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1" r:id="rId3"/>
  </p:sldMasterIdLst>
  <p:notesMasterIdLst>
    <p:notesMasterId r:id="rId70"/>
  </p:notesMasterIdLst>
  <p:handoutMasterIdLst>
    <p:handoutMasterId r:id="rId71"/>
  </p:handoutMasterIdLst>
  <p:sldIdLst>
    <p:sldId id="422" r:id="rId4"/>
    <p:sldId id="423" r:id="rId5"/>
    <p:sldId id="424" r:id="rId6"/>
    <p:sldId id="467" r:id="rId7"/>
    <p:sldId id="468" r:id="rId8"/>
    <p:sldId id="418" r:id="rId9"/>
    <p:sldId id="419" r:id="rId10"/>
    <p:sldId id="420" r:id="rId11"/>
    <p:sldId id="421" r:id="rId12"/>
    <p:sldId id="425" r:id="rId13"/>
    <p:sldId id="426" r:id="rId14"/>
    <p:sldId id="427" r:id="rId15"/>
    <p:sldId id="413" r:id="rId16"/>
    <p:sldId id="409" r:id="rId17"/>
    <p:sldId id="410" r:id="rId18"/>
    <p:sldId id="411" r:id="rId19"/>
    <p:sldId id="412" r:id="rId20"/>
    <p:sldId id="408" r:id="rId21"/>
    <p:sldId id="406" r:id="rId22"/>
    <p:sldId id="407" r:id="rId23"/>
    <p:sldId id="415" r:id="rId24"/>
    <p:sldId id="416" r:id="rId25"/>
    <p:sldId id="417" r:id="rId26"/>
    <p:sldId id="462" r:id="rId27"/>
    <p:sldId id="463" r:id="rId28"/>
    <p:sldId id="464" r:id="rId29"/>
    <p:sldId id="445" r:id="rId30"/>
    <p:sldId id="446" r:id="rId31"/>
    <p:sldId id="447" r:id="rId32"/>
    <p:sldId id="414" r:id="rId33"/>
    <p:sldId id="459" r:id="rId34"/>
    <p:sldId id="460" r:id="rId35"/>
    <p:sldId id="461" r:id="rId36"/>
    <p:sldId id="465" r:id="rId37"/>
    <p:sldId id="466" r:id="rId38"/>
    <p:sldId id="442" r:id="rId39"/>
    <p:sldId id="443" r:id="rId40"/>
    <p:sldId id="444" r:id="rId41"/>
    <p:sldId id="428" r:id="rId42"/>
    <p:sldId id="429" r:id="rId43"/>
    <p:sldId id="430" r:id="rId44"/>
    <p:sldId id="306" r:id="rId45"/>
    <p:sldId id="313" r:id="rId46"/>
    <p:sldId id="314" r:id="rId47"/>
    <p:sldId id="448" r:id="rId48"/>
    <p:sldId id="449" r:id="rId49"/>
    <p:sldId id="450" r:id="rId50"/>
    <p:sldId id="451" r:id="rId51"/>
    <p:sldId id="452" r:id="rId52"/>
    <p:sldId id="453" r:id="rId53"/>
    <p:sldId id="454" r:id="rId54"/>
    <p:sldId id="455" r:id="rId55"/>
    <p:sldId id="456" r:id="rId56"/>
    <p:sldId id="457" r:id="rId57"/>
    <p:sldId id="458" r:id="rId58"/>
    <p:sldId id="431" r:id="rId59"/>
    <p:sldId id="432" r:id="rId60"/>
    <p:sldId id="433" r:id="rId61"/>
    <p:sldId id="434" r:id="rId62"/>
    <p:sldId id="435" r:id="rId63"/>
    <p:sldId id="436" r:id="rId64"/>
    <p:sldId id="437" r:id="rId65"/>
    <p:sldId id="438" r:id="rId66"/>
    <p:sldId id="439" r:id="rId67"/>
    <p:sldId id="440" r:id="rId68"/>
    <p:sldId id="441" r:id="rId69"/>
  </p:sldIdLst>
  <p:sldSz cx="9144000" cy="6858000" type="screen4x3"/>
  <p:notesSz cx="6858000" cy="9144000"/>
  <p:custDataLst>
    <p:tags r:id="rId7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E11F0616-2740-4103-A4CE-445C5E9B1C52}">
          <p14:sldIdLst>
            <p14:sldId id="422"/>
            <p14:sldId id="423"/>
            <p14:sldId id="424"/>
            <p14:sldId id="467"/>
            <p14:sldId id="468"/>
          </p14:sldIdLst>
        </p14:section>
        <p14:section name="Colon cancer" id="{C694D6FA-7CE9-43C9-95FE-35B9B95F4650}">
          <p14:sldIdLst>
            <p14:sldId id="418"/>
            <p14:sldId id="419"/>
            <p14:sldId id="420"/>
            <p14:sldId id="421"/>
            <p14:sldId id="425"/>
            <p14:sldId id="426"/>
            <p14:sldId id="427"/>
          </p14:sldIdLst>
        </p14:section>
        <p14:section name="Rectal cancer" id="{6D0630BB-132A-47F0-8F57-CACA3276ED6E}">
          <p14:sldIdLst>
            <p14:sldId id="413"/>
            <p14:sldId id="409"/>
            <p14:sldId id="410"/>
            <p14:sldId id="411"/>
            <p14:sldId id="412"/>
            <p14:sldId id="408"/>
            <p14:sldId id="406"/>
            <p14:sldId id="407"/>
            <p14:sldId id="415"/>
            <p14:sldId id="416"/>
            <p14:sldId id="417"/>
            <p14:sldId id="462"/>
            <p14:sldId id="463"/>
            <p14:sldId id="464"/>
            <p14:sldId id="445"/>
            <p14:sldId id="446"/>
            <p14:sldId id="447"/>
          </p14:sldIdLst>
        </p14:section>
        <p14:section name="CRC" id="{160A5816-3A1D-446D-A011-ECB42154257B}">
          <p14:sldIdLst>
            <p14:sldId id="414"/>
            <p14:sldId id="459"/>
            <p14:sldId id="460"/>
            <p14:sldId id="461"/>
            <p14:sldId id="465"/>
            <p14:sldId id="466"/>
            <p14:sldId id="442"/>
            <p14:sldId id="443"/>
            <p14:sldId id="444"/>
            <p14:sldId id="428"/>
            <p14:sldId id="429"/>
            <p14:sldId id="430"/>
            <p14:sldId id="306"/>
            <p14:sldId id="313"/>
            <p14:sldId id="314"/>
            <p14:sldId id="448"/>
            <p14:sldId id="449"/>
            <p14:sldId id="450"/>
            <p14:sldId id="451"/>
            <p14:sldId id="452"/>
            <p14:sldId id="453"/>
            <p14:sldId id="454"/>
            <p14:sldId id="455"/>
            <p14:sldId id="456"/>
            <p14:sldId id="457"/>
            <p14:sldId id="458"/>
            <p14:sldId id="431"/>
            <p14:sldId id="432"/>
            <p14:sldId id="433"/>
            <p14:sldId id="434"/>
            <p14:sldId id="435"/>
            <p14:sldId id="436"/>
            <p14:sldId id="437"/>
            <p14:sldId id="438"/>
            <p14:sldId id="439"/>
            <p14:sldId id="440"/>
            <p14:sldId id="441"/>
          </p14:sldIdLst>
        </p14:section>
      </p14:sectionLst>
    </p:ext>
    <p:ext uri="{EFAFB233-063F-42B5-8137-9DF3F51BA10A}">
      <p15:sldGuideLst xmlns=""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To client" initials="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FFFFFF"/>
    <a:srgbClr val="F0F0F0"/>
    <a:srgbClr val="F5F5F5"/>
    <a:srgbClr val="E2E2E2"/>
    <a:srgbClr val="FDFDFD"/>
    <a:srgbClr val="B2C0EC"/>
    <a:srgbClr val="B60D27"/>
    <a:srgbClr val="043882"/>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0326" autoAdjust="0"/>
  </p:normalViewPr>
  <p:slideViewPr>
    <p:cSldViewPr snapToGrid="0" showGuides="1">
      <p:cViewPr varScale="1">
        <p:scale>
          <a:sx n="116" d="100"/>
          <a:sy n="116" d="100"/>
        </p:scale>
        <p:origin x="-1824" y="-114"/>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33" d="100"/>
        <a:sy n="33" d="100"/>
      </p:scale>
      <p:origin x="0" y="864"/>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04/11/2015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ja-JP" sz="2200" b="1" i="0" u="none" dirty="0" smtClean="0">
                <a:solidFill>
                  <a:srgbClr val="043882"/>
                </a:solidFill>
                <a:ea typeface="MS UI Gothic" pitchFamily="18" charset="0"/>
              </a:rPr>
              <a:t>欧州癌会議（ECC）</a:t>
            </a:r>
          </a:p>
          <a:p>
            <a:pPr marL="0" marR="0" indent="0" algn="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043882"/>
                </a:solidFill>
                <a:ea typeface="MS UI Gothic" pitchFamily="18" charset="0"/>
              </a:rPr>
              <a:t>2015年9月25～29日</a:t>
            </a:r>
            <a:r>
              <a:rPr lang="en" sz="1800" dirty="0" smtClean="0"/>
              <a:t/>
            </a:r>
            <a:br>
              <a:rPr lang="en" sz="1800" dirty="0" smtClean="0"/>
            </a:br>
            <a:r>
              <a:rPr lang="ja-JP" sz="1800"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37116042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2240403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1250" b="3959"/>
          <a:stretch/>
        </p:blipFill>
        <p:spPr>
          <a:xfrm>
            <a:off x="0" y="1460500"/>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608719" y="4330521"/>
            <a:ext cx="5902614" cy="984885"/>
          </a:xfrm>
          <a:prstGeom prst="rect">
            <a:avLst/>
          </a:prstGeom>
        </p:spPr>
        <p:txBody>
          <a:bodyPr wrap="square">
            <a:spAutoFit/>
          </a:bodyPr>
          <a:lstStyle/>
          <a:p>
            <a:pPr algn="ctr"/>
            <a:r>
              <a:rPr lang="ja-JP" sz="2000" b="1" i="0" dirty="0" smtClean="0">
                <a:solidFill>
                  <a:srgbClr val="FFFFFF"/>
                </a:solidFill>
                <a:effectLst>
                  <a:outerShdw blurRad="127000" algn="ctr" rotWithShape="0">
                    <a:prstClr val="black">
                      <a:alpha val="71000"/>
                    </a:prstClr>
                  </a:outerShdw>
                </a:effectLst>
                <a:ea typeface="MS UI Gothic" pitchFamily="18" charset="0"/>
              </a:rPr>
              <a:t>欧州癌会議（ECC）</a:t>
            </a:r>
          </a:p>
          <a:p>
            <a:pPr algn="ctr">
              <a:defRPr/>
            </a:pPr>
            <a:r>
              <a:rPr lang="ja-JP" b="0" i="0" dirty="0" smtClean="0">
                <a:solidFill>
                  <a:srgbClr val="FFFFFF"/>
                </a:solidFill>
                <a:effectLst>
                  <a:outerShdw blurRad="127000" algn="ctr" rotWithShape="0">
                    <a:prstClr val="black">
                      <a:alpha val="71000"/>
                    </a:prstClr>
                  </a:outerShdw>
                </a:effectLst>
                <a:ea typeface="MS UI Gothic" pitchFamily="18" charset="0"/>
              </a:rPr>
              <a:t>2015年9月25～29日</a:t>
            </a:r>
            <a:r>
              <a:rPr lang="en" dirty="0" smtClean="0"/>
              <a:t/>
            </a:r>
            <a:br>
              <a:rPr lang="en" dirty="0" smtClean="0"/>
            </a:br>
            <a:r>
              <a:rPr lang="ja-JP" b="0" i="0" dirty="0" smtClean="0">
                <a:solidFill>
                  <a:srgbClr val="FFFFFF"/>
                </a:solidFill>
                <a:effectLst>
                  <a:outerShdw blurRad="127000" algn="ctr" rotWithShape="0">
                    <a:prstClr val="black">
                      <a:alpha val="71000"/>
                    </a:prstClr>
                  </a:outerShdw>
                </a:effectLst>
                <a:ea typeface="MS UI Gothic" pitchFamily="18" charset="0"/>
              </a:rPr>
              <a:t>ウィーン、オーストリア</a:t>
            </a:r>
          </a:p>
        </p:txBody>
      </p:sp>
    </p:spTree>
    <p:extLst>
      <p:ext uri="{BB962C8B-B14F-4D97-AF65-F5344CB8AC3E}">
        <p14:creationId xmlns:p14="http://schemas.microsoft.com/office/powerpoint/2010/main" xmlns="" val="1724102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34785073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8753446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2145118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4826419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862363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19676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ja-JP" sz="2200" b="1" i="0" u="none" dirty="0" smtClean="0">
                <a:solidFill>
                  <a:srgbClr val="043882"/>
                </a:solidFill>
                <a:ea typeface="MS UI Gothic" pitchFamily="18" charset="0"/>
              </a:rPr>
              <a:t>欧州癌会議（ECC）</a:t>
            </a:r>
          </a:p>
          <a:p>
            <a:pPr marL="0" marR="0" indent="0" algn="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043882"/>
                </a:solidFill>
                <a:ea typeface="MS UI Gothic" pitchFamily="18" charset="0"/>
              </a:rPr>
              <a:t>2015年9月25～29日</a:t>
            </a:r>
            <a:r>
              <a:rPr lang="en" sz="1800" dirty="0" smtClean="0"/>
              <a:t/>
            </a:r>
            <a:br>
              <a:rPr lang="en" sz="1800" dirty="0" smtClean="0"/>
            </a:br>
            <a:r>
              <a:rPr lang="ja-JP" sz="1800"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14420312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21797094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5205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6777" b="25844"/>
          <a:stretch/>
        </p:blipFill>
        <p:spPr>
          <a:xfrm>
            <a:off x="-2" y="1474219"/>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748973"/>
            <a:ext cx="6492875" cy="984885"/>
          </a:xfrm>
          <a:prstGeom prst="rect">
            <a:avLst/>
          </a:prstGeom>
        </p:spPr>
        <p:txBody>
          <a:bodyPr wrap="square">
            <a:spAutoFit/>
          </a:bodyPr>
          <a:lstStyle/>
          <a:p>
            <a:pPr algn="r"/>
            <a:r>
              <a:rPr lang="ja-JP" sz="2200" b="1" i="0" dirty="0" smtClean="0">
                <a:solidFill>
                  <a:srgbClr val="043882"/>
                </a:solidFill>
                <a:ea typeface="MS UI Gothic" pitchFamily="18" charset="0"/>
              </a:rPr>
              <a:t>欧州癌会議（ECC）</a:t>
            </a:r>
          </a:p>
          <a:p>
            <a:pPr algn="r">
              <a:defRPr/>
            </a:pPr>
            <a:r>
              <a:rPr lang="ja-JP" b="0" i="0" dirty="0" smtClean="0">
                <a:solidFill>
                  <a:srgbClr val="043882"/>
                </a:solidFill>
                <a:ea typeface="MS UI Gothic" pitchFamily="18" charset="0"/>
              </a:rPr>
              <a:t>2015年9月25～29日</a:t>
            </a:r>
            <a:r>
              <a:rPr lang="en" dirty="0" smtClean="0"/>
              <a:t/>
            </a:r>
            <a:br>
              <a:rPr lang="en" dirty="0" smtClean="0"/>
            </a:br>
            <a:r>
              <a:rPr lang="ja-JP"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23520274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669" b="14425"/>
          <a:stretch/>
        </p:blipFill>
        <p:spPr>
          <a:xfrm>
            <a:off x="-3" y="1474218"/>
            <a:ext cx="9144001"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2390502" y="1635762"/>
            <a:ext cx="6492875" cy="984885"/>
          </a:xfrm>
          <a:prstGeom prst="rect">
            <a:avLst/>
          </a:prstGeom>
        </p:spPr>
        <p:txBody>
          <a:bodyPr wrap="square">
            <a:spAutoFit/>
          </a:bodyPr>
          <a:lstStyle/>
          <a:p>
            <a:pPr algn="r"/>
            <a:r>
              <a:rPr lang="ja-JP" sz="2200" b="1" i="0" dirty="0" smtClean="0">
                <a:solidFill>
                  <a:srgbClr val="043882"/>
                </a:solidFill>
                <a:ea typeface="MS UI Gothic" pitchFamily="18" charset="0"/>
              </a:rPr>
              <a:t>欧州癌会議（ECC）</a:t>
            </a:r>
          </a:p>
          <a:p>
            <a:pPr algn="r">
              <a:defRPr/>
            </a:pPr>
            <a:r>
              <a:rPr lang="ja-JP" b="0" i="0" dirty="0" smtClean="0">
                <a:solidFill>
                  <a:srgbClr val="043882"/>
                </a:solidFill>
                <a:ea typeface="MS UI Gothic" pitchFamily="18" charset="0"/>
              </a:rPr>
              <a:t>2015年9月25～29日</a:t>
            </a:r>
            <a:r>
              <a:rPr lang="en" dirty="0" smtClean="0"/>
              <a:t/>
            </a:r>
            <a:br>
              <a:rPr lang="en" dirty="0" smtClean="0"/>
            </a:br>
            <a:r>
              <a:rPr lang="ja-JP" b="0" i="0" dirty="0" smtClean="0">
                <a:solidFill>
                  <a:srgbClr val="043882"/>
                </a:solidFill>
                <a:ea typeface="MS UI Gothic" pitchFamily="18" charset="0"/>
              </a:rPr>
              <a:t>ウィーン、オーストリア</a:t>
            </a:r>
          </a:p>
        </p:txBody>
      </p:sp>
    </p:spTree>
    <p:extLst>
      <p:ext uri="{BB962C8B-B14F-4D97-AF65-F5344CB8AC3E}">
        <p14:creationId xmlns:p14="http://schemas.microsoft.com/office/powerpoint/2010/main" xmlns="" val="13114634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ja-JP" sz="2200" b="1" i="0" dirty="0" smtClean="0">
                <a:solidFill>
                  <a:srgbClr val="FFFFFF"/>
                </a:solidFill>
                <a:ea typeface="MS UI Gothic" pitchFamily="18" charset="0"/>
              </a:rPr>
              <a:t>欧州癌会議（ECC）</a:t>
            </a:r>
          </a:p>
          <a:p>
            <a:pPr algn="ctr">
              <a:defRPr/>
            </a:pPr>
            <a:r>
              <a:rPr lang="ja-JP" b="0" i="0" dirty="0" smtClean="0">
                <a:solidFill>
                  <a:srgbClr val="FFFFFF"/>
                </a:solidFill>
                <a:ea typeface="MS UI Gothic" pitchFamily="18" charset="0"/>
              </a:rPr>
              <a:t>2015年9月25～29日</a:t>
            </a:r>
            <a:r>
              <a:rPr lang="en" dirty="0" smtClean="0"/>
              <a:t/>
            </a:r>
            <a:br>
              <a:rPr lang="en" dirty="0" smtClean="0"/>
            </a:br>
            <a:r>
              <a:rPr lang="ja-JP" b="0" i="0" dirty="0" smtClean="0">
                <a:solidFill>
                  <a:srgbClr val="FFFFFF"/>
                </a:solidFill>
                <a:ea typeface="MS UI Gothic" pitchFamily="18" charset="0"/>
              </a:rPr>
              <a:t>ウィーン、オーストリア</a:t>
            </a:r>
          </a:p>
        </p:txBody>
      </p:sp>
    </p:spTree>
    <p:extLst>
      <p:ext uri="{BB962C8B-B14F-4D97-AF65-F5344CB8AC3E}">
        <p14:creationId xmlns:p14="http://schemas.microsoft.com/office/powerpoint/2010/main" xmlns="" val="176541967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ja-JP" sz="2000" b="1" i="0" dirty="0" smtClean="0">
                <a:solidFill>
                  <a:srgbClr val="FFFFFF"/>
                </a:solidFill>
                <a:effectLst>
                  <a:outerShdw blurRad="127000" algn="ctr" rotWithShape="0">
                    <a:prstClr val="black">
                      <a:alpha val="71000"/>
                    </a:prstClr>
                  </a:outerShdw>
                </a:effectLst>
                <a:ea typeface="MS UI Gothic" pitchFamily="18" charset="0"/>
              </a:rPr>
              <a:t>欧州癌会議（ECC）</a:t>
            </a:r>
          </a:p>
          <a:p>
            <a:pPr algn="ctr">
              <a:defRPr/>
            </a:pPr>
            <a:r>
              <a:rPr lang="ja-JP" b="0" i="0" dirty="0" smtClean="0">
                <a:solidFill>
                  <a:srgbClr val="FFFFFF"/>
                </a:solidFill>
                <a:effectLst>
                  <a:outerShdw blurRad="127000" algn="ctr" rotWithShape="0">
                    <a:prstClr val="black">
                      <a:alpha val="71000"/>
                    </a:prstClr>
                  </a:outerShdw>
                </a:effectLst>
                <a:ea typeface="MS UI Gothic" pitchFamily="18" charset="0"/>
              </a:rPr>
              <a:t>2015年9月25～29日</a:t>
            </a:r>
            <a:r>
              <a:rPr lang="en" dirty="0" smtClean="0"/>
              <a:t/>
            </a:r>
            <a:br>
              <a:rPr lang="en" dirty="0" smtClean="0"/>
            </a:br>
            <a:r>
              <a:rPr lang="ja-JP" b="0" i="0" dirty="0" smtClean="0">
                <a:solidFill>
                  <a:srgbClr val="FFFFFF"/>
                </a:solidFill>
                <a:effectLst>
                  <a:outerShdw blurRad="127000" algn="ctr" rotWithShape="0">
                    <a:prstClr val="black">
                      <a:alpha val="71000"/>
                    </a:prstClr>
                  </a:outerShdw>
                </a:effectLst>
                <a:ea typeface="MS UI Gothic" pitchFamily="18" charset="0"/>
              </a:rPr>
              <a:t>ウィーン、オーストリア</a:t>
            </a:r>
          </a:p>
        </p:txBody>
      </p:sp>
    </p:spTree>
    <p:extLst>
      <p:ext uri="{BB962C8B-B14F-4D97-AF65-F5344CB8AC3E}">
        <p14:creationId xmlns:p14="http://schemas.microsoft.com/office/powerpoint/2010/main" xmlns="" val="28462350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448106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7303598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9787957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9017346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576" b="14299"/>
          <a:stretch/>
        </p:blipFill>
        <p:spPr>
          <a:xfrm>
            <a:off x="-4"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287463" y="1578612"/>
            <a:ext cx="6492875" cy="984885"/>
          </a:xfrm>
          <a:prstGeom prst="rect">
            <a:avLst/>
          </a:prstGeom>
        </p:spPr>
        <p:txBody>
          <a:bodyPr wrap="square">
            <a:spAutoFit/>
          </a:bodyPr>
          <a:lstStyle/>
          <a:p>
            <a:pPr algn="ctr"/>
            <a:r>
              <a:rPr lang="ja-JP" sz="2200" b="1" i="0" u="none" dirty="0" smtClean="0">
                <a:solidFill>
                  <a:srgbClr val="FFFFFF"/>
                </a:solidFill>
                <a:ea typeface="MS UI Gothic" pitchFamily="18" charset="0"/>
              </a:rPr>
              <a:t>欧州癌会議（ECC）</a:t>
            </a:r>
          </a:p>
          <a:p>
            <a:pPr marL="0" marR="0" indent="0" algn="ct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FFFFFF"/>
                </a:solidFill>
                <a:ea typeface="MS UI Gothic" pitchFamily="18" charset="0"/>
              </a:rPr>
              <a:t>2015年9月25～29日</a:t>
            </a:r>
            <a:r>
              <a:rPr lang="en" sz="1800" dirty="0" smtClean="0"/>
              <a:t/>
            </a:r>
            <a:br>
              <a:rPr lang="en" sz="1800" dirty="0" smtClean="0"/>
            </a:br>
            <a:r>
              <a:rPr lang="ja-JP" sz="1800" b="0" i="0" dirty="0" smtClean="0">
                <a:solidFill>
                  <a:srgbClr val="FFFFFF"/>
                </a:solidFill>
                <a:ea typeface="MS UI Gothic" pitchFamily="18" charset="0"/>
              </a:rPr>
              <a:t>ウィーン、オーストリア</a:t>
            </a:r>
          </a:p>
        </p:txBody>
      </p:sp>
    </p:spTree>
    <p:extLst>
      <p:ext uri="{BB962C8B-B14F-4D97-AF65-F5344CB8AC3E}">
        <p14:creationId xmlns:p14="http://schemas.microsoft.com/office/powerpoint/2010/main" xmlns="" val="27922466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24505570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3380448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Tree>
    <p:extLst>
      <p:ext uri="{BB962C8B-B14F-4D97-AF65-F5344CB8AC3E}">
        <p14:creationId xmlns:p14="http://schemas.microsoft.com/office/powerpoint/2010/main" xmlns="" val="9897157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43189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0523" b="9570"/>
          <a:stretch/>
        </p:blipFill>
        <p:spPr>
          <a:xfrm>
            <a:off x="-5" y="1474218"/>
            <a:ext cx="9144003" cy="454558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4" name="Rectangle 3"/>
          <p:cNvSpPr/>
          <p:nvPr userDrawn="1"/>
        </p:nvSpPr>
        <p:spPr>
          <a:xfrm>
            <a:off x="1313589" y="4435023"/>
            <a:ext cx="6492875" cy="984885"/>
          </a:xfrm>
          <a:prstGeom prst="rect">
            <a:avLst/>
          </a:prstGeom>
        </p:spPr>
        <p:txBody>
          <a:bodyPr wrap="square">
            <a:spAutoFit/>
          </a:bodyPr>
          <a:lstStyle/>
          <a:p>
            <a:pPr algn="ctr"/>
            <a:r>
              <a:rPr lang="ja-JP" sz="2000" b="1" i="0" u="none" dirty="0" smtClean="0">
                <a:solidFill>
                  <a:srgbClr val="FFFFFF"/>
                </a:solidFill>
                <a:effectLst>
                  <a:outerShdw blurRad="127000" algn="ctr" rotWithShape="0">
                    <a:prstClr val="black">
                      <a:alpha val="71000"/>
                    </a:prstClr>
                  </a:outerShdw>
                </a:effectLst>
                <a:ea typeface="MS UI Gothic" pitchFamily="18" charset="0"/>
              </a:rPr>
              <a:t>欧州癌会議（ECC）</a:t>
            </a:r>
          </a:p>
          <a:p>
            <a:pPr marL="0" marR="0" indent="0" algn="ctr" defTabSz="914400" rtl="0" eaLnBrk="1" fontAlgn="base" latinLnBrk="0" hangingPunct="1">
              <a:lnSpc>
                <a:spcPct val="100000"/>
              </a:lnSpc>
              <a:spcBef>
                <a:spcPct val="0"/>
              </a:spcBef>
              <a:spcAft>
                <a:spcPct val="0"/>
              </a:spcAft>
              <a:buClrTx/>
              <a:buSzTx/>
              <a:buFontTx/>
              <a:buNone/>
              <a:tabLst/>
              <a:defRPr/>
            </a:pPr>
            <a:r>
              <a:rPr lang="ja-JP" sz="1800" b="0" i="0" dirty="0" smtClean="0">
                <a:solidFill>
                  <a:srgbClr val="FFFFFF"/>
                </a:solidFill>
                <a:effectLst>
                  <a:outerShdw blurRad="127000" algn="ctr" rotWithShape="0">
                    <a:prstClr val="black">
                      <a:alpha val="71000"/>
                    </a:prstClr>
                  </a:outerShdw>
                </a:effectLst>
                <a:ea typeface="MS UI Gothic" pitchFamily="18" charset="0"/>
              </a:rPr>
              <a:t>2015年9月25～29日</a:t>
            </a:r>
            <a:r>
              <a:rPr lang="en" sz="1800" dirty="0" smtClean="0"/>
              <a:t/>
            </a:r>
            <a:br>
              <a:rPr lang="en" sz="1800" dirty="0" smtClean="0"/>
            </a:br>
            <a:r>
              <a:rPr lang="ja-JP" sz="1800" b="0" i="0" dirty="0" smtClean="0">
                <a:solidFill>
                  <a:srgbClr val="FFFFFF"/>
                </a:solidFill>
                <a:effectLst>
                  <a:outerShdw blurRad="127000" algn="ctr" rotWithShape="0">
                    <a:prstClr val="black">
                      <a:alpha val="71000"/>
                    </a:prstClr>
                  </a:outerShdw>
                </a:effectLst>
                <a:ea typeface="MS UI Gothic" pitchFamily="18" charset="0"/>
              </a:rPr>
              <a:t>ウィーン、オーストリア</a:t>
            </a:r>
          </a:p>
        </p:txBody>
      </p:sp>
    </p:spTree>
    <p:extLst>
      <p:ext uri="{BB962C8B-B14F-4D97-AF65-F5344CB8AC3E}">
        <p14:creationId xmlns:p14="http://schemas.microsoft.com/office/powerpoint/2010/main" xmlns="" val="31843301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smtClean="0"/>
              <a:t>Click to edit Master subtitle style</a:t>
            </a:r>
          </a:p>
        </p:txBody>
      </p:sp>
    </p:spTree>
    <p:extLst>
      <p:ext uri="{BB962C8B-B14F-4D97-AF65-F5344CB8AC3E}">
        <p14:creationId xmlns:p14="http://schemas.microsoft.com/office/powerpoint/2010/main" xmlns="" val="10726831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ja-JP" sz="1100" b="1" i="0" dirty="0" smtClean="0">
                <a:solidFill>
                  <a:srgbClr val="4D4D4D"/>
                </a:solidFill>
                <a:ea typeface="MS UI Gothic" pitchFamily="18" charset="0"/>
              </a:rPr>
              <a:t>Eli Lilly and Companyが支援を提供。</a:t>
            </a:r>
          </a:p>
          <a:p>
            <a:pPr algn="r">
              <a:spcBef>
                <a:spcPct val="20000"/>
              </a:spcBef>
              <a:buFont typeface="Arial"/>
              <a:buNone/>
              <a:defRPr/>
            </a:pPr>
            <a:r>
              <a:rPr lang="ja-JP" sz="1000" b="0" i="0" dirty="0" smtClean="0">
                <a:solidFill>
                  <a:srgbClr val="363636"/>
                </a:solidFill>
                <a:ea typeface="MS UI Gothic" pitchFamily="18" charset="0"/>
              </a:rPr>
              <a:t> Eli Lilly and Companyは、この公表物の内容に影響を及ぼしていない。</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3092327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smtClean="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10805839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10843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67" r:id="rId5"/>
    <p:sldLayoutId id="2147483656" r:id="rId6"/>
    <p:sldLayoutId id="2147483650" r:id="rId7"/>
    <p:sldLayoutId id="2147483664" r:id="rId8"/>
    <p:sldLayoutId id="2147483651" r:id="rId9"/>
    <p:sldLayoutId id="2147483652" r:id="rId10"/>
    <p:sldLayoutId id="2147483654" r:id="rId11"/>
    <p:sldLayoutId id="2147483655"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13470989"/>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3535225872"/>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6.xml"/><Relationship Id="rId1" Type="http://schemas.openxmlformats.org/officeDocument/2006/relationships/slideLayout" Target="../slideLayouts/slideLayout20.xml"/><Relationship Id="rId4" Type="http://schemas.openxmlformats.org/officeDocument/2006/relationships/slide" Target="slide3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5124" y="165101"/>
            <a:ext cx="8576575" cy="1206500"/>
          </a:xfrm>
        </p:spPr>
        <p:txBody>
          <a:bodyPr/>
          <a:lstStyle/>
          <a:p>
            <a:r>
              <a:rPr lang="ja-JP" sz="3600" b="1" i="0" dirty="0" smtClean="0">
                <a:solidFill>
                  <a:srgbClr val="FFFFFF"/>
                </a:solidFill>
                <a:ea typeface="MS UI Gothic" pitchFamily="18" charset="0"/>
              </a:rPr>
              <a:t>GIスライドデッキ2015</a:t>
            </a:r>
            <a:r>
              <a:rPr lang="en" sz="3600" dirty="0" smtClean="0"/>
              <a:t/>
            </a:r>
            <a:br>
              <a:rPr lang="en" sz="3600" dirty="0" smtClean="0"/>
            </a:br>
            <a:r>
              <a:rPr lang="ja-JP" sz="2800" b="0" i="0" dirty="0" smtClean="0">
                <a:solidFill>
                  <a:srgbClr val="FFFFFF"/>
                </a:solidFill>
                <a:ea typeface="MS UI Gothic" pitchFamily="18" charset="0"/>
              </a:rPr>
              <a:t>以下の会議で発表された</a:t>
            </a:r>
            <a:r>
              <a:rPr lang="ja-JP" sz="2800" b="1" i="0" dirty="0" smtClean="0">
                <a:solidFill>
                  <a:srgbClr val="FFFFFF"/>
                </a:solidFill>
                <a:ea typeface="MS UI Gothic" pitchFamily="18" charset="0"/>
              </a:rPr>
              <a:t>結腸直腸癌</a:t>
            </a:r>
            <a:r>
              <a:rPr lang="ja-JP" sz="2800" b="0" i="0" dirty="0" smtClean="0">
                <a:solidFill>
                  <a:srgbClr val="FFFFFF"/>
                </a:solidFill>
                <a:ea typeface="MS UI Gothic" pitchFamily="18" charset="0"/>
              </a:rPr>
              <a:t>に関する特定の抄録：</a:t>
            </a:r>
          </a:p>
        </p:txBody>
      </p:sp>
    </p:spTree>
    <p:extLst>
      <p:ext uri="{BB962C8B-B14F-4D97-AF65-F5344CB8AC3E}">
        <p14:creationId xmlns:p14="http://schemas.microsoft.com/office/powerpoint/2010/main" xmlns="" val="255202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2011: 結腸癌の治療・予防用多価抗原ワクチン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Marquez-Manriquez JP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結腸癌における予後不良因子であるタンパク過剰発現が免疫原性であるかどうかを検討すること、ならびにマウスモデルにおいてこれらの抗原を標的とするワクチンが結腸癌の発症を予防するかどうかを検討すること</a:t>
            </a:r>
          </a:p>
          <a:p>
            <a:pPr marL="0" indent="0">
              <a:spcBef>
                <a:spcPts val="18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PubMedの文献検索から、結腸癌における予後不良因子である4種のタンパク質として、CDC25B、COX2、Fascin1、RCAS1 が特定された</a:t>
            </a:r>
          </a:p>
          <a:p>
            <a:r>
              <a:rPr lang="ja-JP" sz="1600" b="0" i="0" dirty="0" smtClean="0">
                <a:solidFill>
                  <a:srgbClr val="4D4D4D"/>
                </a:solidFill>
                <a:ea typeface="MS UI Gothic" pitchFamily="18" charset="0"/>
              </a:rPr>
              <a:t>ヒト被験者</a:t>
            </a:r>
          </a:p>
          <a:p>
            <a:pPr lvl="1"/>
            <a:r>
              <a:rPr lang="ja-JP" sz="1600" b="0" i="0" dirty="0" smtClean="0">
                <a:solidFill>
                  <a:srgbClr val="4D4D4D"/>
                </a:solidFill>
                <a:ea typeface="MS UI Gothic" pitchFamily="18" charset="0"/>
              </a:rPr>
              <a:t>CRC患者（n=50）および健康ボランティア（n=50）より採取した血清を解析した</a:t>
            </a:r>
          </a:p>
          <a:p>
            <a:r>
              <a:rPr lang="ja-JP" sz="1600" b="0" i="0" dirty="0" smtClean="0">
                <a:solidFill>
                  <a:srgbClr val="4D4D4D"/>
                </a:solidFill>
                <a:ea typeface="MS UI Gothic" pitchFamily="18" charset="0"/>
              </a:rPr>
              <a:t>動物</a:t>
            </a:r>
          </a:p>
          <a:p>
            <a:pPr lvl="1"/>
            <a:r>
              <a:rPr lang="ja-JP" sz="1600" b="0" i="0" dirty="0" smtClean="0">
                <a:solidFill>
                  <a:srgbClr val="4D4D4D"/>
                </a:solidFill>
                <a:ea typeface="MS UI Gothic" pitchFamily="18" charset="0"/>
              </a:rPr>
              <a:t>多発性腸腫瘍（Min）変異検査が陽性であった雌雄のマウスが用いられた</a:t>
            </a:r>
          </a:p>
          <a:p>
            <a:r>
              <a:rPr lang="ja-JP" sz="1600" b="0" i="0" dirty="0" smtClean="0">
                <a:solidFill>
                  <a:srgbClr val="4D4D4D"/>
                </a:solidFill>
                <a:ea typeface="MS UI Gothic" pitchFamily="18" charset="0"/>
              </a:rPr>
              <a:t>ヒトおよびマウスの標本におけるELISAおよびELISPOT解析を実施した</a:t>
            </a:r>
          </a:p>
          <a:p>
            <a:r>
              <a:rPr lang="ja-JP" sz="1600" b="0" i="0" dirty="0" smtClean="0">
                <a:solidFill>
                  <a:srgbClr val="4D4D4D"/>
                </a:solidFill>
                <a:ea typeface="MS UI Gothic" pitchFamily="18" charset="0"/>
              </a:rPr>
              <a:t>ワクチン実験</a:t>
            </a:r>
          </a:p>
          <a:p>
            <a:pPr lvl="1"/>
            <a:r>
              <a:rPr lang="ja-JP" sz="1600" b="0" i="0" dirty="0" smtClean="0">
                <a:solidFill>
                  <a:srgbClr val="4D4D4D"/>
                </a:solidFill>
                <a:ea typeface="MS UI Gothic" pitchFamily="18" charset="0"/>
              </a:rPr>
              <a:t>マウスは全個体とも、6（±2）週目から3回、皮下投与により免疫が付与された</a:t>
            </a:r>
          </a:p>
          <a:p>
            <a:pPr lvl="1"/>
            <a:r>
              <a:rPr lang="ja-JP" sz="1600" b="0" i="0" dirty="0" smtClean="0">
                <a:solidFill>
                  <a:srgbClr val="4D4D4D"/>
                </a:solidFill>
                <a:ea typeface="MS UI Gothic" pitchFamily="18" charset="0"/>
              </a:rPr>
              <a:t>腫瘍の増殖を2～3日ごとにモニタリングし、腫瘍量を算出した</a:t>
            </a:r>
          </a:p>
          <a:p>
            <a:pPr lvl="2"/>
            <a:endParaRPr lang="en-GB" dirty="0" smtClean="0"/>
          </a:p>
          <a:p>
            <a:pPr lvl="2"/>
            <a:endParaRPr lang="en-GB" dirty="0"/>
          </a:p>
        </p:txBody>
      </p:sp>
      <p:sp>
        <p:nvSpPr>
          <p:cNvPr id="14" name="Text Placeholder 13"/>
          <p:cNvSpPr>
            <a:spLocks noGrp="1"/>
          </p:cNvSpPr>
          <p:nvPr>
            <p:ph type="body" sz="quarter" idx="11"/>
          </p:nvPr>
        </p:nvSpPr>
        <p:spPr>
          <a:xfrm>
            <a:off x="4038600" y="6096000"/>
            <a:ext cx="4740275" cy="487363"/>
          </a:xfrm>
        </p:spPr>
        <p:txBody>
          <a:bodyPr/>
          <a:lstStyle/>
          <a:p>
            <a:r>
              <a:rPr lang="ja-JP" sz="1200" b="0" i="0" dirty="0" smtClean="0">
                <a:ea typeface="MS UI Gothic" pitchFamily="18" charset="0"/>
              </a:rPr>
              <a:t>Marquez-Manriquez et al. </a:t>
            </a:r>
            <a:r>
              <a:rPr lang="ja-JP" sz="1200" b="0" i="1" dirty="0" smtClean="0">
                <a:ea typeface="MS UI Gothic" pitchFamily="18" charset="0"/>
              </a:rPr>
              <a:t>Ann Oncol</a:t>
            </a:r>
            <a:r>
              <a:rPr lang="ja-JP" sz="1200" b="0" i="0" dirty="0" smtClean="0">
                <a:ea typeface="MS UI Gothic" pitchFamily="18" charset="0"/>
              </a:rPr>
              <a:t> 2015; 26 (suppl 6): abstr 2011</a:t>
            </a:r>
          </a:p>
        </p:txBody>
      </p:sp>
    </p:spTree>
    <p:extLst>
      <p:ext uri="{BB962C8B-B14F-4D97-AF65-F5344CB8AC3E}">
        <p14:creationId xmlns:p14="http://schemas.microsoft.com/office/powerpoint/2010/main" xmlns="" val="393019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Box 269"/>
          <p:cNvSpPr txBox="1"/>
          <p:nvPr/>
        </p:nvSpPr>
        <p:spPr>
          <a:xfrm>
            <a:off x="8087739" y="4875336"/>
            <a:ext cx="776175" cy="261610"/>
          </a:xfrm>
          <a:prstGeom prst="rect">
            <a:avLst/>
          </a:prstGeom>
          <a:noFill/>
        </p:spPr>
        <p:txBody>
          <a:bodyPr wrap="none" rtlCol="0">
            <a:spAutoFit/>
          </a:bodyPr>
          <a:lstStyle/>
          <a:p>
            <a:r>
              <a:rPr lang="ja-JP" sz="1100" b="0" i="0" dirty="0" smtClean="0">
                <a:solidFill>
                  <a:srgbClr val="4D4D4D"/>
                </a:solidFill>
                <a:ea typeface="MS UI Gothic" pitchFamily="18" charset="0"/>
              </a:rPr>
              <a:t>p&lt;0.0001</a:t>
            </a:r>
          </a:p>
        </p:txBody>
      </p: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2011: 結腸癌の治療・予防用多価抗原ワクチン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Marquez-Manriquez JP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CRC患者では健康ボランティアと比較して、CDC25B、COX2、FASCIN1、RCAS1抗体が有意に上昇していた</a:t>
            </a:r>
          </a:p>
          <a:p>
            <a:r>
              <a:rPr lang="ja-JP" sz="1600" b="0" i="0" dirty="0" smtClean="0">
                <a:solidFill>
                  <a:srgbClr val="4D4D4D"/>
                </a:solidFill>
                <a:ea typeface="MS UI Gothic" pitchFamily="18" charset="0"/>
              </a:rPr>
              <a:t>これら抗原由来のMHCクラスII関連ペプチドによって、CRC患者におけるTh1免疫が誘導された </a:t>
            </a:r>
          </a:p>
          <a:p>
            <a:r>
              <a:rPr lang="ja-JP" sz="1600" b="0" i="0" dirty="0" smtClean="0">
                <a:solidFill>
                  <a:srgbClr val="4D4D4D"/>
                </a:solidFill>
                <a:ea typeface="MS UI Gothic" pitchFamily="18" charset="0"/>
              </a:rPr>
              <a:t>CDC25BおよびCOX2に対する免疫を付与することで1型T細胞が誘導され、腫瘍の増殖が有意に抑制された（図）</a:t>
            </a:r>
          </a:p>
          <a:p>
            <a:pPr lvl="1"/>
            <a:r>
              <a:rPr lang="ja-JP" sz="1600" b="0" i="0" dirty="0" smtClean="0">
                <a:solidFill>
                  <a:srgbClr val="4D4D4D"/>
                </a:solidFill>
                <a:ea typeface="MS UI Gothic" pitchFamily="18" charset="0"/>
              </a:rPr>
              <a:t>CDC25BおよびCOX2による腫瘍増殖の抑制は、CD8 T細胞によって媒介された</a:t>
            </a:r>
          </a:p>
          <a:p>
            <a:pPr lvl="2"/>
            <a:endParaRPr lang="en-GB" dirty="0"/>
          </a:p>
          <a:p>
            <a:pPr lvl="2"/>
            <a:endParaRPr lang="en-GB" dirty="0" smtClean="0"/>
          </a:p>
          <a:p>
            <a:pPr lvl="2"/>
            <a:endParaRPr lang="en-GB" dirty="0"/>
          </a:p>
          <a:p>
            <a:pPr lvl="2"/>
            <a:endParaRPr lang="en-GB" dirty="0" smtClean="0"/>
          </a:p>
          <a:p>
            <a:pPr lvl="2"/>
            <a:endParaRPr lang="en-GB" dirty="0"/>
          </a:p>
          <a:p>
            <a:pPr lvl="2"/>
            <a:endParaRPr lang="en-GB" dirty="0" smtClean="0"/>
          </a:p>
          <a:p>
            <a:pPr lvl="2"/>
            <a:endParaRPr lang="en-GB" dirty="0"/>
          </a:p>
          <a:p>
            <a:pPr lvl="2"/>
            <a:endParaRPr lang="en-GB" dirty="0" smtClean="0"/>
          </a:p>
        </p:txBody>
      </p:sp>
      <p:sp>
        <p:nvSpPr>
          <p:cNvPr id="14" name="Text Placeholder 13"/>
          <p:cNvSpPr>
            <a:spLocks noGrp="1"/>
          </p:cNvSpPr>
          <p:nvPr>
            <p:ph type="body" sz="quarter" idx="11"/>
          </p:nvPr>
        </p:nvSpPr>
        <p:spPr>
          <a:xfrm>
            <a:off x="4038600" y="6096000"/>
            <a:ext cx="4740275" cy="487363"/>
          </a:xfrm>
        </p:spPr>
        <p:txBody>
          <a:bodyPr/>
          <a:lstStyle/>
          <a:p>
            <a:r>
              <a:rPr lang="ja-JP" sz="1200" b="0" i="0" dirty="0" smtClean="0">
                <a:ea typeface="MS UI Gothic" pitchFamily="18" charset="0"/>
              </a:rPr>
              <a:t>Marquez-Manriquez et al. </a:t>
            </a:r>
            <a:r>
              <a:rPr lang="ja-JP" sz="1200" b="0" i="1" dirty="0" smtClean="0">
                <a:ea typeface="MS UI Gothic" pitchFamily="18" charset="0"/>
              </a:rPr>
              <a:t>Ann Oncol</a:t>
            </a:r>
            <a:r>
              <a:rPr lang="ja-JP" sz="1200" b="0" i="0" dirty="0" smtClean="0">
                <a:ea typeface="MS UI Gothic" pitchFamily="18" charset="0"/>
              </a:rPr>
              <a:t> 2015; 26 (suppl 6): abstr 2011</a:t>
            </a:r>
          </a:p>
        </p:txBody>
      </p:sp>
      <p:sp>
        <p:nvSpPr>
          <p:cNvPr id="142" name="Rectangle 141"/>
          <p:cNvSpPr/>
          <p:nvPr/>
        </p:nvSpPr>
        <p:spPr>
          <a:xfrm>
            <a:off x="1752600" y="3583704"/>
            <a:ext cx="1107996" cy="369332"/>
          </a:xfrm>
          <a:prstGeom prst="rect">
            <a:avLst/>
          </a:prstGeom>
        </p:spPr>
        <p:txBody>
          <a:bodyPr wrap="none">
            <a:spAutoFit/>
          </a:bodyPr>
          <a:lstStyle/>
          <a:p>
            <a:pPr fontAlgn="base">
              <a:spcBef>
                <a:spcPct val="0"/>
              </a:spcBef>
              <a:spcAft>
                <a:spcPct val="0"/>
              </a:spcAft>
            </a:pPr>
            <a:r>
              <a:rPr lang="ja-JP" b="1" i="0" dirty="0" smtClean="0">
                <a:solidFill>
                  <a:srgbClr val="4D4D4D"/>
                </a:solidFill>
                <a:ea typeface="MS UI Gothic" pitchFamily="18" charset="0"/>
              </a:rPr>
              <a:t>CDC25B</a:t>
            </a:r>
          </a:p>
        </p:txBody>
      </p:sp>
      <p:sp>
        <p:nvSpPr>
          <p:cNvPr id="143" name="Rectangle 142"/>
          <p:cNvSpPr/>
          <p:nvPr/>
        </p:nvSpPr>
        <p:spPr>
          <a:xfrm>
            <a:off x="6299443" y="3583704"/>
            <a:ext cx="813043" cy="369332"/>
          </a:xfrm>
          <a:prstGeom prst="rect">
            <a:avLst/>
          </a:prstGeom>
        </p:spPr>
        <p:txBody>
          <a:bodyPr wrap="none">
            <a:spAutoFit/>
          </a:bodyPr>
          <a:lstStyle/>
          <a:p>
            <a:pPr fontAlgn="base">
              <a:spcBef>
                <a:spcPct val="0"/>
              </a:spcBef>
              <a:spcAft>
                <a:spcPct val="0"/>
              </a:spcAft>
            </a:pPr>
            <a:r>
              <a:rPr lang="ja-JP" b="1" i="0" dirty="0" smtClean="0">
                <a:solidFill>
                  <a:srgbClr val="4D4D4D"/>
                </a:solidFill>
                <a:ea typeface="MS UI Gothic" pitchFamily="18" charset="0"/>
              </a:rPr>
              <a:t>COX2</a:t>
            </a:r>
          </a:p>
        </p:txBody>
      </p:sp>
      <p:sp>
        <p:nvSpPr>
          <p:cNvPr id="144" name="TextBox 143"/>
          <p:cNvSpPr txBox="1"/>
          <p:nvPr/>
        </p:nvSpPr>
        <p:spPr>
          <a:xfrm rot="16200000">
            <a:off x="-502235" y="4841076"/>
            <a:ext cx="1732269"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腫瘍量(mm</a:t>
            </a:r>
            <a:r>
              <a:rPr lang="ja-JP" sz="1200" b="0" i="0" baseline="30000" dirty="0" smtClean="0">
                <a:solidFill>
                  <a:srgbClr val="4D4D4D"/>
                </a:solidFill>
                <a:ea typeface="MS UI Gothic" pitchFamily="18" charset="0"/>
              </a:rPr>
              <a:t>3</a:t>
            </a:r>
            <a:r>
              <a:rPr lang="ja-JP" sz="1200" b="0" i="0" dirty="0" smtClean="0">
                <a:solidFill>
                  <a:srgbClr val="4D4D4D"/>
                </a:solidFill>
                <a:ea typeface="MS UI Gothic" pitchFamily="18" charset="0"/>
              </a:rPr>
              <a:t>)</a:t>
            </a:r>
          </a:p>
        </p:txBody>
      </p:sp>
      <p:grpSp>
        <p:nvGrpSpPr>
          <p:cNvPr id="145" name="Group 144"/>
          <p:cNvGrpSpPr/>
          <p:nvPr/>
        </p:nvGrpSpPr>
        <p:grpSpPr>
          <a:xfrm>
            <a:off x="519272" y="3952721"/>
            <a:ext cx="3827325" cy="2371879"/>
            <a:chOff x="519272" y="3730720"/>
            <a:chExt cx="3827325" cy="2371879"/>
          </a:xfrm>
        </p:grpSpPr>
        <p:sp>
          <p:nvSpPr>
            <p:cNvPr id="146" name="Freeform 145"/>
            <p:cNvSpPr>
              <a:spLocks/>
            </p:cNvSpPr>
            <p:nvPr/>
          </p:nvSpPr>
          <p:spPr bwMode="auto">
            <a:xfrm>
              <a:off x="1060104" y="3863382"/>
              <a:ext cx="3105036" cy="1777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47" name="Line 6"/>
            <p:cNvSpPr>
              <a:spLocks noChangeShapeType="1"/>
            </p:cNvSpPr>
            <p:nvPr/>
          </p:nvSpPr>
          <p:spPr bwMode="auto">
            <a:xfrm>
              <a:off x="987705" y="3863381"/>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48" name="Line 7"/>
            <p:cNvSpPr>
              <a:spLocks noChangeShapeType="1"/>
            </p:cNvSpPr>
            <p:nvPr/>
          </p:nvSpPr>
          <p:spPr bwMode="auto">
            <a:xfrm>
              <a:off x="987705" y="421901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49" name="Line 8"/>
            <p:cNvSpPr>
              <a:spLocks noChangeShapeType="1"/>
            </p:cNvSpPr>
            <p:nvPr/>
          </p:nvSpPr>
          <p:spPr bwMode="auto">
            <a:xfrm>
              <a:off x="987705" y="457464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0" name="Line 9"/>
            <p:cNvSpPr>
              <a:spLocks noChangeShapeType="1"/>
            </p:cNvSpPr>
            <p:nvPr/>
          </p:nvSpPr>
          <p:spPr bwMode="auto">
            <a:xfrm>
              <a:off x="987705" y="4930273"/>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1" name="Line 10"/>
            <p:cNvSpPr>
              <a:spLocks noChangeShapeType="1"/>
            </p:cNvSpPr>
            <p:nvPr/>
          </p:nvSpPr>
          <p:spPr bwMode="auto">
            <a:xfrm>
              <a:off x="987705" y="5285904"/>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2" name="Line 11"/>
            <p:cNvSpPr>
              <a:spLocks noChangeShapeType="1"/>
            </p:cNvSpPr>
            <p:nvPr/>
          </p:nvSpPr>
          <p:spPr bwMode="auto">
            <a:xfrm>
              <a:off x="987705" y="5641535"/>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3" name="Line 12"/>
            <p:cNvSpPr>
              <a:spLocks noChangeShapeType="1"/>
            </p:cNvSpPr>
            <p:nvPr/>
          </p:nvSpPr>
          <p:spPr bwMode="auto">
            <a:xfrm>
              <a:off x="2613376"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4" name="Line 13"/>
            <p:cNvSpPr>
              <a:spLocks noChangeShapeType="1"/>
            </p:cNvSpPr>
            <p:nvPr/>
          </p:nvSpPr>
          <p:spPr bwMode="auto">
            <a:xfrm>
              <a:off x="230340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5" name="Line 14"/>
            <p:cNvSpPr>
              <a:spLocks noChangeShapeType="1"/>
            </p:cNvSpPr>
            <p:nvPr/>
          </p:nvSpPr>
          <p:spPr bwMode="auto">
            <a:xfrm>
              <a:off x="3245355"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6" name="Line 15"/>
            <p:cNvSpPr>
              <a:spLocks noChangeShapeType="1"/>
            </p:cNvSpPr>
            <p:nvPr/>
          </p:nvSpPr>
          <p:spPr bwMode="auto">
            <a:xfrm>
              <a:off x="292807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7" name="Line 17"/>
            <p:cNvSpPr>
              <a:spLocks noChangeShapeType="1"/>
            </p:cNvSpPr>
            <p:nvPr/>
          </p:nvSpPr>
          <p:spPr bwMode="auto">
            <a:xfrm>
              <a:off x="355479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8" name="Line 18"/>
            <p:cNvSpPr>
              <a:spLocks noChangeShapeType="1"/>
            </p:cNvSpPr>
            <p:nvPr/>
          </p:nvSpPr>
          <p:spPr bwMode="auto">
            <a:xfrm>
              <a:off x="1978812"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59" name="Line 19"/>
            <p:cNvSpPr>
              <a:spLocks noChangeShapeType="1"/>
            </p:cNvSpPr>
            <p:nvPr/>
          </p:nvSpPr>
          <p:spPr bwMode="auto">
            <a:xfrm>
              <a:off x="1680038"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60" name="Line 20"/>
            <p:cNvSpPr>
              <a:spLocks noChangeShapeType="1"/>
            </p:cNvSpPr>
            <p:nvPr/>
          </p:nvSpPr>
          <p:spPr bwMode="auto">
            <a:xfrm>
              <a:off x="1370070"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61" name="Line 21"/>
            <p:cNvSpPr>
              <a:spLocks noChangeShapeType="1"/>
            </p:cNvSpPr>
            <p:nvPr/>
          </p:nvSpPr>
          <p:spPr bwMode="auto">
            <a:xfrm>
              <a:off x="106010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62" name="TextBox 161"/>
            <p:cNvSpPr txBox="1"/>
            <p:nvPr/>
          </p:nvSpPr>
          <p:spPr>
            <a:xfrm>
              <a:off x="2022511" y="5825600"/>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163" name="TextBox 162"/>
            <p:cNvSpPr txBox="1"/>
            <p:nvPr/>
          </p:nvSpPr>
          <p:spPr>
            <a:xfrm>
              <a:off x="519272" y="3730720"/>
              <a:ext cx="52450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1250</a:t>
              </a:r>
            </a:p>
          </p:txBody>
        </p:sp>
        <p:sp>
          <p:nvSpPr>
            <p:cNvPr id="164" name="TextBox 163"/>
            <p:cNvSpPr txBox="1"/>
            <p:nvPr/>
          </p:nvSpPr>
          <p:spPr>
            <a:xfrm>
              <a:off x="519272" y="4079938"/>
              <a:ext cx="52450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1000</a:t>
              </a:r>
            </a:p>
          </p:txBody>
        </p:sp>
        <p:sp>
          <p:nvSpPr>
            <p:cNvPr id="165" name="TextBox 164"/>
            <p:cNvSpPr txBox="1"/>
            <p:nvPr/>
          </p:nvSpPr>
          <p:spPr>
            <a:xfrm>
              <a:off x="604231" y="4435411"/>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750</a:t>
              </a:r>
            </a:p>
          </p:txBody>
        </p:sp>
        <p:sp>
          <p:nvSpPr>
            <p:cNvPr id="166" name="TextBox 165"/>
            <p:cNvSpPr txBox="1"/>
            <p:nvPr/>
          </p:nvSpPr>
          <p:spPr>
            <a:xfrm>
              <a:off x="604231" y="4790883"/>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500</a:t>
              </a:r>
            </a:p>
          </p:txBody>
        </p:sp>
        <p:sp>
          <p:nvSpPr>
            <p:cNvPr id="167" name="TextBox 166"/>
            <p:cNvSpPr txBox="1"/>
            <p:nvPr/>
          </p:nvSpPr>
          <p:spPr>
            <a:xfrm>
              <a:off x="604231" y="5146356"/>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250</a:t>
              </a:r>
            </a:p>
          </p:txBody>
        </p:sp>
        <p:sp>
          <p:nvSpPr>
            <p:cNvPr id="168" name="TextBox 167"/>
            <p:cNvSpPr txBox="1"/>
            <p:nvPr/>
          </p:nvSpPr>
          <p:spPr>
            <a:xfrm>
              <a:off x="774148" y="5501828"/>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169" name="TextBox 168"/>
            <p:cNvSpPr txBox="1"/>
            <p:nvPr/>
          </p:nvSpPr>
          <p:spPr>
            <a:xfrm>
              <a:off x="929241" y="56613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171" name="TextBox 170"/>
            <p:cNvSpPr txBox="1"/>
            <p:nvPr/>
          </p:nvSpPr>
          <p:spPr>
            <a:xfrm>
              <a:off x="1546720" y="56613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173" name="TextBox 172"/>
            <p:cNvSpPr txBox="1"/>
            <p:nvPr/>
          </p:nvSpPr>
          <p:spPr>
            <a:xfrm>
              <a:off x="2165557" y="56613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175" name="TextBox 174"/>
            <p:cNvSpPr txBox="1"/>
            <p:nvPr/>
          </p:nvSpPr>
          <p:spPr>
            <a:xfrm>
              <a:off x="2753830" y="5661352"/>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177" name="TextBox 176"/>
            <p:cNvSpPr txBox="1"/>
            <p:nvPr/>
          </p:nvSpPr>
          <p:spPr>
            <a:xfrm>
              <a:off x="3379982" y="5661352"/>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178" name="Line 17"/>
            <p:cNvSpPr>
              <a:spLocks noChangeShapeType="1"/>
            </p:cNvSpPr>
            <p:nvPr/>
          </p:nvSpPr>
          <p:spPr bwMode="auto">
            <a:xfrm>
              <a:off x="3860814" y="56476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0" name="Line 17"/>
            <p:cNvSpPr>
              <a:spLocks noChangeShapeType="1"/>
            </p:cNvSpPr>
            <p:nvPr/>
          </p:nvSpPr>
          <p:spPr bwMode="auto">
            <a:xfrm>
              <a:off x="4166829" y="56537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1" name="TextBox 180"/>
            <p:cNvSpPr txBox="1"/>
            <p:nvPr/>
          </p:nvSpPr>
          <p:spPr>
            <a:xfrm>
              <a:off x="3992012" y="56735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grpSp>
      <p:grpSp>
        <p:nvGrpSpPr>
          <p:cNvPr id="182" name="Group 181"/>
          <p:cNvGrpSpPr/>
          <p:nvPr/>
        </p:nvGrpSpPr>
        <p:grpSpPr>
          <a:xfrm>
            <a:off x="4705217" y="3952721"/>
            <a:ext cx="3827325" cy="2371879"/>
            <a:chOff x="519272" y="3730720"/>
            <a:chExt cx="3827325" cy="2371879"/>
          </a:xfrm>
        </p:grpSpPr>
        <p:sp>
          <p:nvSpPr>
            <p:cNvPr id="183" name="Freeform 182"/>
            <p:cNvSpPr>
              <a:spLocks/>
            </p:cNvSpPr>
            <p:nvPr/>
          </p:nvSpPr>
          <p:spPr bwMode="auto">
            <a:xfrm>
              <a:off x="1060104" y="3863382"/>
              <a:ext cx="3105036" cy="17778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4" name="Line 6"/>
            <p:cNvSpPr>
              <a:spLocks noChangeShapeType="1"/>
            </p:cNvSpPr>
            <p:nvPr/>
          </p:nvSpPr>
          <p:spPr bwMode="auto">
            <a:xfrm>
              <a:off x="987705" y="3863381"/>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5" name="Line 7"/>
            <p:cNvSpPr>
              <a:spLocks noChangeShapeType="1"/>
            </p:cNvSpPr>
            <p:nvPr/>
          </p:nvSpPr>
          <p:spPr bwMode="auto">
            <a:xfrm>
              <a:off x="987705" y="421901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6" name="Line 8"/>
            <p:cNvSpPr>
              <a:spLocks noChangeShapeType="1"/>
            </p:cNvSpPr>
            <p:nvPr/>
          </p:nvSpPr>
          <p:spPr bwMode="auto">
            <a:xfrm>
              <a:off x="987705" y="4574642"/>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7" name="Line 9"/>
            <p:cNvSpPr>
              <a:spLocks noChangeShapeType="1"/>
            </p:cNvSpPr>
            <p:nvPr/>
          </p:nvSpPr>
          <p:spPr bwMode="auto">
            <a:xfrm>
              <a:off x="987705" y="4930273"/>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8" name="Line 10"/>
            <p:cNvSpPr>
              <a:spLocks noChangeShapeType="1"/>
            </p:cNvSpPr>
            <p:nvPr/>
          </p:nvSpPr>
          <p:spPr bwMode="auto">
            <a:xfrm>
              <a:off x="987705" y="5285904"/>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9" name="Line 11"/>
            <p:cNvSpPr>
              <a:spLocks noChangeShapeType="1"/>
            </p:cNvSpPr>
            <p:nvPr/>
          </p:nvSpPr>
          <p:spPr bwMode="auto">
            <a:xfrm>
              <a:off x="987705" y="5641535"/>
              <a:ext cx="72398"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0" name="Line 12"/>
            <p:cNvSpPr>
              <a:spLocks noChangeShapeType="1"/>
            </p:cNvSpPr>
            <p:nvPr/>
          </p:nvSpPr>
          <p:spPr bwMode="auto">
            <a:xfrm>
              <a:off x="2613376"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1" name="Line 13"/>
            <p:cNvSpPr>
              <a:spLocks noChangeShapeType="1"/>
            </p:cNvSpPr>
            <p:nvPr/>
          </p:nvSpPr>
          <p:spPr bwMode="auto">
            <a:xfrm>
              <a:off x="230340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2" name="Line 14"/>
            <p:cNvSpPr>
              <a:spLocks noChangeShapeType="1"/>
            </p:cNvSpPr>
            <p:nvPr/>
          </p:nvSpPr>
          <p:spPr bwMode="auto">
            <a:xfrm>
              <a:off x="3245355"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3" name="Line 15"/>
            <p:cNvSpPr>
              <a:spLocks noChangeShapeType="1"/>
            </p:cNvSpPr>
            <p:nvPr/>
          </p:nvSpPr>
          <p:spPr bwMode="auto">
            <a:xfrm>
              <a:off x="292807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4" name="Line 17"/>
            <p:cNvSpPr>
              <a:spLocks noChangeShapeType="1"/>
            </p:cNvSpPr>
            <p:nvPr/>
          </p:nvSpPr>
          <p:spPr bwMode="auto">
            <a:xfrm>
              <a:off x="3554799"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5" name="Line 18"/>
            <p:cNvSpPr>
              <a:spLocks noChangeShapeType="1"/>
            </p:cNvSpPr>
            <p:nvPr/>
          </p:nvSpPr>
          <p:spPr bwMode="auto">
            <a:xfrm>
              <a:off x="1978812"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6" name="Line 19"/>
            <p:cNvSpPr>
              <a:spLocks noChangeShapeType="1"/>
            </p:cNvSpPr>
            <p:nvPr/>
          </p:nvSpPr>
          <p:spPr bwMode="auto">
            <a:xfrm>
              <a:off x="1680038"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7" name="Line 20"/>
            <p:cNvSpPr>
              <a:spLocks noChangeShapeType="1"/>
            </p:cNvSpPr>
            <p:nvPr/>
          </p:nvSpPr>
          <p:spPr bwMode="auto">
            <a:xfrm>
              <a:off x="1370070"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8" name="Line 21"/>
            <p:cNvSpPr>
              <a:spLocks noChangeShapeType="1"/>
            </p:cNvSpPr>
            <p:nvPr/>
          </p:nvSpPr>
          <p:spPr bwMode="auto">
            <a:xfrm>
              <a:off x="1060103" y="56415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9" name="TextBox 198"/>
            <p:cNvSpPr txBox="1"/>
            <p:nvPr/>
          </p:nvSpPr>
          <p:spPr>
            <a:xfrm>
              <a:off x="2022511" y="5825600"/>
              <a:ext cx="1169616"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ベースラインからの経過時間(ヶ月)</a:t>
              </a:r>
            </a:p>
          </p:txBody>
        </p:sp>
        <p:sp>
          <p:nvSpPr>
            <p:cNvPr id="200" name="TextBox 199"/>
            <p:cNvSpPr txBox="1"/>
            <p:nvPr/>
          </p:nvSpPr>
          <p:spPr>
            <a:xfrm>
              <a:off x="519272" y="3730720"/>
              <a:ext cx="52450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1250</a:t>
              </a:r>
            </a:p>
          </p:txBody>
        </p:sp>
        <p:sp>
          <p:nvSpPr>
            <p:cNvPr id="201" name="TextBox 200"/>
            <p:cNvSpPr txBox="1"/>
            <p:nvPr/>
          </p:nvSpPr>
          <p:spPr>
            <a:xfrm>
              <a:off x="519272" y="4079938"/>
              <a:ext cx="52450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1000</a:t>
              </a:r>
            </a:p>
          </p:txBody>
        </p:sp>
        <p:sp>
          <p:nvSpPr>
            <p:cNvPr id="202" name="TextBox 201"/>
            <p:cNvSpPr txBox="1"/>
            <p:nvPr/>
          </p:nvSpPr>
          <p:spPr>
            <a:xfrm>
              <a:off x="604231" y="4435411"/>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750</a:t>
              </a:r>
            </a:p>
          </p:txBody>
        </p:sp>
        <p:sp>
          <p:nvSpPr>
            <p:cNvPr id="203" name="TextBox 202"/>
            <p:cNvSpPr txBox="1"/>
            <p:nvPr/>
          </p:nvSpPr>
          <p:spPr>
            <a:xfrm>
              <a:off x="604231" y="4790883"/>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500</a:t>
              </a:r>
            </a:p>
          </p:txBody>
        </p:sp>
        <p:sp>
          <p:nvSpPr>
            <p:cNvPr id="204" name="TextBox 203"/>
            <p:cNvSpPr txBox="1"/>
            <p:nvPr/>
          </p:nvSpPr>
          <p:spPr>
            <a:xfrm>
              <a:off x="604231" y="5146356"/>
              <a:ext cx="43954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250</a:t>
              </a:r>
            </a:p>
          </p:txBody>
        </p:sp>
        <p:sp>
          <p:nvSpPr>
            <p:cNvPr id="205" name="TextBox 204"/>
            <p:cNvSpPr txBox="1"/>
            <p:nvPr/>
          </p:nvSpPr>
          <p:spPr>
            <a:xfrm>
              <a:off x="774148" y="5501828"/>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206" name="TextBox 205"/>
            <p:cNvSpPr txBox="1"/>
            <p:nvPr/>
          </p:nvSpPr>
          <p:spPr>
            <a:xfrm>
              <a:off x="929241" y="56613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208" name="TextBox 207"/>
            <p:cNvSpPr txBox="1"/>
            <p:nvPr/>
          </p:nvSpPr>
          <p:spPr>
            <a:xfrm>
              <a:off x="1546720" y="56613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a:t>
              </a:r>
            </a:p>
          </p:txBody>
        </p:sp>
        <p:sp>
          <p:nvSpPr>
            <p:cNvPr id="210" name="TextBox 209"/>
            <p:cNvSpPr txBox="1"/>
            <p:nvPr/>
          </p:nvSpPr>
          <p:spPr>
            <a:xfrm>
              <a:off x="2165557" y="5661352"/>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212" name="TextBox 211"/>
            <p:cNvSpPr txBox="1"/>
            <p:nvPr/>
          </p:nvSpPr>
          <p:spPr>
            <a:xfrm>
              <a:off x="2753830" y="5661352"/>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12</a:t>
              </a:r>
            </a:p>
          </p:txBody>
        </p:sp>
        <p:sp>
          <p:nvSpPr>
            <p:cNvPr id="214" name="TextBox 213"/>
            <p:cNvSpPr txBox="1"/>
            <p:nvPr/>
          </p:nvSpPr>
          <p:spPr>
            <a:xfrm>
              <a:off x="3379982" y="5661352"/>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215" name="Line 17"/>
            <p:cNvSpPr>
              <a:spLocks noChangeShapeType="1"/>
            </p:cNvSpPr>
            <p:nvPr/>
          </p:nvSpPr>
          <p:spPr bwMode="auto">
            <a:xfrm>
              <a:off x="3860814" y="56476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17" name="Line 17"/>
            <p:cNvSpPr>
              <a:spLocks noChangeShapeType="1"/>
            </p:cNvSpPr>
            <p:nvPr/>
          </p:nvSpPr>
          <p:spPr bwMode="auto">
            <a:xfrm>
              <a:off x="4166829" y="5653735"/>
              <a:ext cx="0" cy="78727"/>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18" name="TextBox 217"/>
            <p:cNvSpPr txBox="1"/>
            <p:nvPr/>
          </p:nvSpPr>
          <p:spPr>
            <a:xfrm>
              <a:off x="3992012" y="5673552"/>
              <a:ext cx="354585"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grpSp>
      <p:sp>
        <p:nvSpPr>
          <p:cNvPr id="219" name="Freeform 2"/>
          <p:cNvSpPr>
            <a:spLocks/>
          </p:cNvSpPr>
          <p:nvPr/>
        </p:nvSpPr>
        <p:spPr bwMode="auto">
          <a:xfrm>
            <a:off x="1042927" y="4650588"/>
            <a:ext cx="2805136" cy="1191948"/>
          </a:xfrm>
          <a:custGeom>
            <a:avLst/>
            <a:gdLst>
              <a:gd name="T0" fmla="*/ 220 w 220"/>
              <a:gd name="T1" fmla="*/ 0 h 98"/>
              <a:gd name="T2" fmla="*/ 184 w 220"/>
              <a:gd name="T3" fmla="*/ 21 h 98"/>
              <a:gd name="T4" fmla="*/ 136 w 220"/>
              <a:gd name="T5" fmla="*/ 62 h 98"/>
              <a:gd name="T6" fmla="*/ 111 w 220"/>
              <a:gd name="T7" fmla="*/ 83 h 98"/>
              <a:gd name="T8" fmla="*/ 85 w 220"/>
              <a:gd name="T9" fmla="*/ 91 h 98"/>
              <a:gd name="T10" fmla="*/ 0 w 220"/>
              <a:gd name="T11" fmla="*/ 98 h 98"/>
            </a:gdLst>
            <a:ahLst/>
            <a:cxnLst>
              <a:cxn ang="0">
                <a:pos x="T0" y="T1"/>
              </a:cxn>
              <a:cxn ang="0">
                <a:pos x="T2" y="T3"/>
              </a:cxn>
              <a:cxn ang="0">
                <a:pos x="T4" y="T5"/>
              </a:cxn>
              <a:cxn ang="0">
                <a:pos x="T6" y="T7"/>
              </a:cxn>
              <a:cxn ang="0">
                <a:pos x="T8" y="T9"/>
              </a:cxn>
              <a:cxn ang="0">
                <a:pos x="T10" y="T11"/>
              </a:cxn>
            </a:cxnLst>
            <a:rect l="0" t="0" r="r" b="b"/>
            <a:pathLst>
              <a:path w="220" h="98">
                <a:moveTo>
                  <a:pt x="220" y="0"/>
                </a:moveTo>
                <a:lnTo>
                  <a:pt x="184" y="21"/>
                </a:lnTo>
                <a:lnTo>
                  <a:pt x="136" y="62"/>
                </a:lnTo>
                <a:lnTo>
                  <a:pt x="111" y="83"/>
                </a:lnTo>
                <a:lnTo>
                  <a:pt x="85" y="91"/>
                </a:lnTo>
                <a:lnTo>
                  <a:pt x="0" y="98"/>
                </a:lnTo>
              </a:path>
            </a:pathLst>
          </a:cu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Freeform 3"/>
          <p:cNvSpPr>
            <a:spLocks/>
          </p:cNvSpPr>
          <p:nvPr/>
        </p:nvSpPr>
        <p:spPr bwMode="auto">
          <a:xfrm>
            <a:off x="1042927" y="5100609"/>
            <a:ext cx="2817887" cy="741927"/>
          </a:xfrm>
          <a:custGeom>
            <a:avLst/>
            <a:gdLst>
              <a:gd name="T0" fmla="*/ 221 w 221"/>
              <a:gd name="T1" fmla="*/ 0 h 61"/>
              <a:gd name="T2" fmla="*/ 184 w 221"/>
              <a:gd name="T3" fmla="*/ 37 h 61"/>
              <a:gd name="T4" fmla="*/ 134 w 221"/>
              <a:gd name="T5" fmla="*/ 56 h 61"/>
              <a:gd name="T6" fmla="*/ 110 w 221"/>
              <a:gd name="T7" fmla="*/ 60 h 61"/>
              <a:gd name="T8" fmla="*/ 0 w 221"/>
              <a:gd name="T9" fmla="*/ 61 h 61"/>
            </a:gdLst>
            <a:ahLst/>
            <a:cxnLst>
              <a:cxn ang="0">
                <a:pos x="T0" y="T1"/>
              </a:cxn>
              <a:cxn ang="0">
                <a:pos x="T2" y="T3"/>
              </a:cxn>
              <a:cxn ang="0">
                <a:pos x="T4" y="T5"/>
              </a:cxn>
              <a:cxn ang="0">
                <a:pos x="T6" y="T7"/>
              </a:cxn>
              <a:cxn ang="0">
                <a:pos x="T8" y="T9"/>
              </a:cxn>
            </a:cxnLst>
            <a:rect l="0" t="0" r="r" b="b"/>
            <a:pathLst>
              <a:path w="221" h="61">
                <a:moveTo>
                  <a:pt x="221" y="0"/>
                </a:moveTo>
                <a:lnTo>
                  <a:pt x="184" y="37"/>
                </a:lnTo>
                <a:lnTo>
                  <a:pt x="134" y="56"/>
                </a:lnTo>
                <a:lnTo>
                  <a:pt x="110" y="60"/>
                </a:lnTo>
                <a:lnTo>
                  <a:pt x="0" y="61"/>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Freeform 4"/>
          <p:cNvSpPr>
            <a:spLocks/>
          </p:cNvSpPr>
          <p:nvPr/>
        </p:nvSpPr>
        <p:spPr bwMode="auto">
          <a:xfrm>
            <a:off x="1042927" y="5161423"/>
            <a:ext cx="2817887" cy="681113"/>
          </a:xfrm>
          <a:custGeom>
            <a:avLst/>
            <a:gdLst>
              <a:gd name="T0" fmla="*/ 221 w 221"/>
              <a:gd name="T1" fmla="*/ 0 h 56"/>
              <a:gd name="T2" fmla="*/ 183 w 221"/>
              <a:gd name="T3" fmla="*/ 32 h 56"/>
              <a:gd name="T4" fmla="*/ 134 w 221"/>
              <a:gd name="T5" fmla="*/ 51 h 56"/>
              <a:gd name="T6" fmla="*/ 110 w 221"/>
              <a:gd name="T7" fmla="*/ 55 h 56"/>
              <a:gd name="T8" fmla="*/ 0 w 221"/>
              <a:gd name="T9" fmla="*/ 56 h 56"/>
            </a:gdLst>
            <a:ahLst/>
            <a:cxnLst>
              <a:cxn ang="0">
                <a:pos x="T0" y="T1"/>
              </a:cxn>
              <a:cxn ang="0">
                <a:pos x="T2" y="T3"/>
              </a:cxn>
              <a:cxn ang="0">
                <a:pos x="T4" y="T5"/>
              </a:cxn>
              <a:cxn ang="0">
                <a:pos x="T6" y="T7"/>
              </a:cxn>
              <a:cxn ang="0">
                <a:pos x="T8" y="T9"/>
              </a:cxn>
            </a:cxnLst>
            <a:rect l="0" t="0" r="r" b="b"/>
            <a:pathLst>
              <a:path w="221" h="56">
                <a:moveTo>
                  <a:pt x="221" y="0"/>
                </a:moveTo>
                <a:cubicBezTo>
                  <a:pt x="220" y="0"/>
                  <a:pt x="183" y="32"/>
                  <a:pt x="183" y="32"/>
                </a:cubicBezTo>
                <a:lnTo>
                  <a:pt x="134" y="51"/>
                </a:lnTo>
                <a:lnTo>
                  <a:pt x="110" y="55"/>
                </a:lnTo>
                <a:lnTo>
                  <a:pt x="0" y="56"/>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Freeform 5"/>
          <p:cNvSpPr>
            <a:spLocks/>
          </p:cNvSpPr>
          <p:nvPr/>
        </p:nvSpPr>
        <p:spPr bwMode="auto">
          <a:xfrm>
            <a:off x="1042927" y="5246562"/>
            <a:ext cx="2805136" cy="595974"/>
          </a:xfrm>
          <a:custGeom>
            <a:avLst/>
            <a:gdLst>
              <a:gd name="T0" fmla="*/ 220 w 220"/>
              <a:gd name="T1" fmla="*/ 0 h 49"/>
              <a:gd name="T2" fmla="*/ 181 w 220"/>
              <a:gd name="T3" fmla="*/ 24 h 49"/>
              <a:gd name="T4" fmla="*/ 133 w 220"/>
              <a:gd name="T5" fmla="*/ 43 h 49"/>
              <a:gd name="T6" fmla="*/ 110 w 220"/>
              <a:gd name="T7" fmla="*/ 48 h 49"/>
              <a:gd name="T8" fmla="*/ 0 w 220"/>
              <a:gd name="T9" fmla="*/ 49 h 49"/>
            </a:gdLst>
            <a:ahLst/>
            <a:cxnLst>
              <a:cxn ang="0">
                <a:pos x="T0" y="T1"/>
              </a:cxn>
              <a:cxn ang="0">
                <a:pos x="T2" y="T3"/>
              </a:cxn>
              <a:cxn ang="0">
                <a:pos x="T4" y="T5"/>
              </a:cxn>
              <a:cxn ang="0">
                <a:pos x="T6" y="T7"/>
              </a:cxn>
              <a:cxn ang="0">
                <a:pos x="T8" y="T9"/>
              </a:cxn>
            </a:cxnLst>
            <a:rect l="0" t="0" r="r" b="b"/>
            <a:pathLst>
              <a:path w="220" h="49">
                <a:moveTo>
                  <a:pt x="220" y="0"/>
                </a:moveTo>
                <a:lnTo>
                  <a:pt x="181" y="24"/>
                </a:lnTo>
                <a:lnTo>
                  <a:pt x="133" y="43"/>
                </a:lnTo>
                <a:lnTo>
                  <a:pt x="110" y="48"/>
                </a:lnTo>
                <a:lnTo>
                  <a:pt x="0" y="49"/>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Freeform 6"/>
          <p:cNvSpPr>
            <a:spLocks/>
          </p:cNvSpPr>
          <p:nvPr/>
        </p:nvSpPr>
        <p:spPr bwMode="auto">
          <a:xfrm>
            <a:off x="1042927" y="5331701"/>
            <a:ext cx="2805136" cy="510835"/>
          </a:xfrm>
          <a:custGeom>
            <a:avLst/>
            <a:gdLst>
              <a:gd name="T0" fmla="*/ 220 w 220"/>
              <a:gd name="T1" fmla="*/ 0 h 42"/>
              <a:gd name="T2" fmla="*/ 186 w 220"/>
              <a:gd name="T3" fmla="*/ 21 h 42"/>
              <a:gd name="T4" fmla="*/ 134 w 220"/>
              <a:gd name="T5" fmla="*/ 37 h 42"/>
              <a:gd name="T6" fmla="*/ 110 w 220"/>
              <a:gd name="T7" fmla="*/ 41 h 42"/>
              <a:gd name="T8" fmla="*/ 0 w 220"/>
              <a:gd name="T9" fmla="*/ 42 h 42"/>
            </a:gdLst>
            <a:ahLst/>
            <a:cxnLst>
              <a:cxn ang="0">
                <a:pos x="T0" y="T1"/>
              </a:cxn>
              <a:cxn ang="0">
                <a:pos x="T2" y="T3"/>
              </a:cxn>
              <a:cxn ang="0">
                <a:pos x="T4" y="T5"/>
              </a:cxn>
              <a:cxn ang="0">
                <a:pos x="T6" y="T7"/>
              </a:cxn>
              <a:cxn ang="0">
                <a:pos x="T8" y="T9"/>
              </a:cxn>
            </a:cxnLst>
            <a:rect l="0" t="0" r="r" b="b"/>
            <a:pathLst>
              <a:path w="220" h="42">
                <a:moveTo>
                  <a:pt x="220" y="0"/>
                </a:moveTo>
                <a:cubicBezTo>
                  <a:pt x="220" y="1"/>
                  <a:pt x="186" y="21"/>
                  <a:pt x="186" y="21"/>
                </a:cubicBezTo>
                <a:lnTo>
                  <a:pt x="134" y="37"/>
                </a:lnTo>
                <a:lnTo>
                  <a:pt x="110" y="41"/>
                </a:lnTo>
                <a:lnTo>
                  <a:pt x="0" y="42"/>
                </a:lnTo>
              </a:path>
            </a:pathLst>
          </a:cu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Freeform 7"/>
          <p:cNvSpPr>
            <a:spLocks/>
          </p:cNvSpPr>
          <p:nvPr/>
        </p:nvSpPr>
        <p:spPr bwMode="auto">
          <a:xfrm>
            <a:off x="1068428" y="5429003"/>
            <a:ext cx="2792386" cy="413533"/>
          </a:xfrm>
          <a:custGeom>
            <a:avLst/>
            <a:gdLst>
              <a:gd name="T0" fmla="*/ 0 w 219"/>
              <a:gd name="T1" fmla="*/ 34 h 34"/>
              <a:gd name="T2" fmla="*/ 127 w 219"/>
              <a:gd name="T3" fmla="*/ 34 h 34"/>
              <a:gd name="T4" fmla="*/ 184 w 219"/>
              <a:gd name="T5" fmla="*/ 16 h 34"/>
              <a:gd name="T6" fmla="*/ 219 w 219"/>
              <a:gd name="T7" fmla="*/ 0 h 34"/>
              <a:gd name="T8" fmla="*/ 184 w 219"/>
              <a:gd name="T9" fmla="*/ 16 h 34"/>
              <a:gd name="T10" fmla="*/ 127 w 219"/>
              <a:gd name="T11" fmla="*/ 34 h 34"/>
              <a:gd name="T12" fmla="*/ 0 w 219"/>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219" h="34">
                <a:moveTo>
                  <a:pt x="0" y="34"/>
                </a:moveTo>
                <a:lnTo>
                  <a:pt x="127" y="34"/>
                </a:lnTo>
                <a:lnTo>
                  <a:pt x="184" y="16"/>
                </a:lnTo>
                <a:lnTo>
                  <a:pt x="219" y="0"/>
                </a:lnTo>
                <a:lnTo>
                  <a:pt x="184" y="16"/>
                </a:lnTo>
                <a:lnTo>
                  <a:pt x="127" y="34"/>
                </a:lnTo>
                <a:lnTo>
                  <a:pt x="0" y="34"/>
                </a:lnTo>
                <a:close/>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Freeform 8"/>
          <p:cNvSpPr>
            <a:spLocks/>
          </p:cNvSpPr>
          <p:nvPr/>
        </p:nvSpPr>
        <p:spPr bwMode="auto">
          <a:xfrm>
            <a:off x="1055678" y="5647932"/>
            <a:ext cx="2792386" cy="182441"/>
          </a:xfrm>
          <a:custGeom>
            <a:avLst/>
            <a:gdLst>
              <a:gd name="T0" fmla="*/ 219 w 219"/>
              <a:gd name="T1" fmla="*/ 0 h 15"/>
              <a:gd name="T2" fmla="*/ 185 w 219"/>
              <a:gd name="T3" fmla="*/ 0 h 15"/>
              <a:gd name="T4" fmla="*/ 131 w 219"/>
              <a:gd name="T5" fmla="*/ 15 h 15"/>
              <a:gd name="T6" fmla="*/ 0 w 219"/>
              <a:gd name="T7" fmla="*/ 15 h 15"/>
            </a:gdLst>
            <a:ahLst/>
            <a:cxnLst>
              <a:cxn ang="0">
                <a:pos x="T0" y="T1"/>
              </a:cxn>
              <a:cxn ang="0">
                <a:pos x="T2" y="T3"/>
              </a:cxn>
              <a:cxn ang="0">
                <a:pos x="T4" y="T5"/>
              </a:cxn>
              <a:cxn ang="0">
                <a:pos x="T6" y="T7"/>
              </a:cxn>
            </a:cxnLst>
            <a:rect l="0" t="0" r="r" b="b"/>
            <a:pathLst>
              <a:path w="219" h="15">
                <a:moveTo>
                  <a:pt x="219" y="0"/>
                </a:moveTo>
                <a:lnTo>
                  <a:pt x="185" y="0"/>
                </a:lnTo>
                <a:lnTo>
                  <a:pt x="131" y="15"/>
                </a:lnTo>
                <a:lnTo>
                  <a:pt x="0" y="15"/>
                </a:lnTo>
              </a:path>
            </a:pathLst>
          </a:custGeom>
          <a:noFill/>
          <a:ln w="127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Freeform 9"/>
          <p:cNvSpPr>
            <a:spLocks/>
          </p:cNvSpPr>
          <p:nvPr/>
        </p:nvSpPr>
        <p:spPr bwMode="auto">
          <a:xfrm>
            <a:off x="1042927" y="5684421"/>
            <a:ext cx="2805136" cy="170278"/>
          </a:xfrm>
          <a:custGeom>
            <a:avLst/>
            <a:gdLst>
              <a:gd name="T0" fmla="*/ 220 w 220"/>
              <a:gd name="T1" fmla="*/ 0 h 14"/>
              <a:gd name="T2" fmla="*/ 182 w 220"/>
              <a:gd name="T3" fmla="*/ 7 h 14"/>
              <a:gd name="T4" fmla="*/ 141 w 220"/>
              <a:gd name="T5" fmla="*/ 14 h 14"/>
              <a:gd name="T6" fmla="*/ 0 w 220"/>
              <a:gd name="T7" fmla="*/ 13 h 14"/>
            </a:gdLst>
            <a:ahLst/>
            <a:cxnLst>
              <a:cxn ang="0">
                <a:pos x="T0" y="T1"/>
              </a:cxn>
              <a:cxn ang="0">
                <a:pos x="T2" y="T3"/>
              </a:cxn>
              <a:cxn ang="0">
                <a:pos x="T4" y="T5"/>
              </a:cxn>
              <a:cxn ang="0">
                <a:pos x="T6" y="T7"/>
              </a:cxn>
            </a:cxnLst>
            <a:rect l="0" t="0" r="r" b="b"/>
            <a:pathLst>
              <a:path w="220" h="14">
                <a:moveTo>
                  <a:pt x="220" y="0"/>
                </a:moveTo>
                <a:lnTo>
                  <a:pt x="182" y="7"/>
                </a:lnTo>
                <a:lnTo>
                  <a:pt x="141" y="14"/>
                </a:lnTo>
                <a:lnTo>
                  <a:pt x="0" y="13"/>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227" name="Straight Connector 226"/>
          <p:cNvCxnSpPr/>
          <p:nvPr/>
        </p:nvCxnSpPr>
        <p:spPr>
          <a:xfrm>
            <a:off x="1235002" y="4043437"/>
            <a:ext cx="269626" cy="0"/>
          </a:xfrm>
          <a:prstGeom prst="line">
            <a:avLst/>
          </a:prstGeom>
          <a:noFill/>
          <a:ln w="127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28" name="Rectangle 227"/>
          <p:cNvSpPr/>
          <p:nvPr/>
        </p:nvSpPr>
        <p:spPr>
          <a:xfrm>
            <a:off x="1556117" y="3912632"/>
            <a:ext cx="2201244" cy="938719"/>
          </a:xfrm>
          <a:prstGeom prst="rect">
            <a:avLst/>
          </a:prstGeom>
        </p:spPr>
        <p:txBody>
          <a:bodyPr wrap="none">
            <a:spAutoFit/>
          </a:bodyPr>
          <a:lstStyle/>
          <a:p>
            <a:pPr fontAlgn="base">
              <a:spcBef>
                <a:spcPct val="0"/>
              </a:spcBef>
              <a:spcAft>
                <a:spcPct val="0"/>
              </a:spcAft>
            </a:pPr>
            <a:r>
              <a:rPr lang="ja-JP" sz="1100" b="0" i="0" dirty="0" smtClean="0">
                <a:solidFill>
                  <a:srgbClr val="4D4D4D"/>
                </a:solidFill>
                <a:ea typeface="MS UI Gothic" pitchFamily="18" charset="0"/>
              </a:rPr>
              <a:t>ペプチドで免疫したマウス(n=8)</a:t>
            </a:r>
          </a:p>
          <a:p>
            <a:pPr fontAlgn="base">
              <a:spcBef>
                <a:spcPct val="0"/>
              </a:spcBef>
              <a:spcAft>
                <a:spcPct val="0"/>
              </a:spcAft>
            </a:pPr>
            <a:r>
              <a:rPr lang="ja-JP" sz="1100" b="0" i="0" dirty="0" smtClean="0">
                <a:solidFill>
                  <a:srgbClr val="4D4D4D"/>
                </a:solidFill>
                <a:ea typeface="MS UI Gothic" pitchFamily="18" charset="0"/>
              </a:rPr>
              <a:t>PBSで免疫したマウス(n=8)</a:t>
            </a:r>
          </a:p>
          <a:p>
            <a:pPr fontAlgn="base">
              <a:spcBef>
                <a:spcPct val="0"/>
              </a:spcBef>
              <a:spcAft>
                <a:spcPct val="0"/>
              </a:spcAft>
            </a:pPr>
            <a:r>
              <a:rPr lang="ja-JP" sz="1100" b="0" i="0" dirty="0" smtClean="0">
                <a:solidFill>
                  <a:srgbClr val="4D4D4D"/>
                </a:solidFill>
                <a:ea typeface="MS UI Gothic" pitchFamily="18" charset="0"/>
              </a:rPr>
              <a:t>各免疫マウス</a:t>
            </a:r>
          </a:p>
          <a:p>
            <a:pPr fontAlgn="base">
              <a:spcBef>
                <a:spcPct val="0"/>
              </a:spcBef>
              <a:spcAft>
                <a:spcPct val="0"/>
              </a:spcAft>
            </a:pPr>
            <a:r>
              <a:rPr lang="ja-JP" sz="1100" b="0" i="0" dirty="0" smtClean="0">
                <a:solidFill>
                  <a:srgbClr val="4D4D4D"/>
                </a:solidFill>
                <a:ea typeface="MS UI Gothic" pitchFamily="18" charset="0"/>
              </a:rPr>
              <a:t>免疫したマウス(n=8)の平均</a:t>
            </a:r>
          </a:p>
          <a:p>
            <a:pPr fontAlgn="base">
              <a:spcBef>
                <a:spcPct val="0"/>
              </a:spcBef>
              <a:spcAft>
                <a:spcPct val="0"/>
              </a:spcAft>
            </a:pPr>
            <a:endParaRPr lang="en-GB" sz="1100" dirty="0"/>
          </a:p>
        </p:txBody>
      </p:sp>
      <p:cxnSp>
        <p:nvCxnSpPr>
          <p:cNvPr id="229" name="Straight Connector 228"/>
          <p:cNvCxnSpPr/>
          <p:nvPr/>
        </p:nvCxnSpPr>
        <p:spPr>
          <a:xfrm>
            <a:off x="1235002" y="4197691"/>
            <a:ext cx="269626" cy="0"/>
          </a:xfrm>
          <a:prstGeom prst="line">
            <a:avLst/>
          </a:pr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30" name="Straight Connector 229"/>
          <p:cNvCxnSpPr/>
          <p:nvPr/>
        </p:nvCxnSpPr>
        <p:spPr>
          <a:xfrm>
            <a:off x="1235002" y="4385798"/>
            <a:ext cx="269626" cy="0"/>
          </a:xfrm>
          <a:prstGeom prst="line">
            <a:avLst/>
          </a:pr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31" name="Straight Connector 230"/>
          <p:cNvCxnSpPr/>
          <p:nvPr/>
        </p:nvCxnSpPr>
        <p:spPr>
          <a:xfrm>
            <a:off x="1235002" y="4546066"/>
            <a:ext cx="269626" cy="0"/>
          </a:xfrm>
          <a:prstGeom prst="line">
            <a:avLst/>
          </a:pr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cxnSp>
      <p:grpSp>
        <p:nvGrpSpPr>
          <p:cNvPr id="232" name="Group 231"/>
          <p:cNvGrpSpPr/>
          <p:nvPr/>
        </p:nvGrpSpPr>
        <p:grpSpPr>
          <a:xfrm>
            <a:off x="3818803" y="4266502"/>
            <a:ext cx="117326" cy="700322"/>
            <a:chOff x="4111284" y="4229102"/>
            <a:chExt cx="117326" cy="632472"/>
          </a:xfrm>
        </p:grpSpPr>
        <p:cxnSp>
          <p:nvCxnSpPr>
            <p:cNvPr id="233" name="Straight Connector 232"/>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3362827" y="4650588"/>
            <a:ext cx="117326" cy="468635"/>
            <a:chOff x="4111284" y="4229102"/>
            <a:chExt cx="117326" cy="632472"/>
          </a:xfrm>
        </p:grpSpPr>
        <p:cxnSp>
          <p:nvCxnSpPr>
            <p:cNvPr id="237" name="Straight Connector 236"/>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p:nvGrpSpPr>
        <p:grpSpPr>
          <a:xfrm>
            <a:off x="2727149" y="5331701"/>
            <a:ext cx="117326" cy="171608"/>
            <a:chOff x="4111284" y="4229102"/>
            <a:chExt cx="117326" cy="632472"/>
          </a:xfrm>
        </p:grpSpPr>
        <p:cxnSp>
          <p:nvCxnSpPr>
            <p:cNvPr id="241" name="Straight Connector 240"/>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44" name="Straight Connector 243"/>
          <p:cNvCxnSpPr/>
          <p:nvPr/>
        </p:nvCxnSpPr>
        <p:spPr>
          <a:xfrm>
            <a:off x="3992012" y="4657412"/>
            <a:ext cx="0" cy="7600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3936129" y="4915334"/>
            <a:ext cx="776175" cy="261610"/>
          </a:xfrm>
          <a:prstGeom prst="rect">
            <a:avLst/>
          </a:prstGeom>
          <a:noFill/>
        </p:spPr>
        <p:txBody>
          <a:bodyPr wrap="none" rtlCol="0">
            <a:spAutoFit/>
          </a:bodyPr>
          <a:lstStyle/>
          <a:p>
            <a:r>
              <a:rPr lang="ja-JP" sz="1100" b="0" i="0" dirty="0" smtClean="0">
                <a:solidFill>
                  <a:srgbClr val="4D4D4D"/>
                </a:solidFill>
                <a:ea typeface="MS UI Gothic" pitchFamily="18" charset="0"/>
              </a:rPr>
              <a:t>p&lt;0.0001</a:t>
            </a:r>
          </a:p>
        </p:txBody>
      </p:sp>
      <p:sp>
        <p:nvSpPr>
          <p:cNvPr id="246" name="Freeform 10"/>
          <p:cNvSpPr>
            <a:spLocks/>
          </p:cNvSpPr>
          <p:nvPr/>
        </p:nvSpPr>
        <p:spPr bwMode="auto">
          <a:xfrm>
            <a:off x="5242167" y="4645241"/>
            <a:ext cx="2791958" cy="1213275"/>
          </a:xfrm>
          <a:custGeom>
            <a:avLst/>
            <a:gdLst>
              <a:gd name="T0" fmla="*/ 221 w 221"/>
              <a:gd name="T1" fmla="*/ 0 h 98"/>
              <a:gd name="T2" fmla="*/ 185 w 221"/>
              <a:gd name="T3" fmla="*/ 21 h 98"/>
              <a:gd name="T4" fmla="*/ 135 w 221"/>
              <a:gd name="T5" fmla="*/ 63 h 98"/>
              <a:gd name="T6" fmla="*/ 111 w 221"/>
              <a:gd name="T7" fmla="*/ 83 h 98"/>
              <a:gd name="T8" fmla="*/ 86 w 221"/>
              <a:gd name="T9" fmla="*/ 91 h 98"/>
              <a:gd name="T10" fmla="*/ 0 w 221"/>
              <a:gd name="T11" fmla="*/ 98 h 98"/>
            </a:gdLst>
            <a:ahLst/>
            <a:cxnLst>
              <a:cxn ang="0">
                <a:pos x="T0" y="T1"/>
              </a:cxn>
              <a:cxn ang="0">
                <a:pos x="T2" y="T3"/>
              </a:cxn>
              <a:cxn ang="0">
                <a:pos x="T4" y="T5"/>
              </a:cxn>
              <a:cxn ang="0">
                <a:pos x="T6" y="T7"/>
              </a:cxn>
              <a:cxn ang="0">
                <a:pos x="T8" y="T9"/>
              </a:cxn>
              <a:cxn ang="0">
                <a:pos x="T10" y="T11"/>
              </a:cxn>
            </a:cxnLst>
            <a:rect l="0" t="0" r="r" b="b"/>
            <a:pathLst>
              <a:path w="221" h="98">
                <a:moveTo>
                  <a:pt x="221" y="0"/>
                </a:moveTo>
                <a:lnTo>
                  <a:pt x="185" y="21"/>
                </a:lnTo>
                <a:lnTo>
                  <a:pt x="135" y="63"/>
                </a:lnTo>
                <a:lnTo>
                  <a:pt x="111" y="83"/>
                </a:lnTo>
                <a:lnTo>
                  <a:pt x="86" y="91"/>
                </a:lnTo>
                <a:lnTo>
                  <a:pt x="0" y="98"/>
                </a:lnTo>
              </a:path>
            </a:pathLst>
          </a:custGeom>
          <a:noFill/>
          <a:ln w="127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
          <p:cNvSpPr>
            <a:spLocks/>
          </p:cNvSpPr>
          <p:nvPr/>
        </p:nvSpPr>
        <p:spPr bwMode="auto">
          <a:xfrm>
            <a:off x="5242167" y="5338541"/>
            <a:ext cx="2804591" cy="519975"/>
          </a:xfrm>
          <a:custGeom>
            <a:avLst/>
            <a:gdLst>
              <a:gd name="T0" fmla="*/ 222 w 222"/>
              <a:gd name="T1" fmla="*/ 0 h 42"/>
              <a:gd name="T2" fmla="*/ 183 w 222"/>
              <a:gd name="T3" fmla="*/ 24 h 42"/>
              <a:gd name="T4" fmla="*/ 112 w 222"/>
              <a:gd name="T5" fmla="*/ 41 h 42"/>
              <a:gd name="T6" fmla="*/ 0 w 222"/>
              <a:gd name="T7" fmla="*/ 42 h 42"/>
            </a:gdLst>
            <a:ahLst/>
            <a:cxnLst>
              <a:cxn ang="0">
                <a:pos x="T0" y="T1"/>
              </a:cxn>
              <a:cxn ang="0">
                <a:pos x="T2" y="T3"/>
              </a:cxn>
              <a:cxn ang="0">
                <a:pos x="T4" y="T5"/>
              </a:cxn>
              <a:cxn ang="0">
                <a:pos x="T6" y="T7"/>
              </a:cxn>
            </a:cxnLst>
            <a:rect l="0" t="0" r="r" b="b"/>
            <a:pathLst>
              <a:path w="222" h="42">
                <a:moveTo>
                  <a:pt x="222" y="0"/>
                </a:moveTo>
                <a:lnTo>
                  <a:pt x="183" y="24"/>
                </a:lnTo>
                <a:lnTo>
                  <a:pt x="112" y="41"/>
                </a:lnTo>
                <a:lnTo>
                  <a:pt x="0" y="42"/>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Freeform 12"/>
          <p:cNvSpPr>
            <a:spLocks/>
          </p:cNvSpPr>
          <p:nvPr/>
        </p:nvSpPr>
        <p:spPr bwMode="auto">
          <a:xfrm>
            <a:off x="5242167" y="5623289"/>
            <a:ext cx="2791958" cy="235227"/>
          </a:xfrm>
          <a:custGeom>
            <a:avLst/>
            <a:gdLst>
              <a:gd name="T0" fmla="*/ 0 w 221"/>
              <a:gd name="T1" fmla="*/ 19 h 19"/>
              <a:gd name="T2" fmla="*/ 112 w 221"/>
              <a:gd name="T3" fmla="*/ 18 h 19"/>
              <a:gd name="T4" fmla="*/ 150 w 221"/>
              <a:gd name="T5" fmla="*/ 14 h 19"/>
              <a:gd name="T6" fmla="*/ 186 w 221"/>
              <a:gd name="T7" fmla="*/ 0 h 19"/>
              <a:gd name="T8" fmla="*/ 221 w 221"/>
              <a:gd name="T9" fmla="*/ 1 h 19"/>
              <a:gd name="T10" fmla="*/ 185 w 221"/>
              <a:gd name="T11" fmla="*/ 9 h 19"/>
              <a:gd name="T12" fmla="*/ 136 w 221"/>
              <a:gd name="T13" fmla="*/ 12 h 19"/>
              <a:gd name="T14" fmla="*/ 112 w 221"/>
              <a:gd name="T15" fmla="*/ 18 h 19"/>
              <a:gd name="T16" fmla="*/ 0 w 22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9">
                <a:moveTo>
                  <a:pt x="0" y="19"/>
                </a:moveTo>
                <a:lnTo>
                  <a:pt x="112" y="18"/>
                </a:lnTo>
                <a:lnTo>
                  <a:pt x="150" y="14"/>
                </a:lnTo>
                <a:lnTo>
                  <a:pt x="186" y="0"/>
                </a:lnTo>
                <a:lnTo>
                  <a:pt x="221" y="1"/>
                </a:lnTo>
                <a:lnTo>
                  <a:pt x="185" y="9"/>
                </a:lnTo>
                <a:lnTo>
                  <a:pt x="136" y="12"/>
                </a:lnTo>
                <a:lnTo>
                  <a:pt x="112" y="18"/>
                </a:lnTo>
                <a:lnTo>
                  <a:pt x="0" y="19"/>
                </a:lnTo>
                <a:close/>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Freeform 13"/>
          <p:cNvSpPr>
            <a:spLocks/>
          </p:cNvSpPr>
          <p:nvPr/>
        </p:nvSpPr>
        <p:spPr bwMode="auto">
          <a:xfrm>
            <a:off x="5242167" y="5697572"/>
            <a:ext cx="2791958" cy="185705"/>
          </a:xfrm>
          <a:custGeom>
            <a:avLst/>
            <a:gdLst>
              <a:gd name="T0" fmla="*/ 0 w 221"/>
              <a:gd name="T1" fmla="*/ 13 h 15"/>
              <a:gd name="T2" fmla="*/ 112 w 221"/>
              <a:gd name="T3" fmla="*/ 12 h 15"/>
              <a:gd name="T4" fmla="*/ 135 w 221"/>
              <a:gd name="T5" fmla="*/ 8 h 15"/>
              <a:gd name="T6" fmla="*/ 184 w 221"/>
              <a:gd name="T7" fmla="*/ 3 h 15"/>
              <a:gd name="T8" fmla="*/ 221 w 221"/>
              <a:gd name="T9" fmla="*/ 0 h 15"/>
              <a:gd name="T10" fmla="*/ 185 w 221"/>
              <a:gd name="T11" fmla="*/ 7 h 15"/>
              <a:gd name="T12" fmla="*/ 147 w 221"/>
              <a:gd name="T13" fmla="*/ 4 h 15"/>
              <a:gd name="T14" fmla="*/ 112 w 221"/>
              <a:gd name="T15" fmla="*/ 12 h 15"/>
              <a:gd name="T16" fmla="*/ 0 w 221"/>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15">
                <a:moveTo>
                  <a:pt x="0" y="13"/>
                </a:moveTo>
                <a:lnTo>
                  <a:pt x="112" y="12"/>
                </a:lnTo>
                <a:cubicBezTo>
                  <a:pt x="112" y="12"/>
                  <a:pt x="138" y="9"/>
                  <a:pt x="135" y="8"/>
                </a:cubicBezTo>
                <a:cubicBezTo>
                  <a:pt x="133" y="6"/>
                  <a:pt x="184" y="3"/>
                  <a:pt x="184" y="3"/>
                </a:cubicBezTo>
                <a:lnTo>
                  <a:pt x="221" y="0"/>
                </a:lnTo>
                <a:lnTo>
                  <a:pt x="185" y="7"/>
                </a:lnTo>
                <a:lnTo>
                  <a:pt x="147" y="4"/>
                </a:lnTo>
                <a:lnTo>
                  <a:pt x="112" y="12"/>
                </a:lnTo>
                <a:lnTo>
                  <a:pt x="0" y="15"/>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Freeform 14"/>
          <p:cNvSpPr>
            <a:spLocks/>
          </p:cNvSpPr>
          <p:nvPr/>
        </p:nvSpPr>
        <p:spPr bwMode="auto">
          <a:xfrm>
            <a:off x="5242167" y="5338541"/>
            <a:ext cx="2804591" cy="519975"/>
          </a:xfrm>
          <a:custGeom>
            <a:avLst/>
            <a:gdLst>
              <a:gd name="T0" fmla="*/ 222 w 222"/>
              <a:gd name="T1" fmla="*/ 0 h 42"/>
              <a:gd name="T2" fmla="*/ 186 w 222"/>
              <a:gd name="T3" fmla="*/ 22 h 42"/>
              <a:gd name="T4" fmla="*/ 112 w 222"/>
              <a:gd name="T5" fmla="*/ 41 h 42"/>
              <a:gd name="T6" fmla="*/ 0 w 222"/>
              <a:gd name="T7" fmla="*/ 42 h 42"/>
            </a:gdLst>
            <a:ahLst/>
            <a:cxnLst>
              <a:cxn ang="0">
                <a:pos x="T0" y="T1"/>
              </a:cxn>
              <a:cxn ang="0">
                <a:pos x="T2" y="T3"/>
              </a:cxn>
              <a:cxn ang="0">
                <a:pos x="T4" y="T5"/>
              </a:cxn>
              <a:cxn ang="0">
                <a:pos x="T6" y="T7"/>
              </a:cxn>
            </a:cxnLst>
            <a:rect l="0" t="0" r="r" b="b"/>
            <a:pathLst>
              <a:path w="222" h="42">
                <a:moveTo>
                  <a:pt x="222" y="0"/>
                </a:moveTo>
                <a:lnTo>
                  <a:pt x="186" y="22"/>
                </a:lnTo>
                <a:lnTo>
                  <a:pt x="112" y="41"/>
                </a:lnTo>
                <a:lnTo>
                  <a:pt x="0" y="42"/>
                </a:lnTo>
              </a:path>
            </a:pathLst>
          </a:custGeom>
          <a:noFill/>
          <a:ln w="127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Freeform 15"/>
          <p:cNvSpPr>
            <a:spLocks/>
          </p:cNvSpPr>
          <p:nvPr/>
        </p:nvSpPr>
        <p:spPr bwMode="auto">
          <a:xfrm>
            <a:off x="5242167" y="5561388"/>
            <a:ext cx="2804591" cy="297129"/>
          </a:xfrm>
          <a:custGeom>
            <a:avLst/>
            <a:gdLst>
              <a:gd name="T0" fmla="*/ 222 w 222"/>
              <a:gd name="T1" fmla="*/ 0 h 24"/>
              <a:gd name="T2" fmla="*/ 184 w 222"/>
              <a:gd name="T3" fmla="*/ 10 h 24"/>
              <a:gd name="T4" fmla="*/ 134 w 222"/>
              <a:gd name="T5" fmla="*/ 18 h 24"/>
              <a:gd name="T6" fmla="*/ 112 w 222"/>
              <a:gd name="T7" fmla="*/ 23 h 24"/>
              <a:gd name="T8" fmla="*/ 0 w 222"/>
              <a:gd name="T9" fmla="*/ 24 h 24"/>
            </a:gdLst>
            <a:ahLst/>
            <a:cxnLst>
              <a:cxn ang="0">
                <a:pos x="T0" y="T1"/>
              </a:cxn>
              <a:cxn ang="0">
                <a:pos x="T2" y="T3"/>
              </a:cxn>
              <a:cxn ang="0">
                <a:pos x="T4" y="T5"/>
              </a:cxn>
              <a:cxn ang="0">
                <a:pos x="T6" y="T7"/>
              </a:cxn>
              <a:cxn ang="0">
                <a:pos x="T8" y="T9"/>
              </a:cxn>
            </a:cxnLst>
            <a:rect l="0" t="0" r="r" b="b"/>
            <a:pathLst>
              <a:path w="222" h="24">
                <a:moveTo>
                  <a:pt x="222" y="0"/>
                </a:moveTo>
                <a:lnTo>
                  <a:pt x="184" y="10"/>
                </a:lnTo>
                <a:lnTo>
                  <a:pt x="134" y="18"/>
                </a:lnTo>
                <a:lnTo>
                  <a:pt x="112" y="23"/>
                </a:lnTo>
                <a:lnTo>
                  <a:pt x="0" y="24"/>
                </a:lnTo>
              </a:path>
            </a:pathLst>
          </a:custGeom>
          <a:noFill/>
          <a:ln w="12700">
            <a:solidFill>
              <a:schemeClr val="accent3">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52" name="Group 251"/>
          <p:cNvGrpSpPr/>
          <p:nvPr/>
        </p:nvGrpSpPr>
        <p:grpSpPr>
          <a:xfrm>
            <a:off x="7975462" y="4258748"/>
            <a:ext cx="117326" cy="700322"/>
            <a:chOff x="4111284" y="4229102"/>
            <a:chExt cx="117326" cy="632472"/>
          </a:xfrm>
        </p:grpSpPr>
        <p:cxnSp>
          <p:nvCxnSpPr>
            <p:cNvPr id="253" name="Straight Connector 252"/>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56" name="Group 255"/>
          <p:cNvGrpSpPr/>
          <p:nvPr/>
        </p:nvGrpSpPr>
        <p:grpSpPr>
          <a:xfrm>
            <a:off x="7519486" y="4642834"/>
            <a:ext cx="117326" cy="468635"/>
            <a:chOff x="4111284" y="4229102"/>
            <a:chExt cx="117326" cy="632472"/>
          </a:xfrm>
        </p:grpSpPr>
        <p:cxnSp>
          <p:nvCxnSpPr>
            <p:cNvPr id="257" name="Straight Connector 256"/>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6883808" y="5323947"/>
            <a:ext cx="117326" cy="171608"/>
            <a:chOff x="4111284" y="4229102"/>
            <a:chExt cx="117326" cy="632472"/>
          </a:xfrm>
        </p:grpSpPr>
        <p:cxnSp>
          <p:nvCxnSpPr>
            <p:cNvPr id="261" name="Straight Connector 260"/>
            <p:cNvCxnSpPr/>
            <p:nvPr/>
          </p:nvCxnSpPr>
          <p:spPr>
            <a:xfrm>
              <a:off x="4169947" y="4229102"/>
              <a:ext cx="0" cy="63247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4111284" y="4229102"/>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a:off x="4111284" y="4857037"/>
              <a:ext cx="11732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64" name="Straight Connector 263"/>
          <p:cNvCxnSpPr/>
          <p:nvPr/>
        </p:nvCxnSpPr>
        <p:spPr>
          <a:xfrm>
            <a:off x="8148671" y="4649658"/>
            <a:ext cx="0" cy="7600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 name="Group 265"/>
          <p:cNvGrpSpPr/>
          <p:nvPr/>
        </p:nvGrpSpPr>
        <p:grpSpPr>
          <a:xfrm>
            <a:off x="7980139" y="5512769"/>
            <a:ext cx="117326" cy="118415"/>
            <a:chOff x="4111284" y="4229102"/>
            <a:chExt cx="117326" cy="632472"/>
          </a:xfrm>
        </p:grpSpPr>
        <p:cxnSp>
          <p:nvCxnSpPr>
            <p:cNvPr id="267" name="Straight Connector 266"/>
            <p:cNvCxnSpPr/>
            <p:nvPr/>
          </p:nvCxnSpPr>
          <p:spPr>
            <a:xfrm>
              <a:off x="4169947" y="4229102"/>
              <a:ext cx="0" cy="632472"/>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a:off x="4111284" y="4229102"/>
              <a:ext cx="117326"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4111284" y="4857037"/>
              <a:ext cx="117326" cy="0"/>
            </a:xfrm>
            <a:prstGeom prst="line">
              <a:avLst/>
            </a:prstGeom>
            <a:ln w="127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63927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2011: 結腸癌の治療・予防用多価抗原ワクチン</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Marquez-Manriquez JP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r>
              <a:rPr lang="ja-JP" sz="1600" b="0" i="0" dirty="0" smtClean="0">
                <a:solidFill>
                  <a:srgbClr val="4D4D4D"/>
                </a:solidFill>
                <a:ea typeface="MS UI Gothic" pitchFamily="18" charset="0"/>
              </a:rPr>
              <a:t>CDC25BおよびCOX2特異的ワクチンの接種により、自然発生腫瘍モデルにおけるポリープおよびCRCの増殖が抑制された。</a:t>
            </a:r>
          </a:p>
          <a:p>
            <a:pPr lvl="1"/>
            <a:endParaRPr lang="en-GB"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CRCにおける生物学的関連抗原を標的とするワクチンは、マウスにおける浸潤癌の増殖だけでなくポリープの形成も予防しうる</a:t>
            </a:r>
          </a:p>
          <a:p>
            <a:r>
              <a:rPr lang="ja-JP" sz="1600" b="1" i="0" dirty="0" smtClean="0">
                <a:solidFill>
                  <a:srgbClr val="4D4D4D"/>
                </a:solidFill>
                <a:ea typeface="MS UI Gothic" pitchFamily="18" charset="0"/>
              </a:rPr>
              <a:t>ワクチン接種により、進行、再発、および生存率の低下を招く「生物学的促進因子」に対する1型免疫を誘導することは、CRCにおけるアジュバント療法の補助として有用であると考えられる</a:t>
            </a:r>
          </a:p>
          <a:p>
            <a:r>
              <a:rPr lang="ja-JP" sz="1600" b="1" i="0" dirty="0" smtClean="0">
                <a:solidFill>
                  <a:srgbClr val="4D4D4D"/>
                </a:solidFill>
                <a:ea typeface="MS UI Gothic" pitchFamily="18" charset="0"/>
              </a:rPr>
              <a:t>CRCの発症リスクが高い患者においては、CRC多抗原に対するワクチン接種が有用と</a:t>
            </a:r>
            <a:r>
              <a:rPr lang="ja-JP" b="1" dirty="0" smtClean="0">
                <a:ea typeface="MS UI Gothic" pitchFamily="18" charset="0"/>
              </a:rPr>
              <a:t>なりうる</a:t>
            </a:r>
          </a:p>
        </p:txBody>
      </p:sp>
      <p:sp>
        <p:nvSpPr>
          <p:cNvPr id="14" name="Text Placeholder 13"/>
          <p:cNvSpPr>
            <a:spLocks noGrp="1"/>
          </p:cNvSpPr>
          <p:nvPr>
            <p:ph type="body" sz="quarter" idx="11"/>
          </p:nvPr>
        </p:nvSpPr>
        <p:spPr>
          <a:xfrm>
            <a:off x="4038600" y="6096000"/>
            <a:ext cx="4740275" cy="487363"/>
          </a:xfrm>
        </p:spPr>
        <p:txBody>
          <a:bodyPr/>
          <a:lstStyle/>
          <a:p>
            <a:r>
              <a:rPr lang="ja-JP" sz="1200" b="0" i="0" dirty="0" smtClean="0">
                <a:ea typeface="MS UI Gothic" pitchFamily="18" charset="0"/>
              </a:rPr>
              <a:t>Marquez-Manriquez et al. </a:t>
            </a:r>
            <a:r>
              <a:rPr lang="ja-JP" sz="1200" b="0" i="1" dirty="0" smtClean="0">
                <a:ea typeface="MS UI Gothic" pitchFamily="18" charset="0"/>
              </a:rPr>
              <a:t>Ann Oncol </a:t>
            </a:r>
            <a:r>
              <a:rPr lang="ja-JP" sz="1200" b="0" dirty="0" smtClean="0">
                <a:ea typeface="MS UI Gothic" pitchFamily="18" charset="0"/>
              </a:rPr>
              <a:t>2015; 26 (suppl 6): abstr </a:t>
            </a:r>
            <a:r>
              <a:rPr lang="es-ES" altLang="ja-JP" sz="1200" b="0" dirty="0" smtClean="0">
                <a:ea typeface="MS UI Gothic" pitchFamily="18" charset="0"/>
              </a:rPr>
              <a:t>2011</a:t>
            </a:r>
            <a:endParaRPr lang="ja-JP" sz="1200" b="0" dirty="0" smtClean="0">
              <a:ea typeface="MS UI Gothic" pitchFamily="18" charset="0"/>
            </a:endParaRPr>
          </a:p>
        </p:txBody>
      </p:sp>
    </p:spTree>
    <p:extLst>
      <p:ext uri="{BB962C8B-B14F-4D97-AF65-F5344CB8AC3E}">
        <p14:creationId xmlns:p14="http://schemas.microsoft.com/office/powerpoint/2010/main" xmlns="" val="22500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sz="4000" b="1" i="0" dirty="0" smtClean="0">
                <a:solidFill>
                  <a:srgbClr val="043882"/>
                </a:solidFill>
                <a:ea typeface="MS UI Gothic" pitchFamily="18" charset="0"/>
              </a:rPr>
              <a:t>直腸癌</a:t>
            </a:r>
          </a:p>
        </p:txBody>
      </p:sp>
    </p:spTree>
    <p:extLst>
      <p:ext uri="{BB962C8B-B14F-4D97-AF65-F5344CB8AC3E}">
        <p14:creationId xmlns:p14="http://schemas.microsoft.com/office/powerpoint/2010/main" xmlns="" val="82213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a:t>
            </a:r>
            <a:r>
              <a:rPr lang="es-ES" altLang="ja-JP" sz="1800" b="1" i="0" dirty="0" smtClean="0">
                <a:solidFill>
                  <a:srgbClr val="043882"/>
                </a:solidFill>
                <a:ea typeface="MS UI Gothic" pitchFamily="18" charset="0"/>
              </a:rPr>
              <a:t>00</a:t>
            </a:r>
            <a:r>
              <a:rPr lang="ja-JP" sz="1800" b="1" i="0" dirty="0" err="1" smtClean="0">
                <a:solidFill>
                  <a:srgbClr val="043882"/>
                </a:solidFill>
                <a:ea typeface="MS UI Gothic" pitchFamily="18" charset="0"/>
              </a:rPr>
              <a:t>.</a:t>
            </a:r>
            <a:r>
              <a:rPr lang="ja-JP" sz="1800" b="1" i="0" dirty="0" smtClean="0">
                <a:solidFill>
                  <a:srgbClr val="043882"/>
                </a:solidFill>
                <a:ea typeface="MS UI Gothic" pitchFamily="18" charset="0"/>
              </a:rPr>
              <a:t> 拡散強調画像を含むMRIを用いた、直腸癌に対する臓器温存治療後の局所腫瘍再増殖の診断</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Lahaye M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拡散強調画像（DWI）を含むMRIについて、臓器温存治療後の経過観察中の局所腫瘍再増殖の診断に対する有用性を評価すること</a:t>
            </a:r>
          </a:p>
          <a:p>
            <a:pPr marL="0" lvl="1" indent="0">
              <a:spcBef>
                <a:spcPts val="1800"/>
              </a:spcBef>
              <a:buSzPct val="11000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臓器温存CRTおよび、経肛門的内視鏡下マイクロサージェリー（TEM）もしくは無全身療法経過観察を受けた患者72例を本試験の対象とした。</a:t>
            </a:r>
          </a:p>
          <a:p>
            <a:r>
              <a:rPr lang="ja-JP" sz="1600" b="0" i="0" dirty="0" smtClean="0">
                <a:solidFill>
                  <a:srgbClr val="4D4D4D"/>
                </a:solidFill>
                <a:ea typeface="MS UI Gothic" pitchFamily="18" charset="0"/>
              </a:rPr>
              <a:t>経過観察にはDWIを含むMRIを用い、1年目は3ヶ月ごと、以降は6ヶ月ごとに実施した</a:t>
            </a:r>
          </a:p>
          <a:p>
            <a:r>
              <a:rPr lang="ja-JP" sz="1600" b="0" i="0" dirty="0" smtClean="0">
                <a:solidFill>
                  <a:srgbClr val="4D4D4D"/>
                </a:solidFill>
                <a:ea typeface="MS UI Gothic" pitchFamily="18" charset="0"/>
              </a:rPr>
              <a:t>各MRIについて、標準MRI、MRI＋DWIの順に、読影者2名（R1、R2）が局所再増殖を採点した</a:t>
            </a:r>
          </a:p>
          <a:p>
            <a:r>
              <a:rPr lang="ja-JP" sz="1600" b="0" i="0" dirty="0" smtClean="0">
                <a:solidFill>
                  <a:srgbClr val="4D4D4D"/>
                </a:solidFill>
                <a:ea typeface="MS UI Gothic" pitchFamily="18" charset="0"/>
              </a:rPr>
              <a:t>組織構造および／または長期臨床経過観察を参照標準とした</a:t>
            </a:r>
          </a:p>
          <a:p>
            <a:pPr marL="252412" lvl="1" indent="0">
              <a:buNone/>
            </a:pP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Lahaye et al. </a:t>
            </a:r>
            <a:r>
              <a:rPr lang="ja-JP" sz="1200" b="0" i="1" dirty="0" smtClean="0">
                <a:ea typeface="MS UI Gothic" pitchFamily="18" charset="0"/>
              </a:rPr>
              <a:t>Ann Oncol</a:t>
            </a:r>
            <a:r>
              <a:rPr lang="ja-JP" sz="1200" b="0" i="0" dirty="0" smtClean="0">
                <a:ea typeface="MS UI Gothic" pitchFamily="18" charset="0"/>
              </a:rPr>
              <a:t> 2015; 26 (suppl 6): abstr 2000</a:t>
            </a:r>
          </a:p>
        </p:txBody>
      </p:sp>
    </p:spTree>
    <p:extLst>
      <p:ext uri="{BB962C8B-B14F-4D97-AF65-F5344CB8AC3E}">
        <p14:creationId xmlns:p14="http://schemas.microsoft.com/office/powerpoint/2010/main" xmlns="" val="4104050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2000: 拡散強調画像を含むMRIを用いた、直腸癌に対する臓器温存治療後の局所腫瘍再増殖の診断</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Lahaye M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患者72例のうち、17例がCRT＋TEMを、55例がCRT＋無全身療法経過観察を受けた。</a:t>
            </a:r>
          </a:p>
          <a:p>
            <a:pPr lvl="1">
              <a:buSzPct val="110000"/>
            </a:pPr>
            <a:r>
              <a:rPr lang="ja-JP" sz="1600" b="0" i="0" dirty="0" smtClean="0">
                <a:solidFill>
                  <a:srgbClr val="4D4D4D"/>
                </a:solidFill>
                <a:ea typeface="MS UI Gothic" pitchFamily="18" charset="0"/>
              </a:rPr>
              <a:t>12例に局所再増殖（TEM群5例、無全身療法経過観察群7例）を認めた</a:t>
            </a:r>
          </a:p>
          <a:p>
            <a:r>
              <a:rPr lang="ja-JP" sz="1600" b="0" i="0" dirty="0" smtClean="0">
                <a:solidFill>
                  <a:srgbClr val="4D4D4D"/>
                </a:solidFill>
                <a:ea typeface="MS UI Gothic" pitchFamily="18" charset="0"/>
              </a:rPr>
              <a:t>440枚のMRI画像を評価した</a:t>
            </a:r>
          </a:p>
          <a:p>
            <a:pPr lvl="1">
              <a:buSzPct val="110000"/>
            </a:pPr>
            <a:endParaRPr lang="en-GB" dirty="0" smtClean="0"/>
          </a:p>
          <a:p>
            <a:pPr lvl="1">
              <a:buSzPct val="110000"/>
            </a:pPr>
            <a:endParaRPr lang="en-GB" dirty="0"/>
          </a:p>
          <a:p>
            <a:pPr lvl="1">
              <a:buSzPct val="110000"/>
            </a:pPr>
            <a:endParaRPr lang="en-GB" dirty="0" smtClean="0"/>
          </a:p>
          <a:p>
            <a:pPr lvl="1">
              <a:buSzPct val="110000"/>
            </a:pPr>
            <a:endParaRPr lang="en-GB" dirty="0"/>
          </a:p>
          <a:p>
            <a:pPr lvl="1">
              <a:buSzPct val="110000"/>
            </a:pPr>
            <a:endParaRPr lang="en-GB" dirty="0" smtClean="0"/>
          </a:p>
          <a:p>
            <a:pPr lvl="1">
              <a:buSzPct val="110000"/>
            </a:pPr>
            <a:endParaRPr lang="en-GB" dirty="0"/>
          </a:p>
          <a:p>
            <a:pPr lvl="1">
              <a:buSzPct val="110000"/>
            </a:pPr>
            <a:endParaRPr lang="en-GB" dirty="0" smtClean="0"/>
          </a:p>
          <a:p>
            <a:pPr marL="252412" lvl="1" indent="0">
              <a:buSzPct val="110000"/>
              <a:buNone/>
            </a:pPr>
            <a:endParaRPr lang="en-GB" dirty="0" smtClean="0"/>
          </a:p>
          <a:p>
            <a:pPr marL="0" lvl="1" indent="0">
              <a:spcAft>
                <a:spcPts val="200"/>
              </a:spcAft>
              <a:buSzPct val="110000"/>
              <a:buNone/>
            </a:pPr>
            <a:endParaRPr lang="es-ES" altLang="ja-JP" sz="1600" b="1" i="0" dirty="0" smtClean="0">
              <a:solidFill>
                <a:srgbClr val="4D4D4D"/>
              </a:solidFill>
              <a:ea typeface="MS UI Gothic" pitchFamily="18" charset="0"/>
            </a:endParaRPr>
          </a:p>
          <a:p>
            <a:pPr marL="0" lvl="1" indent="0">
              <a:spcAft>
                <a:spcPts val="200"/>
              </a:spcAft>
              <a:buSzPct val="110000"/>
              <a:buNone/>
            </a:pPr>
            <a:r>
              <a:rPr lang="ja-JP" sz="1600" b="1" i="0" dirty="0" smtClean="0">
                <a:solidFill>
                  <a:srgbClr val="4D4D4D"/>
                </a:solidFill>
                <a:ea typeface="MS UI Gothic" pitchFamily="18" charset="0"/>
              </a:rPr>
              <a:t>結論</a:t>
            </a:r>
          </a:p>
          <a:p>
            <a:pPr>
              <a:spcAft>
                <a:spcPts val="200"/>
              </a:spcAft>
            </a:pPr>
            <a:r>
              <a:rPr lang="ja-JP" sz="1600" b="1" i="0" dirty="0" smtClean="0">
                <a:solidFill>
                  <a:srgbClr val="4D4D4D"/>
                </a:solidFill>
                <a:ea typeface="MS UI Gothic" pitchFamily="18" charset="0"/>
              </a:rPr>
              <a:t>標準MRIにDWIを追加することで、曖昧なスコアが減少した</a:t>
            </a:r>
          </a:p>
          <a:p>
            <a:pPr>
              <a:spcAft>
                <a:spcPts val="200"/>
              </a:spcAft>
            </a:pPr>
            <a:r>
              <a:rPr lang="ja-JP" sz="1600" b="1" i="0" dirty="0" smtClean="0">
                <a:solidFill>
                  <a:srgbClr val="4D4D4D"/>
                </a:solidFill>
                <a:ea typeface="MS UI Gothic" pitchFamily="18" charset="0"/>
              </a:rPr>
              <a:t>MRI＋DWIを併用することで、限局性腫瘍の再増殖に対する診断感度が向上し、画像を用いた確定診断が可能となる機会が増える</a:t>
            </a:r>
          </a:p>
          <a:p>
            <a:endParaRPr lang="en-GB" b="1" dirty="0"/>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Lahaye et al. </a:t>
            </a:r>
            <a:r>
              <a:rPr lang="ja-JP" sz="1200" b="0" i="1" dirty="0" smtClean="0">
                <a:ea typeface="MS UI Gothic" pitchFamily="18" charset="0"/>
              </a:rPr>
              <a:t>Ann Oncol</a:t>
            </a:r>
            <a:r>
              <a:rPr lang="ja-JP" sz="1200" b="0" i="0" dirty="0" smtClean="0">
                <a:ea typeface="MS UI Gothic" pitchFamily="18" charset="0"/>
              </a:rPr>
              <a:t> 2015; 26 (suppl 6): abstr 2000</a:t>
            </a:r>
          </a:p>
        </p:txBody>
      </p:sp>
      <p:graphicFrame>
        <p:nvGraphicFramePr>
          <p:cNvPr id="9" name="Group 88"/>
          <p:cNvGraphicFramePr>
            <a:graphicFrameLocks noGrp="1"/>
          </p:cNvGraphicFramePr>
          <p:nvPr>
            <p:extLst>
              <p:ext uri="{D42A27DB-BD31-4B8C-83A1-F6EECF244321}">
                <p14:modId xmlns:p14="http://schemas.microsoft.com/office/powerpoint/2010/main" xmlns="" val="2588005655"/>
              </p:ext>
            </p:extLst>
          </p:nvPr>
        </p:nvGraphicFramePr>
        <p:xfrm>
          <a:off x="457202" y="2515990"/>
          <a:ext cx="8229598" cy="2346960"/>
        </p:xfrm>
        <a:graphic>
          <a:graphicData uri="http://schemas.openxmlformats.org/drawingml/2006/table">
            <a:tbl>
              <a:tblPr firstRow="1" bandRow="1">
                <a:tableStyleId>{69012ECD-51FC-41F1-AA8D-1B2483CD663E}</a:tableStyleId>
              </a:tblPr>
              <a:tblGrid>
                <a:gridCol w="2514598">
                  <a:extLst>
                    <a:ext uri="{9D8B030D-6E8A-4147-A177-3AD203B41FA5}">
                      <a16:colId xmlns="" xmlns:a16="http://schemas.microsoft.com/office/drawing/2014/main" val="20000"/>
                    </a:ext>
                  </a:extLst>
                </a:gridCol>
                <a:gridCol w="1428750">
                  <a:extLst>
                    <a:ext uri="{9D8B030D-6E8A-4147-A177-3AD203B41FA5}">
                      <a16:colId xmlns="" xmlns:a16="http://schemas.microsoft.com/office/drawing/2014/main" val="20001"/>
                    </a:ext>
                  </a:extLst>
                </a:gridCol>
                <a:gridCol w="1428750">
                  <a:extLst>
                    <a:ext uri="{9D8B030D-6E8A-4147-A177-3AD203B41FA5}">
                      <a16:colId xmlns="" xmlns:a16="http://schemas.microsoft.com/office/drawing/2014/main" val="20002"/>
                    </a:ext>
                  </a:extLst>
                </a:gridCol>
                <a:gridCol w="1428750">
                  <a:extLst>
                    <a:ext uri="{9D8B030D-6E8A-4147-A177-3AD203B41FA5}">
                      <a16:colId xmlns="" xmlns:a16="http://schemas.microsoft.com/office/drawing/2014/main" val="20003"/>
                    </a:ext>
                  </a:extLst>
                </a:gridCol>
                <a:gridCol w="1428750">
                  <a:extLst>
                    <a:ext uri="{9D8B030D-6E8A-4147-A177-3AD203B41FA5}">
                      <a16:colId xmlns="" xmlns:a16="http://schemas.microsoft.com/office/drawing/2014/main" val="20004"/>
                    </a:ext>
                  </a:extLst>
                </a:gridCol>
              </a:tblGrid>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標準MRI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FFFFFF"/>
                          </a:solidFill>
                          <a:ea typeface="MS UI Gothic" pitchFamily="18" charset="0"/>
                        </a:rPr>
                        <a:t>MRI + DWI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 xmlns:a16="http://schemas.microsoft.com/office/drawing/2014/main" val="10000"/>
                  </a:ext>
                </a:extLst>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4D4D4D"/>
                          </a:solidFill>
                          <a:ea typeface="MS UI Gothic" pitchFamily="18" charset="0"/>
                        </a:rPr>
                        <a:t>R1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4D4D4D"/>
                          </a:solidFill>
                          <a:ea typeface="MS UI Gothic" pitchFamily="18" charset="0"/>
                        </a:rPr>
                        <a:t>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4D4D4D"/>
                          </a:solidFill>
                          <a:ea typeface="MS UI Gothic" pitchFamily="18" charset="0"/>
                        </a:rPr>
                        <a:t>R1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1" i="0" u="none" dirty="0" smtClean="0">
                          <a:solidFill>
                            <a:srgbClr val="4D4D4D"/>
                          </a:solidFill>
                          <a:ea typeface="MS UI Gothic" pitchFamily="18" charset="0"/>
                        </a:rPr>
                        <a:t>R2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判定不能スコアの数</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感度、%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特異度、%</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PPV、%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100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460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NPV、%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600" b="0" i="0" u="none" dirty="0" smtClean="0">
                          <a:solidFill>
                            <a:srgbClr val="4D4D4D"/>
                          </a:solidFill>
                          <a:ea typeface="MS UI Gothic" pitchFamily="18" charset="0"/>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F0F0">
                        <a:alpha val="25000"/>
                      </a:srgbClr>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334257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2001: 直腸癌患者における経過観察方針実施後の直腸肛門機能 </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Lambregts D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経過観察方針（W&amp;W）を実施した患者において、化学放射線療法による長期間の線量測定が直腸肛門の機能に及ぼす影響を評価する</a:t>
            </a:r>
          </a:p>
          <a:p>
            <a:r>
              <a:rPr lang="ja-JP" sz="1600" b="0" i="0" dirty="0" smtClean="0">
                <a:solidFill>
                  <a:srgbClr val="4D4D4D"/>
                </a:solidFill>
                <a:ea typeface="MS UI Gothic" pitchFamily="18" charset="0"/>
              </a:rPr>
              <a:t>W&amp;W患者において、長期的な直腸肛門の機能と、放射線療法の線量測定データ、および症状スコアもしくはQoLとの関連性を評価する</a:t>
            </a:r>
          </a:p>
          <a:p>
            <a:pPr marL="0" lvl="1" indent="0">
              <a:spcBef>
                <a:spcPts val="1800"/>
              </a:spcBef>
              <a:buSzPct val="11000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W&amp;W方針に従って治療された、遠隔転移のない原発性直腸癌患者21例を対象とした</a:t>
            </a:r>
          </a:p>
          <a:p>
            <a:r>
              <a:rPr lang="ja-JP" sz="1600" b="0" i="0" dirty="0" smtClean="0">
                <a:solidFill>
                  <a:srgbClr val="4D4D4D"/>
                </a:solidFill>
                <a:ea typeface="MS UI Gothic" pitchFamily="18" charset="0"/>
              </a:rPr>
              <a:t>治療は28x1.8 Gyおよびカペシタビン825 mg/m</a:t>
            </a:r>
            <a:r>
              <a:rPr lang="ja-JP" sz="1600" b="0" i="0" baseline="30000" dirty="0" smtClean="0">
                <a:solidFill>
                  <a:srgbClr val="4D4D4D"/>
                </a:solidFill>
                <a:ea typeface="MS UI Gothic" pitchFamily="18" charset="0"/>
              </a:rPr>
              <a:t>2</a:t>
            </a:r>
            <a:r>
              <a:rPr lang="ja-JP" sz="1600" b="0" i="0" dirty="0" smtClean="0">
                <a:solidFill>
                  <a:srgbClr val="4D4D4D"/>
                </a:solidFill>
                <a:ea typeface="MS UI Gothic" pitchFamily="18" charset="0"/>
              </a:rPr>
              <a:t>x2</a:t>
            </a:r>
            <a:r>
              <a:rPr lang="ja-JP" b="0" i="0" dirty="0" smtClean="0"/>
              <a:t>の併用とした</a:t>
            </a:r>
          </a:p>
          <a:p>
            <a:r>
              <a:rPr lang="ja-JP" sz="1600" b="0" i="0" dirty="0" smtClean="0">
                <a:solidFill>
                  <a:srgbClr val="4D4D4D"/>
                </a:solidFill>
                <a:ea typeface="MS UI Gothic" pitchFamily="18" charset="0"/>
              </a:rPr>
              <a:t>患者は臨床的完全奏効を達成し、2年以上にわたって経過観察された</a:t>
            </a:r>
          </a:p>
          <a:p>
            <a:r>
              <a:rPr lang="ja-JP" sz="1600" b="0" i="0" dirty="0" smtClean="0">
                <a:solidFill>
                  <a:srgbClr val="4D4D4D"/>
                </a:solidFill>
                <a:ea typeface="MS UI Gothic" pitchFamily="18" charset="0"/>
              </a:rPr>
              <a:t>直腸肛門内圧検査を用いて直腸肛門の機能および症状を評価した。生活の質の評価には、Vaizeyスコアおよび低位前方切除術症候群（LARS）スコアを用いた</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Lambregts et al. </a:t>
            </a:r>
            <a:r>
              <a:rPr lang="ja-JP" sz="1200" b="0" i="1" dirty="0" smtClean="0">
                <a:ea typeface="MS UI Gothic" pitchFamily="18" charset="0"/>
              </a:rPr>
              <a:t>Ann Oncol</a:t>
            </a:r>
            <a:r>
              <a:rPr lang="ja-JP" sz="1200" b="0" i="0" dirty="0" smtClean="0">
                <a:ea typeface="MS UI Gothic" pitchFamily="18" charset="0"/>
              </a:rPr>
              <a:t> 2015; 26 (suppl 6): abstr 2001</a:t>
            </a:r>
          </a:p>
        </p:txBody>
      </p:sp>
    </p:spTree>
    <p:extLst>
      <p:ext uri="{BB962C8B-B14F-4D97-AF65-F5344CB8AC3E}">
        <p14:creationId xmlns:p14="http://schemas.microsoft.com/office/powerpoint/2010/main" xmlns="" val="4197766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2001: 直腸癌患者における経過観察方針実施後の直腸肛門機能 </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Lambregts D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a:buFont typeface="Arial" panose="020B0604020202020204" pitchFamily="34" charset="0"/>
              <a:buChar char="•"/>
            </a:pPr>
            <a:r>
              <a:rPr lang="ja-JP" sz="1600" b="0" i="0" dirty="0" smtClean="0">
                <a:solidFill>
                  <a:srgbClr val="4D4D4D"/>
                </a:solidFill>
                <a:ea typeface="MS UI Gothic" pitchFamily="18" charset="0"/>
              </a:rPr>
              <a:t>平均肛門静止圧が低下すると、LARSスコアおよびVaizeyスコアが上昇した</a:t>
            </a:r>
          </a:p>
          <a:p>
            <a:pPr>
              <a:buFont typeface="Arial" panose="020B0604020202020204" pitchFamily="34" charset="0"/>
              <a:buChar char="•"/>
            </a:pPr>
            <a:r>
              <a:rPr lang="ja-JP" sz="1600" b="0" i="0" dirty="0" smtClean="0">
                <a:solidFill>
                  <a:srgbClr val="4D4D4D"/>
                </a:solidFill>
                <a:ea typeface="MS UI Gothic" pitchFamily="18" charset="0"/>
              </a:rPr>
              <a:t>大半の患者が、放射線療法として肛門括約筋複合体への全量投与を受けた</a:t>
            </a:r>
          </a:p>
          <a:p>
            <a:pPr lvl="1">
              <a:buSzPct val="110000"/>
            </a:pPr>
            <a:r>
              <a:rPr lang="ja-JP" sz="1600" b="0" i="0" dirty="0" smtClean="0">
                <a:solidFill>
                  <a:srgbClr val="4D4D4D"/>
                </a:solidFill>
                <a:ea typeface="MS UI Gothic" pitchFamily="18" charset="0"/>
              </a:rPr>
              <a:t>全量投与された患者では低用量放射線療法を受けた患者と比較して、症状スコアおよび内圧検査の結果が不良であった</a:t>
            </a:r>
          </a:p>
          <a:p>
            <a:pPr marL="0" lvl="1" indent="0">
              <a:buSzPct val="11000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W&amp;Wを実施する直腸癌患者においては、平均肛門静止圧の低下が生活の質の悪化につながった</a:t>
            </a:r>
          </a:p>
          <a:p>
            <a:r>
              <a:rPr lang="ja-JP" sz="1600" b="1" i="0" dirty="0" smtClean="0">
                <a:solidFill>
                  <a:srgbClr val="4D4D4D"/>
                </a:solidFill>
                <a:ea typeface="MS UI Gothic" pitchFamily="18" charset="0"/>
              </a:rPr>
              <a:t>高用量の放射線照射によって、括約筋の機能が低下した</a:t>
            </a:r>
          </a:p>
          <a:p>
            <a:r>
              <a:rPr lang="ja-JP" sz="1600" b="1" i="0" dirty="0" smtClean="0">
                <a:solidFill>
                  <a:srgbClr val="4D4D4D"/>
                </a:solidFill>
                <a:ea typeface="MS UI Gothic" pitchFamily="18" charset="0"/>
              </a:rPr>
              <a:t>肛門括約筋に対して照射を行う際には、線量の低減を選択肢として検討すべきである</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Lambregts et al. </a:t>
            </a:r>
            <a:r>
              <a:rPr lang="ja-JP" sz="1200" b="0" i="1" dirty="0" smtClean="0">
                <a:ea typeface="MS UI Gothic" pitchFamily="18" charset="0"/>
              </a:rPr>
              <a:t>Ann Oncol</a:t>
            </a:r>
            <a:r>
              <a:rPr lang="ja-JP" sz="1200" b="0" i="0" dirty="0" smtClean="0">
                <a:ea typeface="MS UI Gothic" pitchFamily="18" charset="0"/>
              </a:rPr>
              <a:t> 2015; 26 (suppl 6): abstr 2001</a:t>
            </a:r>
          </a:p>
        </p:txBody>
      </p:sp>
    </p:spTree>
    <p:extLst>
      <p:ext uri="{BB962C8B-B14F-4D97-AF65-F5344CB8AC3E}">
        <p14:creationId xmlns:p14="http://schemas.microsoft.com/office/powerpoint/2010/main" xmlns="" val="3612508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2002: ステージ2の直腸癌における術前短期放射線療法後のアジュバント化学療法の影響 – Loree J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術前短期放射線療法（SCRT）後にアジュバント化学療法（AC）による治療を受けた病理学的（p）ステージ2の直腸癌（RCa）患者の転帰を評価すること、またACが有用であった患者の特性を明らかにすること</a:t>
            </a:r>
          </a:p>
          <a:p>
            <a:pPr marL="0" lvl="1" indent="0">
              <a:spcBef>
                <a:spcPts val="1800"/>
              </a:spcBef>
              <a:buSzPct val="11000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後ろ向きコホート研究</a:t>
            </a:r>
          </a:p>
          <a:p>
            <a:r>
              <a:rPr lang="ja-JP" sz="1600" b="0" i="0" dirty="0" smtClean="0">
                <a:solidFill>
                  <a:srgbClr val="4D4D4D"/>
                </a:solidFill>
                <a:ea typeface="MS UI Gothic" pitchFamily="18" charset="0"/>
              </a:rPr>
              <a:t>British Columbia Cancer AgencyのOutcomes Unit Databaseを用いて、1999年～2009年のデータ検索を実施した</a:t>
            </a:r>
          </a:p>
          <a:p>
            <a:r>
              <a:rPr lang="ja-JP" sz="1600" b="0" i="0" dirty="0" smtClean="0">
                <a:solidFill>
                  <a:srgbClr val="4D4D4D"/>
                </a:solidFill>
                <a:ea typeface="MS UI Gothic" pitchFamily="18" charset="0"/>
              </a:rPr>
              <a:t>術前化学療法後の病理所見（yp）でステージ2の直腸癌を有していた患者、および術前SCRTを受けた患者を対象とした</a:t>
            </a:r>
          </a:p>
          <a:p>
            <a:pPr lvl="1">
              <a:buSzPct val="110000"/>
            </a:pPr>
            <a:r>
              <a:rPr lang="ja-JP" sz="1600" b="0" i="0" dirty="0" smtClean="0">
                <a:solidFill>
                  <a:srgbClr val="4D4D4D"/>
                </a:solidFill>
                <a:ea typeface="MS UI Gothic" pitchFamily="18" charset="0"/>
              </a:rPr>
              <a:t>5年以内に活動性の重複悪性腫瘍が認められた患者は除外した</a:t>
            </a:r>
          </a:p>
          <a:p>
            <a:r>
              <a:rPr lang="ja-JP" sz="1600" b="0" i="0" dirty="0" smtClean="0">
                <a:solidFill>
                  <a:srgbClr val="4D4D4D"/>
                </a:solidFill>
                <a:ea typeface="MS UI Gothic" pitchFamily="18" charset="0"/>
              </a:rPr>
              <a:t>331例の患者が特定され、うち123例がACを受けていた</a:t>
            </a:r>
          </a:p>
          <a:p>
            <a:r>
              <a:rPr lang="ja-JP" sz="1600" b="0" i="0" dirty="0" smtClean="0">
                <a:solidFill>
                  <a:srgbClr val="4D4D4D"/>
                </a:solidFill>
                <a:ea typeface="MS UI Gothic" pitchFamily="18" charset="0"/>
              </a:rPr>
              <a:t>主要評価項目：疾患特異生存率（DSS）および無再発生存期間（RFS）、副次的評価項目：OS</a:t>
            </a:r>
          </a:p>
          <a:p>
            <a:r>
              <a:rPr lang="ja-JP" sz="1600" b="0" i="0" dirty="0" smtClean="0">
                <a:solidFill>
                  <a:srgbClr val="4D4D4D"/>
                </a:solidFill>
                <a:ea typeface="MS UI Gothic" pitchFamily="18" charset="0"/>
              </a:rPr>
              <a:t>高リスクに関連する特性について、サブグループ解析を実施した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Loree et al. </a:t>
            </a:r>
            <a:r>
              <a:rPr lang="ja-JP" sz="1200" b="0" i="1" dirty="0" smtClean="0">
                <a:ea typeface="MS UI Gothic" pitchFamily="18" charset="0"/>
              </a:rPr>
              <a:t>Ann Oncol</a:t>
            </a:r>
            <a:r>
              <a:rPr lang="ja-JP" sz="1200" b="0" i="0" dirty="0" smtClean="0">
                <a:ea typeface="MS UI Gothic" pitchFamily="18" charset="0"/>
              </a:rPr>
              <a:t> 2015; 26 (suppl 6): abstr 2002</a:t>
            </a:r>
          </a:p>
        </p:txBody>
      </p:sp>
    </p:spTree>
    <p:extLst>
      <p:ext uri="{BB962C8B-B14F-4D97-AF65-F5344CB8AC3E}">
        <p14:creationId xmlns:p14="http://schemas.microsoft.com/office/powerpoint/2010/main" xmlns="" val="3041400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2002: ステージ2の直腸癌における術前短期放射線療法後のアジュバント化学療法の影響 – Loree J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AC群の患者はより若年層であった［年齢中央値61歳 vs. 73歳（p&lt;0.0001）］</a:t>
            </a:r>
          </a:p>
          <a:p>
            <a:r>
              <a:rPr lang="ja-JP" sz="1600" b="0" i="0" dirty="0" smtClean="0">
                <a:solidFill>
                  <a:srgbClr val="4D4D4D"/>
                </a:solidFill>
                <a:ea typeface="MS UI Gothic" pitchFamily="18" charset="0"/>
              </a:rPr>
              <a:t>AC群の患者は、非AC群の患者よりも良好なECOGのPSスコアを有していた（p&lt;0.0001）一方、高リスクの特性を多く有していた（p&lt;0.0001）</a:t>
            </a:r>
          </a:p>
          <a:p>
            <a:r>
              <a:rPr lang="ja-JP" sz="1600" b="0" i="0" dirty="0" smtClean="0">
                <a:solidFill>
                  <a:srgbClr val="4D4D4D"/>
                </a:solidFill>
                <a:ea typeface="MS UI Gothic" pitchFamily="18" charset="0"/>
              </a:rPr>
              <a:t>追跡調査期間の中央値はAC群で8.6年、非AC群で7.9年であった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Loree et al. </a:t>
            </a:r>
            <a:r>
              <a:rPr lang="ja-JP" sz="1200" b="0" i="1" dirty="0" smtClean="0">
                <a:ea typeface="MS UI Gothic" pitchFamily="18" charset="0"/>
              </a:rPr>
              <a:t>Ann Oncol</a:t>
            </a:r>
            <a:r>
              <a:rPr lang="ja-JP" sz="1200" b="0" i="0" dirty="0" smtClean="0">
                <a:ea typeface="MS UI Gothic" pitchFamily="18" charset="0"/>
              </a:rPr>
              <a:t> 2015; 26 (suppl 6): abstr 2002</a:t>
            </a:r>
          </a:p>
        </p:txBody>
      </p:sp>
      <p:sp>
        <p:nvSpPr>
          <p:cNvPr id="6" name="Rectangle 5"/>
          <p:cNvSpPr/>
          <p:nvPr/>
        </p:nvSpPr>
        <p:spPr>
          <a:xfrm>
            <a:off x="2133600" y="2971800"/>
            <a:ext cx="748923" cy="369332"/>
          </a:xfrm>
          <a:prstGeom prst="rect">
            <a:avLst/>
          </a:prstGeom>
        </p:spPr>
        <p:txBody>
          <a:bodyPr wrap="none">
            <a:spAutoFit/>
          </a:bodyPr>
          <a:lstStyle/>
          <a:p>
            <a:r>
              <a:rPr lang="ja-JP" b="1" i="0" dirty="0" smtClean="0">
                <a:solidFill>
                  <a:srgbClr val="4D4D4D"/>
                </a:solidFill>
                <a:ea typeface="MS UI Gothic" pitchFamily="18" charset="0"/>
              </a:rPr>
              <a:t>DSS*</a:t>
            </a:r>
          </a:p>
        </p:txBody>
      </p:sp>
      <p:sp>
        <p:nvSpPr>
          <p:cNvPr id="8" name="Rectangle 7"/>
          <p:cNvSpPr/>
          <p:nvPr/>
        </p:nvSpPr>
        <p:spPr>
          <a:xfrm>
            <a:off x="6477000" y="2971800"/>
            <a:ext cx="736099" cy="369332"/>
          </a:xfrm>
          <a:prstGeom prst="rect">
            <a:avLst/>
          </a:prstGeom>
        </p:spPr>
        <p:txBody>
          <a:bodyPr wrap="none">
            <a:spAutoFit/>
          </a:bodyPr>
          <a:lstStyle/>
          <a:p>
            <a:r>
              <a:rPr lang="ja-JP" b="1" i="0" dirty="0" smtClean="0">
                <a:solidFill>
                  <a:srgbClr val="4D4D4D"/>
                </a:solidFill>
                <a:ea typeface="MS UI Gothic" pitchFamily="18" charset="0"/>
              </a:rPr>
              <a:t>RFS*</a:t>
            </a:r>
          </a:p>
        </p:txBody>
      </p:sp>
      <p:sp>
        <p:nvSpPr>
          <p:cNvPr id="185" name="TextBox 184"/>
          <p:cNvSpPr txBox="1"/>
          <p:nvPr/>
        </p:nvSpPr>
        <p:spPr>
          <a:xfrm>
            <a:off x="2208563" y="5703700"/>
            <a:ext cx="610837" cy="217040"/>
          </a:xfrm>
          <a:prstGeom prst="rect">
            <a:avLst/>
          </a:prstGeom>
          <a:noFill/>
        </p:spPr>
        <p:txBody>
          <a:bodyPr wrap="square" lIns="0" tIns="0" rIns="0" bIns="0" rtlCol="0" anchor="ctr">
            <a:spAutoFit/>
          </a:bodyPr>
          <a:lstStyle/>
          <a:p>
            <a:pPr algn="ctr"/>
            <a:r>
              <a:rPr lang="ja-JP" sz="700" b="1" i="0" dirty="0" smtClean="0">
                <a:solidFill>
                  <a:srgbClr val="4D4D4D"/>
                </a:solidFill>
                <a:ea typeface="MS UI Gothic" pitchFamily="18" charset="0"/>
              </a:rPr>
              <a:t>AC群におけるリスクが小</a:t>
            </a:r>
          </a:p>
        </p:txBody>
      </p:sp>
      <p:sp>
        <p:nvSpPr>
          <p:cNvPr id="186" name="TextBox 185"/>
          <p:cNvSpPr txBox="1"/>
          <p:nvPr/>
        </p:nvSpPr>
        <p:spPr>
          <a:xfrm>
            <a:off x="2931257" y="5714859"/>
            <a:ext cx="665383" cy="215444"/>
          </a:xfrm>
          <a:prstGeom prst="rect">
            <a:avLst/>
          </a:prstGeom>
          <a:noFill/>
        </p:spPr>
        <p:txBody>
          <a:bodyPr wrap="square" lIns="0" tIns="0" rIns="0" bIns="0" rtlCol="0" anchor="ctr">
            <a:spAutoFit/>
          </a:bodyPr>
          <a:lstStyle/>
          <a:p>
            <a:pPr algn="ctr"/>
            <a:r>
              <a:rPr lang="ja-JP" sz="700" b="1" i="0" dirty="0" smtClean="0">
                <a:solidFill>
                  <a:srgbClr val="4D4D4D"/>
                </a:solidFill>
                <a:ea typeface="MS UI Gothic" pitchFamily="18" charset="0"/>
              </a:rPr>
              <a:t>非AC群におけるリスクが小</a:t>
            </a:r>
          </a:p>
        </p:txBody>
      </p:sp>
      <p:sp>
        <p:nvSpPr>
          <p:cNvPr id="187" name="TextBox 186"/>
          <p:cNvSpPr txBox="1"/>
          <p:nvPr/>
        </p:nvSpPr>
        <p:spPr>
          <a:xfrm>
            <a:off x="6487039" y="5681090"/>
            <a:ext cx="569081" cy="215444"/>
          </a:xfrm>
          <a:prstGeom prst="rect">
            <a:avLst/>
          </a:prstGeom>
          <a:noFill/>
        </p:spPr>
        <p:txBody>
          <a:bodyPr wrap="square" lIns="0" tIns="0" rIns="0" bIns="0" rtlCol="0" anchor="ctr">
            <a:spAutoFit/>
          </a:bodyPr>
          <a:lstStyle/>
          <a:p>
            <a:pPr algn="ctr"/>
            <a:r>
              <a:rPr lang="ja-JP" sz="700" b="1" i="0" dirty="0" smtClean="0">
                <a:solidFill>
                  <a:srgbClr val="4D4D4D"/>
                </a:solidFill>
                <a:ea typeface="MS UI Gothic" pitchFamily="18" charset="0"/>
              </a:rPr>
              <a:t>AC群におけるリスクが小</a:t>
            </a:r>
          </a:p>
        </p:txBody>
      </p:sp>
      <p:sp>
        <p:nvSpPr>
          <p:cNvPr id="188" name="TextBox 187"/>
          <p:cNvSpPr txBox="1"/>
          <p:nvPr/>
        </p:nvSpPr>
        <p:spPr>
          <a:xfrm>
            <a:off x="7190105" y="5688189"/>
            <a:ext cx="658495" cy="215444"/>
          </a:xfrm>
          <a:prstGeom prst="rect">
            <a:avLst/>
          </a:prstGeom>
          <a:noFill/>
        </p:spPr>
        <p:txBody>
          <a:bodyPr wrap="square" lIns="0" tIns="0" rIns="0" bIns="0" rtlCol="0" anchor="ctr">
            <a:spAutoFit/>
          </a:bodyPr>
          <a:lstStyle/>
          <a:p>
            <a:pPr algn="ctr"/>
            <a:r>
              <a:rPr lang="ja-JP" sz="700" b="1" i="0" dirty="0" smtClean="0">
                <a:solidFill>
                  <a:srgbClr val="4D4D4D"/>
                </a:solidFill>
                <a:ea typeface="MS UI Gothic" pitchFamily="18" charset="0"/>
              </a:rPr>
              <a:t>非AC群におけるリスクが小</a:t>
            </a:r>
          </a:p>
        </p:txBody>
      </p:sp>
      <p:sp>
        <p:nvSpPr>
          <p:cNvPr id="189" name="Freeform 5"/>
          <p:cNvSpPr>
            <a:spLocks/>
          </p:cNvSpPr>
          <p:nvPr/>
        </p:nvSpPr>
        <p:spPr bwMode="auto">
          <a:xfrm>
            <a:off x="1439478" y="3670322"/>
            <a:ext cx="2215068" cy="1794430"/>
          </a:xfrm>
          <a:custGeom>
            <a:avLst/>
            <a:gdLst>
              <a:gd name="T0" fmla="*/ 0 w 1825"/>
              <a:gd name="T1" fmla="*/ 0 h 1191"/>
              <a:gd name="T2" fmla="*/ 0 w 1825"/>
              <a:gd name="T3" fmla="*/ 1191 h 1191"/>
              <a:gd name="T4" fmla="*/ 1825 w 1825"/>
              <a:gd name="T5" fmla="*/ 1191 h 1191"/>
            </a:gdLst>
            <a:ahLst/>
            <a:cxnLst>
              <a:cxn ang="0">
                <a:pos x="T0" y="T1"/>
              </a:cxn>
              <a:cxn ang="0">
                <a:pos x="T2" y="T3"/>
              </a:cxn>
              <a:cxn ang="0">
                <a:pos x="T4" y="T5"/>
              </a:cxn>
            </a:cxnLst>
            <a:rect l="0" t="0" r="r" b="b"/>
            <a:pathLst>
              <a:path w="1825" h="1191">
                <a:moveTo>
                  <a:pt x="0" y="0"/>
                </a:moveTo>
                <a:lnTo>
                  <a:pt x="0" y="1191"/>
                </a:lnTo>
                <a:lnTo>
                  <a:pt x="1825" y="1191"/>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6"/>
          <p:cNvSpPr>
            <a:spLocks noChangeShapeType="1"/>
          </p:cNvSpPr>
          <p:nvPr/>
        </p:nvSpPr>
        <p:spPr bwMode="auto">
          <a:xfrm flipV="1">
            <a:off x="2915381"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7"/>
          <p:cNvSpPr>
            <a:spLocks noChangeShapeType="1"/>
          </p:cNvSpPr>
          <p:nvPr/>
        </p:nvSpPr>
        <p:spPr bwMode="auto">
          <a:xfrm flipV="1">
            <a:off x="2177429"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Line 8"/>
          <p:cNvSpPr>
            <a:spLocks noChangeShapeType="1"/>
          </p:cNvSpPr>
          <p:nvPr/>
        </p:nvSpPr>
        <p:spPr bwMode="auto">
          <a:xfrm flipV="1">
            <a:off x="166401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Line 9"/>
          <p:cNvSpPr>
            <a:spLocks noChangeShapeType="1"/>
          </p:cNvSpPr>
          <p:nvPr/>
        </p:nvSpPr>
        <p:spPr bwMode="auto">
          <a:xfrm flipV="1">
            <a:off x="179631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4" name="Line 10"/>
          <p:cNvSpPr>
            <a:spLocks noChangeShapeType="1"/>
          </p:cNvSpPr>
          <p:nvPr/>
        </p:nvSpPr>
        <p:spPr bwMode="auto">
          <a:xfrm flipV="1">
            <a:off x="188734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5" name="Line 11"/>
          <p:cNvSpPr>
            <a:spLocks noChangeShapeType="1"/>
          </p:cNvSpPr>
          <p:nvPr/>
        </p:nvSpPr>
        <p:spPr bwMode="auto">
          <a:xfrm flipV="1">
            <a:off x="196017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6" name="Line 12"/>
          <p:cNvSpPr>
            <a:spLocks noChangeShapeType="1"/>
          </p:cNvSpPr>
          <p:nvPr/>
        </p:nvSpPr>
        <p:spPr bwMode="auto">
          <a:xfrm flipV="1">
            <a:off x="201721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7" name="Line 13"/>
          <p:cNvSpPr>
            <a:spLocks noChangeShapeType="1"/>
          </p:cNvSpPr>
          <p:nvPr/>
        </p:nvSpPr>
        <p:spPr bwMode="auto">
          <a:xfrm flipV="1">
            <a:off x="206333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8" name="Line 14"/>
          <p:cNvSpPr>
            <a:spLocks noChangeShapeType="1"/>
          </p:cNvSpPr>
          <p:nvPr/>
        </p:nvSpPr>
        <p:spPr bwMode="auto">
          <a:xfrm flipV="1">
            <a:off x="210581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9" name="Line 15"/>
          <p:cNvSpPr>
            <a:spLocks noChangeShapeType="1"/>
          </p:cNvSpPr>
          <p:nvPr/>
        </p:nvSpPr>
        <p:spPr bwMode="auto">
          <a:xfrm flipV="1">
            <a:off x="214951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0" name="Line 16"/>
          <p:cNvSpPr>
            <a:spLocks noChangeShapeType="1"/>
          </p:cNvSpPr>
          <p:nvPr/>
        </p:nvSpPr>
        <p:spPr bwMode="auto">
          <a:xfrm flipV="1">
            <a:off x="240197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1" name="Line 17"/>
          <p:cNvSpPr>
            <a:spLocks noChangeShapeType="1"/>
          </p:cNvSpPr>
          <p:nvPr/>
        </p:nvSpPr>
        <p:spPr bwMode="auto">
          <a:xfrm flipV="1">
            <a:off x="253062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2" name="Line 18"/>
          <p:cNvSpPr>
            <a:spLocks noChangeShapeType="1"/>
          </p:cNvSpPr>
          <p:nvPr/>
        </p:nvSpPr>
        <p:spPr bwMode="auto">
          <a:xfrm flipV="1">
            <a:off x="2626511"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3" name="Line 19"/>
          <p:cNvSpPr>
            <a:spLocks noChangeShapeType="1"/>
          </p:cNvSpPr>
          <p:nvPr/>
        </p:nvSpPr>
        <p:spPr bwMode="auto">
          <a:xfrm flipV="1">
            <a:off x="269812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4" name="Line 20"/>
          <p:cNvSpPr>
            <a:spLocks noChangeShapeType="1"/>
          </p:cNvSpPr>
          <p:nvPr/>
        </p:nvSpPr>
        <p:spPr bwMode="auto">
          <a:xfrm flipV="1">
            <a:off x="275516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5" name="Line 21"/>
          <p:cNvSpPr>
            <a:spLocks noChangeShapeType="1"/>
          </p:cNvSpPr>
          <p:nvPr/>
        </p:nvSpPr>
        <p:spPr bwMode="auto">
          <a:xfrm flipV="1">
            <a:off x="280371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6" name="Line 22"/>
          <p:cNvSpPr>
            <a:spLocks noChangeShapeType="1"/>
          </p:cNvSpPr>
          <p:nvPr/>
        </p:nvSpPr>
        <p:spPr bwMode="auto">
          <a:xfrm flipV="1">
            <a:off x="2847411"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7" name="Line 23"/>
          <p:cNvSpPr>
            <a:spLocks noChangeShapeType="1"/>
          </p:cNvSpPr>
          <p:nvPr/>
        </p:nvSpPr>
        <p:spPr bwMode="auto">
          <a:xfrm flipV="1">
            <a:off x="288139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8" name="Line 24"/>
          <p:cNvSpPr>
            <a:spLocks noChangeShapeType="1"/>
          </p:cNvSpPr>
          <p:nvPr/>
        </p:nvSpPr>
        <p:spPr bwMode="auto">
          <a:xfrm flipV="1">
            <a:off x="313992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9" name="Line 25"/>
          <p:cNvSpPr>
            <a:spLocks noChangeShapeType="1"/>
          </p:cNvSpPr>
          <p:nvPr/>
        </p:nvSpPr>
        <p:spPr bwMode="auto">
          <a:xfrm flipV="1">
            <a:off x="327221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0" name="Line 26"/>
          <p:cNvSpPr>
            <a:spLocks noChangeShapeType="1"/>
          </p:cNvSpPr>
          <p:nvPr/>
        </p:nvSpPr>
        <p:spPr bwMode="auto">
          <a:xfrm flipV="1">
            <a:off x="336446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1" name="Line 27"/>
          <p:cNvSpPr>
            <a:spLocks noChangeShapeType="1"/>
          </p:cNvSpPr>
          <p:nvPr/>
        </p:nvSpPr>
        <p:spPr bwMode="auto">
          <a:xfrm flipV="1">
            <a:off x="343243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2" name="Line 28"/>
          <p:cNvSpPr>
            <a:spLocks noChangeShapeType="1"/>
          </p:cNvSpPr>
          <p:nvPr/>
        </p:nvSpPr>
        <p:spPr bwMode="auto">
          <a:xfrm flipV="1">
            <a:off x="3490691"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3" name="Line 29"/>
          <p:cNvSpPr>
            <a:spLocks noChangeShapeType="1"/>
          </p:cNvSpPr>
          <p:nvPr/>
        </p:nvSpPr>
        <p:spPr bwMode="auto">
          <a:xfrm flipV="1">
            <a:off x="354166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4" name="Line 30"/>
          <p:cNvSpPr>
            <a:spLocks noChangeShapeType="1"/>
          </p:cNvSpPr>
          <p:nvPr/>
        </p:nvSpPr>
        <p:spPr bwMode="auto">
          <a:xfrm flipV="1">
            <a:off x="358779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5" name="Line 31"/>
          <p:cNvSpPr>
            <a:spLocks noChangeShapeType="1"/>
          </p:cNvSpPr>
          <p:nvPr/>
        </p:nvSpPr>
        <p:spPr bwMode="auto">
          <a:xfrm flipV="1">
            <a:off x="362298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6" name="Line 32"/>
          <p:cNvSpPr>
            <a:spLocks noChangeShapeType="1"/>
          </p:cNvSpPr>
          <p:nvPr/>
        </p:nvSpPr>
        <p:spPr bwMode="auto">
          <a:xfrm flipV="1">
            <a:off x="591021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7" name="Line 33"/>
          <p:cNvSpPr>
            <a:spLocks noChangeShapeType="1"/>
          </p:cNvSpPr>
          <p:nvPr/>
        </p:nvSpPr>
        <p:spPr bwMode="auto">
          <a:xfrm flipV="1">
            <a:off x="603644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8" name="Line 34"/>
          <p:cNvSpPr>
            <a:spLocks noChangeShapeType="1"/>
          </p:cNvSpPr>
          <p:nvPr/>
        </p:nvSpPr>
        <p:spPr bwMode="auto">
          <a:xfrm flipV="1">
            <a:off x="613111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9" name="Line 35"/>
          <p:cNvSpPr>
            <a:spLocks noChangeShapeType="1"/>
          </p:cNvSpPr>
          <p:nvPr/>
        </p:nvSpPr>
        <p:spPr bwMode="auto">
          <a:xfrm flipV="1">
            <a:off x="620272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0" name="Line 36"/>
          <p:cNvSpPr>
            <a:spLocks noChangeShapeType="1"/>
          </p:cNvSpPr>
          <p:nvPr/>
        </p:nvSpPr>
        <p:spPr bwMode="auto">
          <a:xfrm flipV="1">
            <a:off x="625977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1" name="Line 37"/>
          <p:cNvSpPr>
            <a:spLocks noChangeShapeType="1"/>
          </p:cNvSpPr>
          <p:nvPr/>
        </p:nvSpPr>
        <p:spPr bwMode="auto">
          <a:xfrm flipV="1">
            <a:off x="631196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2" name="Line 38"/>
          <p:cNvSpPr>
            <a:spLocks noChangeShapeType="1"/>
          </p:cNvSpPr>
          <p:nvPr/>
        </p:nvSpPr>
        <p:spPr bwMode="auto">
          <a:xfrm flipV="1">
            <a:off x="6352016"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3" name="Line 39"/>
          <p:cNvSpPr>
            <a:spLocks noChangeShapeType="1"/>
          </p:cNvSpPr>
          <p:nvPr/>
        </p:nvSpPr>
        <p:spPr bwMode="auto">
          <a:xfrm flipV="1">
            <a:off x="6387214"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4" name="Line 40"/>
          <p:cNvSpPr>
            <a:spLocks noChangeShapeType="1"/>
          </p:cNvSpPr>
          <p:nvPr/>
        </p:nvSpPr>
        <p:spPr bwMode="auto">
          <a:xfrm flipV="1">
            <a:off x="664452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5" name="Line 41"/>
          <p:cNvSpPr>
            <a:spLocks noChangeShapeType="1"/>
          </p:cNvSpPr>
          <p:nvPr/>
        </p:nvSpPr>
        <p:spPr bwMode="auto">
          <a:xfrm flipV="1">
            <a:off x="677439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6" name="Line 42"/>
          <p:cNvSpPr>
            <a:spLocks noChangeShapeType="1"/>
          </p:cNvSpPr>
          <p:nvPr/>
        </p:nvSpPr>
        <p:spPr bwMode="auto">
          <a:xfrm flipV="1">
            <a:off x="6934610"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7" name="Line 43"/>
          <p:cNvSpPr>
            <a:spLocks noChangeShapeType="1"/>
          </p:cNvSpPr>
          <p:nvPr/>
        </p:nvSpPr>
        <p:spPr bwMode="auto">
          <a:xfrm flipV="1">
            <a:off x="699286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8" name="Line 44"/>
          <p:cNvSpPr>
            <a:spLocks noChangeShapeType="1"/>
          </p:cNvSpPr>
          <p:nvPr/>
        </p:nvSpPr>
        <p:spPr bwMode="auto">
          <a:xfrm flipV="1">
            <a:off x="704141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9" name="Line 45"/>
          <p:cNvSpPr>
            <a:spLocks noChangeShapeType="1"/>
          </p:cNvSpPr>
          <p:nvPr/>
        </p:nvSpPr>
        <p:spPr bwMode="auto">
          <a:xfrm flipV="1">
            <a:off x="708389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0" name="Line 46"/>
          <p:cNvSpPr>
            <a:spLocks noChangeShapeType="1"/>
          </p:cNvSpPr>
          <p:nvPr/>
        </p:nvSpPr>
        <p:spPr bwMode="auto">
          <a:xfrm flipV="1">
            <a:off x="7121525"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1" name="Line 47"/>
          <p:cNvSpPr>
            <a:spLocks noChangeShapeType="1"/>
          </p:cNvSpPr>
          <p:nvPr/>
        </p:nvSpPr>
        <p:spPr bwMode="auto">
          <a:xfrm flipV="1">
            <a:off x="737762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2" name="Line 48"/>
          <p:cNvSpPr>
            <a:spLocks noChangeShapeType="1"/>
          </p:cNvSpPr>
          <p:nvPr/>
        </p:nvSpPr>
        <p:spPr bwMode="auto">
          <a:xfrm flipV="1">
            <a:off x="7503852"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3" name="Line 49"/>
          <p:cNvSpPr>
            <a:spLocks noChangeShapeType="1"/>
          </p:cNvSpPr>
          <p:nvPr/>
        </p:nvSpPr>
        <p:spPr bwMode="auto">
          <a:xfrm flipV="1">
            <a:off x="759852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4" name="Line 50"/>
          <p:cNvSpPr>
            <a:spLocks noChangeShapeType="1"/>
          </p:cNvSpPr>
          <p:nvPr/>
        </p:nvSpPr>
        <p:spPr bwMode="auto">
          <a:xfrm flipV="1">
            <a:off x="766770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5" name="Line 51"/>
          <p:cNvSpPr>
            <a:spLocks noChangeShapeType="1"/>
          </p:cNvSpPr>
          <p:nvPr/>
        </p:nvSpPr>
        <p:spPr bwMode="auto">
          <a:xfrm flipV="1">
            <a:off x="7727179"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6" name="Line 52"/>
          <p:cNvSpPr>
            <a:spLocks noChangeShapeType="1"/>
          </p:cNvSpPr>
          <p:nvPr/>
        </p:nvSpPr>
        <p:spPr bwMode="auto">
          <a:xfrm flipV="1">
            <a:off x="777694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7" name="Line 53"/>
          <p:cNvSpPr>
            <a:spLocks noChangeShapeType="1"/>
          </p:cNvSpPr>
          <p:nvPr/>
        </p:nvSpPr>
        <p:spPr bwMode="auto">
          <a:xfrm flipV="1">
            <a:off x="7819423"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8" name="Line 54"/>
          <p:cNvSpPr>
            <a:spLocks noChangeShapeType="1"/>
          </p:cNvSpPr>
          <p:nvPr/>
        </p:nvSpPr>
        <p:spPr bwMode="auto">
          <a:xfrm flipV="1">
            <a:off x="7859477"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9" name="Line 55"/>
          <p:cNvSpPr>
            <a:spLocks noChangeShapeType="1"/>
          </p:cNvSpPr>
          <p:nvPr/>
        </p:nvSpPr>
        <p:spPr bwMode="auto">
          <a:xfrm flipV="1">
            <a:off x="6862998" y="5464754"/>
            <a:ext cx="0" cy="3164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0" name="Line 56"/>
          <p:cNvSpPr>
            <a:spLocks noChangeShapeType="1"/>
          </p:cNvSpPr>
          <p:nvPr/>
        </p:nvSpPr>
        <p:spPr bwMode="auto">
          <a:xfrm flipV="1">
            <a:off x="3654546"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1" name="Line 57"/>
          <p:cNvSpPr>
            <a:spLocks noChangeShapeType="1"/>
          </p:cNvSpPr>
          <p:nvPr/>
        </p:nvSpPr>
        <p:spPr bwMode="auto">
          <a:xfrm flipV="1">
            <a:off x="1439478"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2" name="Line 58"/>
          <p:cNvSpPr>
            <a:spLocks noChangeShapeType="1"/>
          </p:cNvSpPr>
          <p:nvPr/>
        </p:nvSpPr>
        <p:spPr bwMode="auto">
          <a:xfrm>
            <a:off x="1388501" y="5345727"/>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3" name="Line 59"/>
          <p:cNvSpPr>
            <a:spLocks noChangeShapeType="1"/>
          </p:cNvSpPr>
          <p:nvPr/>
        </p:nvSpPr>
        <p:spPr bwMode="auto">
          <a:xfrm>
            <a:off x="1388501" y="5106169"/>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4" name="Line 60"/>
          <p:cNvSpPr>
            <a:spLocks noChangeShapeType="1"/>
          </p:cNvSpPr>
          <p:nvPr/>
        </p:nvSpPr>
        <p:spPr bwMode="auto">
          <a:xfrm>
            <a:off x="1388501" y="4866608"/>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5" name="Line 61"/>
          <p:cNvSpPr>
            <a:spLocks noChangeShapeType="1"/>
          </p:cNvSpPr>
          <p:nvPr/>
        </p:nvSpPr>
        <p:spPr bwMode="auto">
          <a:xfrm>
            <a:off x="1388501" y="4627052"/>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6" name="Line 62"/>
          <p:cNvSpPr>
            <a:spLocks noChangeShapeType="1"/>
          </p:cNvSpPr>
          <p:nvPr/>
        </p:nvSpPr>
        <p:spPr bwMode="auto">
          <a:xfrm>
            <a:off x="1388501" y="4390506"/>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7" name="Line 63"/>
          <p:cNvSpPr>
            <a:spLocks noChangeShapeType="1"/>
          </p:cNvSpPr>
          <p:nvPr/>
        </p:nvSpPr>
        <p:spPr bwMode="auto">
          <a:xfrm>
            <a:off x="1388501" y="4150948"/>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8" name="Line 64"/>
          <p:cNvSpPr>
            <a:spLocks noChangeShapeType="1"/>
          </p:cNvSpPr>
          <p:nvPr/>
        </p:nvSpPr>
        <p:spPr bwMode="auto">
          <a:xfrm>
            <a:off x="1388501" y="3909882"/>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9" name="Line 65"/>
          <p:cNvSpPr>
            <a:spLocks noChangeShapeType="1"/>
          </p:cNvSpPr>
          <p:nvPr/>
        </p:nvSpPr>
        <p:spPr bwMode="auto">
          <a:xfrm>
            <a:off x="1388501" y="3670322"/>
            <a:ext cx="50977"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0" name="Freeform 66"/>
          <p:cNvSpPr>
            <a:spLocks/>
          </p:cNvSpPr>
          <p:nvPr/>
        </p:nvSpPr>
        <p:spPr bwMode="auto">
          <a:xfrm>
            <a:off x="5689317" y="3670322"/>
            <a:ext cx="2213855" cy="1794430"/>
          </a:xfrm>
          <a:custGeom>
            <a:avLst/>
            <a:gdLst>
              <a:gd name="T0" fmla="*/ 0 w 1824"/>
              <a:gd name="T1" fmla="*/ 0 h 1191"/>
              <a:gd name="T2" fmla="*/ 0 w 1824"/>
              <a:gd name="T3" fmla="*/ 1191 h 1191"/>
              <a:gd name="T4" fmla="*/ 1824 w 1824"/>
              <a:gd name="T5" fmla="*/ 1191 h 1191"/>
            </a:gdLst>
            <a:ahLst/>
            <a:cxnLst>
              <a:cxn ang="0">
                <a:pos x="T0" y="T1"/>
              </a:cxn>
              <a:cxn ang="0">
                <a:pos x="T2" y="T3"/>
              </a:cxn>
              <a:cxn ang="0">
                <a:pos x="T4" y="T5"/>
              </a:cxn>
            </a:cxnLst>
            <a:rect l="0" t="0" r="r" b="b"/>
            <a:pathLst>
              <a:path w="1824" h="1191">
                <a:moveTo>
                  <a:pt x="0" y="0"/>
                </a:moveTo>
                <a:lnTo>
                  <a:pt x="0" y="1191"/>
                </a:lnTo>
                <a:lnTo>
                  <a:pt x="1824" y="1191"/>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1" name="Line 67"/>
          <p:cNvSpPr>
            <a:spLocks noChangeShapeType="1"/>
          </p:cNvSpPr>
          <p:nvPr/>
        </p:nvSpPr>
        <p:spPr bwMode="auto">
          <a:xfrm flipV="1">
            <a:off x="7165220"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2" name="Line 68"/>
          <p:cNvSpPr>
            <a:spLocks noChangeShapeType="1"/>
          </p:cNvSpPr>
          <p:nvPr/>
        </p:nvSpPr>
        <p:spPr bwMode="auto">
          <a:xfrm flipV="1">
            <a:off x="6427268"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3" name="Line 69"/>
          <p:cNvSpPr>
            <a:spLocks noChangeShapeType="1"/>
          </p:cNvSpPr>
          <p:nvPr/>
        </p:nvSpPr>
        <p:spPr bwMode="auto">
          <a:xfrm flipV="1">
            <a:off x="7903171"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4" name="Line 70"/>
          <p:cNvSpPr>
            <a:spLocks noChangeShapeType="1"/>
          </p:cNvSpPr>
          <p:nvPr/>
        </p:nvSpPr>
        <p:spPr bwMode="auto">
          <a:xfrm flipV="1">
            <a:off x="5689317" y="5464754"/>
            <a:ext cx="0" cy="6780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5" name="Line 71"/>
          <p:cNvSpPr>
            <a:spLocks noChangeShapeType="1"/>
          </p:cNvSpPr>
          <p:nvPr/>
        </p:nvSpPr>
        <p:spPr bwMode="auto">
          <a:xfrm>
            <a:off x="5634699" y="5345727"/>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6" name="Line 72"/>
          <p:cNvSpPr>
            <a:spLocks noChangeShapeType="1"/>
          </p:cNvSpPr>
          <p:nvPr/>
        </p:nvSpPr>
        <p:spPr bwMode="auto">
          <a:xfrm>
            <a:off x="5634699" y="5106169"/>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7" name="Line 73"/>
          <p:cNvSpPr>
            <a:spLocks noChangeShapeType="1"/>
          </p:cNvSpPr>
          <p:nvPr/>
        </p:nvSpPr>
        <p:spPr bwMode="auto">
          <a:xfrm>
            <a:off x="5634699" y="4866608"/>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8" name="Line 74"/>
          <p:cNvSpPr>
            <a:spLocks noChangeShapeType="1"/>
          </p:cNvSpPr>
          <p:nvPr/>
        </p:nvSpPr>
        <p:spPr bwMode="auto">
          <a:xfrm>
            <a:off x="5634699" y="4627052"/>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9" name="Line 75"/>
          <p:cNvSpPr>
            <a:spLocks noChangeShapeType="1"/>
          </p:cNvSpPr>
          <p:nvPr/>
        </p:nvSpPr>
        <p:spPr bwMode="auto">
          <a:xfrm>
            <a:off x="5634699" y="4390506"/>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0" name="Line 76"/>
          <p:cNvSpPr>
            <a:spLocks noChangeShapeType="1"/>
          </p:cNvSpPr>
          <p:nvPr/>
        </p:nvSpPr>
        <p:spPr bwMode="auto">
          <a:xfrm>
            <a:off x="5634699" y="4150948"/>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1" name="Line 77"/>
          <p:cNvSpPr>
            <a:spLocks noChangeShapeType="1"/>
          </p:cNvSpPr>
          <p:nvPr/>
        </p:nvSpPr>
        <p:spPr bwMode="auto">
          <a:xfrm>
            <a:off x="5634699" y="3909882"/>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2" name="Line 78"/>
          <p:cNvSpPr>
            <a:spLocks noChangeShapeType="1"/>
          </p:cNvSpPr>
          <p:nvPr/>
        </p:nvSpPr>
        <p:spPr bwMode="auto">
          <a:xfrm>
            <a:off x="5634699" y="3670322"/>
            <a:ext cx="54619"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3" name="Line 79"/>
          <p:cNvSpPr>
            <a:spLocks noChangeShapeType="1"/>
          </p:cNvSpPr>
          <p:nvPr/>
        </p:nvSpPr>
        <p:spPr bwMode="auto">
          <a:xfrm flipV="1">
            <a:off x="2643504" y="364471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4" name="Line 80"/>
          <p:cNvSpPr>
            <a:spLocks noChangeShapeType="1"/>
          </p:cNvSpPr>
          <p:nvPr/>
        </p:nvSpPr>
        <p:spPr bwMode="auto">
          <a:xfrm flipV="1">
            <a:off x="3074380" y="364471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5" name="Line 81"/>
          <p:cNvSpPr>
            <a:spLocks noChangeShapeType="1"/>
          </p:cNvSpPr>
          <p:nvPr/>
        </p:nvSpPr>
        <p:spPr bwMode="auto">
          <a:xfrm>
            <a:off x="2643504" y="3670322"/>
            <a:ext cx="430876"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6" name="Line 82"/>
          <p:cNvSpPr>
            <a:spLocks noChangeShapeType="1"/>
          </p:cNvSpPr>
          <p:nvPr/>
        </p:nvSpPr>
        <p:spPr bwMode="auto">
          <a:xfrm flipV="1">
            <a:off x="2631367" y="3885776"/>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7" name="Line 83"/>
          <p:cNvSpPr>
            <a:spLocks noChangeShapeType="1"/>
          </p:cNvSpPr>
          <p:nvPr/>
        </p:nvSpPr>
        <p:spPr bwMode="auto">
          <a:xfrm flipV="1">
            <a:off x="3097441" y="3885776"/>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8" name="Line 84"/>
          <p:cNvSpPr>
            <a:spLocks noChangeShapeType="1"/>
          </p:cNvSpPr>
          <p:nvPr/>
        </p:nvSpPr>
        <p:spPr bwMode="auto">
          <a:xfrm>
            <a:off x="2631367" y="3914401"/>
            <a:ext cx="46607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9" name="Line 85"/>
          <p:cNvSpPr>
            <a:spLocks noChangeShapeType="1"/>
          </p:cNvSpPr>
          <p:nvPr/>
        </p:nvSpPr>
        <p:spPr bwMode="auto">
          <a:xfrm flipV="1">
            <a:off x="2094896"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0" name="Line 86"/>
          <p:cNvSpPr>
            <a:spLocks noChangeShapeType="1"/>
          </p:cNvSpPr>
          <p:nvPr/>
        </p:nvSpPr>
        <p:spPr bwMode="auto">
          <a:xfrm flipV="1">
            <a:off x="3139922"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1" name="Line 87"/>
          <p:cNvSpPr>
            <a:spLocks noChangeShapeType="1"/>
          </p:cNvSpPr>
          <p:nvPr/>
        </p:nvSpPr>
        <p:spPr bwMode="auto">
          <a:xfrm>
            <a:off x="2094896" y="4150948"/>
            <a:ext cx="104502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2" name="Line 88"/>
          <p:cNvSpPr>
            <a:spLocks noChangeShapeType="1"/>
          </p:cNvSpPr>
          <p:nvPr/>
        </p:nvSpPr>
        <p:spPr bwMode="auto">
          <a:xfrm flipV="1">
            <a:off x="2063338"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3" name="Line 89"/>
          <p:cNvSpPr>
            <a:spLocks noChangeShapeType="1"/>
          </p:cNvSpPr>
          <p:nvPr/>
        </p:nvSpPr>
        <p:spPr bwMode="auto">
          <a:xfrm flipV="1">
            <a:off x="2881395"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4" name="Line 90"/>
          <p:cNvSpPr>
            <a:spLocks noChangeShapeType="1"/>
          </p:cNvSpPr>
          <p:nvPr/>
        </p:nvSpPr>
        <p:spPr bwMode="auto">
          <a:xfrm>
            <a:off x="2063338" y="4385987"/>
            <a:ext cx="81805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5" name="Line 91"/>
          <p:cNvSpPr>
            <a:spLocks noChangeShapeType="1"/>
          </p:cNvSpPr>
          <p:nvPr/>
        </p:nvSpPr>
        <p:spPr bwMode="auto">
          <a:xfrm flipV="1">
            <a:off x="2250254"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6" name="Line 92"/>
          <p:cNvSpPr>
            <a:spLocks noChangeShapeType="1"/>
          </p:cNvSpPr>
          <p:nvPr/>
        </p:nvSpPr>
        <p:spPr bwMode="auto">
          <a:xfrm flipV="1">
            <a:off x="3169050"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7" name="Line 93"/>
          <p:cNvSpPr>
            <a:spLocks noChangeShapeType="1"/>
          </p:cNvSpPr>
          <p:nvPr/>
        </p:nvSpPr>
        <p:spPr bwMode="auto">
          <a:xfrm>
            <a:off x="2250254" y="4627052"/>
            <a:ext cx="91879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8" name="Line 94"/>
          <p:cNvSpPr>
            <a:spLocks noChangeShapeType="1"/>
          </p:cNvSpPr>
          <p:nvPr/>
        </p:nvSpPr>
        <p:spPr bwMode="auto">
          <a:xfrm flipV="1">
            <a:off x="2401970"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9" name="Line 95"/>
          <p:cNvSpPr>
            <a:spLocks noChangeShapeType="1"/>
          </p:cNvSpPr>
          <p:nvPr/>
        </p:nvSpPr>
        <p:spPr bwMode="auto">
          <a:xfrm flipV="1">
            <a:off x="3108364"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0" name="Line 96"/>
          <p:cNvSpPr>
            <a:spLocks noChangeShapeType="1"/>
          </p:cNvSpPr>
          <p:nvPr/>
        </p:nvSpPr>
        <p:spPr bwMode="auto">
          <a:xfrm>
            <a:off x="2401970" y="4866608"/>
            <a:ext cx="706394"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1" name="Line 97"/>
          <p:cNvSpPr>
            <a:spLocks noChangeShapeType="1"/>
          </p:cNvSpPr>
          <p:nvPr/>
        </p:nvSpPr>
        <p:spPr bwMode="auto">
          <a:xfrm flipV="1">
            <a:off x="2568252"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2" name="Line 98"/>
          <p:cNvSpPr>
            <a:spLocks noChangeShapeType="1"/>
          </p:cNvSpPr>
          <p:nvPr/>
        </p:nvSpPr>
        <p:spPr bwMode="auto">
          <a:xfrm flipV="1">
            <a:off x="3074380"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3" name="Line 99"/>
          <p:cNvSpPr>
            <a:spLocks noChangeShapeType="1"/>
          </p:cNvSpPr>
          <p:nvPr/>
        </p:nvSpPr>
        <p:spPr bwMode="auto">
          <a:xfrm>
            <a:off x="2568252" y="5103156"/>
            <a:ext cx="50612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4" name="Line 100"/>
          <p:cNvSpPr>
            <a:spLocks noChangeShapeType="1"/>
          </p:cNvSpPr>
          <p:nvPr/>
        </p:nvSpPr>
        <p:spPr bwMode="auto">
          <a:xfrm flipV="1">
            <a:off x="2221124"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5" name="Line 101"/>
          <p:cNvSpPr>
            <a:spLocks noChangeShapeType="1"/>
          </p:cNvSpPr>
          <p:nvPr/>
        </p:nvSpPr>
        <p:spPr bwMode="auto">
          <a:xfrm flipV="1">
            <a:off x="3139922"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6" name="Line 102"/>
          <p:cNvSpPr>
            <a:spLocks noChangeShapeType="1"/>
          </p:cNvSpPr>
          <p:nvPr/>
        </p:nvSpPr>
        <p:spPr bwMode="auto">
          <a:xfrm>
            <a:off x="2221124" y="5342714"/>
            <a:ext cx="91879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7" name="Line 103"/>
          <p:cNvSpPr>
            <a:spLocks noChangeShapeType="1"/>
          </p:cNvSpPr>
          <p:nvPr/>
        </p:nvSpPr>
        <p:spPr bwMode="auto">
          <a:xfrm flipV="1">
            <a:off x="6894555" y="3641698"/>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8" name="Line 104"/>
          <p:cNvSpPr>
            <a:spLocks noChangeShapeType="1"/>
          </p:cNvSpPr>
          <p:nvPr/>
        </p:nvSpPr>
        <p:spPr bwMode="auto">
          <a:xfrm flipV="1">
            <a:off x="7287806" y="3641698"/>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9" name="Line 105"/>
          <p:cNvSpPr>
            <a:spLocks noChangeShapeType="1"/>
          </p:cNvSpPr>
          <p:nvPr/>
        </p:nvSpPr>
        <p:spPr bwMode="auto">
          <a:xfrm>
            <a:off x="6894555" y="3667311"/>
            <a:ext cx="393251"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0" name="Line 106"/>
          <p:cNvSpPr>
            <a:spLocks noChangeShapeType="1"/>
          </p:cNvSpPr>
          <p:nvPr/>
        </p:nvSpPr>
        <p:spPr bwMode="auto">
          <a:xfrm flipV="1">
            <a:off x="6912762" y="388125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1" name="Line 107"/>
          <p:cNvSpPr>
            <a:spLocks noChangeShapeType="1"/>
          </p:cNvSpPr>
          <p:nvPr/>
        </p:nvSpPr>
        <p:spPr bwMode="auto">
          <a:xfrm flipV="1">
            <a:off x="7363059" y="388125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2" name="Line 108"/>
          <p:cNvSpPr>
            <a:spLocks noChangeShapeType="1"/>
          </p:cNvSpPr>
          <p:nvPr/>
        </p:nvSpPr>
        <p:spPr bwMode="auto">
          <a:xfrm>
            <a:off x="6912762" y="3906869"/>
            <a:ext cx="450297"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3" name="Line 109"/>
          <p:cNvSpPr>
            <a:spLocks noChangeShapeType="1"/>
          </p:cNvSpPr>
          <p:nvPr/>
        </p:nvSpPr>
        <p:spPr bwMode="auto">
          <a:xfrm flipV="1">
            <a:off x="6504947"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4" name="Line 110"/>
          <p:cNvSpPr>
            <a:spLocks noChangeShapeType="1"/>
          </p:cNvSpPr>
          <p:nvPr/>
        </p:nvSpPr>
        <p:spPr bwMode="auto">
          <a:xfrm flipV="1">
            <a:off x="7363059" y="412533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5" name="Line 111"/>
          <p:cNvSpPr>
            <a:spLocks noChangeShapeType="1"/>
          </p:cNvSpPr>
          <p:nvPr/>
        </p:nvSpPr>
        <p:spPr bwMode="auto">
          <a:xfrm>
            <a:off x="6504947" y="4150948"/>
            <a:ext cx="858112"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6" name="Line 112"/>
          <p:cNvSpPr>
            <a:spLocks noChangeShapeType="1"/>
          </p:cNvSpPr>
          <p:nvPr/>
        </p:nvSpPr>
        <p:spPr bwMode="auto">
          <a:xfrm flipV="1">
            <a:off x="6282834"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7" name="Line 113"/>
          <p:cNvSpPr>
            <a:spLocks noChangeShapeType="1"/>
          </p:cNvSpPr>
          <p:nvPr/>
        </p:nvSpPr>
        <p:spPr bwMode="auto">
          <a:xfrm flipV="1">
            <a:off x="7110601" y="4361880"/>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8" name="Line 114"/>
          <p:cNvSpPr>
            <a:spLocks noChangeShapeType="1"/>
          </p:cNvSpPr>
          <p:nvPr/>
        </p:nvSpPr>
        <p:spPr bwMode="auto">
          <a:xfrm>
            <a:off x="6282834" y="4385987"/>
            <a:ext cx="82776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9" name="Line 115"/>
          <p:cNvSpPr>
            <a:spLocks noChangeShapeType="1"/>
          </p:cNvSpPr>
          <p:nvPr/>
        </p:nvSpPr>
        <p:spPr bwMode="auto">
          <a:xfrm flipV="1">
            <a:off x="6504947"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0" name="Line 116"/>
          <p:cNvSpPr>
            <a:spLocks noChangeShapeType="1"/>
          </p:cNvSpPr>
          <p:nvPr/>
        </p:nvSpPr>
        <p:spPr bwMode="auto">
          <a:xfrm flipV="1">
            <a:off x="7392188" y="4598424"/>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1" name="Line 117"/>
          <p:cNvSpPr>
            <a:spLocks noChangeShapeType="1"/>
          </p:cNvSpPr>
          <p:nvPr/>
        </p:nvSpPr>
        <p:spPr bwMode="auto">
          <a:xfrm>
            <a:off x="6504947" y="4627052"/>
            <a:ext cx="887241"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2" name="Line 118"/>
          <p:cNvSpPr>
            <a:spLocks noChangeShapeType="1"/>
          </p:cNvSpPr>
          <p:nvPr/>
        </p:nvSpPr>
        <p:spPr bwMode="auto">
          <a:xfrm flipV="1">
            <a:off x="6631175"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3" name="Line 119"/>
          <p:cNvSpPr>
            <a:spLocks noChangeShapeType="1"/>
          </p:cNvSpPr>
          <p:nvPr/>
        </p:nvSpPr>
        <p:spPr bwMode="auto">
          <a:xfrm flipV="1">
            <a:off x="7316936" y="4837985"/>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4" name="Line 120"/>
          <p:cNvSpPr>
            <a:spLocks noChangeShapeType="1"/>
          </p:cNvSpPr>
          <p:nvPr/>
        </p:nvSpPr>
        <p:spPr bwMode="auto">
          <a:xfrm>
            <a:off x="6631175" y="4866608"/>
            <a:ext cx="685761"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5" name="Line 121"/>
          <p:cNvSpPr>
            <a:spLocks noChangeShapeType="1"/>
          </p:cNvSpPr>
          <p:nvPr/>
        </p:nvSpPr>
        <p:spPr bwMode="auto">
          <a:xfrm flipV="1">
            <a:off x="6748907"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6" name="Line 122"/>
          <p:cNvSpPr>
            <a:spLocks noChangeShapeType="1"/>
          </p:cNvSpPr>
          <p:nvPr/>
        </p:nvSpPr>
        <p:spPr bwMode="auto">
          <a:xfrm flipV="1">
            <a:off x="7428600" y="5077542"/>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7" name="Line 123"/>
          <p:cNvSpPr>
            <a:spLocks noChangeShapeType="1"/>
          </p:cNvSpPr>
          <p:nvPr/>
        </p:nvSpPr>
        <p:spPr bwMode="auto">
          <a:xfrm>
            <a:off x="6748907" y="5103156"/>
            <a:ext cx="679692"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8" name="Line 124"/>
          <p:cNvSpPr>
            <a:spLocks noChangeShapeType="1"/>
          </p:cNvSpPr>
          <p:nvPr/>
        </p:nvSpPr>
        <p:spPr bwMode="auto">
          <a:xfrm flipV="1">
            <a:off x="6463680"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9" name="Line 125"/>
          <p:cNvSpPr>
            <a:spLocks noChangeShapeType="1"/>
          </p:cNvSpPr>
          <p:nvPr/>
        </p:nvSpPr>
        <p:spPr bwMode="auto">
          <a:xfrm flipV="1">
            <a:off x="7363059" y="5317101"/>
            <a:ext cx="0" cy="57253"/>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0" name="Line 126"/>
          <p:cNvSpPr>
            <a:spLocks noChangeShapeType="1"/>
          </p:cNvSpPr>
          <p:nvPr/>
        </p:nvSpPr>
        <p:spPr bwMode="auto">
          <a:xfrm>
            <a:off x="6463680" y="5342714"/>
            <a:ext cx="899379"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1" name="Rectangle 127"/>
          <p:cNvSpPr>
            <a:spLocks noChangeArrowheads="1"/>
          </p:cNvSpPr>
          <p:nvPr/>
        </p:nvSpPr>
        <p:spPr bwMode="auto">
          <a:xfrm>
            <a:off x="2801290" y="5077542"/>
            <a:ext cx="40054" cy="54239"/>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2" name="Rectangle 128"/>
          <p:cNvSpPr>
            <a:spLocks noChangeArrowheads="1"/>
          </p:cNvSpPr>
          <p:nvPr/>
        </p:nvSpPr>
        <p:spPr bwMode="auto">
          <a:xfrm>
            <a:off x="2841340" y="3885776"/>
            <a:ext cx="57600" cy="5725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3" name="Freeform 129"/>
          <p:cNvSpPr>
            <a:spLocks/>
          </p:cNvSpPr>
          <p:nvPr/>
        </p:nvSpPr>
        <p:spPr bwMode="auto">
          <a:xfrm>
            <a:off x="2450519" y="4336266"/>
            <a:ext cx="46122" cy="100947"/>
          </a:xfrm>
          <a:custGeom>
            <a:avLst/>
            <a:gdLst>
              <a:gd name="T0" fmla="*/ 19 w 38"/>
              <a:gd name="T1" fmla="*/ 67 h 67"/>
              <a:gd name="T2" fmla="*/ 0 w 38"/>
              <a:gd name="T3" fmla="*/ 36 h 67"/>
              <a:gd name="T4" fmla="*/ 19 w 38"/>
              <a:gd name="T5" fmla="*/ 0 h 67"/>
              <a:gd name="T6" fmla="*/ 38 w 38"/>
              <a:gd name="T7" fmla="*/ 36 h 67"/>
              <a:gd name="T8" fmla="*/ 19 w 38"/>
              <a:gd name="T9" fmla="*/ 67 h 67"/>
            </a:gdLst>
            <a:ahLst/>
            <a:cxnLst>
              <a:cxn ang="0">
                <a:pos x="T0" y="T1"/>
              </a:cxn>
              <a:cxn ang="0">
                <a:pos x="T2" y="T3"/>
              </a:cxn>
              <a:cxn ang="0">
                <a:pos x="T4" y="T5"/>
              </a:cxn>
              <a:cxn ang="0">
                <a:pos x="T6" y="T7"/>
              </a:cxn>
              <a:cxn ang="0">
                <a:pos x="T8" y="T9"/>
              </a:cxn>
            </a:cxnLst>
            <a:rect l="0" t="0" r="r" b="b"/>
            <a:pathLst>
              <a:path w="38" h="67">
                <a:moveTo>
                  <a:pt x="19" y="67"/>
                </a:moveTo>
                <a:lnTo>
                  <a:pt x="0" y="36"/>
                </a:lnTo>
                <a:lnTo>
                  <a:pt x="19" y="0"/>
                </a:lnTo>
                <a:lnTo>
                  <a:pt x="38" y="36"/>
                </a:lnTo>
                <a:lnTo>
                  <a:pt x="19"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4" name="Freeform 130"/>
          <p:cNvSpPr>
            <a:spLocks/>
          </p:cNvSpPr>
          <p:nvPr/>
        </p:nvSpPr>
        <p:spPr bwMode="auto">
          <a:xfrm>
            <a:off x="2826776" y="3638684"/>
            <a:ext cx="63114" cy="63280"/>
          </a:xfrm>
          <a:custGeom>
            <a:avLst/>
            <a:gdLst>
              <a:gd name="T0" fmla="*/ 26 w 52"/>
              <a:gd name="T1" fmla="*/ 42 h 42"/>
              <a:gd name="T2" fmla="*/ 0 w 52"/>
              <a:gd name="T3" fmla="*/ 42 h 42"/>
              <a:gd name="T4" fmla="*/ 12 w 52"/>
              <a:gd name="T5" fmla="*/ 21 h 42"/>
              <a:gd name="T6" fmla="*/ 26 w 52"/>
              <a:gd name="T7" fmla="*/ 0 h 42"/>
              <a:gd name="T8" fmla="*/ 38 w 52"/>
              <a:gd name="T9" fmla="*/ 21 h 42"/>
              <a:gd name="T10" fmla="*/ 52 w 52"/>
              <a:gd name="T11" fmla="*/ 42 h 42"/>
              <a:gd name="T12" fmla="*/ 26 w 52"/>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52" h="42">
                <a:moveTo>
                  <a:pt x="26" y="42"/>
                </a:moveTo>
                <a:lnTo>
                  <a:pt x="0" y="42"/>
                </a:lnTo>
                <a:lnTo>
                  <a:pt x="12" y="21"/>
                </a:lnTo>
                <a:lnTo>
                  <a:pt x="26" y="0"/>
                </a:lnTo>
                <a:lnTo>
                  <a:pt x="38" y="21"/>
                </a:lnTo>
                <a:lnTo>
                  <a:pt x="52" y="42"/>
                </a:lnTo>
                <a:lnTo>
                  <a:pt x="26"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5" name="Freeform 131"/>
          <p:cNvSpPr>
            <a:spLocks/>
          </p:cNvSpPr>
          <p:nvPr/>
        </p:nvSpPr>
        <p:spPr bwMode="auto">
          <a:xfrm>
            <a:off x="2685984" y="4601438"/>
            <a:ext cx="48549" cy="54239"/>
          </a:xfrm>
          <a:custGeom>
            <a:avLst/>
            <a:gdLst>
              <a:gd name="T0" fmla="*/ 19 w 40"/>
              <a:gd name="T1" fmla="*/ 0 h 36"/>
              <a:gd name="T2" fmla="*/ 40 w 40"/>
              <a:gd name="T3" fmla="*/ 0 h 36"/>
              <a:gd name="T4" fmla="*/ 29 w 40"/>
              <a:gd name="T5" fmla="*/ 17 h 36"/>
              <a:gd name="T6" fmla="*/ 19 w 40"/>
              <a:gd name="T7" fmla="*/ 36 h 36"/>
              <a:gd name="T8" fmla="*/ 10 w 40"/>
              <a:gd name="T9" fmla="*/ 17 h 36"/>
              <a:gd name="T10" fmla="*/ 0 w 40"/>
              <a:gd name="T11" fmla="*/ 0 h 36"/>
              <a:gd name="T12" fmla="*/ 19 w 40"/>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40" h="36">
                <a:moveTo>
                  <a:pt x="19" y="0"/>
                </a:moveTo>
                <a:lnTo>
                  <a:pt x="40" y="0"/>
                </a:lnTo>
                <a:lnTo>
                  <a:pt x="29" y="17"/>
                </a:lnTo>
                <a:lnTo>
                  <a:pt x="19" y="36"/>
                </a:lnTo>
                <a:lnTo>
                  <a:pt x="10" y="17"/>
                </a:lnTo>
                <a:lnTo>
                  <a:pt x="0" y="0"/>
                </a:lnTo>
                <a:lnTo>
                  <a:pt x="1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6" name="Freeform 132"/>
          <p:cNvSpPr>
            <a:spLocks/>
          </p:cNvSpPr>
          <p:nvPr/>
        </p:nvSpPr>
        <p:spPr bwMode="auto">
          <a:xfrm>
            <a:off x="2732106" y="4840998"/>
            <a:ext cx="46122" cy="51227"/>
          </a:xfrm>
          <a:custGeom>
            <a:avLst/>
            <a:gdLst>
              <a:gd name="T0" fmla="*/ 19 w 38"/>
              <a:gd name="T1" fmla="*/ 34 h 34"/>
              <a:gd name="T2" fmla="*/ 0 w 38"/>
              <a:gd name="T3" fmla="*/ 34 h 34"/>
              <a:gd name="T4" fmla="*/ 10 w 38"/>
              <a:gd name="T5" fmla="*/ 17 h 34"/>
              <a:gd name="T6" fmla="*/ 19 w 38"/>
              <a:gd name="T7" fmla="*/ 0 h 34"/>
              <a:gd name="T8" fmla="*/ 28 w 38"/>
              <a:gd name="T9" fmla="*/ 17 h 34"/>
              <a:gd name="T10" fmla="*/ 38 w 38"/>
              <a:gd name="T11" fmla="*/ 34 h 34"/>
              <a:gd name="T12" fmla="*/ 19 w 3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34"/>
                </a:moveTo>
                <a:lnTo>
                  <a:pt x="0" y="34"/>
                </a:lnTo>
                <a:lnTo>
                  <a:pt x="10" y="17"/>
                </a:lnTo>
                <a:lnTo>
                  <a:pt x="19" y="0"/>
                </a:lnTo>
                <a:lnTo>
                  <a:pt x="28" y="17"/>
                </a:lnTo>
                <a:lnTo>
                  <a:pt x="38" y="34"/>
                </a:lnTo>
                <a:lnTo>
                  <a:pt x="19"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7" name="Oval 133"/>
          <p:cNvSpPr>
            <a:spLocks noChangeArrowheads="1"/>
          </p:cNvSpPr>
          <p:nvPr/>
        </p:nvSpPr>
        <p:spPr bwMode="auto">
          <a:xfrm>
            <a:off x="2591313" y="4135022"/>
            <a:ext cx="48549" cy="504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8" name="Oval 134"/>
          <p:cNvSpPr>
            <a:spLocks noChangeArrowheads="1"/>
          </p:cNvSpPr>
          <p:nvPr/>
        </p:nvSpPr>
        <p:spPr bwMode="auto">
          <a:xfrm>
            <a:off x="2666564" y="5317101"/>
            <a:ext cx="46800" cy="4670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9" name="Rectangle 135"/>
          <p:cNvSpPr>
            <a:spLocks noChangeArrowheads="1"/>
          </p:cNvSpPr>
          <p:nvPr/>
        </p:nvSpPr>
        <p:spPr bwMode="auto">
          <a:xfrm>
            <a:off x="7066906" y="5080555"/>
            <a:ext cx="43694" cy="51227"/>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0" name="Rectangle 136"/>
          <p:cNvSpPr>
            <a:spLocks noChangeArrowheads="1"/>
          </p:cNvSpPr>
          <p:nvPr/>
        </p:nvSpPr>
        <p:spPr bwMode="auto">
          <a:xfrm>
            <a:off x="7113028" y="3881254"/>
            <a:ext cx="57600" cy="57253"/>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1" name="Freeform 137"/>
          <p:cNvSpPr>
            <a:spLocks/>
          </p:cNvSpPr>
          <p:nvPr/>
        </p:nvSpPr>
        <p:spPr bwMode="auto">
          <a:xfrm>
            <a:off x="6673657" y="4340787"/>
            <a:ext cx="46122" cy="99439"/>
          </a:xfrm>
          <a:custGeom>
            <a:avLst/>
            <a:gdLst>
              <a:gd name="T0" fmla="*/ 19 w 38"/>
              <a:gd name="T1" fmla="*/ 66 h 66"/>
              <a:gd name="T2" fmla="*/ 0 w 38"/>
              <a:gd name="T3" fmla="*/ 33 h 66"/>
              <a:gd name="T4" fmla="*/ 19 w 38"/>
              <a:gd name="T5" fmla="*/ 0 h 66"/>
              <a:gd name="T6" fmla="*/ 38 w 38"/>
              <a:gd name="T7" fmla="*/ 33 h 66"/>
              <a:gd name="T8" fmla="*/ 19 w 38"/>
              <a:gd name="T9" fmla="*/ 66 h 66"/>
            </a:gdLst>
            <a:ahLst/>
            <a:cxnLst>
              <a:cxn ang="0">
                <a:pos x="T0" y="T1"/>
              </a:cxn>
              <a:cxn ang="0">
                <a:pos x="T2" y="T3"/>
              </a:cxn>
              <a:cxn ang="0">
                <a:pos x="T4" y="T5"/>
              </a:cxn>
              <a:cxn ang="0">
                <a:pos x="T6" y="T7"/>
              </a:cxn>
              <a:cxn ang="0">
                <a:pos x="T8" y="T9"/>
              </a:cxn>
            </a:cxnLst>
            <a:rect l="0" t="0" r="r" b="b"/>
            <a:pathLst>
              <a:path w="38" h="66">
                <a:moveTo>
                  <a:pt x="19" y="66"/>
                </a:moveTo>
                <a:lnTo>
                  <a:pt x="0" y="33"/>
                </a:lnTo>
                <a:lnTo>
                  <a:pt x="19" y="0"/>
                </a:lnTo>
                <a:lnTo>
                  <a:pt x="38" y="33"/>
                </a:lnTo>
                <a:lnTo>
                  <a:pt x="19"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2" name="Freeform 138"/>
          <p:cNvSpPr>
            <a:spLocks/>
          </p:cNvSpPr>
          <p:nvPr/>
        </p:nvSpPr>
        <p:spPr bwMode="auto">
          <a:xfrm>
            <a:off x="7062052" y="3634164"/>
            <a:ext cx="59474" cy="67800"/>
          </a:xfrm>
          <a:custGeom>
            <a:avLst/>
            <a:gdLst>
              <a:gd name="T0" fmla="*/ 26 w 49"/>
              <a:gd name="T1" fmla="*/ 45 h 45"/>
              <a:gd name="T2" fmla="*/ 0 w 49"/>
              <a:gd name="T3" fmla="*/ 45 h 45"/>
              <a:gd name="T4" fmla="*/ 11 w 49"/>
              <a:gd name="T5" fmla="*/ 22 h 45"/>
              <a:gd name="T6" fmla="*/ 26 w 49"/>
              <a:gd name="T7" fmla="*/ 0 h 45"/>
              <a:gd name="T8" fmla="*/ 37 w 49"/>
              <a:gd name="T9" fmla="*/ 22 h 45"/>
              <a:gd name="T10" fmla="*/ 49 w 49"/>
              <a:gd name="T11" fmla="*/ 45 h 45"/>
              <a:gd name="T12" fmla="*/ 26 w 49"/>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49" h="45">
                <a:moveTo>
                  <a:pt x="26" y="45"/>
                </a:moveTo>
                <a:lnTo>
                  <a:pt x="0" y="45"/>
                </a:lnTo>
                <a:lnTo>
                  <a:pt x="11" y="22"/>
                </a:lnTo>
                <a:lnTo>
                  <a:pt x="26" y="0"/>
                </a:lnTo>
                <a:lnTo>
                  <a:pt x="37" y="22"/>
                </a:lnTo>
                <a:lnTo>
                  <a:pt x="49" y="45"/>
                </a:lnTo>
                <a:lnTo>
                  <a:pt x="26"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3" name="Freeform 139"/>
          <p:cNvSpPr>
            <a:spLocks/>
          </p:cNvSpPr>
          <p:nvPr/>
        </p:nvSpPr>
        <p:spPr bwMode="auto">
          <a:xfrm>
            <a:off x="6926112" y="4601438"/>
            <a:ext cx="46122" cy="54239"/>
          </a:xfrm>
          <a:custGeom>
            <a:avLst/>
            <a:gdLst>
              <a:gd name="T0" fmla="*/ 19 w 38"/>
              <a:gd name="T1" fmla="*/ 0 h 36"/>
              <a:gd name="T2" fmla="*/ 38 w 38"/>
              <a:gd name="T3" fmla="*/ 0 h 36"/>
              <a:gd name="T4" fmla="*/ 29 w 38"/>
              <a:gd name="T5" fmla="*/ 17 h 36"/>
              <a:gd name="T6" fmla="*/ 19 w 38"/>
              <a:gd name="T7" fmla="*/ 36 h 36"/>
              <a:gd name="T8" fmla="*/ 10 w 38"/>
              <a:gd name="T9" fmla="*/ 17 h 36"/>
              <a:gd name="T10" fmla="*/ 0 w 38"/>
              <a:gd name="T11" fmla="*/ 0 h 36"/>
              <a:gd name="T12" fmla="*/ 19 w 38"/>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8" h="36">
                <a:moveTo>
                  <a:pt x="19" y="0"/>
                </a:moveTo>
                <a:lnTo>
                  <a:pt x="38" y="0"/>
                </a:lnTo>
                <a:lnTo>
                  <a:pt x="29" y="17"/>
                </a:lnTo>
                <a:lnTo>
                  <a:pt x="19" y="36"/>
                </a:lnTo>
                <a:lnTo>
                  <a:pt x="10" y="17"/>
                </a:lnTo>
                <a:lnTo>
                  <a:pt x="0" y="0"/>
                </a:lnTo>
                <a:lnTo>
                  <a:pt x="1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4" name="Freeform 140"/>
          <p:cNvSpPr>
            <a:spLocks/>
          </p:cNvSpPr>
          <p:nvPr/>
        </p:nvSpPr>
        <p:spPr bwMode="auto">
          <a:xfrm>
            <a:off x="6949174" y="4840998"/>
            <a:ext cx="46122" cy="51227"/>
          </a:xfrm>
          <a:custGeom>
            <a:avLst/>
            <a:gdLst>
              <a:gd name="T0" fmla="*/ 19 w 38"/>
              <a:gd name="T1" fmla="*/ 34 h 34"/>
              <a:gd name="T2" fmla="*/ 0 w 38"/>
              <a:gd name="T3" fmla="*/ 34 h 34"/>
              <a:gd name="T4" fmla="*/ 10 w 38"/>
              <a:gd name="T5" fmla="*/ 17 h 34"/>
              <a:gd name="T6" fmla="*/ 19 w 38"/>
              <a:gd name="T7" fmla="*/ 0 h 34"/>
              <a:gd name="T8" fmla="*/ 29 w 38"/>
              <a:gd name="T9" fmla="*/ 17 h 34"/>
              <a:gd name="T10" fmla="*/ 38 w 38"/>
              <a:gd name="T11" fmla="*/ 34 h 34"/>
              <a:gd name="T12" fmla="*/ 19 w 38"/>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38" h="34">
                <a:moveTo>
                  <a:pt x="19" y="34"/>
                </a:moveTo>
                <a:lnTo>
                  <a:pt x="0" y="34"/>
                </a:lnTo>
                <a:lnTo>
                  <a:pt x="10" y="17"/>
                </a:lnTo>
                <a:lnTo>
                  <a:pt x="19" y="0"/>
                </a:lnTo>
                <a:lnTo>
                  <a:pt x="29" y="17"/>
                </a:lnTo>
                <a:lnTo>
                  <a:pt x="38" y="34"/>
                </a:lnTo>
                <a:lnTo>
                  <a:pt x="19" y="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5" name="Oval 141"/>
          <p:cNvSpPr>
            <a:spLocks noChangeArrowheads="1"/>
          </p:cNvSpPr>
          <p:nvPr/>
        </p:nvSpPr>
        <p:spPr bwMode="auto">
          <a:xfrm>
            <a:off x="6909121" y="4131512"/>
            <a:ext cx="48549" cy="504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6" name="Oval 142"/>
          <p:cNvSpPr>
            <a:spLocks noChangeArrowheads="1"/>
          </p:cNvSpPr>
          <p:nvPr/>
        </p:nvSpPr>
        <p:spPr bwMode="auto">
          <a:xfrm>
            <a:off x="6898198" y="5321620"/>
            <a:ext cx="46800" cy="46707"/>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7" name="Line 143"/>
          <p:cNvSpPr>
            <a:spLocks noChangeShapeType="1"/>
          </p:cNvSpPr>
          <p:nvPr/>
        </p:nvSpPr>
        <p:spPr bwMode="auto">
          <a:xfrm>
            <a:off x="2915381" y="3670322"/>
            <a:ext cx="0" cy="1794430"/>
          </a:xfrm>
          <a:prstGeom prst="line">
            <a:avLst/>
          </a:prstGeom>
          <a:noFill/>
          <a:ln w="28575" cap="sq">
            <a:solidFill>
              <a:schemeClr val="tx1"/>
            </a:solidFill>
            <a:prstDash val="sysDot"/>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8" name="Line 143"/>
          <p:cNvSpPr>
            <a:spLocks noChangeShapeType="1"/>
          </p:cNvSpPr>
          <p:nvPr/>
        </p:nvSpPr>
        <p:spPr bwMode="auto">
          <a:xfrm>
            <a:off x="7180709" y="3670322"/>
            <a:ext cx="0" cy="1794430"/>
          </a:xfrm>
          <a:prstGeom prst="line">
            <a:avLst/>
          </a:prstGeom>
          <a:noFill/>
          <a:ln w="28575" cap="sq">
            <a:solidFill>
              <a:schemeClr val="tx1"/>
            </a:solidFill>
            <a:prstDash val="sysDot"/>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9" name="TextBox 328"/>
          <p:cNvSpPr txBox="1"/>
          <p:nvPr/>
        </p:nvSpPr>
        <p:spPr>
          <a:xfrm>
            <a:off x="753746" y="3636554"/>
            <a:ext cx="593601"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全患者</a:t>
            </a:r>
          </a:p>
        </p:txBody>
      </p:sp>
      <p:sp>
        <p:nvSpPr>
          <p:cNvPr id="330" name="TextBox 329"/>
          <p:cNvSpPr txBox="1"/>
          <p:nvPr/>
        </p:nvSpPr>
        <p:spPr>
          <a:xfrm>
            <a:off x="489977" y="3853611"/>
            <a:ext cx="857370"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高リスク特性</a:t>
            </a:r>
          </a:p>
        </p:txBody>
      </p:sp>
      <p:sp>
        <p:nvSpPr>
          <p:cNvPr id="331" name="TextBox 330"/>
          <p:cNvSpPr txBox="1"/>
          <p:nvPr/>
        </p:nvSpPr>
        <p:spPr>
          <a:xfrm>
            <a:off x="431716" y="4331021"/>
            <a:ext cx="915631"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高リスク特性2つ</a:t>
            </a:r>
          </a:p>
        </p:txBody>
      </p:sp>
      <p:sp>
        <p:nvSpPr>
          <p:cNvPr id="332" name="TextBox 331"/>
          <p:cNvSpPr txBox="1"/>
          <p:nvPr/>
        </p:nvSpPr>
        <p:spPr>
          <a:xfrm>
            <a:off x="245472" y="5285838"/>
            <a:ext cx="1101875"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CEA上昇</a:t>
            </a:r>
          </a:p>
        </p:txBody>
      </p:sp>
      <p:sp>
        <p:nvSpPr>
          <p:cNvPr id="333" name="TextBox 332"/>
          <p:cNvSpPr txBox="1"/>
          <p:nvPr/>
        </p:nvSpPr>
        <p:spPr>
          <a:xfrm>
            <a:off x="315198" y="4569726"/>
            <a:ext cx="1032149" cy="107722"/>
          </a:xfrm>
          <a:prstGeom prst="rect">
            <a:avLst/>
          </a:prstGeom>
          <a:noFill/>
        </p:spPr>
        <p:txBody>
          <a:bodyPr wrap="square" lIns="0" tIns="0" rIns="0" bIns="0" rtlCol="0" anchor="ctr">
            <a:spAutoFit/>
          </a:bodyPr>
          <a:lstStyle/>
          <a:p>
            <a:pPr algn="r"/>
            <a:r>
              <a:rPr lang="ja-JP" altLang="en-US" sz="700" b="1" i="0" dirty="0" smtClean="0">
                <a:solidFill>
                  <a:srgbClr val="4D4D4D"/>
                </a:solidFill>
                <a:ea typeface="MS UI Gothic" pitchFamily="18" charset="0"/>
              </a:rPr>
              <a:t>低分化型の腫瘍</a:t>
            </a:r>
            <a:endParaRPr lang="ja-JP" sz="700" b="1" i="0" dirty="0" smtClean="0">
              <a:solidFill>
                <a:srgbClr val="4D4D4D"/>
              </a:solidFill>
              <a:ea typeface="MS UI Gothic" pitchFamily="18" charset="0"/>
            </a:endParaRPr>
          </a:p>
        </p:txBody>
      </p:sp>
      <p:sp>
        <p:nvSpPr>
          <p:cNvPr id="334" name="TextBox 333"/>
          <p:cNvSpPr txBox="1"/>
          <p:nvPr/>
        </p:nvSpPr>
        <p:spPr>
          <a:xfrm>
            <a:off x="1988223" y="5594724"/>
            <a:ext cx="378411" cy="107722"/>
          </a:xfrm>
          <a:prstGeom prst="rect">
            <a:avLst/>
          </a:prstGeom>
          <a:noFill/>
        </p:spPr>
        <p:txBody>
          <a:bodyPr wrap="square" lIns="0" tIns="0" rIns="0" bIns="0" rtlCol="0" anchor="ctr">
            <a:spAutoFit/>
          </a:bodyPr>
          <a:lstStyle/>
          <a:p>
            <a:pPr algn="ctr"/>
            <a:r>
              <a:rPr lang="ja-JP" sz="700" b="0" i="0" dirty="0" smtClean="0">
                <a:solidFill>
                  <a:srgbClr val="4D4D4D"/>
                </a:solidFill>
                <a:ea typeface="MS UI Gothic" pitchFamily="18" charset="0"/>
              </a:rPr>
              <a:t>0.1</a:t>
            </a:r>
          </a:p>
        </p:txBody>
      </p:sp>
      <p:sp>
        <p:nvSpPr>
          <p:cNvPr id="335" name="TextBox 334"/>
          <p:cNvSpPr txBox="1"/>
          <p:nvPr/>
        </p:nvSpPr>
        <p:spPr>
          <a:xfrm>
            <a:off x="2736875" y="5594723"/>
            <a:ext cx="378411" cy="107722"/>
          </a:xfrm>
          <a:prstGeom prst="rect">
            <a:avLst/>
          </a:prstGeom>
          <a:noFill/>
        </p:spPr>
        <p:txBody>
          <a:bodyPr wrap="square" lIns="0" tIns="0" rIns="0" bIns="0" rtlCol="0" anchor="ctr">
            <a:spAutoFit/>
          </a:bodyPr>
          <a:lstStyle/>
          <a:p>
            <a:pPr algn="ctr"/>
            <a:r>
              <a:rPr lang="ja-JP" sz="700" b="0" i="0" dirty="0" smtClean="0">
                <a:solidFill>
                  <a:srgbClr val="4D4D4D"/>
                </a:solidFill>
                <a:ea typeface="MS UI Gothic" pitchFamily="18" charset="0"/>
              </a:rPr>
              <a:t>1.0</a:t>
            </a:r>
          </a:p>
        </p:txBody>
      </p:sp>
      <p:sp>
        <p:nvSpPr>
          <p:cNvPr id="336" name="TextBox 335"/>
          <p:cNvSpPr txBox="1"/>
          <p:nvPr/>
        </p:nvSpPr>
        <p:spPr>
          <a:xfrm>
            <a:off x="3465340" y="5594722"/>
            <a:ext cx="378411" cy="107722"/>
          </a:xfrm>
          <a:prstGeom prst="rect">
            <a:avLst/>
          </a:prstGeom>
          <a:noFill/>
        </p:spPr>
        <p:txBody>
          <a:bodyPr wrap="square" lIns="0" tIns="0" rIns="0" bIns="0" rtlCol="0" anchor="ctr">
            <a:spAutoFit/>
          </a:bodyPr>
          <a:lstStyle/>
          <a:p>
            <a:pPr algn="ctr"/>
            <a:r>
              <a:rPr lang="ja-JP" sz="700" b="0" i="0" dirty="0" smtClean="0">
                <a:solidFill>
                  <a:srgbClr val="4D4D4D"/>
                </a:solidFill>
                <a:ea typeface="MS UI Gothic" pitchFamily="18" charset="0"/>
              </a:rPr>
              <a:t>10</a:t>
            </a:r>
          </a:p>
        </p:txBody>
      </p:sp>
      <p:sp>
        <p:nvSpPr>
          <p:cNvPr id="337" name="TextBox 336"/>
          <p:cNvSpPr txBox="1"/>
          <p:nvPr/>
        </p:nvSpPr>
        <p:spPr>
          <a:xfrm>
            <a:off x="6239592" y="5594721"/>
            <a:ext cx="378411" cy="107722"/>
          </a:xfrm>
          <a:prstGeom prst="rect">
            <a:avLst/>
          </a:prstGeom>
          <a:noFill/>
        </p:spPr>
        <p:txBody>
          <a:bodyPr wrap="square" lIns="0" tIns="0" rIns="0" bIns="0" rtlCol="0" anchor="ctr">
            <a:spAutoFit/>
          </a:bodyPr>
          <a:lstStyle/>
          <a:p>
            <a:pPr algn="ctr"/>
            <a:r>
              <a:rPr lang="ja-JP" sz="700" b="0" i="0" dirty="0" smtClean="0">
                <a:solidFill>
                  <a:srgbClr val="4D4D4D"/>
                </a:solidFill>
                <a:ea typeface="MS UI Gothic" pitchFamily="18" charset="0"/>
              </a:rPr>
              <a:t>0.1</a:t>
            </a:r>
          </a:p>
        </p:txBody>
      </p:sp>
      <p:sp>
        <p:nvSpPr>
          <p:cNvPr id="338" name="TextBox 337"/>
          <p:cNvSpPr txBox="1"/>
          <p:nvPr/>
        </p:nvSpPr>
        <p:spPr>
          <a:xfrm>
            <a:off x="6975745" y="5594720"/>
            <a:ext cx="378411" cy="107722"/>
          </a:xfrm>
          <a:prstGeom prst="rect">
            <a:avLst/>
          </a:prstGeom>
          <a:noFill/>
        </p:spPr>
        <p:txBody>
          <a:bodyPr wrap="square" lIns="0" tIns="0" rIns="0" bIns="0" rtlCol="0" anchor="ctr">
            <a:spAutoFit/>
          </a:bodyPr>
          <a:lstStyle/>
          <a:p>
            <a:pPr algn="ctr"/>
            <a:r>
              <a:rPr lang="ja-JP" sz="700" b="0" i="0" dirty="0" smtClean="0">
                <a:solidFill>
                  <a:srgbClr val="4D4D4D"/>
                </a:solidFill>
                <a:ea typeface="MS UI Gothic" pitchFamily="18" charset="0"/>
              </a:rPr>
              <a:t>1.0</a:t>
            </a:r>
          </a:p>
        </p:txBody>
      </p:sp>
      <p:sp>
        <p:nvSpPr>
          <p:cNvPr id="339" name="TextBox 338"/>
          <p:cNvSpPr txBox="1"/>
          <p:nvPr/>
        </p:nvSpPr>
        <p:spPr>
          <a:xfrm>
            <a:off x="7713965" y="5586323"/>
            <a:ext cx="378411" cy="107722"/>
          </a:xfrm>
          <a:prstGeom prst="rect">
            <a:avLst/>
          </a:prstGeom>
          <a:noFill/>
        </p:spPr>
        <p:txBody>
          <a:bodyPr wrap="square" lIns="0" tIns="0" rIns="0" bIns="0" rtlCol="0" anchor="ctr">
            <a:spAutoFit/>
          </a:bodyPr>
          <a:lstStyle/>
          <a:p>
            <a:pPr algn="ctr"/>
            <a:r>
              <a:rPr lang="ja-JP" sz="700" b="0" i="0" dirty="0" smtClean="0">
                <a:solidFill>
                  <a:srgbClr val="4D4D4D"/>
                </a:solidFill>
                <a:ea typeface="MS UI Gothic" pitchFamily="18" charset="0"/>
              </a:rPr>
              <a:t>10</a:t>
            </a:r>
          </a:p>
        </p:txBody>
      </p:sp>
      <p:sp>
        <p:nvSpPr>
          <p:cNvPr id="340" name="TextBox 339"/>
          <p:cNvSpPr txBox="1"/>
          <p:nvPr/>
        </p:nvSpPr>
        <p:spPr>
          <a:xfrm>
            <a:off x="245472" y="4092316"/>
            <a:ext cx="1101875"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高リスク特性なし</a:t>
            </a:r>
          </a:p>
        </p:txBody>
      </p:sp>
      <p:sp>
        <p:nvSpPr>
          <p:cNvPr id="341" name="TextBox 340"/>
          <p:cNvSpPr txBox="1"/>
          <p:nvPr/>
        </p:nvSpPr>
        <p:spPr>
          <a:xfrm>
            <a:off x="5004374" y="3610478"/>
            <a:ext cx="593601"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全患者</a:t>
            </a:r>
          </a:p>
        </p:txBody>
      </p:sp>
      <p:sp>
        <p:nvSpPr>
          <p:cNvPr id="342" name="TextBox 341"/>
          <p:cNvSpPr txBox="1"/>
          <p:nvPr/>
        </p:nvSpPr>
        <p:spPr>
          <a:xfrm>
            <a:off x="4740604" y="3849814"/>
            <a:ext cx="857370"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高リスク特性</a:t>
            </a:r>
          </a:p>
        </p:txBody>
      </p:sp>
      <p:sp>
        <p:nvSpPr>
          <p:cNvPr id="343" name="TextBox 342"/>
          <p:cNvSpPr txBox="1"/>
          <p:nvPr/>
        </p:nvSpPr>
        <p:spPr>
          <a:xfrm>
            <a:off x="4682344" y="4328489"/>
            <a:ext cx="915630"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高リスク特性2つ</a:t>
            </a:r>
          </a:p>
        </p:txBody>
      </p:sp>
      <p:sp>
        <p:nvSpPr>
          <p:cNvPr id="344" name="TextBox 343"/>
          <p:cNvSpPr txBox="1"/>
          <p:nvPr/>
        </p:nvSpPr>
        <p:spPr>
          <a:xfrm>
            <a:off x="4158011" y="4807163"/>
            <a:ext cx="1439964"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LVIまたは神経周囲浸潤</a:t>
            </a:r>
          </a:p>
        </p:txBody>
      </p:sp>
      <p:sp>
        <p:nvSpPr>
          <p:cNvPr id="345" name="TextBox 344"/>
          <p:cNvSpPr txBox="1"/>
          <p:nvPr/>
        </p:nvSpPr>
        <p:spPr>
          <a:xfrm>
            <a:off x="4216271" y="5046500"/>
            <a:ext cx="1381704"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不適切なリンパ節サンプリング</a:t>
            </a:r>
          </a:p>
        </p:txBody>
      </p:sp>
      <p:sp>
        <p:nvSpPr>
          <p:cNvPr id="346" name="TextBox 345"/>
          <p:cNvSpPr txBox="1"/>
          <p:nvPr/>
        </p:nvSpPr>
        <p:spPr>
          <a:xfrm>
            <a:off x="4496100" y="5285831"/>
            <a:ext cx="1101875"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CEA上昇</a:t>
            </a:r>
          </a:p>
        </p:txBody>
      </p:sp>
      <p:sp>
        <p:nvSpPr>
          <p:cNvPr id="347" name="TextBox 346"/>
          <p:cNvSpPr txBox="1"/>
          <p:nvPr/>
        </p:nvSpPr>
        <p:spPr>
          <a:xfrm>
            <a:off x="4565828" y="4567824"/>
            <a:ext cx="1032149" cy="107722"/>
          </a:xfrm>
          <a:prstGeom prst="rect">
            <a:avLst/>
          </a:prstGeom>
          <a:noFill/>
        </p:spPr>
        <p:txBody>
          <a:bodyPr wrap="square" lIns="0" tIns="0" rIns="0" bIns="0" rtlCol="0" anchor="ctr">
            <a:spAutoFit/>
          </a:bodyPr>
          <a:lstStyle/>
          <a:p>
            <a:pPr algn="r"/>
            <a:r>
              <a:rPr lang="ja-JP" altLang="en-US" sz="700" b="1" dirty="0" smtClean="0">
                <a:solidFill>
                  <a:srgbClr val="4D4D4D"/>
                </a:solidFill>
                <a:ea typeface="MS UI Gothic" pitchFamily="18" charset="0"/>
              </a:rPr>
              <a:t>低分化型の腫瘍</a:t>
            </a:r>
          </a:p>
        </p:txBody>
      </p:sp>
      <p:sp>
        <p:nvSpPr>
          <p:cNvPr id="348" name="TextBox 347"/>
          <p:cNvSpPr txBox="1"/>
          <p:nvPr/>
        </p:nvSpPr>
        <p:spPr>
          <a:xfrm>
            <a:off x="4496100" y="4089147"/>
            <a:ext cx="1101875"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高リスク特性なし</a:t>
            </a:r>
          </a:p>
        </p:txBody>
      </p:sp>
      <p:graphicFrame>
        <p:nvGraphicFramePr>
          <p:cNvPr id="349" name="Table 348"/>
          <p:cNvGraphicFramePr>
            <a:graphicFrameLocks noGrp="1"/>
          </p:cNvGraphicFramePr>
          <p:nvPr>
            <p:extLst>
              <p:ext uri="{D42A27DB-BD31-4B8C-83A1-F6EECF244321}">
                <p14:modId xmlns:p14="http://schemas.microsoft.com/office/powerpoint/2010/main" xmlns="" val="4238356044"/>
              </p:ext>
            </p:extLst>
          </p:nvPr>
        </p:nvGraphicFramePr>
        <p:xfrm>
          <a:off x="3185061" y="3366763"/>
          <a:ext cx="1273295" cy="2075747"/>
        </p:xfrm>
        <a:graphic>
          <a:graphicData uri="http://schemas.openxmlformats.org/drawingml/2006/table">
            <a:tbl>
              <a:tblPr firstRow="1" bandRow="1">
                <a:tableStyleId>{69012ECD-51FC-41F1-AA8D-1B2483CD663E}</a:tableStyleId>
              </a:tblPr>
              <a:tblGrid>
                <a:gridCol w="229149">
                  <a:extLst>
                    <a:ext uri="{9D8B030D-6E8A-4147-A177-3AD203B41FA5}">
                      <a16:colId xmlns="" xmlns:a16="http://schemas.microsoft.com/office/drawing/2014/main" val="20000"/>
                    </a:ext>
                  </a:extLst>
                </a:gridCol>
                <a:gridCol w="704335">
                  <a:extLst>
                    <a:ext uri="{9D8B030D-6E8A-4147-A177-3AD203B41FA5}">
                      <a16:colId xmlns="" xmlns:a16="http://schemas.microsoft.com/office/drawing/2014/main" val="20001"/>
                    </a:ext>
                  </a:extLst>
                </a:gridCol>
                <a:gridCol w="339811">
                  <a:extLst>
                    <a:ext uri="{9D8B030D-6E8A-4147-A177-3AD203B41FA5}">
                      <a16:colId xmlns="" xmlns:a16="http://schemas.microsoft.com/office/drawing/2014/main" val="20002"/>
                    </a:ext>
                  </a:extLst>
                </a:gridCol>
              </a:tblGrid>
              <a:tr h="200235">
                <a:tc>
                  <a:txBody>
                    <a:bodyPr/>
                    <a:lstStyle/>
                    <a:p>
                      <a:pPr algn="ctr"/>
                      <a:r>
                        <a:rPr lang="ja-JP" sz="600" b="1" i="0" dirty="0" smtClean="0">
                          <a:solidFill>
                            <a:srgbClr val="4D4D4D"/>
                          </a:solidFill>
                          <a:ea typeface="MS UI Gothic" pitchFamily="18" charset="0"/>
                        </a:rPr>
                        <a:t>例数</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OS、HR (95%CI)</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P値</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34439">
                <a:tc>
                  <a:txBody>
                    <a:bodyPr/>
                    <a:lstStyle/>
                    <a:p>
                      <a:pPr algn="ctr"/>
                      <a:r>
                        <a:rPr lang="ja-JP" sz="600" b="0" i="0" dirty="0" smtClean="0">
                          <a:solidFill>
                            <a:srgbClr val="4D4D4D"/>
                          </a:solidFill>
                          <a:ea typeface="MS UI Gothic" pitchFamily="18" charset="0"/>
                        </a:rPr>
                        <a:t>270</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0.83 (0.43, 1.61)</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0.58</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34439">
                <a:tc>
                  <a:txBody>
                    <a:bodyPr/>
                    <a:lstStyle/>
                    <a:p>
                      <a:pPr algn="ctr"/>
                      <a:r>
                        <a:rPr lang="ja-JP" sz="600" b="0" i="0" dirty="0" smtClean="0">
                          <a:solidFill>
                            <a:srgbClr val="4D4D4D"/>
                          </a:solidFill>
                          <a:ea typeface="MS UI Gothic" pitchFamily="18" charset="0"/>
                        </a:rPr>
                        <a:t>188</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0.85 (0.41, 1.74)</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0.65</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4439">
                <a:tc>
                  <a:txBody>
                    <a:bodyPr/>
                    <a:lstStyle/>
                    <a:p>
                      <a:pPr algn="ctr"/>
                      <a:r>
                        <a:rPr lang="ja-JP" sz="600" b="0" i="0" dirty="0" smtClean="0">
                          <a:solidFill>
                            <a:srgbClr val="4D4D4D"/>
                          </a:solidFill>
                          <a:ea typeface="MS UI Gothic" pitchFamily="18" charset="0"/>
                        </a:rPr>
                        <a:t>82</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0.39 (0.078, 1.97)</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0.26</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4439">
                <a:tc>
                  <a:txBody>
                    <a:bodyPr/>
                    <a:lstStyle/>
                    <a:p>
                      <a:pPr algn="ctr"/>
                      <a:r>
                        <a:rPr lang="ja-JP" sz="600" b="1" i="0" dirty="0" smtClean="0">
                          <a:solidFill>
                            <a:srgbClr val="4D4D4D"/>
                          </a:solidFill>
                          <a:ea typeface="MS UI Gothic" pitchFamily="18" charset="0"/>
                        </a:rPr>
                        <a:t>49</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1" i="0" dirty="0" smtClean="0">
                          <a:solidFill>
                            <a:srgbClr val="4D4D4D"/>
                          </a:solidFill>
                          <a:ea typeface="MS UI Gothic" pitchFamily="18" charset="0"/>
                        </a:rPr>
                        <a:t>0.25 (0.070. 0.89)</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1" i="0" dirty="0" smtClean="0">
                          <a:solidFill>
                            <a:srgbClr val="4D4D4D"/>
                          </a:solidFill>
                          <a:ea typeface="MS UI Gothic" pitchFamily="18" charset="0"/>
                        </a:rPr>
                        <a:t>0.033</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34439">
                <a:tc>
                  <a:txBody>
                    <a:bodyPr/>
                    <a:lstStyle/>
                    <a:p>
                      <a:pPr algn="ctr"/>
                      <a:r>
                        <a:rPr lang="ja-JP" sz="600" b="0" i="0" dirty="0" smtClean="0">
                          <a:solidFill>
                            <a:srgbClr val="4D4D4D"/>
                          </a:solidFill>
                          <a:ea typeface="MS UI Gothic" pitchFamily="18" charset="0"/>
                        </a:rPr>
                        <a:t>34</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0.53 (0.13, 2.18)</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0.37</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34439">
                <a:tc>
                  <a:txBody>
                    <a:bodyPr/>
                    <a:lstStyle/>
                    <a:p>
                      <a:pPr algn="ctr"/>
                      <a:r>
                        <a:rPr lang="ja-JP" sz="600" b="0" i="0" dirty="0" smtClean="0">
                          <a:solidFill>
                            <a:srgbClr val="4D4D4D"/>
                          </a:solidFill>
                          <a:ea typeface="MS UI Gothic" pitchFamily="18" charset="0"/>
                        </a:rPr>
                        <a:t>51</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0.60 (0.20, 1.79)</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0.36</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34439">
                <a:tc>
                  <a:txBody>
                    <a:bodyPr/>
                    <a:lstStyle/>
                    <a:p>
                      <a:pPr algn="ctr"/>
                      <a:r>
                        <a:rPr lang="ja-JP" sz="600" b="0" i="0" dirty="0" smtClean="0">
                          <a:solidFill>
                            <a:srgbClr val="4D4D4D"/>
                          </a:solidFill>
                          <a:ea typeface="MS UI Gothic" pitchFamily="18" charset="0"/>
                        </a:rPr>
                        <a:t>154</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0.74 (0.34, 1.61)</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0.44</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34439">
                <a:tc>
                  <a:txBody>
                    <a:bodyPr/>
                    <a:lstStyle/>
                    <a:p>
                      <a:pPr algn="ctr"/>
                      <a:r>
                        <a:rPr lang="ja-JP" sz="600" b="0" i="0" dirty="0" smtClean="0">
                          <a:solidFill>
                            <a:srgbClr val="4D4D4D"/>
                          </a:solidFill>
                          <a:ea typeface="MS UI Gothic" pitchFamily="18" charset="0"/>
                        </a:rPr>
                        <a:t>76</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0.48 (0.12, 2.01)</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0.32</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graphicFrame>
        <p:nvGraphicFramePr>
          <p:cNvPr id="350" name="Table 349"/>
          <p:cNvGraphicFramePr>
            <a:graphicFrameLocks noGrp="1"/>
          </p:cNvGraphicFramePr>
          <p:nvPr>
            <p:extLst>
              <p:ext uri="{D42A27DB-BD31-4B8C-83A1-F6EECF244321}">
                <p14:modId xmlns:p14="http://schemas.microsoft.com/office/powerpoint/2010/main" xmlns="" val="2508050819"/>
              </p:ext>
            </p:extLst>
          </p:nvPr>
        </p:nvGraphicFramePr>
        <p:xfrm>
          <a:off x="7500008" y="3352800"/>
          <a:ext cx="1273295" cy="2075747"/>
        </p:xfrm>
        <a:graphic>
          <a:graphicData uri="http://schemas.openxmlformats.org/drawingml/2006/table">
            <a:tbl>
              <a:tblPr firstRow="1" bandRow="1">
                <a:tableStyleId>{69012ECD-51FC-41F1-AA8D-1B2483CD663E}</a:tableStyleId>
              </a:tblPr>
              <a:tblGrid>
                <a:gridCol w="229149">
                  <a:extLst>
                    <a:ext uri="{9D8B030D-6E8A-4147-A177-3AD203B41FA5}">
                      <a16:colId xmlns="" xmlns:a16="http://schemas.microsoft.com/office/drawing/2014/main" val="20000"/>
                    </a:ext>
                  </a:extLst>
                </a:gridCol>
                <a:gridCol w="704335">
                  <a:extLst>
                    <a:ext uri="{9D8B030D-6E8A-4147-A177-3AD203B41FA5}">
                      <a16:colId xmlns="" xmlns:a16="http://schemas.microsoft.com/office/drawing/2014/main" val="20001"/>
                    </a:ext>
                  </a:extLst>
                </a:gridCol>
                <a:gridCol w="339811">
                  <a:extLst>
                    <a:ext uri="{9D8B030D-6E8A-4147-A177-3AD203B41FA5}">
                      <a16:colId xmlns="" xmlns:a16="http://schemas.microsoft.com/office/drawing/2014/main" val="20002"/>
                    </a:ext>
                  </a:extLst>
                </a:gridCol>
              </a:tblGrid>
              <a:tr h="200235">
                <a:tc>
                  <a:txBody>
                    <a:bodyPr/>
                    <a:lstStyle/>
                    <a:p>
                      <a:pPr algn="ctr"/>
                      <a:r>
                        <a:rPr lang="ja-JP" sz="600" b="1" i="0" dirty="0" smtClean="0">
                          <a:solidFill>
                            <a:srgbClr val="4D4D4D"/>
                          </a:solidFill>
                          <a:ea typeface="MS UI Gothic" pitchFamily="18" charset="0"/>
                        </a:rPr>
                        <a:t>例数</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OS、HR (95%CI)</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600" b="1" i="0" dirty="0" smtClean="0">
                          <a:solidFill>
                            <a:srgbClr val="4D4D4D"/>
                          </a:solidFill>
                          <a:ea typeface="MS UI Gothic" pitchFamily="18" charset="0"/>
                        </a:rPr>
                        <a:t>P値</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34439">
                <a:tc>
                  <a:txBody>
                    <a:bodyPr/>
                    <a:lstStyle/>
                    <a:p>
                      <a:pPr algn="ctr"/>
                      <a:r>
                        <a:rPr lang="ja-JP" sz="600" b="0" i="0" dirty="0" smtClean="0">
                          <a:solidFill>
                            <a:srgbClr val="4D4D4D"/>
                          </a:solidFill>
                          <a:ea typeface="MS UI Gothic" pitchFamily="18" charset="0"/>
                        </a:rPr>
                        <a:t>270</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0.82 (0.44, 1.50)</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0.51</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34439">
                <a:tc>
                  <a:txBody>
                    <a:bodyPr/>
                    <a:lstStyle/>
                    <a:p>
                      <a:pPr algn="ctr"/>
                      <a:r>
                        <a:rPr lang="ja-JP" sz="600" b="0" i="0" dirty="0" smtClean="0">
                          <a:solidFill>
                            <a:srgbClr val="4D4D4D"/>
                          </a:solidFill>
                          <a:ea typeface="MS UI Gothic" pitchFamily="18" charset="0"/>
                        </a:rPr>
                        <a:t>188</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0.94 (0.47, 1.89)</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0.86</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4439">
                <a:tc>
                  <a:txBody>
                    <a:bodyPr/>
                    <a:lstStyle/>
                    <a:p>
                      <a:pPr algn="ctr"/>
                      <a:r>
                        <a:rPr lang="ja-JP" sz="600" b="0" i="0" dirty="0" smtClean="0">
                          <a:solidFill>
                            <a:srgbClr val="4D4D4D"/>
                          </a:solidFill>
                          <a:ea typeface="MS UI Gothic" pitchFamily="18" charset="0"/>
                        </a:rPr>
                        <a:t>82</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0.50 (0.13, 1.91)</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0.31</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4439">
                <a:tc>
                  <a:txBody>
                    <a:bodyPr/>
                    <a:lstStyle/>
                    <a:p>
                      <a:pPr algn="ctr"/>
                      <a:r>
                        <a:rPr lang="ja-JP" sz="600" b="1" i="0" dirty="0" smtClean="0">
                          <a:solidFill>
                            <a:srgbClr val="4D4D4D"/>
                          </a:solidFill>
                          <a:ea typeface="MS UI Gothic" pitchFamily="18" charset="0"/>
                        </a:rPr>
                        <a:t>49</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1" i="0" dirty="0" smtClean="0">
                          <a:solidFill>
                            <a:srgbClr val="4D4D4D"/>
                          </a:solidFill>
                          <a:ea typeface="MS UI Gothic" pitchFamily="18" charset="0"/>
                        </a:rPr>
                        <a:t>0.24 (0.065, 0.85)</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1" i="0" dirty="0" smtClean="0">
                          <a:solidFill>
                            <a:srgbClr val="4D4D4D"/>
                          </a:solidFill>
                          <a:ea typeface="MS UI Gothic" pitchFamily="18" charset="0"/>
                        </a:rPr>
                        <a:t>0.027</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34439">
                <a:tc>
                  <a:txBody>
                    <a:bodyPr/>
                    <a:lstStyle/>
                    <a:p>
                      <a:pPr algn="ctr"/>
                      <a:r>
                        <a:rPr lang="ja-JP" sz="600" b="0" i="0" dirty="0" smtClean="0">
                          <a:solidFill>
                            <a:srgbClr val="4D4D4D"/>
                          </a:solidFill>
                          <a:ea typeface="MS UI Gothic" pitchFamily="18" charset="0"/>
                        </a:rPr>
                        <a:t>34</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0.52 (0.13, 2.12)</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0.37</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34439">
                <a:tc>
                  <a:txBody>
                    <a:bodyPr/>
                    <a:lstStyle/>
                    <a:p>
                      <a:pPr algn="ctr"/>
                      <a:r>
                        <a:rPr lang="ja-JP" sz="600" b="0" i="0" dirty="0" smtClean="0">
                          <a:solidFill>
                            <a:srgbClr val="4D4D4D"/>
                          </a:solidFill>
                          <a:ea typeface="MS UI Gothic" pitchFamily="18" charset="0"/>
                        </a:rPr>
                        <a:t>51</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0.56 (0.19, 1.64)</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0.29</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34439">
                <a:tc>
                  <a:txBody>
                    <a:bodyPr/>
                    <a:lstStyle/>
                    <a:p>
                      <a:pPr algn="ctr"/>
                      <a:r>
                        <a:rPr lang="ja-JP" sz="600" b="0" i="0" dirty="0" smtClean="0">
                          <a:solidFill>
                            <a:srgbClr val="4D4D4D"/>
                          </a:solidFill>
                          <a:ea typeface="MS UI Gothic" pitchFamily="18" charset="0"/>
                        </a:rPr>
                        <a:t>154</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0.81 (0.28, 2.31)</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0.69</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34439">
                <a:tc>
                  <a:txBody>
                    <a:bodyPr/>
                    <a:lstStyle/>
                    <a:p>
                      <a:pPr algn="ctr"/>
                      <a:r>
                        <a:rPr lang="ja-JP" sz="600" b="0" i="0" dirty="0" smtClean="0">
                          <a:solidFill>
                            <a:srgbClr val="4D4D4D"/>
                          </a:solidFill>
                          <a:ea typeface="MS UI Gothic" pitchFamily="18" charset="0"/>
                        </a:rPr>
                        <a:t>76</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0.47 (0.12, 1.93)</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600" b="0" i="0" dirty="0" smtClean="0">
                          <a:solidFill>
                            <a:srgbClr val="4D4D4D"/>
                          </a:solidFill>
                          <a:ea typeface="MS UI Gothic" pitchFamily="18" charset="0"/>
                        </a:rPr>
                        <a:t>0.30</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351" name="Rectangle 350"/>
          <p:cNvSpPr/>
          <p:nvPr/>
        </p:nvSpPr>
        <p:spPr>
          <a:xfrm>
            <a:off x="417340" y="4256638"/>
            <a:ext cx="4053526" cy="25400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2" name="Rectangle 351"/>
          <p:cNvSpPr/>
          <p:nvPr/>
        </p:nvSpPr>
        <p:spPr>
          <a:xfrm>
            <a:off x="4679156" y="4256638"/>
            <a:ext cx="4116606" cy="25400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53" name="TextBox 352"/>
          <p:cNvSpPr txBox="1"/>
          <p:nvPr/>
        </p:nvSpPr>
        <p:spPr>
          <a:xfrm>
            <a:off x="369888" y="6400172"/>
            <a:ext cx="3592511" cy="184666"/>
          </a:xfrm>
          <a:prstGeom prst="rect">
            <a:avLst/>
          </a:prstGeom>
          <a:noFill/>
        </p:spPr>
        <p:txBody>
          <a:bodyPr wrap="square" lIns="0" tIns="0" rIns="0" bIns="0" rtlCol="0" anchor="ctr">
            <a:spAutoFit/>
          </a:bodyPr>
          <a:lstStyle/>
          <a:p>
            <a:r>
              <a:rPr lang="ja-JP" sz="1200" b="0" i="0" dirty="0" smtClean="0">
                <a:solidFill>
                  <a:srgbClr val="4D4D4D"/>
                </a:solidFill>
                <a:ea typeface="MS UI Gothic" pitchFamily="18" charset="0"/>
              </a:rPr>
              <a:t>*全モデルとも年齢、性別、ECOGで比較</a:t>
            </a:r>
          </a:p>
        </p:txBody>
      </p:sp>
      <p:sp>
        <p:nvSpPr>
          <p:cNvPr id="180" name="TextBox 179"/>
          <p:cNvSpPr txBox="1"/>
          <p:nvPr/>
        </p:nvSpPr>
        <p:spPr>
          <a:xfrm>
            <a:off x="-92617" y="4800600"/>
            <a:ext cx="1439964"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LVIまたは神経周囲浸潤</a:t>
            </a:r>
          </a:p>
        </p:txBody>
      </p:sp>
      <p:sp>
        <p:nvSpPr>
          <p:cNvPr id="181" name="TextBox 180"/>
          <p:cNvSpPr txBox="1"/>
          <p:nvPr/>
        </p:nvSpPr>
        <p:spPr>
          <a:xfrm>
            <a:off x="-34357" y="5039937"/>
            <a:ext cx="1381704" cy="107722"/>
          </a:xfrm>
          <a:prstGeom prst="rect">
            <a:avLst/>
          </a:prstGeom>
          <a:noFill/>
        </p:spPr>
        <p:txBody>
          <a:bodyPr wrap="square" lIns="0" tIns="0" rIns="0" bIns="0" rtlCol="0" anchor="ctr">
            <a:spAutoFit/>
          </a:bodyPr>
          <a:lstStyle/>
          <a:p>
            <a:pPr algn="r"/>
            <a:r>
              <a:rPr lang="ja-JP" sz="700" b="1" i="0" dirty="0" smtClean="0">
                <a:solidFill>
                  <a:srgbClr val="4D4D4D"/>
                </a:solidFill>
                <a:ea typeface="MS UI Gothic" pitchFamily="18" charset="0"/>
              </a:rPr>
              <a:t>不適切なリンパ節サンプリング</a:t>
            </a:r>
          </a:p>
        </p:txBody>
      </p:sp>
    </p:spTree>
    <p:extLst>
      <p:ext uri="{BB962C8B-B14F-4D97-AF65-F5344CB8AC3E}">
        <p14:creationId xmlns:p14="http://schemas.microsoft.com/office/powerpoint/2010/main" xmlns="" val="1128375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ja-JP" sz="2000" b="1" i="0" dirty="0" smtClean="0">
                <a:solidFill>
                  <a:srgbClr val="043882"/>
                </a:solidFill>
                <a:ea typeface="MS UI Gothic" pitchFamily="18" charset="0"/>
              </a:rPr>
              <a:t>ESDOからの書簡</a:t>
            </a:r>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ja-JP" sz="1400" b="1" i="0" dirty="0" smtClean="0">
                <a:solidFill>
                  <a:srgbClr val="A0A0A0"/>
                </a:solidFill>
                <a:ea typeface="MS UI Gothic" pitchFamily="18" charset="0"/>
              </a:rPr>
              <a:t>親愛なる会員の皆様</a:t>
            </a:r>
          </a:p>
          <a:p>
            <a:pPr marL="0" indent="0">
              <a:buNone/>
              <a:tabLst>
                <a:tab pos="441325" algn="l"/>
              </a:tabLst>
              <a:defRPr/>
            </a:pPr>
            <a:r>
              <a:rPr lang="ja-JP" sz="1400" b="0" i="0" dirty="0" smtClean="0">
                <a:solidFill>
                  <a:srgbClr val="4D4D4D"/>
                </a:solidFill>
                <a:ea typeface="MS UI Gothic" pitchFamily="18" charset="0"/>
              </a:rPr>
              <a:t>今回、このESDOスライドセットをご紹介できることを大変光栄に思います。このスライドセットは、2015年に開催された主要な学会で発表された、消化器癌に関する重要な所見を強調・要約することを企図したものです。このスライドセットは、特に2015年欧州癌会議（ECC）に焦点を合わせたものとなっており、英語および日本語でご利用いただけます。</a:t>
            </a:r>
          </a:p>
          <a:p>
            <a:pPr marL="0" indent="0">
              <a:buNone/>
              <a:tabLst>
                <a:tab pos="441325" algn="l"/>
              </a:tabLst>
              <a:defRPr/>
            </a:pPr>
            <a:r>
              <a:rPr lang="ja-JP" sz="1400" b="0" i="0" dirty="0" smtClean="0">
                <a:solidFill>
                  <a:srgbClr val="4D4D4D"/>
                </a:solidFill>
                <a:ea typeface="MS UI Gothic" pitchFamily="18" charset="0"/>
              </a:rPr>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消化器癌の領域における最新情報に関する今回のレビューが、皆さまの臨床診療にとって有益なものとなることを期待しています。本件につきましてご意見・ご感想などございましたら、是非お聞かせ下さい。お問い合わせは</a:t>
            </a:r>
            <a:r>
              <a:rPr lang="ja-JP" sz="1400" b="0" i="0" dirty="0" smtClean="0">
                <a:solidFill>
                  <a:srgbClr val="4D4D4D"/>
                </a:solidFill>
                <a:ea typeface="MS UI Gothic" pitchFamily="18" charset="0"/>
                <a:hlinkClick r:id="rId3"/>
              </a:rPr>
              <a:t>info@esdo.eu</a:t>
            </a:r>
            <a:r>
              <a:rPr lang="ja-JP" sz="1400" b="0" i="0" dirty="0" smtClean="0">
                <a:solidFill>
                  <a:srgbClr val="043882"/>
                </a:solidFill>
                <a:ea typeface="MS UI Gothic" pitchFamily="18" charset="0"/>
              </a:rPr>
              <a:t>までお送りください。</a:t>
            </a:r>
          </a:p>
          <a:p>
            <a:pPr marL="0" indent="0">
              <a:spcBef>
                <a:spcPts val="0"/>
              </a:spcBef>
              <a:spcAft>
                <a:spcPts val="1200"/>
              </a:spcAft>
              <a:buFontTx/>
              <a:buNone/>
              <a:tabLst>
                <a:tab pos="441325" algn="l"/>
              </a:tabLst>
              <a:defRPr/>
            </a:pPr>
            <a:r>
              <a:rPr lang="ja-JP" sz="1400" b="0" i="0" dirty="0" smtClean="0">
                <a:solidFill>
                  <a:srgbClr val="4D4D4D"/>
                </a:solidFill>
                <a:ea typeface="MS UI Gothic" pitchFamily="18" charset="0"/>
              </a:rPr>
              <a:t>最後に、このような活動の実現に際し、資金、運営管理および物流管理の面においてご支援いただいたLilly Oncology社様に心より御礼申し上げます。</a:t>
            </a:r>
          </a:p>
          <a:p>
            <a:pPr marL="0" indent="0">
              <a:buNone/>
              <a:tabLst>
                <a:tab pos="441325" algn="l"/>
              </a:tabLst>
              <a:defRPr/>
            </a:pPr>
            <a:r>
              <a:rPr lang="ja-JP" sz="1400" b="0" i="0" dirty="0" smtClean="0">
                <a:solidFill>
                  <a:srgbClr val="4D4D4D"/>
                </a:solidFill>
                <a:ea typeface="MS UI Gothic" pitchFamily="18" charset="0"/>
              </a:rPr>
              <a:t>敬具 </a:t>
            </a:r>
          </a:p>
          <a:p>
            <a:pPr marL="0" indent="0">
              <a:buNone/>
              <a:tabLst>
                <a:tab pos="441325" algn="l"/>
              </a:tabLst>
              <a:defRPr/>
            </a:pPr>
            <a:r>
              <a:rPr lang="ja-JP" sz="1400" b="1" i="0" dirty="0" smtClean="0">
                <a:solidFill>
                  <a:srgbClr val="4D4D4D"/>
                </a:solidFill>
                <a:ea typeface="MS UI Gothic" pitchFamily="18" charset="0"/>
              </a:rPr>
              <a:t>Eric Van Cutsem</a:t>
            </a:r>
            <a:r>
              <a:rPr lang="en" sz="1400" dirty="0" smtClean="0"/>
              <a:t/>
            </a:r>
            <a:br>
              <a:rPr lang="en" sz="1400" dirty="0" smtClean="0"/>
            </a:br>
            <a:r>
              <a:rPr lang="ja-JP" sz="1400" b="1" i="0" dirty="0" smtClean="0">
                <a:solidFill>
                  <a:srgbClr val="4D4D4D"/>
                </a:solidFill>
                <a:ea typeface="MS UI Gothic" pitchFamily="18" charset="0"/>
              </a:rPr>
              <a:t>Wolff Schmiegel</a:t>
            </a:r>
            <a:r>
              <a:rPr lang="en" sz="1400" dirty="0" smtClean="0"/>
              <a:t/>
            </a:r>
            <a:br>
              <a:rPr lang="en" sz="1400" dirty="0" smtClean="0"/>
            </a:br>
            <a:r>
              <a:rPr lang="ja-JP" sz="1400" b="1" i="0" dirty="0" smtClean="0">
                <a:solidFill>
                  <a:srgbClr val="4D4D4D"/>
                </a:solidFill>
                <a:ea typeface="MS UI Gothic" pitchFamily="18" charset="0"/>
              </a:rPr>
              <a:t>Phillippe Rougier</a:t>
            </a:r>
            <a:r>
              <a:rPr lang="en" sz="1400" dirty="0" smtClean="0"/>
              <a:t/>
            </a:r>
            <a:br>
              <a:rPr lang="en" sz="1400" dirty="0" smtClean="0"/>
            </a:br>
            <a:r>
              <a:rPr lang="ja-JP" sz="1400" b="1" i="0" dirty="0" smtClean="0">
                <a:solidFill>
                  <a:srgbClr val="4D4D4D"/>
                </a:solidFill>
                <a:ea typeface="MS UI Gothic" pitchFamily="18" charset="0"/>
              </a:rPr>
              <a:t>Thomas Seufferlein</a:t>
            </a:r>
          </a:p>
          <a:p>
            <a:pPr marL="0" indent="0">
              <a:buNone/>
              <a:tabLst>
                <a:tab pos="441325" algn="l"/>
              </a:tabLst>
              <a:defRPr/>
            </a:pPr>
            <a:r>
              <a:rPr lang="ja-JP" sz="1400" b="0" i="0" dirty="0" smtClean="0">
                <a:solidFill>
                  <a:srgbClr val="4D4D4D"/>
                </a:solidFill>
                <a:ea typeface="MS UI Gothic" pitchFamily="18" charset="0"/>
              </a:rPr>
              <a:t>（ESDO運営委員会）</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740122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2002: ステージ2の直腸癌における術前短期放射線療法後のアジュバント化学療法の影響 – Loree J et al</a:t>
            </a:r>
          </a:p>
        </p:txBody>
      </p:sp>
      <p:sp>
        <p:nvSpPr>
          <p:cNvPr id="12" name="Content Placeholder 11"/>
          <p:cNvSpPr>
            <a:spLocks noGrp="1"/>
          </p:cNvSpPr>
          <p:nvPr>
            <p:ph idx="1"/>
          </p:nvPr>
        </p:nvSpPr>
        <p:spPr>
          <a:ln>
            <a:noFill/>
          </a:ln>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a:p>
          <a:p>
            <a:pPr lvl="1"/>
            <a:endParaRPr lang="en-GB" dirty="0" smtClean="0"/>
          </a:p>
          <a:p>
            <a:pPr lvl="1"/>
            <a:endParaRPr lang="en-GB" dirty="0" smtClean="0"/>
          </a:p>
          <a:p>
            <a:pPr lvl="1"/>
            <a:endParaRPr lang="en-GB" dirty="0"/>
          </a:p>
          <a:p>
            <a:pPr lvl="1"/>
            <a:endParaRPr lang="en-GB" dirty="0" smtClean="0"/>
          </a:p>
          <a:p>
            <a:pPr marL="252412" lvl="1" indent="0">
              <a:buNone/>
            </a:pPr>
            <a:endParaRPr lang="en-GB" dirty="0"/>
          </a:p>
          <a:p>
            <a:pPr lvl="1"/>
            <a:endParaRPr lang="en-GB" dirty="0" smtClean="0"/>
          </a:p>
          <a:p>
            <a:pPr>
              <a:spcBef>
                <a:spcPts val="600"/>
              </a:spcBef>
            </a:pPr>
            <a:r>
              <a:rPr lang="ja-JP" sz="1600" b="0" i="0" dirty="0" smtClean="0">
                <a:solidFill>
                  <a:srgbClr val="4D4D4D"/>
                </a:solidFill>
                <a:ea typeface="MS UI Gothic" pitchFamily="18" charset="0"/>
              </a:rPr>
              <a:t>全患者においてAC後にはOSの改善傾向が認められ、サブグループのうち3つのグループでこの傾向が顕著であった（上図）</a:t>
            </a:r>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この地域住民人口集団ベースの術前SCRT施行ステージ2 RCa患者コホートにおいて、交絡因子を補正後にACによる転帰の改善は示されなかった</a:t>
            </a:r>
          </a:p>
          <a:p>
            <a:r>
              <a:rPr lang="ja-JP" sz="1600" b="1" i="0" dirty="0" smtClean="0">
                <a:solidFill>
                  <a:srgbClr val="4D4D4D"/>
                </a:solidFill>
                <a:ea typeface="MS UI Gothic" pitchFamily="18" charset="0"/>
              </a:rPr>
              <a:t>リスク因子を2つ以上有する患者に対しては、ACが有益であるとみられる</a:t>
            </a:r>
          </a:p>
          <a:p>
            <a:r>
              <a:rPr lang="ja-JP" sz="1600" b="1" i="0" dirty="0" smtClean="0">
                <a:solidFill>
                  <a:srgbClr val="4D4D4D"/>
                </a:solidFill>
                <a:ea typeface="MS UI Gothic" pitchFamily="18" charset="0"/>
              </a:rPr>
              <a:t>バイオマーカーがリスク分類の定義のために必要である</a:t>
            </a:r>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Loree et al. </a:t>
            </a:r>
            <a:r>
              <a:rPr lang="ja-JP" sz="1200" b="0" i="1" dirty="0" smtClean="0">
                <a:ea typeface="MS UI Gothic" pitchFamily="18" charset="0"/>
              </a:rPr>
              <a:t>Ann Oncol</a:t>
            </a:r>
            <a:r>
              <a:rPr lang="ja-JP" sz="1200" b="0" i="0" dirty="0" smtClean="0">
                <a:ea typeface="MS UI Gothic" pitchFamily="18" charset="0"/>
              </a:rPr>
              <a:t> 2015; 26 (suppl 6): abstr 2002</a:t>
            </a:r>
          </a:p>
        </p:txBody>
      </p:sp>
      <p:sp>
        <p:nvSpPr>
          <p:cNvPr id="8" name="Rectangle 7"/>
          <p:cNvSpPr/>
          <p:nvPr/>
        </p:nvSpPr>
        <p:spPr>
          <a:xfrm>
            <a:off x="4206309" y="1263090"/>
            <a:ext cx="607859" cy="369332"/>
          </a:xfrm>
          <a:prstGeom prst="rect">
            <a:avLst/>
          </a:prstGeom>
        </p:spPr>
        <p:txBody>
          <a:bodyPr wrap="none">
            <a:spAutoFit/>
          </a:bodyPr>
          <a:lstStyle/>
          <a:p>
            <a:r>
              <a:rPr lang="ja-JP" b="1" i="0" dirty="0" smtClean="0">
                <a:solidFill>
                  <a:srgbClr val="4D4D4D"/>
                </a:solidFill>
                <a:ea typeface="MS UI Gothic" pitchFamily="18" charset="0"/>
              </a:rPr>
              <a:t>OS*</a:t>
            </a:r>
          </a:p>
        </p:txBody>
      </p:sp>
      <p:sp>
        <p:nvSpPr>
          <p:cNvPr id="9" name="TextBox 8"/>
          <p:cNvSpPr txBox="1"/>
          <p:nvPr/>
        </p:nvSpPr>
        <p:spPr>
          <a:xfrm>
            <a:off x="369888" y="6400172"/>
            <a:ext cx="3592511" cy="184666"/>
          </a:xfrm>
          <a:prstGeom prst="rect">
            <a:avLst/>
          </a:prstGeom>
          <a:noFill/>
        </p:spPr>
        <p:txBody>
          <a:bodyPr wrap="square" lIns="0" tIns="0" rIns="0" bIns="0" rtlCol="0" anchor="ctr">
            <a:spAutoFit/>
          </a:bodyPr>
          <a:lstStyle/>
          <a:p>
            <a:r>
              <a:rPr lang="ja-JP" sz="1200" b="0" i="0" dirty="0" smtClean="0">
                <a:solidFill>
                  <a:srgbClr val="4D4D4D"/>
                </a:solidFill>
                <a:ea typeface="MS UI Gothic" pitchFamily="18" charset="0"/>
              </a:rPr>
              <a:t>*全モデルとも年齢、性別、ECOGで比較</a:t>
            </a:r>
          </a:p>
        </p:txBody>
      </p:sp>
      <p:sp>
        <p:nvSpPr>
          <p:cNvPr id="10" name="Line 5"/>
          <p:cNvSpPr>
            <a:spLocks noChangeShapeType="1"/>
          </p:cNvSpPr>
          <p:nvPr/>
        </p:nvSpPr>
        <p:spPr bwMode="auto">
          <a:xfrm flipV="1">
            <a:off x="34925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 name="Line 6"/>
          <p:cNvSpPr>
            <a:spLocks noChangeShapeType="1"/>
          </p:cNvSpPr>
          <p:nvPr/>
        </p:nvSpPr>
        <p:spPr bwMode="auto">
          <a:xfrm flipV="1">
            <a:off x="36576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 name="Line 7"/>
          <p:cNvSpPr>
            <a:spLocks noChangeShapeType="1"/>
          </p:cNvSpPr>
          <p:nvPr/>
        </p:nvSpPr>
        <p:spPr bwMode="auto">
          <a:xfrm flipV="1">
            <a:off x="377348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 name="Line 8"/>
          <p:cNvSpPr>
            <a:spLocks noChangeShapeType="1"/>
          </p:cNvSpPr>
          <p:nvPr/>
        </p:nvSpPr>
        <p:spPr bwMode="auto">
          <a:xfrm flipV="1">
            <a:off x="386238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 name="Line 9"/>
          <p:cNvSpPr>
            <a:spLocks noChangeShapeType="1"/>
          </p:cNvSpPr>
          <p:nvPr/>
        </p:nvSpPr>
        <p:spPr bwMode="auto">
          <a:xfrm flipV="1">
            <a:off x="393541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 name="Line 10"/>
          <p:cNvSpPr>
            <a:spLocks noChangeShapeType="1"/>
          </p:cNvSpPr>
          <p:nvPr/>
        </p:nvSpPr>
        <p:spPr bwMode="auto">
          <a:xfrm flipV="1">
            <a:off x="399891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 name="Line 11"/>
          <p:cNvSpPr>
            <a:spLocks noChangeShapeType="1"/>
          </p:cNvSpPr>
          <p:nvPr/>
        </p:nvSpPr>
        <p:spPr bwMode="auto">
          <a:xfrm flipV="1">
            <a:off x="405288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 name="Line 12"/>
          <p:cNvSpPr>
            <a:spLocks noChangeShapeType="1"/>
          </p:cNvSpPr>
          <p:nvPr/>
        </p:nvSpPr>
        <p:spPr bwMode="auto">
          <a:xfrm flipV="1">
            <a:off x="40973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0" name="Line 13"/>
          <p:cNvSpPr>
            <a:spLocks noChangeShapeType="1"/>
          </p:cNvSpPr>
          <p:nvPr/>
        </p:nvSpPr>
        <p:spPr bwMode="auto">
          <a:xfrm flipV="1">
            <a:off x="441801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1" name="Line 14"/>
          <p:cNvSpPr>
            <a:spLocks noChangeShapeType="1"/>
          </p:cNvSpPr>
          <p:nvPr/>
        </p:nvSpPr>
        <p:spPr bwMode="auto">
          <a:xfrm flipV="1">
            <a:off x="45799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2" name="Line 15"/>
          <p:cNvSpPr>
            <a:spLocks noChangeShapeType="1"/>
          </p:cNvSpPr>
          <p:nvPr/>
        </p:nvSpPr>
        <p:spPr bwMode="auto">
          <a:xfrm flipV="1">
            <a:off x="46942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3" name="Line 16"/>
          <p:cNvSpPr>
            <a:spLocks noChangeShapeType="1"/>
          </p:cNvSpPr>
          <p:nvPr/>
        </p:nvSpPr>
        <p:spPr bwMode="auto">
          <a:xfrm flipV="1">
            <a:off x="47879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4" name="Line 17"/>
          <p:cNvSpPr>
            <a:spLocks noChangeShapeType="1"/>
          </p:cNvSpPr>
          <p:nvPr/>
        </p:nvSpPr>
        <p:spPr bwMode="auto">
          <a:xfrm flipV="1">
            <a:off x="48593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5" name="Line 18"/>
          <p:cNvSpPr>
            <a:spLocks noChangeShapeType="1"/>
          </p:cNvSpPr>
          <p:nvPr/>
        </p:nvSpPr>
        <p:spPr bwMode="auto">
          <a:xfrm flipV="1">
            <a:off x="492442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6" name="Line 19"/>
          <p:cNvSpPr>
            <a:spLocks noChangeShapeType="1"/>
          </p:cNvSpPr>
          <p:nvPr/>
        </p:nvSpPr>
        <p:spPr bwMode="auto">
          <a:xfrm flipV="1">
            <a:off x="497522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7" name="Line 20"/>
          <p:cNvSpPr>
            <a:spLocks noChangeShapeType="1"/>
          </p:cNvSpPr>
          <p:nvPr/>
        </p:nvSpPr>
        <p:spPr bwMode="auto">
          <a:xfrm flipV="1">
            <a:off x="502126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8" name="Line 21"/>
          <p:cNvSpPr>
            <a:spLocks noChangeShapeType="1"/>
          </p:cNvSpPr>
          <p:nvPr/>
        </p:nvSpPr>
        <p:spPr bwMode="auto">
          <a:xfrm flipV="1">
            <a:off x="5346700"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29" name="Line 22"/>
          <p:cNvSpPr>
            <a:spLocks noChangeShapeType="1"/>
          </p:cNvSpPr>
          <p:nvPr/>
        </p:nvSpPr>
        <p:spPr bwMode="auto">
          <a:xfrm flipV="1">
            <a:off x="550386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0" name="Line 23"/>
          <p:cNvSpPr>
            <a:spLocks noChangeShapeType="1"/>
          </p:cNvSpPr>
          <p:nvPr/>
        </p:nvSpPr>
        <p:spPr bwMode="auto">
          <a:xfrm flipV="1">
            <a:off x="562292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1" name="Line 24"/>
          <p:cNvSpPr>
            <a:spLocks noChangeShapeType="1"/>
          </p:cNvSpPr>
          <p:nvPr/>
        </p:nvSpPr>
        <p:spPr bwMode="auto">
          <a:xfrm flipV="1">
            <a:off x="57102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2" name="Line 25"/>
          <p:cNvSpPr>
            <a:spLocks noChangeShapeType="1"/>
          </p:cNvSpPr>
          <p:nvPr/>
        </p:nvSpPr>
        <p:spPr bwMode="auto">
          <a:xfrm flipV="1">
            <a:off x="578167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3" name="Line 26"/>
          <p:cNvSpPr>
            <a:spLocks noChangeShapeType="1"/>
          </p:cNvSpPr>
          <p:nvPr/>
        </p:nvSpPr>
        <p:spPr bwMode="auto">
          <a:xfrm flipV="1">
            <a:off x="5846763"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Line 27"/>
          <p:cNvSpPr>
            <a:spLocks noChangeShapeType="1"/>
          </p:cNvSpPr>
          <p:nvPr/>
        </p:nvSpPr>
        <p:spPr bwMode="auto">
          <a:xfrm flipV="1">
            <a:off x="5900738"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5" name="Line 28"/>
          <p:cNvSpPr>
            <a:spLocks noChangeShapeType="1"/>
          </p:cNvSpPr>
          <p:nvPr/>
        </p:nvSpPr>
        <p:spPr bwMode="auto">
          <a:xfrm flipV="1">
            <a:off x="5946775" y="3575956"/>
            <a:ext cx="0" cy="34925"/>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6" name="Freeform 29"/>
          <p:cNvSpPr>
            <a:spLocks/>
          </p:cNvSpPr>
          <p:nvPr/>
        </p:nvSpPr>
        <p:spPr bwMode="auto">
          <a:xfrm>
            <a:off x="3214688" y="1769381"/>
            <a:ext cx="2774950" cy="1806575"/>
          </a:xfrm>
          <a:custGeom>
            <a:avLst/>
            <a:gdLst>
              <a:gd name="T0" fmla="*/ 0 w 1748"/>
              <a:gd name="T1" fmla="*/ 0 h 1138"/>
              <a:gd name="T2" fmla="*/ 0 w 1748"/>
              <a:gd name="T3" fmla="*/ 1138 h 1138"/>
              <a:gd name="T4" fmla="*/ 1748 w 1748"/>
              <a:gd name="T5" fmla="*/ 1138 h 1138"/>
            </a:gdLst>
            <a:ahLst/>
            <a:cxnLst>
              <a:cxn ang="0">
                <a:pos x="T0" y="T1"/>
              </a:cxn>
              <a:cxn ang="0">
                <a:pos x="T2" y="T3"/>
              </a:cxn>
              <a:cxn ang="0">
                <a:pos x="T4" y="T5"/>
              </a:cxn>
            </a:cxnLst>
            <a:rect l="0" t="0" r="r" b="b"/>
            <a:pathLst>
              <a:path w="1748" h="1138">
                <a:moveTo>
                  <a:pt x="0" y="0"/>
                </a:moveTo>
                <a:lnTo>
                  <a:pt x="0" y="1138"/>
                </a:lnTo>
                <a:lnTo>
                  <a:pt x="1748" y="1138"/>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7" name="Line 30"/>
          <p:cNvSpPr>
            <a:spLocks noChangeShapeType="1"/>
          </p:cNvSpPr>
          <p:nvPr/>
        </p:nvSpPr>
        <p:spPr bwMode="auto">
          <a:xfrm flipV="1">
            <a:off x="5065713"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8" name="Line 31"/>
          <p:cNvSpPr>
            <a:spLocks noChangeShapeType="1"/>
          </p:cNvSpPr>
          <p:nvPr/>
        </p:nvSpPr>
        <p:spPr bwMode="auto">
          <a:xfrm flipV="1">
            <a:off x="4140200"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9" name="Line 32"/>
          <p:cNvSpPr>
            <a:spLocks noChangeShapeType="1"/>
          </p:cNvSpPr>
          <p:nvPr/>
        </p:nvSpPr>
        <p:spPr bwMode="auto">
          <a:xfrm flipV="1">
            <a:off x="5989638"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0" name="Line 33"/>
          <p:cNvSpPr>
            <a:spLocks noChangeShapeType="1"/>
          </p:cNvSpPr>
          <p:nvPr/>
        </p:nvSpPr>
        <p:spPr bwMode="auto">
          <a:xfrm flipV="1">
            <a:off x="3214688" y="3575956"/>
            <a:ext cx="0" cy="68263"/>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1" name="Line 34"/>
          <p:cNvSpPr>
            <a:spLocks noChangeShapeType="1"/>
          </p:cNvSpPr>
          <p:nvPr/>
        </p:nvSpPr>
        <p:spPr bwMode="auto">
          <a:xfrm>
            <a:off x="3149600" y="3456893"/>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2" name="Line 35"/>
          <p:cNvSpPr>
            <a:spLocks noChangeShapeType="1"/>
          </p:cNvSpPr>
          <p:nvPr/>
        </p:nvSpPr>
        <p:spPr bwMode="auto">
          <a:xfrm>
            <a:off x="3149600" y="3218768"/>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3" name="Line 36"/>
          <p:cNvSpPr>
            <a:spLocks noChangeShapeType="1"/>
          </p:cNvSpPr>
          <p:nvPr/>
        </p:nvSpPr>
        <p:spPr bwMode="auto">
          <a:xfrm>
            <a:off x="3149600" y="2977468"/>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4" name="Line 37"/>
          <p:cNvSpPr>
            <a:spLocks noChangeShapeType="1"/>
          </p:cNvSpPr>
          <p:nvPr/>
        </p:nvSpPr>
        <p:spPr bwMode="auto">
          <a:xfrm>
            <a:off x="3149600" y="27345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5" name="Line 38"/>
          <p:cNvSpPr>
            <a:spLocks noChangeShapeType="1"/>
          </p:cNvSpPr>
          <p:nvPr/>
        </p:nvSpPr>
        <p:spPr bwMode="auto">
          <a:xfrm>
            <a:off x="3149600" y="24932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6" name="Line 39"/>
          <p:cNvSpPr>
            <a:spLocks noChangeShapeType="1"/>
          </p:cNvSpPr>
          <p:nvPr/>
        </p:nvSpPr>
        <p:spPr bwMode="auto">
          <a:xfrm>
            <a:off x="3149600" y="22519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7" name="Line 40"/>
          <p:cNvSpPr>
            <a:spLocks noChangeShapeType="1"/>
          </p:cNvSpPr>
          <p:nvPr/>
        </p:nvSpPr>
        <p:spPr bwMode="auto">
          <a:xfrm>
            <a:off x="3149600" y="20106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8" name="Line 41"/>
          <p:cNvSpPr>
            <a:spLocks noChangeShapeType="1"/>
          </p:cNvSpPr>
          <p:nvPr/>
        </p:nvSpPr>
        <p:spPr bwMode="auto">
          <a:xfrm>
            <a:off x="3149600" y="1769381"/>
            <a:ext cx="65088" cy="0"/>
          </a:xfrm>
          <a:prstGeom prst="line">
            <a:avLst/>
          </a:prstGeom>
          <a:noFill/>
          <a:ln w="28575" cap="sq">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49" name="Line 42"/>
          <p:cNvSpPr>
            <a:spLocks noChangeShapeType="1"/>
          </p:cNvSpPr>
          <p:nvPr/>
        </p:nvSpPr>
        <p:spPr bwMode="auto">
          <a:xfrm flipV="1">
            <a:off x="4668838" y="1739218"/>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0" name="Line 43"/>
          <p:cNvSpPr>
            <a:spLocks noChangeShapeType="1"/>
          </p:cNvSpPr>
          <p:nvPr/>
        </p:nvSpPr>
        <p:spPr bwMode="auto">
          <a:xfrm flipV="1">
            <a:off x="5080000" y="1739218"/>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1" name="Line 44"/>
          <p:cNvSpPr>
            <a:spLocks noChangeShapeType="1"/>
          </p:cNvSpPr>
          <p:nvPr/>
        </p:nvSpPr>
        <p:spPr bwMode="auto">
          <a:xfrm>
            <a:off x="4668838" y="1769381"/>
            <a:ext cx="41116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2" name="Line 45"/>
          <p:cNvSpPr>
            <a:spLocks noChangeShapeType="1"/>
          </p:cNvSpPr>
          <p:nvPr/>
        </p:nvSpPr>
        <p:spPr bwMode="auto">
          <a:xfrm flipV="1">
            <a:off x="4648200" y="19821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3" name="Line 46"/>
          <p:cNvSpPr>
            <a:spLocks noChangeShapeType="1"/>
          </p:cNvSpPr>
          <p:nvPr/>
        </p:nvSpPr>
        <p:spPr bwMode="auto">
          <a:xfrm flipV="1">
            <a:off x="5105400" y="19821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4" name="Line 47"/>
          <p:cNvSpPr>
            <a:spLocks noChangeShapeType="1"/>
          </p:cNvSpPr>
          <p:nvPr/>
        </p:nvSpPr>
        <p:spPr bwMode="auto">
          <a:xfrm>
            <a:off x="4648200" y="2010681"/>
            <a:ext cx="45720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5" name="Line 48"/>
          <p:cNvSpPr>
            <a:spLocks noChangeShapeType="1"/>
          </p:cNvSpPr>
          <p:nvPr/>
        </p:nvSpPr>
        <p:spPr bwMode="auto">
          <a:xfrm flipV="1">
            <a:off x="4324350" y="22234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6" name="Line 49"/>
          <p:cNvSpPr>
            <a:spLocks noChangeShapeType="1"/>
          </p:cNvSpPr>
          <p:nvPr/>
        </p:nvSpPr>
        <p:spPr bwMode="auto">
          <a:xfrm flipV="1">
            <a:off x="5316538" y="22234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7" name="Line 50"/>
          <p:cNvSpPr>
            <a:spLocks noChangeShapeType="1"/>
          </p:cNvSpPr>
          <p:nvPr/>
        </p:nvSpPr>
        <p:spPr bwMode="auto">
          <a:xfrm>
            <a:off x="4324350" y="2248806"/>
            <a:ext cx="99218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Line 51"/>
          <p:cNvSpPr>
            <a:spLocks noChangeShapeType="1"/>
          </p:cNvSpPr>
          <p:nvPr/>
        </p:nvSpPr>
        <p:spPr bwMode="auto">
          <a:xfrm flipV="1">
            <a:off x="3995738" y="24647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9" name="Line 52"/>
          <p:cNvSpPr>
            <a:spLocks noChangeShapeType="1"/>
          </p:cNvSpPr>
          <p:nvPr/>
        </p:nvSpPr>
        <p:spPr bwMode="auto">
          <a:xfrm flipV="1">
            <a:off x="4929188" y="2464706"/>
            <a:ext cx="0" cy="5715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0" name="Line 53"/>
          <p:cNvSpPr>
            <a:spLocks noChangeShapeType="1"/>
          </p:cNvSpPr>
          <p:nvPr/>
        </p:nvSpPr>
        <p:spPr bwMode="auto">
          <a:xfrm>
            <a:off x="3995738" y="2490106"/>
            <a:ext cx="9334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1" name="Line 54"/>
          <p:cNvSpPr>
            <a:spLocks noChangeShapeType="1"/>
          </p:cNvSpPr>
          <p:nvPr/>
        </p:nvSpPr>
        <p:spPr bwMode="auto">
          <a:xfrm flipV="1">
            <a:off x="4237038" y="27060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2" name="Line 55"/>
          <p:cNvSpPr>
            <a:spLocks noChangeShapeType="1"/>
          </p:cNvSpPr>
          <p:nvPr/>
        </p:nvSpPr>
        <p:spPr bwMode="auto">
          <a:xfrm flipV="1">
            <a:off x="5327650" y="27060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3" name="Line 56"/>
          <p:cNvSpPr>
            <a:spLocks noChangeShapeType="1"/>
          </p:cNvSpPr>
          <p:nvPr/>
        </p:nvSpPr>
        <p:spPr bwMode="auto">
          <a:xfrm>
            <a:off x="4237038" y="2731406"/>
            <a:ext cx="1090613"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4" name="Line 57"/>
          <p:cNvSpPr>
            <a:spLocks noChangeShapeType="1"/>
          </p:cNvSpPr>
          <p:nvPr/>
        </p:nvSpPr>
        <p:spPr bwMode="auto">
          <a:xfrm flipV="1">
            <a:off x="4265613" y="29473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5" name="Line 58"/>
          <p:cNvSpPr>
            <a:spLocks noChangeShapeType="1"/>
          </p:cNvSpPr>
          <p:nvPr/>
        </p:nvSpPr>
        <p:spPr bwMode="auto">
          <a:xfrm flipV="1">
            <a:off x="5021263" y="2947306"/>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Line 59"/>
          <p:cNvSpPr>
            <a:spLocks noChangeShapeType="1"/>
          </p:cNvSpPr>
          <p:nvPr/>
        </p:nvSpPr>
        <p:spPr bwMode="auto">
          <a:xfrm>
            <a:off x="4265613" y="2972706"/>
            <a:ext cx="755650"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7" name="Line 60"/>
          <p:cNvSpPr>
            <a:spLocks noChangeShapeType="1"/>
          </p:cNvSpPr>
          <p:nvPr/>
        </p:nvSpPr>
        <p:spPr bwMode="auto">
          <a:xfrm flipV="1">
            <a:off x="4603750" y="31600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8" name="Line 61"/>
          <p:cNvSpPr>
            <a:spLocks noChangeShapeType="1"/>
          </p:cNvSpPr>
          <p:nvPr/>
        </p:nvSpPr>
        <p:spPr bwMode="auto">
          <a:xfrm flipV="1">
            <a:off x="5114925" y="31600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9" name="Line 62"/>
          <p:cNvSpPr>
            <a:spLocks noChangeShapeType="1"/>
          </p:cNvSpPr>
          <p:nvPr/>
        </p:nvSpPr>
        <p:spPr bwMode="auto">
          <a:xfrm>
            <a:off x="4603750" y="3185431"/>
            <a:ext cx="511175"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0" name="Line 63"/>
          <p:cNvSpPr>
            <a:spLocks noChangeShapeType="1"/>
          </p:cNvSpPr>
          <p:nvPr/>
        </p:nvSpPr>
        <p:spPr bwMode="auto">
          <a:xfrm flipV="1">
            <a:off x="3949700" y="34267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1" name="Line 64"/>
          <p:cNvSpPr>
            <a:spLocks noChangeShapeType="1"/>
          </p:cNvSpPr>
          <p:nvPr/>
        </p:nvSpPr>
        <p:spPr bwMode="auto">
          <a:xfrm flipV="1">
            <a:off x="4986338" y="3426731"/>
            <a:ext cx="0" cy="58738"/>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2" name="Line 65"/>
          <p:cNvSpPr>
            <a:spLocks noChangeShapeType="1"/>
          </p:cNvSpPr>
          <p:nvPr/>
        </p:nvSpPr>
        <p:spPr bwMode="auto">
          <a:xfrm>
            <a:off x="3949700" y="3456893"/>
            <a:ext cx="1036638" cy="0"/>
          </a:xfrm>
          <a:prstGeom prst="line">
            <a:avLst/>
          </a:prstGeom>
          <a:noFill/>
          <a:ln w="19050" cap="flat">
            <a:solidFill>
              <a:schemeClr val="bg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3" name="Rectangle 66"/>
          <p:cNvSpPr>
            <a:spLocks noChangeArrowheads="1"/>
          </p:cNvSpPr>
          <p:nvPr/>
        </p:nvSpPr>
        <p:spPr bwMode="auto">
          <a:xfrm>
            <a:off x="4835525" y="3160031"/>
            <a:ext cx="49213" cy="508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4" name="Rectangle 67"/>
          <p:cNvSpPr>
            <a:spLocks noChangeArrowheads="1"/>
          </p:cNvSpPr>
          <p:nvPr/>
        </p:nvSpPr>
        <p:spPr bwMode="auto">
          <a:xfrm>
            <a:off x="4845050" y="1982106"/>
            <a:ext cx="58738" cy="6032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5" name="Freeform 68"/>
          <p:cNvSpPr>
            <a:spLocks/>
          </p:cNvSpPr>
          <p:nvPr/>
        </p:nvSpPr>
        <p:spPr bwMode="auto">
          <a:xfrm>
            <a:off x="4424363" y="2439306"/>
            <a:ext cx="61913" cy="101600"/>
          </a:xfrm>
          <a:custGeom>
            <a:avLst/>
            <a:gdLst>
              <a:gd name="T0" fmla="*/ 20 w 39"/>
              <a:gd name="T1" fmla="*/ 64 h 64"/>
              <a:gd name="T2" fmla="*/ 0 w 39"/>
              <a:gd name="T3" fmla="*/ 34 h 64"/>
              <a:gd name="T4" fmla="*/ 20 w 39"/>
              <a:gd name="T5" fmla="*/ 0 h 64"/>
              <a:gd name="T6" fmla="*/ 39 w 39"/>
              <a:gd name="T7" fmla="*/ 34 h 64"/>
              <a:gd name="T8" fmla="*/ 20 w 39"/>
              <a:gd name="T9" fmla="*/ 64 h 64"/>
            </a:gdLst>
            <a:ahLst/>
            <a:cxnLst>
              <a:cxn ang="0">
                <a:pos x="T0" y="T1"/>
              </a:cxn>
              <a:cxn ang="0">
                <a:pos x="T2" y="T3"/>
              </a:cxn>
              <a:cxn ang="0">
                <a:pos x="T4" y="T5"/>
              </a:cxn>
              <a:cxn ang="0">
                <a:pos x="T6" y="T7"/>
              </a:cxn>
              <a:cxn ang="0">
                <a:pos x="T8" y="T9"/>
              </a:cxn>
            </a:cxnLst>
            <a:rect l="0" t="0" r="r" b="b"/>
            <a:pathLst>
              <a:path w="39" h="64">
                <a:moveTo>
                  <a:pt x="20" y="64"/>
                </a:moveTo>
                <a:lnTo>
                  <a:pt x="0" y="34"/>
                </a:lnTo>
                <a:lnTo>
                  <a:pt x="20" y="0"/>
                </a:lnTo>
                <a:lnTo>
                  <a:pt x="39" y="34"/>
                </a:lnTo>
                <a:lnTo>
                  <a:pt x="2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6" name="Freeform 69"/>
          <p:cNvSpPr>
            <a:spLocks/>
          </p:cNvSpPr>
          <p:nvPr/>
        </p:nvSpPr>
        <p:spPr bwMode="auto">
          <a:xfrm>
            <a:off x="4835525" y="1732868"/>
            <a:ext cx="77788" cy="68263"/>
          </a:xfrm>
          <a:custGeom>
            <a:avLst/>
            <a:gdLst>
              <a:gd name="T0" fmla="*/ 25 w 49"/>
              <a:gd name="T1" fmla="*/ 43 h 43"/>
              <a:gd name="T2" fmla="*/ 0 w 49"/>
              <a:gd name="T3" fmla="*/ 43 h 43"/>
              <a:gd name="T4" fmla="*/ 13 w 49"/>
              <a:gd name="T5" fmla="*/ 23 h 43"/>
              <a:gd name="T6" fmla="*/ 25 w 49"/>
              <a:gd name="T7" fmla="*/ 0 h 43"/>
              <a:gd name="T8" fmla="*/ 38 w 49"/>
              <a:gd name="T9" fmla="*/ 23 h 43"/>
              <a:gd name="T10" fmla="*/ 49 w 49"/>
              <a:gd name="T11" fmla="*/ 43 h 43"/>
              <a:gd name="T12" fmla="*/ 25 w 49"/>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9" h="43">
                <a:moveTo>
                  <a:pt x="25" y="43"/>
                </a:moveTo>
                <a:lnTo>
                  <a:pt x="0" y="43"/>
                </a:lnTo>
                <a:lnTo>
                  <a:pt x="13" y="23"/>
                </a:lnTo>
                <a:lnTo>
                  <a:pt x="25" y="0"/>
                </a:lnTo>
                <a:lnTo>
                  <a:pt x="38" y="23"/>
                </a:lnTo>
                <a:lnTo>
                  <a:pt x="49" y="43"/>
                </a:lnTo>
                <a:lnTo>
                  <a:pt x="25"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7" name="Freeform 70"/>
          <p:cNvSpPr>
            <a:spLocks/>
          </p:cNvSpPr>
          <p:nvPr/>
        </p:nvSpPr>
        <p:spPr bwMode="auto">
          <a:xfrm>
            <a:off x="4751388" y="2709181"/>
            <a:ext cx="61913" cy="50800"/>
          </a:xfrm>
          <a:custGeom>
            <a:avLst/>
            <a:gdLst>
              <a:gd name="T0" fmla="*/ 21 w 39"/>
              <a:gd name="T1" fmla="*/ 0 h 32"/>
              <a:gd name="T2" fmla="*/ 39 w 39"/>
              <a:gd name="T3" fmla="*/ 0 h 32"/>
              <a:gd name="T4" fmla="*/ 30 w 39"/>
              <a:gd name="T5" fmla="*/ 16 h 32"/>
              <a:gd name="T6" fmla="*/ 21 w 39"/>
              <a:gd name="T7" fmla="*/ 32 h 32"/>
              <a:gd name="T8" fmla="*/ 9 w 39"/>
              <a:gd name="T9" fmla="*/ 16 h 32"/>
              <a:gd name="T10" fmla="*/ 0 w 39"/>
              <a:gd name="T11" fmla="*/ 0 h 32"/>
              <a:gd name="T12" fmla="*/ 21 w 3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39" h="32">
                <a:moveTo>
                  <a:pt x="21" y="0"/>
                </a:moveTo>
                <a:lnTo>
                  <a:pt x="39" y="0"/>
                </a:lnTo>
                <a:lnTo>
                  <a:pt x="30" y="16"/>
                </a:lnTo>
                <a:lnTo>
                  <a:pt x="21" y="32"/>
                </a:lnTo>
                <a:lnTo>
                  <a:pt x="9" y="16"/>
                </a:lnTo>
                <a:lnTo>
                  <a:pt x="0" y="0"/>
                </a:lnTo>
                <a:lnTo>
                  <a:pt x="2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8" name="Freeform 71"/>
          <p:cNvSpPr>
            <a:spLocks/>
          </p:cNvSpPr>
          <p:nvPr/>
        </p:nvSpPr>
        <p:spPr bwMode="auto">
          <a:xfrm>
            <a:off x="4618038" y="2940956"/>
            <a:ext cx="58738" cy="50800"/>
          </a:xfrm>
          <a:custGeom>
            <a:avLst/>
            <a:gdLst>
              <a:gd name="T0" fmla="*/ 19 w 37"/>
              <a:gd name="T1" fmla="*/ 32 h 32"/>
              <a:gd name="T2" fmla="*/ 0 w 37"/>
              <a:gd name="T3" fmla="*/ 32 h 32"/>
              <a:gd name="T4" fmla="*/ 10 w 37"/>
              <a:gd name="T5" fmla="*/ 16 h 32"/>
              <a:gd name="T6" fmla="*/ 19 w 37"/>
              <a:gd name="T7" fmla="*/ 0 h 32"/>
              <a:gd name="T8" fmla="*/ 28 w 37"/>
              <a:gd name="T9" fmla="*/ 16 h 32"/>
              <a:gd name="T10" fmla="*/ 37 w 37"/>
              <a:gd name="T11" fmla="*/ 32 h 32"/>
              <a:gd name="T12" fmla="*/ 19 w 3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7" h="32">
                <a:moveTo>
                  <a:pt x="19" y="32"/>
                </a:moveTo>
                <a:lnTo>
                  <a:pt x="0" y="32"/>
                </a:lnTo>
                <a:lnTo>
                  <a:pt x="10" y="16"/>
                </a:lnTo>
                <a:lnTo>
                  <a:pt x="19" y="0"/>
                </a:lnTo>
                <a:lnTo>
                  <a:pt x="28" y="16"/>
                </a:lnTo>
                <a:lnTo>
                  <a:pt x="37" y="32"/>
                </a:lnTo>
                <a:lnTo>
                  <a:pt x="19" y="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79" name="Oval 72"/>
          <p:cNvSpPr>
            <a:spLocks noChangeArrowheads="1"/>
          </p:cNvSpPr>
          <p:nvPr/>
        </p:nvSpPr>
        <p:spPr bwMode="auto">
          <a:xfrm>
            <a:off x="4784725" y="2220231"/>
            <a:ext cx="57150" cy="603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0" name="Oval 73"/>
          <p:cNvSpPr>
            <a:spLocks noChangeArrowheads="1"/>
          </p:cNvSpPr>
          <p:nvPr/>
        </p:nvSpPr>
        <p:spPr bwMode="auto">
          <a:xfrm>
            <a:off x="4446588" y="3434668"/>
            <a:ext cx="46038" cy="4762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1" name="TextBox 80"/>
          <p:cNvSpPr txBox="1"/>
          <p:nvPr/>
        </p:nvSpPr>
        <p:spPr>
          <a:xfrm>
            <a:off x="4237038" y="3740750"/>
            <a:ext cx="735364" cy="307777"/>
          </a:xfrm>
          <a:prstGeom prst="rect">
            <a:avLst/>
          </a:prstGeom>
          <a:noFill/>
        </p:spPr>
        <p:txBody>
          <a:bodyPr wrap="square" lIns="0" tIns="0" rIns="0" bIns="0" rtlCol="0" anchor="ctr">
            <a:spAutoFit/>
          </a:bodyPr>
          <a:lstStyle/>
          <a:p>
            <a:pPr algn="ctr"/>
            <a:r>
              <a:rPr lang="ja-JP" sz="1000" b="0" i="0" dirty="0" smtClean="0">
                <a:solidFill>
                  <a:srgbClr val="4D4D4D"/>
                </a:solidFill>
                <a:ea typeface="MS UI Gothic" pitchFamily="18" charset="0"/>
              </a:rPr>
              <a:t>AC群におけるリスクが小</a:t>
            </a:r>
          </a:p>
        </p:txBody>
      </p:sp>
      <p:sp>
        <p:nvSpPr>
          <p:cNvPr id="82" name="TextBox 81"/>
          <p:cNvSpPr txBox="1"/>
          <p:nvPr/>
        </p:nvSpPr>
        <p:spPr>
          <a:xfrm>
            <a:off x="5131049" y="3762124"/>
            <a:ext cx="861487" cy="276999"/>
          </a:xfrm>
          <a:prstGeom prst="rect">
            <a:avLst/>
          </a:prstGeom>
          <a:noFill/>
        </p:spPr>
        <p:txBody>
          <a:bodyPr wrap="square" lIns="0" tIns="0" rIns="0" bIns="0" rtlCol="0" anchor="ctr">
            <a:spAutoFit/>
          </a:bodyPr>
          <a:lstStyle/>
          <a:p>
            <a:pPr algn="ctr"/>
            <a:r>
              <a:rPr lang="ja-JP" sz="900" b="0" i="0" dirty="0" smtClean="0">
                <a:solidFill>
                  <a:srgbClr val="4D4D4D"/>
                </a:solidFill>
                <a:ea typeface="MS UI Gothic" pitchFamily="18" charset="0"/>
              </a:rPr>
              <a:t>非AC群におけるリスクが小</a:t>
            </a:r>
          </a:p>
        </p:txBody>
      </p:sp>
      <p:sp>
        <p:nvSpPr>
          <p:cNvPr id="83" name="TextBox 82"/>
          <p:cNvSpPr txBox="1"/>
          <p:nvPr/>
        </p:nvSpPr>
        <p:spPr>
          <a:xfrm>
            <a:off x="1014808" y="2885929"/>
            <a:ext cx="2050996"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LVIまたは神経周囲浸潤</a:t>
            </a:r>
          </a:p>
        </p:txBody>
      </p:sp>
      <p:sp>
        <p:nvSpPr>
          <p:cNvPr id="84" name="TextBox 83"/>
          <p:cNvSpPr txBox="1"/>
          <p:nvPr/>
        </p:nvSpPr>
        <p:spPr>
          <a:xfrm>
            <a:off x="1097790" y="3131615"/>
            <a:ext cx="1968014"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不適切なリンパ節サンプリング</a:t>
            </a:r>
          </a:p>
        </p:txBody>
      </p:sp>
      <p:sp>
        <p:nvSpPr>
          <p:cNvPr id="85" name="Line 143"/>
          <p:cNvSpPr>
            <a:spLocks noChangeShapeType="1"/>
          </p:cNvSpPr>
          <p:nvPr/>
        </p:nvSpPr>
        <p:spPr bwMode="auto">
          <a:xfrm>
            <a:off x="5059657" y="1765208"/>
            <a:ext cx="0" cy="1794430"/>
          </a:xfrm>
          <a:prstGeom prst="line">
            <a:avLst/>
          </a:prstGeom>
          <a:noFill/>
          <a:ln w="28575" cap="sq">
            <a:solidFill>
              <a:schemeClr val="tx1"/>
            </a:solidFill>
            <a:prstDash val="sysDot"/>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86" name="TextBox 85"/>
          <p:cNvSpPr txBox="1"/>
          <p:nvPr/>
        </p:nvSpPr>
        <p:spPr>
          <a:xfrm>
            <a:off x="2298782" y="1678704"/>
            <a:ext cx="767022"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全患者</a:t>
            </a:r>
          </a:p>
        </p:txBody>
      </p:sp>
      <p:sp>
        <p:nvSpPr>
          <p:cNvPr id="87" name="TextBox 86"/>
          <p:cNvSpPr txBox="1"/>
          <p:nvPr/>
        </p:nvSpPr>
        <p:spPr>
          <a:xfrm>
            <a:off x="1957952" y="1932822"/>
            <a:ext cx="1107852"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高リスク特性</a:t>
            </a:r>
          </a:p>
        </p:txBody>
      </p:sp>
      <p:sp>
        <p:nvSpPr>
          <p:cNvPr id="88" name="TextBox 87"/>
          <p:cNvSpPr txBox="1"/>
          <p:nvPr/>
        </p:nvSpPr>
        <p:spPr>
          <a:xfrm>
            <a:off x="1882670" y="2414519"/>
            <a:ext cx="1183134"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高リスク特性2つ</a:t>
            </a:r>
          </a:p>
        </p:txBody>
      </p:sp>
      <p:sp>
        <p:nvSpPr>
          <p:cNvPr id="89" name="TextBox 88"/>
          <p:cNvSpPr txBox="1"/>
          <p:nvPr/>
        </p:nvSpPr>
        <p:spPr>
          <a:xfrm>
            <a:off x="1642014" y="3373841"/>
            <a:ext cx="1423790"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CEA上昇</a:t>
            </a:r>
          </a:p>
        </p:txBody>
      </p:sp>
      <p:sp>
        <p:nvSpPr>
          <p:cNvPr id="90" name="TextBox 89"/>
          <p:cNvSpPr txBox="1"/>
          <p:nvPr/>
        </p:nvSpPr>
        <p:spPr>
          <a:xfrm>
            <a:off x="1732111" y="2656745"/>
            <a:ext cx="1333693" cy="169277"/>
          </a:xfrm>
          <a:prstGeom prst="rect">
            <a:avLst/>
          </a:prstGeom>
          <a:noFill/>
        </p:spPr>
        <p:txBody>
          <a:bodyPr wrap="square" lIns="0" tIns="0" rIns="0" bIns="0" rtlCol="0" anchor="ctr">
            <a:spAutoFit/>
          </a:bodyPr>
          <a:lstStyle/>
          <a:p>
            <a:pPr algn="r"/>
            <a:r>
              <a:rPr lang="ja-JP" altLang="en-US" sz="1100" b="0" i="0" dirty="0" smtClean="0">
                <a:solidFill>
                  <a:srgbClr val="4D4D4D"/>
                </a:solidFill>
                <a:ea typeface="MS UI Gothic" pitchFamily="18" charset="0"/>
              </a:rPr>
              <a:t>低分化型の腫瘍</a:t>
            </a:r>
            <a:endParaRPr lang="ja-JP" sz="1100" b="0" i="0" dirty="0" smtClean="0">
              <a:solidFill>
                <a:srgbClr val="4D4D4D"/>
              </a:solidFill>
              <a:ea typeface="MS UI Gothic" pitchFamily="18" charset="0"/>
            </a:endParaRPr>
          </a:p>
        </p:txBody>
      </p:sp>
      <p:sp>
        <p:nvSpPr>
          <p:cNvPr id="91" name="TextBox 90"/>
          <p:cNvSpPr txBox="1"/>
          <p:nvPr/>
        </p:nvSpPr>
        <p:spPr>
          <a:xfrm>
            <a:off x="3950994" y="3658834"/>
            <a:ext cx="378411" cy="169277"/>
          </a:xfrm>
          <a:prstGeom prst="rect">
            <a:avLst/>
          </a:prstGeom>
          <a:noFill/>
        </p:spPr>
        <p:txBody>
          <a:bodyPr wrap="square" lIns="0" tIns="0" rIns="0" bIns="0" rtlCol="0" anchor="ctr">
            <a:spAutoFit/>
          </a:bodyPr>
          <a:lstStyle/>
          <a:p>
            <a:pPr algn="ctr"/>
            <a:r>
              <a:rPr lang="ja-JP" sz="1100" b="0" i="0" dirty="0" smtClean="0">
                <a:solidFill>
                  <a:srgbClr val="4D4D4D"/>
                </a:solidFill>
                <a:ea typeface="MS UI Gothic" pitchFamily="18" charset="0"/>
              </a:rPr>
              <a:t>0.1</a:t>
            </a:r>
          </a:p>
        </p:txBody>
      </p:sp>
      <p:sp>
        <p:nvSpPr>
          <p:cNvPr id="92" name="TextBox 91"/>
          <p:cNvSpPr txBox="1"/>
          <p:nvPr/>
        </p:nvSpPr>
        <p:spPr>
          <a:xfrm>
            <a:off x="4892686" y="3658833"/>
            <a:ext cx="378411" cy="169277"/>
          </a:xfrm>
          <a:prstGeom prst="rect">
            <a:avLst/>
          </a:prstGeom>
          <a:noFill/>
        </p:spPr>
        <p:txBody>
          <a:bodyPr wrap="square" lIns="0" tIns="0" rIns="0" bIns="0" rtlCol="0" anchor="ctr">
            <a:spAutoFit/>
          </a:bodyPr>
          <a:lstStyle/>
          <a:p>
            <a:pPr algn="ctr"/>
            <a:r>
              <a:rPr lang="ja-JP" sz="1100" b="0" i="0" dirty="0" smtClean="0">
                <a:solidFill>
                  <a:srgbClr val="4D4D4D"/>
                </a:solidFill>
                <a:ea typeface="MS UI Gothic" pitchFamily="18" charset="0"/>
              </a:rPr>
              <a:t>1.0</a:t>
            </a:r>
          </a:p>
        </p:txBody>
      </p:sp>
      <p:sp>
        <p:nvSpPr>
          <p:cNvPr id="93" name="TextBox 92"/>
          <p:cNvSpPr txBox="1"/>
          <p:nvPr/>
        </p:nvSpPr>
        <p:spPr>
          <a:xfrm>
            <a:off x="5797256" y="3658832"/>
            <a:ext cx="378411" cy="169277"/>
          </a:xfrm>
          <a:prstGeom prst="rect">
            <a:avLst/>
          </a:prstGeom>
          <a:noFill/>
        </p:spPr>
        <p:txBody>
          <a:bodyPr wrap="square" lIns="0" tIns="0" rIns="0" bIns="0" rtlCol="0" anchor="ctr">
            <a:spAutoFit/>
          </a:bodyPr>
          <a:lstStyle/>
          <a:p>
            <a:pPr algn="ctr"/>
            <a:r>
              <a:rPr lang="ja-JP" sz="1100" b="0" i="0" dirty="0" smtClean="0">
                <a:solidFill>
                  <a:srgbClr val="4D4D4D"/>
                </a:solidFill>
                <a:ea typeface="MS UI Gothic" pitchFamily="18" charset="0"/>
              </a:rPr>
              <a:t>10</a:t>
            </a:r>
          </a:p>
        </p:txBody>
      </p:sp>
      <p:sp>
        <p:nvSpPr>
          <p:cNvPr id="94" name="TextBox 93"/>
          <p:cNvSpPr txBox="1"/>
          <p:nvPr/>
        </p:nvSpPr>
        <p:spPr>
          <a:xfrm>
            <a:off x="1642014" y="2170744"/>
            <a:ext cx="1423790" cy="169277"/>
          </a:xfrm>
          <a:prstGeom prst="rect">
            <a:avLst/>
          </a:prstGeom>
          <a:noFill/>
        </p:spPr>
        <p:txBody>
          <a:bodyPr wrap="square" lIns="0" tIns="0" rIns="0" bIns="0" rtlCol="0" anchor="ctr">
            <a:spAutoFit/>
          </a:bodyPr>
          <a:lstStyle/>
          <a:p>
            <a:pPr algn="r"/>
            <a:r>
              <a:rPr lang="ja-JP" sz="1100" b="0" i="0" dirty="0" smtClean="0">
                <a:solidFill>
                  <a:srgbClr val="4D4D4D"/>
                </a:solidFill>
                <a:ea typeface="MS UI Gothic" pitchFamily="18" charset="0"/>
              </a:rPr>
              <a:t>高リスク特性なし</a:t>
            </a:r>
          </a:p>
        </p:txBody>
      </p:sp>
      <p:graphicFrame>
        <p:nvGraphicFramePr>
          <p:cNvPr id="95" name="Table 94"/>
          <p:cNvGraphicFramePr>
            <a:graphicFrameLocks noGrp="1"/>
          </p:cNvGraphicFramePr>
          <p:nvPr>
            <p:extLst>
              <p:ext uri="{D42A27DB-BD31-4B8C-83A1-F6EECF244321}">
                <p14:modId xmlns:p14="http://schemas.microsoft.com/office/powerpoint/2010/main" xmlns="" val="4289725590"/>
              </p:ext>
            </p:extLst>
          </p:nvPr>
        </p:nvGraphicFramePr>
        <p:xfrm>
          <a:off x="5484934" y="1483891"/>
          <a:ext cx="1755532" cy="2075747"/>
        </p:xfrm>
        <a:graphic>
          <a:graphicData uri="http://schemas.openxmlformats.org/drawingml/2006/table">
            <a:tbl>
              <a:tblPr firstRow="1" bandRow="1">
                <a:tableStyleId>{69012ECD-51FC-41F1-AA8D-1B2483CD663E}</a:tableStyleId>
              </a:tblPr>
              <a:tblGrid>
                <a:gridCol w="315935">
                  <a:extLst>
                    <a:ext uri="{9D8B030D-6E8A-4147-A177-3AD203B41FA5}">
                      <a16:colId xmlns="" xmlns:a16="http://schemas.microsoft.com/office/drawing/2014/main" val="20000"/>
                    </a:ext>
                  </a:extLst>
                </a:gridCol>
                <a:gridCol w="971089">
                  <a:extLst>
                    <a:ext uri="{9D8B030D-6E8A-4147-A177-3AD203B41FA5}">
                      <a16:colId xmlns="" xmlns:a16="http://schemas.microsoft.com/office/drawing/2014/main" val="20001"/>
                    </a:ext>
                  </a:extLst>
                </a:gridCol>
                <a:gridCol w="468508">
                  <a:extLst>
                    <a:ext uri="{9D8B030D-6E8A-4147-A177-3AD203B41FA5}">
                      <a16:colId xmlns="" xmlns:a16="http://schemas.microsoft.com/office/drawing/2014/main" val="20002"/>
                    </a:ext>
                  </a:extLst>
                </a:gridCol>
              </a:tblGrid>
              <a:tr h="200235">
                <a:tc>
                  <a:txBody>
                    <a:bodyPr/>
                    <a:lstStyle/>
                    <a:p>
                      <a:pPr algn="ctr"/>
                      <a:r>
                        <a:rPr lang="ja-JP" sz="900" b="1" i="0" dirty="0" smtClean="0">
                          <a:solidFill>
                            <a:srgbClr val="4D4D4D"/>
                          </a:solidFill>
                          <a:ea typeface="MS UI Gothic" pitchFamily="18" charset="0"/>
                        </a:rPr>
                        <a:t>例数</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OS、HR (95%CI)</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ja-JP" sz="900" b="1" i="0" dirty="0" smtClean="0">
                          <a:solidFill>
                            <a:srgbClr val="4D4D4D"/>
                          </a:solidFill>
                          <a:ea typeface="MS UI Gothic" pitchFamily="18" charset="0"/>
                        </a:rPr>
                        <a:t>P値</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34439">
                <a:tc>
                  <a:txBody>
                    <a:bodyPr/>
                    <a:lstStyle/>
                    <a:p>
                      <a:pPr algn="ctr"/>
                      <a:r>
                        <a:rPr lang="ja-JP" sz="900" b="0" i="0" dirty="0" smtClean="0">
                          <a:solidFill>
                            <a:srgbClr val="4D4D4D"/>
                          </a:solidFill>
                          <a:ea typeface="MS UI Gothic" pitchFamily="18" charset="0"/>
                        </a:rPr>
                        <a:t>270</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0.62 (0.37, 1.03)</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0.064</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34439">
                <a:tc>
                  <a:txBody>
                    <a:bodyPr/>
                    <a:lstStyle/>
                    <a:p>
                      <a:pPr algn="ctr"/>
                      <a:r>
                        <a:rPr lang="ja-JP" sz="900" b="0" i="0" dirty="0" smtClean="0">
                          <a:solidFill>
                            <a:srgbClr val="4D4D4D"/>
                          </a:solidFill>
                          <a:ea typeface="MS UI Gothic" pitchFamily="18" charset="0"/>
                        </a:rPr>
                        <a:t>188</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0.63 (0.36, 1.10)</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0.10</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34439">
                <a:tc>
                  <a:txBody>
                    <a:bodyPr/>
                    <a:lstStyle/>
                    <a:p>
                      <a:pPr algn="ctr"/>
                      <a:r>
                        <a:rPr lang="ja-JP" sz="900" b="0" i="0" dirty="0" smtClean="0">
                          <a:solidFill>
                            <a:srgbClr val="4D4D4D"/>
                          </a:solidFill>
                          <a:ea typeface="MS UI Gothic" pitchFamily="18" charset="0"/>
                        </a:rPr>
                        <a:t>82</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0.54 (0.16, 1.84)</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0.32</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34439">
                <a:tc>
                  <a:txBody>
                    <a:bodyPr/>
                    <a:lstStyle/>
                    <a:p>
                      <a:pPr algn="ctr"/>
                      <a:r>
                        <a:rPr lang="ja-JP" sz="900" b="1" i="0" dirty="0" smtClean="0">
                          <a:solidFill>
                            <a:srgbClr val="4D4D4D"/>
                          </a:solidFill>
                          <a:ea typeface="MS UI Gothic" pitchFamily="18" charset="0"/>
                        </a:rPr>
                        <a:t>49</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1" i="0" dirty="0" smtClean="0">
                          <a:solidFill>
                            <a:srgbClr val="4D4D4D"/>
                          </a:solidFill>
                          <a:ea typeface="MS UI Gothic" pitchFamily="18" charset="0"/>
                        </a:rPr>
                        <a:t>0.22 (0.069, 0.70)</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1" i="0" dirty="0" smtClean="0">
                          <a:solidFill>
                            <a:srgbClr val="4D4D4D"/>
                          </a:solidFill>
                          <a:ea typeface="MS UI Gothic" pitchFamily="18" charset="0"/>
                        </a:rPr>
                        <a:t>0.011</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34439">
                <a:tc>
                  <a:txBody>
                    <a:bodyPr/>
                    <a:lstStyle/>
                    <a:p>
                      <a:pPr algn="ctr"/>
                      <a:r>
                        <a:rPr lang="ja-JP" sz="900" b="0" i="0" dirty="0" smtClean="0">
                          <a:solidFill>
                            <a:srgbClr val="4D4D4D"/>
                          </a:solidFill>
                          <a:ea typeface="MS UI Gothic" pitchFamily="18" charset="0"/>
                        </a:rPr>
                        <a:t>34</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0.49 (0.13, 1.92)</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0.31</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34439">
                <a:tc>
                  <a:txBody>
                    <a:bodyPr/>
                    <a:lstStyle/>
                    <a:p>
                      <a:pPr algn="ctr"/>
                      <a:r>
                        <a:rPr lang="ja-JP" sz="900" b="1" i="0" dirty="0" smtClean="0">
                          <a:solidFill>
                            <a:srgbClr val="4D4D4D"/>
                          </a:solidFill>
                          <a:ea typeface="MS UI Gothic" pitchFamily="18" charset="0"/>
                        </a:rPr>
                        <a:t>51</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1" i="0" dirty="0" smtClean="0">
                          <a:solidFill>
                            <a:srgbClr val="4D4D4D"/>
                          </a:solidFill>
                          <a:ea typeface="MS UI Gothic" pitchFamily="18" charset="0"/>
                        </a:rPr>
                        <a:t>0.34 (0.14, 0.88)</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1" i="0" dirty="0" smtClean="0">
                          <a:solidFill>
                            <a:srgbClr val="4D4D4D"/>
                          </a:solidFill>
                          <a:ea typeface="MS UI Gothic" pitchFamily="18" charset="0"/>
                        </a:rPr>
                        <a:t>0.026</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34439">
                <a:tc>
                  <a:txBody>
                    <a:bodyPr/>
                    <a:lstStyle/>
                    <a:p>
                      <a:pPr algn="ctr"/>
                      <a:r>
                        <a:rPr lang="ja-JP" sz="900" b="0" i="0" dirty="0" smtClean="0">
                          <a:solidFill>
                            <a:srgbClr val="4D4D4D"/>
                          </a:solidFill>
                          <a:ea typeface="MS UI Gothic" pitchFamily="18" charset="0"/>
                        </a:rPr>
                        <a:t>154</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0.60 (0.32, 1.11)</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0" i="0" dirty="0" smtClean="0">
                          <a:solidFill>
                            <a:srgbClr val="4D4D4D"/>
                          </a:solidFill>
                          <a:ea typeface="MS UI Gothic" pitchFamily="18" charset="0"/>
                        </a:rPr>
                        <a:t>0.10</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234439">
                <a:tc>
                  <a:txBody>
                    <a:bodyPr/>
                    <a:lstStyle/>
                    <a:p>
                      <a:pPr algn="ctr"/>
                      <a:r>
                        <a:rPr lang="ja-JP" sz="900" b="1" i="0" dirty="0" smtClean="0">
                          <a:solidFill>
                            <a:srgbClr val="4D4D4D"/>
                          </a:solidFill>
                          <a:ea typeface="MS UI Gothic" pitchFamily="18" charset="0"/>
                        </a:rPr>
                        <a:t>76</a:t>
                      </a:r>
                    </a:p>
                  </a:txBody>
                  <a:tcPr marL="0" marR="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1" i="0" dirty="0" smtClean="0">
                          <a:solidFill>
                            <a:srgbClr val="4D4D4D"/>
                          </a:solidFill>
                          <a:ea typeface="MS UI Gothic" pitchFamily="18" charset="0"/>
                        </a:rPr>
                        <a:t>0.23 (0.063, 0.83)</a:t>
                      </a:r>
                    </a:p>
                  </a:txBody>
                  <a:tcPr marL="0" marR="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ja-JP" sz="900" b="1" i="0" dirty="0" smtClean="0">
                          <a:solidFill>
                            <a:srgbClr val="4D4D4D"/>
                          </a:solidFill>
                          <a:ea typeface="MS UI Gothic" pitchFamily="18" charset="0"/>
                        </a:rPr>
                        <a:t>0.025</a:t>
                      </a:r>
                    </a:p>
                  </a:txBody>
                  <a:tcPr marL="0" marR="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
        <p:nvSpPr>
          <p:cNvPr id="96" name="Rectangle 95"/>
          <p:cNvSpPr/>
          <p:nvPr/>
        </p:nvSpPr>
        <p:spPr>
          <a:xfrm>
            <a:off x="1447800" y="2385965"/>
            <a:ext cx="6096000" cy="2591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7" name="Rectangle 96"/>
          <p:cNvSpPr/>
          <p:nvPr/>
        </p:nvSpPr>
        <p:spPr>
          <a:xfrm>
            <a:off x="1447800" y="2854422"/>
            <a:ext cx="6096000" cy="2591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98" name="Rectangle 97"/>
          <p:cNvSpPr/>
          <p:nvPr/>
        </p:nvSpPr>
        <p:spPr>
          <a:xfrm>
            <a:off x="1447800" y="3331083"/>
            <a:ext cx="6096000" cy="259160"/>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349662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2004: 術前療法として従来型の化学放射線療法または短期放射線療法を実施後に、待機的手術を受けたステージ2～3の切除可能直腸癌患者の転帰に影響を及ぼす可能性のある因子。単一施設無作為化試験からのデータ – Kairevice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ステージ2～3の切除可能直腸癌患者において、術前療法として実施された従来型のCRTと短期RT、および両群で実施された待機的手術の有効性を比較検討すること </a:t>
            </a:r>
          </a:p>
        </p:txBody>
      </p:sp>
      <p:sp>
        <p:nvSpPr>
          <p:cNvPr id="13" name="Text Placeholder 12"/>
          <p:cNvSpPr>
            <a:spLocks noGrp="1"/>
          </p:cNvSpPr>
          <p:nvPr>
            <p:ph type="body" sz="quarter" idx="10"/>
          </p:nvPr>
        </p:nvSpPr>
        <p:spPr>
          <a:xfrm>
            <a:off x="365125" y="6096000"/>
            <a:ext cx="4353179" cy="487363"/>
          </a:xfrm>
        </p:spPr>
        <p:txBody>
          <a:bodyPr/>
          <a:lstStyle/>
          <a:p>
            <a:r>
              <a:rPr lang="ja-JP" sz="1200" b="0" i="0" dirty="0" smtClean="0">
                <a:ea typeface="MS UI Gothic" pitchFamily="18" charset="0"/>
              </a:rPr>
              <a:t>*5-FU 400 mg/m</a:t>
            </a:r>
            <a:r>
              <a:rPr lang="ja-JP" sz="1200" b="0" i="0" baseline="30000" dirty="0" smtClean="0">
                <a:ea typeface="MS UI Gothic" pitchFamily="18" charset="0"/>
              </a:rPr>
              <a:t>2</a:t>
            </a:r>
            <a:r>
              <a:rPr lang="ja-JP" sz="1200" b="0" i="0" dirty="0" smtClean="0">
                <a:ea typeface="MS UI Gothic" pitchFamily="18" charset="0"/>
              </a:rPr>
              <a:t>/日、D1～4、1、5週目、ロイコボリン20 mg/m</a:t>
            </a:r>
            <a:r>
              <a:rPr lang="ja-JP" sz="1200" b="0" i="0" baseline="30000" dirty="0" smtClean="0">
                <a:ea typeface="MS UI Gothic" pitchFamily="18" charset="0"/>
              </a:rPr>
              <a:t>2</a:t>
            </a:r>
            <a:r>
              <a:rPr lang="ja-JP" sz="1200" b="0" i="0" dirty="0" smtClean="0">
                <a:ea typeface="MS UI Gothic" pitchFamily="18" charset="0"/>
              </a:rPr>
              <a:t>/日</a:t>
            </a:r>
            <a:r>
              <a:rPr lang="en" sz="1200" dirty="0" smtClean="0"/>
              <a:t/>
            </a:r>
            <a:br>
              <a:rPr lang="en" sz="1200" dirty="0" smtClean="0"/>
            </a:br>
            <a:r>
              <a:rPr lang="ja-JP" sz="1200" b="0" i="0" dirty="0" smtClean="0">
                <a:ea typeface="MS UI Gothic" pitchFamily="18" charset="0"/>
              </a:rPr>
              <a:t>D1～4、1、5週目（IV投与）後に5-FU 425 mg/m</a:t>
            </a:r>
            <a:r>
              <a:rPr lang="ja-JP" sz="1200" b="0" i="0" baseline="30000" dirty="0" smtClean="0">
                <a:ea typeface="MS UI Gothic" pitchFamily="18" charset="0"/>
              </a:rPr>
              <a:t>2</a:t>
            </a:r>
            <a:r>
              <a:rPr lang="ja-JP" sz="1200" b="0" i="0" dirty="0" smtClean="0">
                <a:ea typeface="MS UI Gothic" pitchFamily="18" charset="0"/>
              </a:rPr>
              <a:t>/日 D1～5、ロイコボリン20 mg/m</a:t>
            </a:r>
            <a:r>
              <a:rPr lang="ja-JP" sz="1200" b="0" i="0" baseline="30000" dirty="0" smtClean="0">
                <a:ea typeface="MS UI Gothic" pitchFamily="18" charset="0"/>
              </a:rPr>
              <a:t>2</a:t>
            </a:r>
            <a:r>
              <a:rPr lang="ja-JP" sz="1200" b="0" i="0" dirty="0" smtClean="0">
                <a:ea typeface="MS UI Gothic" pitchFamily="18" charset="0"/>
              </a:rPr>
              <a:t>/日 D1～5、IV投与4サイクル</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Kairevice et al. </a:t>
            </a:r>
            <a:r>
              <a:rPr lang="ja-JP" sz="1200" b="0" i="1" dirty="0" smtClean="0">
                <a:ea typeface="MS UI Gothic" pitchFamily="18" charset="0"/>
              </a:rPr>
              <a:t>Ann Oncol</a:t>
            </a:r>
            <a:r>
              <a:rPr lang="ja-JP" sz="1200" b="0" i="0" dirty="0" smtClean="0">
                <a:ea typeface="MS UI Gothic" pitchFamily="18" charset="0"/>
              </a:rPr>
              <a:t> 2015; 26 (suppl 6): abstr 2004</a:t>
            </a:r>
          </a:p>
        </p:txBody>
      </p:sp>
      <p:sp>
        <p:nvSpPr>
          <p:cNvPr id="6" name="Oval 14"/>
          <p:cNvSpPr>
            <a:spLocks noChangeArrowheads="1"/>
          </p:cNvSpPr>
          <p:nvPr/>
        </p:nvSpPr>
        <p:spPr bwMode="auto">
          <a:xfrm>
            <a:off x="3941537" y="33329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7" name="AutoShape 15"/>
          <p:cNvCxnSpPr>
            <a:cxnSpLocks noChangeShapeType="1"/>
            <a:stCxn id="6" idx="0"/>
            <a:endCxn id="15" idx="1"/>
          </p:cNvCxnSpPr>
          <p:nvPr/>
        </p:nvCxnSpPr>
        <p:spPr bwMode="auto">
          <a:xfrm rot="5400000" flipH="1" flipV="1">
            <a:off x="4217370" y="2685039"/>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40475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62507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15" idx="3"/>
          </p:cNvCxnSpPr>
          <p:nvPr/>
        </p:nvCxnSpPr>
        <p:spPr bwMode="auto">
          <a:xfrm>
            <a:off x="7391400" y="2669073"/>
            <a:ext cx="7250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258704"/>
            <a:ext cx="25260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sz="1700" b="0" i="0" dirty="0" smtClean="0">
                <a:solidFill>
                  <a:srgbClr val="FFFFFF"/>
                </a:solidFill>
                <a:ea typeface="MS UI Gothic" pitchFamily="18" charset="0"/>
              </a:rPr>
              <a:t>短期RT </a:t>
            </a:r>
            <a:r>
              <a:rPr lang="en" sz="1700" dirty="0" smtClean="0"/>
              <a:t/>
            </a:r>
            <a:br>
              <a:rPr lang="en" sz="1700" dirty="0" smtClean="0"/>
            </a:br>
            <a:r>
              <a:rPr lang="ja-JP" sz="1700" b="0" i="0" dirty="0" smtClean="0">
                <a:solidFill>
                  <a:srgbClr val="FFFFFF"/>
                </a:solidFill>
                <a:ea typeface="MS UI Gothic" pitchFamily="18" charset="0"/>
              </a:rPr>
              <a:t>25 Gy, 5 x 5 Gy</a:t>
            </a:r>
          </a:p>
          <a:p>
            <a:pPr algn="ctr" defTabSz="892175" eaLnBrk="0" hangingPunct="0"/>
            <a:r>
              <a:rPr lang="ja-JP" sz="1700" b="0" i="0" dirty="0" smtClean="0">
                <a:solidFill>
                  <a:srgbClr val="FFFFFF"/>
                </a:solidFill>
                <a:ea typeface="MS UI Gothic" pitchFamily="18" charset="0"/>
              </a:rPr>
              <a:t>（n=68）</a:t>
            </a:r>
          </a:p>
        </p:txBody>
      </p:sp>
      <p:sp>
        <p:nvSpPr>
          <p:cNvPr id="16" name="AutoShape 9"/>
          <p:cNvSpPr>
            <a:spLocks noChangeArrowheads="1"/>
          </p:cNvSpPr>
          <p:nvPr/>
        </p:nvSpPr>
        <p:spPr bwMode="auto">
          <a:xfrm>
            <a:off x="320634" y="2307608"/>
            <a:ext cx="3364180"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ステージ2～3の切除可能直腸癌（径が肛門縁から15cm未満）</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5年以内の他の癌の発症がないこと </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CV、肺、肝臓、腎臓の機能が正常</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（n=140）</a:t>
            </a:r>
          </a:p>
        </p:txBody>
      </p:sp>
      <p:sp>
        <p:nvSpPr>
          <p:cNvPr id="17" name="Rectangle 9"/>
          <p:cNvSpPr txBox="1">
            <a:spLocks noChangeArrowheads="1"/>
          </p:cNvSpPr>
          <p:nvPr/>
        </p:nvSpPr>
        <p:spPr bwMode="auto">
          <a:xfrm>
            <a:off x="365124" y="5151128"/>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DFS</a:t>
            </a:r>
          </a:p>
          <a:p>
            <a:pPr>
              <a:buClr>
                <a:srgbClr val="043882"/>
              </a:buClr>
            </a:pPr>
            <a:endParaRPr lang="en-GB" kern="0" dirty="0" smtClean="0"/>
          </a:p>
        </p:txBody>
      </p:sp>
      <p:sp>
        <p:nvSpPr>
          <p:cNvPr id="18" name="Content Placeholder 26"/>
          <p:cNvSpPr txBox="1">
            <a:spLocks/>
          </p:cNvSpPr>
          <p:nvPr/>
        </p:nvSpPr>
        <p:spPr>
          <a:xfrm>
            <a:off x="4648200" y="5151128"/>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a:t>
            </a:r>
          </a:p>
          <a:p>
            <a:pPr>
              <a:buClr>
                <a:srgbClr val="043882"/>
              </a:buClr>
            </a:pPr>
            <a:r>
              <a:rPr lang="ja-JP" b="0" i="0" dirty="0" smtClean="0">
                <a:solidFill>
                  <a:srgbClr val="4D4D4D"/>
                </a:solidFill>
                <a:ea typeface="MS UI Gothic" pitchFamily="18" charset="0"/>
              </a:rPr>
              <a:t>DFS/OSに影響を及ぼしうる因子</a:t>
            </a:r>
          </a:p>
        </p:txBody>
      </p:sp>
      <p:cxnSp>
        <p:nvCxnSpPr>
          <p:cNvPr id="19" name="AutoShape 16"/>
          <p:cNvCxnSpPr>
            <a:cxnSpLocks noChangeShapeType="1"/>
            <a:endCxn id="22" idx="1"/>
          </p:cNvCxnSpPr>
          <p:nvPr/>
        </p:nvCxnSpPr>
        <p:spPr bwMode="auto">
          <a:xfrm rot="16200000" flipH="1">
            <a:off x="4215319" y="3935193"/>
            <a:ext cx="668006" cy="6319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32086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a:stCxn id="22" idx="3"/>
          </p:cNvCxnSpPr>
          <p:nvPr/>
        </p:nvCxnSpPr>
        <p:spPr bwMode="auto">
          <a:xfrm>
            <a:off x="7391400" y="4585184"/>
            <a:ext cx="72503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174816"/>
            <a:ext cx="252609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sz="1700" b="0" i="0" dirty="0" smtClean="0">
                <a:solidFill>
                  <a:srgbClr val="4D4D4D"/>
                </a:solidFill>
                <a:ea typeface="MS UI Gothic" pitchFamily="18" charset="0"/>
              </a:rPr>
              <a:t>RT 50 Gy、25 x 2 Gy</a:t>
            </a:r>
          </a:p>
          <a:p>
            <a:pPr algn="ctr" defTabSz="892175" eaLnBrk="0" hangingPunct="0"/>
            <a:r>
              <a:rPr lang="ja-JP" sz="1700" b="0" i="0" dirty="0" smtClean="0">
                <a:solidFill>
                  <a:srgbClr val="4D4D4D"/>
                </a:solidFill>
                <a:ea typeface="MS UI Gothic" pitchFamily="18" charset="0"/>
              </a:rPr>
              <a:t>CT（5-FU、ロイコボリン）*</a:t>
            </a:r>
          </a:p>
          <a:p>
            <a:pPr algn="ctr" defTabSz="892175" eaLnBrk="0" hangingPunct="0"/>
            <a:r>
              <a:rPr lang="ja-JP" sz="1700" b="0" i="0" dirty="0" smtClean="0">
                <a:solidFill>
                  <a:srgbClr val="4D4D4D"/>
                </a:solidFill>
                <a:ea typeface="MS UI Gothic" pitchFamily="18" charset="0"/>
              </a:rPr>
              <a:t>（n=72）</a:t>
            </a:r>
          </a:p>
        </p:txBody>
      </p:sp>
      <p:sp>
        <p:nvSpPr>
          <p:cNvPr id="3" name="Rectangle 2"/>
          <p:cNvSpPr/>
          <p:nvPr/>
        </p:nvSpPr>
        <p:spPr>
          <a:xfrm>
            <a:off x="7543800" y="2258704"/>
            <a:ext cx="325361" cy="2736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sz="1700" b="0" i="0" dirty="0" smtClean="0">
                <a:solidFill>
                  <a:srgbClr val="FFFFFF"/>
                </a:solidFill>
                <a:ea typeface="MS UI Gothic" pitchFamily="18" charset="0"/>
              </a:rPr>
              <a:t>6</a:t>
            </a:r>
            <a:r>
              <a:rPr lang="ja-JP" sz="1600" b="0" i="0" dirty="0" smtClean="0">
                <a:solidFill>
                  <a:srgbClr val="FFFFFF"/>
                </a:solidFill>
                <a:ea typeface="MS UI Gothic" pitchFamily="18" charset="0"/>
              </a:rPr>
              <a:t>～</a:t>
            </a:r>
            <a:r>
              <a:rPr lang="ja-JP" sz="1700" b="0" i="0" dirty="0" smtClean="0">
                <a:solidFill>
                  <a:srgbClr val="FFFFFF"/>
                </a:solidFill>
                <a:ea typeface="MS UI Gothic" pitchFamily="18" charset="0"/>
              </a:rPr>
              <a:t>8週間後にTME術</a:t>
            </a:r>
          </a:p>
        </p:txBody>
      </p:sp>
    </p:spTree>
    <p:extLst>
      <p:ext uri="{BB962C8B-B14F-4D97-AF65-F5344CB8AC3E}">
        <p14:creationId xmlns:p14="http://schemas.microsoft.com/office/powerpoint/2010/main" xmlns="" val="1915033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2004: 術前療法として従来型の化学放射線療法または短期放射線療法を実施後に、待機的手術を受けたステージ2～3の切除可能直腸癌患者の転帰に影響を及ぼす可能性のある因子。単一施設無作為化試験からのデータ – Kairevice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Kairevice et al. </a:t>
            </a:r>
            <a:r>
              <a:rPr lang="ja-JP" sz="1200" b="0" i="1" dirty="0" smtClean="0">
                <a:ea typeface="MS UI Gothic" pitchFamily="18" charset="0"/>
              </a:rPr>
              <a:t>Ann Oncol</a:t>
            </a:r>
            <a:r>
              <a:rPr lang="ja-JP" sz="1200" b="0" i="0" dirty="0" smtClean="0">
                <a:ea typeface="MS UI Gothic" pitchFamily="18" charset="0"/>
              </a:rPr>
              <a:t> 2015; 26 (suppl 6): abstr 2004</a:t>
            </a:r>
          </a:p>
        </p:txBody>
      </p:sp>
      <p:graphicFrame>
        <p:nvGraphicFramePr>
          <p:cNvPr id="6" name="Table 5"/>
          <p:cNvGraphicFramePr>
            <a:graphicFrameLocks noGrp="1"/>
          </p:cNvGraphicFramePr>
          <p:nvPr>
            <p:extLst>
              <p:ext uri="{D42A27DB-BD31-4B8C-83A1-F6EECF244321}">
                <p14:modId xmlns:p14="http://schemas.microsoft.com/office/powerpoint/2010/main" xmlns="" val="1240661972"/>
              </p:ext>
            </p:extLst>
          </p:nvPr>
        </p:nvGraphicFramePr>
        <p:xfrm>
          <a:off x="682955" y="4645928"/>
          <a:ext cx="7927644" cy="1691640"/>
        </p:xfrm>
        <a:graphic>
          <a:graphicData uri="http://schemas.openxmlformats.org/drawingml/2006/table">
            <a:tbl>
              <a:tblPr firstRow="1" bandRow="1">
                <a:tableStyleId>{69012ECD-51FC-41F1-AA8D-1B2483CD663E}</a:tableStyleId>
              </a:tblPr>
              <a:tblGrid>
                <a:gridCol w="2669845">
                  <a:extLst>
                    <a:ext uri="{9D8B030D-6E8A-4147-A177-3AD203B41FA5}">
                      <a16:colId xmlns="" xmlns:a16="http://schemas.microsoft.com/office/drawing/2014/main" val="20000"/>
                    </a:ext>
                  </a:extLst>
                </a:gridCol>
                <a:gridCol w="2095500">
                  <a:extLst>
                    <a:ext uri="{9D8B030D-6E8A-4147-A177-3AD203B41FA5}">
                      <a16:colId xmlns="" xmlns:a16="http://schemas.microsoft.com/office/drawing/2014/main" val="20001"/>
                    </a:ext>
                  </a:extLst>
                </a:gridCol>
                <a:gridCol w="2095500">
                  <a:extLst>
                    <a:ext uri="{9D8B030D-6E8A-4147-A177-3AD203B41FA5}">
                      <a16:colId xmlns="" xmlns:a16="http://schemas.microsoft.com/office/drawing/2014/main" val="20002"/>
                    </a:ext>
                  </a:extLst>
                </a:gridCol>
                <a:gridCol w="1066799">
                  <a:extLst>
                    <a:ext uri="{9D8B030D-6E8A-4147-A177-3AD203B41FA5}">
                      <a16:colId xmlns="" xmlns:a16="http://schemas.microsoft.com/office/drawing/2014/main" val="20003"/>
                    </a:ext>
                  </a:extLst>
                </a:gridCol>
              </a:tblGrid>
              <a:tr h="180340">
                <a:tc>
                  <a:txBody>
                    <a:bodyPr/>
                    <a:lstStyle/>
                    <a:p>
                      <a:pPr>
                        <a:lnSpc>
                          <a:spcPts val="1500"/>
                        </a:lnSpc>
                      </a:pPr>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ja-JP" sz="1400" b="1" i="0" dirty="0" smtClean="0">
                          <a:solidFill>
                            <a:srgbClr val="FFFFFF"/>
                          </a:solidFill>
                          <a:ea typeface="MS UI Gothic" pitchFamily="18" charset="0"/>
                        </a:rPr>
                        <a:t>RT (n=69)</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1" i="0" dirty="0" smtClean="0">
                          <a:solidFill>
                            <a:srgbClr val="FFFFFF"/>
                          </a:solidFill>
                          <a:ea typeface="MS UI Gothic" pitchFamily="18" charset="0"/>
                        </a:rPr>
                        <a:t>CRT (n=72)</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1" i="0" dirty="0" smtClean="0">
                          <a:solidFill>
                            <a:srgbClr val="FFFFFF"/>
                          </a:solidFill>
                          <a:ea typeface="MS UI Gothic" pitchFamily="18" charset="0"/>
                        </a:rPr>
                        <a:t>P値</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180340">
                <a:tc>
                  <a:txBody>
                    <a:bodyPr/>
                    <a:lstStyle/>
                    <a:p>
                      <a:pPr>
                        <a:lnSpc>
                          <a:spcPts val="1500"/>
                        </a:lnSpc>
                      </a:pPr>
                      <a:r>
                        <a:rPr lang="ja-JP" sz="1400" b="0" i="0" dirty="0" smtClean="0">
                          <a:solidFill>
                            <a:srgbClr val="4D4D4D"/>
                          </a:solidFill>
                          <a:ea typeface="MS UI Gothic" pitchFamily="18" charset="0"/>
                        </a:rPr>
                        <a:t>完全奏効、%</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4.4</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11.1</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&gt;0.05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1"/>
                  </a:ext>
                </a:extLst>
              </a:tr>
              <a:tr h="180340">
                <a:tc>
                  <a:txBody>
                    <a:bodyPr/>
                    <a:lstStyle/>
                    <a:p>
                      <a:pPr>
                        <a:lnSpc>
                          <a:spcPts val="1500"/>
                        </a:lnSpc>
                      </a:pPr>
                      <a:r>
                        <a:rPr lang="ja-JP" sz="1400" b="0" i="0" dirty="0" smtClean="0">
                          <a:solidFill>
                            <a:srgbClr val="4D4D4D"/>
                          </a:solidFill>
                          <a:ea typeface="MS UI Gothic" pitchFamily="18" charset="0"/>
                        </a:rPr>
                        <a:t>局所再発率、%</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6</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7</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&gt;0.05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180340">
                <a:tc>
                  <a:txBody>
                    <a:bodyPr/>
                    <a:lstStyle/>
                    <a:p>
                      <a:pPr>
                        <a:lnSpc>
                          <a:spcPts val="1500"/>
                        </a:lnSpc>
                      </a:pPr>
                      <a:r>
                        <a:rPr lang="ja-JP" sz="1400" b="0" i="0" dirty="0" smtClean="0">
                          <a:solidFill>
                            <a:srgbClr val="4D4D4D"/>
                          </a:solidFill>
                          <a:ea typeface="MS UI Gothic" pitchFamily="18" charset="0"/>
                        </a:rPr>
                        <a:t>遠隔転移率、%</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25</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19</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&gt;0.05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3"/>
                  </a:ext>
                </a:extLst>
              </a:tr>
              <a:tr h="180340">
                <a:tc>
                  <a:txBody>
                    <a:bodyPr/>
                    <a:lstStyle/>
                    <a:p>
                      <a:pPr>
                        <a:lnSpc>
                          <a:spcPts val="1500"/>
                        </a:lnSpc>
                      </a:pPr>
                      <a:r>
                        <a:rPr lang="ja-JP" sz="1400" b="0" i="0" dirty="0" smtClean="0">
                          <a:solidFill>
                            <a:srgbClr val="4D4D4D"/>
                          </a:solidFill>
                          <a:ea typeface="MS UI Gothic" pitchFamily="18" charset="0"/>
                        </a:rPr>
                        <a:t>5年OS、%</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64</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76</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0.055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180340">
                <a:tc>
                  <a:txBody>
                    <a:bodyPr/>
                    <a:lstStyle/>
                    <a:p>
                      <a:pPr>
                        <a:lnSpc>
                          <a:spcPts val="1500"/>
                        </a:lnSpc>
                      </a:pPr>
                      <a:r>
                        <a:rPr lang="ja-JP" sz="1400" b="0" i="0" dirty="0" smtClean="0">
                          <a:solidFill>
                            <a:srgbClr val="4D4D4D"/>
                          </a:solidFill>
                          <a:ea typeface="MS UI Gothic" pitchFamily="18" charset="0"/>
                        </a:rPr>
                        <a:t>5年OS (ITT解析対象集団)、%</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60</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75</a:t>
                      </a:r>
                    </a:p>
                  </a:txBody>
                  <a:tcP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0.020</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5"/>
                  </a:ext>
                </a:extLst>
              </a:tr>
            </a:tbl>
          </a:graphicData>
        </a:graphic>
      </p:graphicFrame>
      <p:sp>
        <p:nvSpPr>
          <p:cNvPr id="11" name="TextBox 10"/>
          <p:cNvSpPr txBox="1"/>
          <p:nvPr/>
        </p:nvSpPr>
        <p:spPr>
          <a:xfrm>
            <a:off x="4204141" y="1371600"/>
            <a:ext cx="646331" cy="369332"/>
          </a:xfrm>
          <a:prstGeom prst="rect">
            <a:avLst/>
          </a:prstGeom>
          <a:noFill/>
        </p:spPr>
        <p:txBody>
          <a:bodyPr wrap="none" rtlCol="0">
            <a:spAutoFit/>
          </a:bodyPr>
          <a:lstStyle/>
          <a:p>
            <a:pPr algn="ctr"/>
            <a:r>
              <a:rPr lang="ja-JP" b="1" i="0" dirty="0" smtClean="0">
                <a:solidFill>
                  <a:srgbClr val="4D4D4D"/>
                </a:solidFill>
                <a:ea typeface="MS UI Gothic" pitchFamily="18" charset="0"/>
              </a:rPr>
              <a:t>DFS</a:t>
            </a:r>
          </a:p>
        </p:txBody>
      </p:sp>
      <p:sp>
        <p:nvSpPr>
          <p:cNvPr id="13" name="TextBox 12"/>
          <p:cNvSpPr txBox="1"/>
          <p:nvPr/>
        </p:nvSpPr>
        <p:spPr>
          <a:xfrm>
            <a:off x="2491361" y="2874492"/>
            <a:ext cx="1120820" cy="954107"/>
          </a:xfrm>
          <a:prstGeom prst="rect">
            <a:avLst/>
          </a:prstGeom>
          <a:noFill/>
        </p:spPr>
        <p:txBody>
          <a:bodyPr wrap="none" rtlCol="0">
            <a:spAutoFit/>
          </a:bodyPr>
          <a:lstStyle/>
          <a:p>
            <a:r>
              <a:rPr lang="ja-JP" sz="1400" b="1" i="0" dirty="0" smtClean="0">
                <a:solidFill>
                  <a:srgbClr val="4D4D4D"/>
                </a:solidFill>
                <a:ea typeface="MS UI Gothic" pitchFamily="18" charset="0"/>
              </a:rPr>
              <a:t>5年RFS</a:t>
            </a:r>
          </a:p>
          <a:p>
            <a:r>
              <a:rPr lang="ja-JP" sz="1400" b="0" i="0" dirty="0" smtClean="0">
                <a:solidFill>
                  <a:srgbClr val="4D4D4D"/>
                </a:solidFill>
                <a:ea typeface="MS UI Gothic" pitchFamily="18" charset="0"/>
              </a:rPr>
              <a:t>RT 44%</a:t>
            </a:r>
          </a:p>
          <a:p>
            <a:r>
              <a:rPr lang="ja-JP" sz="1400" b="0" i="0" dirty="0" smtClean="0">
                <a:solidFill>
                  <a:srgbClr val="4D4D4D"/>
                </a:solidFill>
                <a:ea typeface="MS UI Gothic" pitchFamily="18" charset="0"/>
              </a:rPr>
              <a:t>CRT 69%</a:t>
            </a:r>
          </a:p>
          <a:p>
            <a:r>
              <a:rPr lang="ja-JP" sz="1400" b="0" i="0" dirty="0" smtClean="0">
                <a:solidFill>
                  <a:srgbClr val="4D4D4D"/>
                </a:solidFill>
                <a:ea typeface="MS UI Gothic" pitchFamily="18" charset="0"/>
              </a:rPr>
              <a:t>(p=0.011)</a:t>
            </a:r>
          </a:p>
        </p:txBody>
      </p:sp>
      <p:sp>
        <p:nvSpPr>
          <p:cNvPr id="15" name="Text Box 62"/>
          <p:cNvSpPr txBox="1">
            <a:spLocks noChangeArrowheads="1"/>
          </p:cNvSpPr>
          <p:nvPr/>
        </p:nvSpPr>
        <p:spPr bwMode="auto">
          <a:xfrm rot="16200000">
            <a:off x="883348" y="2679250"/>
            <a:ext cx="16369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累積生存率</a:t>
            </a:r>
          </a:p>
        </p:txBody>
      </p:sp>
      <p:sp>
        <p:nvSpPr>
          <p:cNvPr id="16" name="Text Box 103"/>
          <p:cNvSpPr txBox="1">
            <a:spLocks noChangeArrowheads="1"/>
          </p:cNvSpPr>
          <p:nvPr/>
        </p:nvSpPr>
        <p:spPr bwMode="auto">
          <a:xfrm>
            <a:off x="4228810" y="4308049"/>
            <a:ext cx="73289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ヶ月間</a:t>
            </a:r>
          </a:p>
        </p:txBody>
      </p:sp>
      <p:sp>
        <p:nvSpPr>
          <p:cNvPr id="18" name="Text Box 106"/>
          <p:cNvSpPr txBox="1">
            <a:spLocks noChangeArrowheads="1"/>
          </p:cNvSpPr>
          <p:nvPr/>
        </p:nvSpPr>
        <p:spPr bwMode="auto">
          <a:xfrm>
            <a:off x="1821321" y="2920633"/>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0.4</a:t>
            </a:r>
          </a:p>
        </p:txBody>
      </p:sp>
      <p:sp>
        <p:nvSpPr>
          <p:cNvPr id="20" name="Text Box 108"/>
          <p:cNvSpPr txBox="1">
            <a:spLocks noChangeArrowheads="1"/>
          </p:cNvSpPr>
          <p:nvPr/>
        </p:nvSpPr>
        <p:spPr bwMode="auto">
          <a:xfrm>
            <a:off x="1821321" y="2430646"/>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0.6</a:t>
            </a:r>
          </a:p>
        </p:txBody>
      </p:sp>
      <p:sp>
        <p:nvSpPr>
          <p:cNvPr id="22" name="Text Box 110"/>
          <p:cNvSpPr txBox="1">
            <a:spLocks noChangeArrowheads="1"/>
          </p:cNvSpPr>
          <p:nvPr/>
        </p:nvSpPr>
        <p:spPr bwMode="auto">
          <a:xfrm>
            <a:off x="1821321" y="1940659"/>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0.8</a:t>
            </a:r>
          </a:p>
        </p:txBody>
      </p:sp>
      <p:sp>
        <p:nvSpPr>
          <p:cNvPr id="24" name="Text Box 112"/>
          <p:cNvSpPr txBox="1">
            <a:spLocks noChangeArrowheads="1"/>
          </p:cNvSpPr>
          <p:nvPr/>
        </p:nvSpPr>
        <p:spPr bwMode="auto">
          <a:xfrm>
            <a:off x="1821322" y="1450672"/>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1.0</a:t>
            </a:r>
          </a:p>
        </p:txBody>
      </p:sp>
      <p:sp>
        <p:nvSpPr>
          <p:cNvPr id="25" name="Text Box 113"/>
          <p:cNvSpPr txBox="1">
            <a:spLocks noChangeArrowheads="1"/>
          </p:cNvSpPr>
          <p:nvPr/>
        </p:nvSpPr>
        <p:spPr bwMode="auto">
          <a:xfrm>
            <a:off x="1821321" y="3410620"/>
            <a:ext cx="39786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0.2</a:t>
            </a:r>
          </a:p>
        </p:txBody>
      </p:sp>
      <p:sp>
        <p:nvSpPr>
          <p:cNvPr id="27" name="Text Box 115"/>
          <p:cNvSpPr txBox="1">
            <a:spLocks noChangeArrowheads="1"/>
          </p:cNvSpPr>
          <p:nvPr/>
        </p:nvSpPr>
        <p:spPr bwMode="auto">
          <a:xfrm>
            <a:off x="1949562" y="3900608"/>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1200" b="1" i="0" dirty="0" smtClean="0">
                <a:solidFill>
                  <a:srgbClr val="4D4D4D"/>
                </a:solidFill>
                <a:ea typeface="MS UI Gothic" pitchFamily="18" charset="0"/>
              </a:rPr>
              <a:t>0</a:t>
            </a:r>
          </a:p>
        </p:txBody>
      </p:sp>
      <p:sp>
        <p:nvSpPr>
          <p:cNvPr id="28" name="Freeform 144"/>
          <p:cNvSpPr>
            <a:spLocks/>
          </p:cNvSpPr>
          <p:nvPr/>
        </p:nvSpPr>
        <p:spPr bwMode="auto">
          <a:xfrm>
            <a:off x="2266176" y="1567353"/>
            <a:ext cx="4643416" cy="2468078"/>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050">
              <a:solidFill>
                <a:srgbClr val="4D4D4D"/>
              </a:solidFill>
              <a:latin typeface="Arial" panose="020B0604020202020204" pitchFamily="34" charset="0"/>
              <a:cs typeface="Arial" panose="020B0604020202020204" pitchFamily="34" charset="0"/>
            </a:endParaRPr>
          </a:p>
        </p:txBody>
      </p:sp>
      <p:sp>
        <p:nvSpPr>
          <p:cNvPr id="29" name="Line 145"/>
          <p:cNvSpPr>
            <a:spLocks noChangeShapeType="1"/>
          </p:cNvSpPr>
          <p:nvPr/>
        </p:nvSpPr>
        <p:spPr bwMode="auto">
          <a:xfrm>
            <a:off x="2231345" y="158295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0" name="Line 146"/>
          <p:cNvSpPr>
            <a:spLocks noChangeShapeType="1"/>
          </p:cNvSpPr>
          <p:nvPr/>
        </p:nvSpPr>
        <p:spPr bwMode="auto">
          <a:xfrm>
            <a:off x="2231345" y="182853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1" name="Line 147"/>
          <p:cNvSpPr>
            <a:spLocks noChangeShapeType="1"/>
          </p:cNvSpPr>
          <p:nvPr/>
        </p:nvSpPr>
        <p:spPr bwMode="auto">
          <a:xfrm>
            <a:off x="2231345" y="207411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2" name="Line 148"/>
          <p:cNvSpPr>
            <a:spLocks noChangeShapeType="1"/>
          </p:cNvSpPr>
          <p:nvPr/>
        </p:nvSpPr>
        <p:spPr bwMode="auto">
          <a:xfrm>
            <a:off x="2231345" y="231969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3" name="Line 149"/>
          <p:cNvSpPr>
            <a:spLocks noChangeShapeType="1"/>
          </p:cNvSpPr>
          <p:nvPr/>
        </p:nvSpPr>
        <p:spPr bwMode="auto">
          <a:xfrm>
            <a:off x="2231345" y="4038746"/>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4" name="Line 150"/>
          <p:cNvSpPr>
            <a:spLocks noChangeShapeType="1"/>
          </p:cNvSpPr>
          <p:nvPr/>
        </p:nvSpPr>
        <p:spPr bwMode="auto">
          <a:xfrm>
            <a:off x="2231345" y="379317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5" name="Line 151"/>
          <p:cNvSpPr>
            <a:spLocks noChangeShapeType="1"/>
          </p:cNvSpPr>
          <p:nvPr/>
        </p:nvSpPr>
        <p:spPr bwMode="auto">
          <a:xfrm>
            <a:off x="2231345" y="354759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6" name="Line 152"/>
          <p:cNvSpPr>
            <a:spLocks noChangeShapeType="1"/>
          </p:cNvSpPr>
          <p:nvPr/>
        </p:nvSpPr>
        <p:spPr bwMode="auto">
          <a:xfrm>
            <a:off x="2231345" y="330201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7" name="Line 153"/>
          <p:cNvSpPr>
            <a:spLocks noChangeShapeType="1"/>
          </p:cNvSpPr>
          <p:nvPr/>
        </p:nvSpPr>
        <p:spPr bwMode="auto">
          <a:xfrm>
            <a:off x="2231345" y="305643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8" name="Line 154"/>
          <p:cNvSpPr>
            <a:spLocks noChangeShapeType="1"/>
          </p:cNvSpPr>
          <p:nvPr/>
        </p:nvSpPr>
        <p:spPr bwMode="auto">
          <a:xfrm>
            <a:off x="2231345" y="281085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 name="Line 155"/>
          <p:cNvSpPr>
            <a:spLocks noChangeShapeType="1"/>
          </p:cNvSpPr>
          <p:nvPr/>
        </p:nvSpPr>
        <p:spPr bwMode="auto">
          <a:xfrm>
            <a:off x="2231345" y="2565271"/>
            <a:ext cx="3293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 name="Line 163"/>
          <p:cNvSpPr>
            <a:spLocks noChangeShapeType="1"/>
          </p:cNvSpPr>
          <p:nvPr/>
        </p:nvSpPr>
        <p:spPr bwMode="auto">
          <a:xfrm flipV="1">
            <a:off x="2264277"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1" name="Line 164"/>
          <p:cNvSpPr>
            <a:spLocks noChangeShapeType="1"/>
          </p:cNvSpPr>
          <p:nvPr/>
        </p:nvSpPr>
        <p:spPr bwMode="auto">
          <a:xfrm flipV="1">
            <a:off x="2935794"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2" name="Line 165"/>
          <p:cNvSpPr>
            <a:spLocks noChangeShapeType="1"/>
          </p:cNvSpPr>
          <p:nvPr/>
        </p:nvSpPr>
        <p:spPr bwMode="auto">
          <a:xfrm>
            <a:off x="3594435"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3" name="Line 166"/>
          <p:cNvSpPr>
            <a:spLocks noChangeShapeType="1"/>
          </p:cNvSpPr>
          <p:nvPr/>
        </p:nvSpPr>
        <p:spPr bwMode="auto">
          <a:xfrm>
            <a:off x="4253076"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4" name="Line 167"/>
          <p:cNvSpPr>
            <a:spLocks noChangeShapeType="1"/>
          </p:cNvSpPr>
          <p:nvPr/>
        </p:nvSpPr>
        <p:spPr bwMode="auto">
          <a:xfrm>
            <a:off x="4900739"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5" name="Line 168"/>
          <p:cNvSpPr>
            <a:spLocks noChangeShapeType="1"/>
          </p:cNvSpPr>
          <p:nvPr/>
        </p:nvSpPr>
        <p:spPr bwMode="auto">
          <a:xfrm>
            <a:off x="5570356"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6" name="Line 169"/>
          <p:cNvSpPr>
            <a:spLocks noChangeShapeType="1"/>
          </p:cNvSpPr>
          <p:nvPr/>
        </p:nvSpPr>
        <p:spPr bwMode="auto">
          <a:xfrm>
            <a:off x="6250952"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 name="Line 170"/>
          <p:cNvSpPr>
            <a:spLocks noChangeShapeType="1"/>
          </p:cNvSpPr>
          <p:nvPr/>
        </p:nvSpPr>
        <p:spPr bwMode="auto">
          <a:xfrm>
            <a:off x="6902500" y="4038746"/>
            <a:ext cx="0" cy="5673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2134272" y="4098798"/>
            <a:ext cx="26962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0</a:t>
            </a:r>
          </a:p>
        </p:txBody>
      </p:sp>
      <p:sp>
        <p:nvSpPr>
          <p:cNvPr id="49" name="Text Box 88"/>
          <p:cNvSpPr txBox="1">
            <a:spLocks noChangeArrowheads="1"/>
          </p:cNvSpPr>
          <p:nvPr/>
        </p:nvSpPr>
        <p:spPr bwMode="auto">
          <a:xfrm>
            <a:off x="2762600"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12</a:t>
            </a:r>
          </a:p>
        </p:txBody>
      </p:sp>
      <p:sp>
        <p:nvSpPr>
          <p:cNvPr id="50" name="Text Box 88"/>
          <p:cNvSpPr txBox="1">
            <a:spLocks noChangeArrowheads="1"/>
          </p:cNvSpPr>
          <p:nvPr/>
        </p:nvSpPr>
        <p:spPr bwMode="auto">
          <a:xfrm>
            <a:off x="3418127"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24</a:t>
            </a:r>
          </a:p>
        </p:txBody>
      </p:sp>
      <p:sp>
        <p:nvSpPr>
          <p:cNvPr id="51" name="Text Box 88"/>
          <p:cNvSpPr txBox="1">
            <a:spLocks noChangeArrowheads="1"/>
          </p:cNvSpPr>
          <p:nvPr/>
        </p:nvSpPr>
        <p:spPr bwMode="auto">
          <a:xfrm>
            <a:off x="4077200"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36</a:t>
            </a:r>
          </a:p>
        </p:txBody>
      </p:sp>
      <p:sp>
        <p:nvSpPr>
          <p:cNvPr id="52" name="Text Box 88"/>
          <p:cNvSpPr txBox="1">
            <a:spLocks noChangeArrowheads="1"/>
          </p:cNvSpPr>
          <p:nvPr/>
        </p:nvSpPr>
        <p:spPr bwMode="auto">
          <a:xfrm>
            <a:off x="4722796"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48</a:t>
            </a:r>
          </a:p>
        </p:txBody>
      </p:sp>
      <p:sp>
        <p:nvSpPr>
          <p:cNvPr id="53" name="Text Box 88"/>
          <p:cNvSpPr txBox="1">
            <a:spLocks noChangeArrowheads="1"/>
          </p:cNvSpPr>
          <p:nvPr/>
        </p:nvSpPr>
        <p:spPr bwMode="auto">
          <a:xfrm>
            <a:off x="5395012"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60</a:t>
            </a:r>
          </a:p>
        </p:txBody>
      </p:sp>
      <p:sp>
        <p:nvSpPr>
          <p:cNvPr id="54" name="Text Box 88"/>
          <p:cNvSpPr txBox="1">
            <a:spLocks noChangeArrowheads="1"/>
          </p:cNvSpPr>
          <p:nvPr/>
        </p:nvSpPr>
        <p:spPr bwMode="auto">
          <a:xfrm>
            <a:off x="6063146"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72</a:t>
            </a:r>
          </a:p>
        </p:txBody>
      </p:sp>
      <p:sp>
        <p:nvSpPr>
          <p:cNvPr id="55" name="Text Box 88"/>
          <p:cNvSpPr txBox="1">
            <a:spLocks noChangeArrowheads="1"/>
          </p:cNvSpPr>
          <p:nvPr/>
        </p:nvSpPr>
        <p:spPr bwMode="auto">
          <a:xfrm>
            <a:off x="6709306" y="4098798"/>
            <a:ext cx="35458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1200" b="1" i="0" dirty="0" smtClean="0">
                <a:solidFill>
                  <a:srgbClr val="4D4D4D"/>
                </a:solidFill>
                <a:ea typeface="MS UI Gothic" pitchFamily="18" charset="0"/>
              </a:rPr>
              <a:t>84</a:t>
            </a:r>
          </a:p>
        </p:txBody>
      </p:sp>
      <p:grpSp>
        <p:nvGrpSpPr>
          <p:cNvPr id="56" name="Group 55"/>
          <p:cNvGrpSpPr/>
          <p:nvPr/>
        </p:nvGrpSpPr>
        <p:grpSpPr>
          <a:xfrm>
            <a:off x="2279276" y="1578385"/>
            <a:ext cx="4353023" cy="1930226"/>
            <a:chOff x="2924175" y="2706688"/>
            <a:chExt cx="3295650" cy="1438275"/>
          </a:xfrm>
        </p:grpSpPr>
        <p:sp>
          <p:nvSpPr>
            <p:cNvPr id="57" name="Freeform 2"/>
            <p:cNvSpPr>
              <a:spLocks/>
            </p:cNvSpPr>
            <p:nvPr/>
          </p:nvSpPr>
          <p:spPr bwMode="auto">
            <a:xfrm>
              <a:off x="2924175" y="2706688"/>
              <a:ext cx="3152775" cy="1438275"/>
            </a:xfrm>
            <a:custGeom>
              <a:avLst/>
              <a:gdLst>
                <a:gd name="T0" fmla="*/ 331 w 331"/>
                <a:gd name="T1" fmla="*/ 151 h 151"/>
                <a:gd name="T2" fmla="*/ 319 w 331"/>
                <a:gd name="T3" fmla="*/ 151 h 151"/>
                <a:gd name="T4" fmla="*/ 319 w 331"/>
                <a:gd name="T5" fmla="*/ 108 h 151"/>
                <a:gd name="T6" fmla="*/ 226 w 331"/>
                <a:gd name="T7" fmla="*/ 108 h 151"/>
                <a:gd name="T8" fmla="*/ 226 w 331"/>
                <a:gd name="T9" fmla="*/ 103 h 151"/>
                <a:gd name="T10" fmla="*/ 196 w 331"/>
                <a:gd name="T11" fmla="*/ 103 h 151"/>
                <a:gd name="T12" fmla="*/ 196 w 331"/>
                <a:gd name="T13" fmla="*/ 99 h 151"/>
                <a:gd name="T14" fmla="*/ 184 w 331"/>
                <a:gd name="T15" fmla="*/ 99 h 151"/>
                <a:gd name="T16" fmla="*/ 184 w 331"/>
                <a:gd name="T17" fmla="*/ 94 h 151"/>
                <a:gd name="T18" fmla="*/ 173 w 331"/>
                <a:gd name="T19" fmla="*/ 94 h 151"/>
                <a:gd name="T20" fmla="*/ 173 w 331"/>
                <a:gd name="T21" fmla="*/ 86 h 151"/>
                <a:gd name="T22" fmla="*/ 168 w 331"/>
                <a:gd name="T23" fmla="*/ 86 h 151"/>
                <a:gd name="T24" fmla="*/ 168 w 331"/>
                <a:gd name="T25" fmla="*/ 82 h 151"/>
                <a:gd name="T26" fmla="*/ 141 w 331"/>
                <a:gd name="T27" fmla="*/ 82 h 151"/>
                <a:gd name="T28" fmla="*/ 141 w 331"/>
                <a:gd name="T29" fmla="*/ 78 h 151"/>
                <a:gd name="T30" fmla="*/ 129 w 331"/>
                <a:gd name="T31" fmla="*/ 78 h 151"/>
                <a:gd name="T32" fmla="*/ 129 w 331"/>
                <a:gd name="T33" fmla="*/ 72 h 151"/>
                <a:gd name="T34" fmla="*/ 123 w 331"/>
                <a:gd name="T35" fmla="*/ 72 h 151"/>
                <a:gd name="T36" fmla="*/ 123 w 331"/>
                <a:gd name="T37" fmla="*/ 67 h 151"/>
                <a:gd name="T38" fmla="*/ 116 w 331"/>
                <a:gd name="T39" fmla="*/ 67 h 151"/>
                <a:gd name="T40" fmla="*/ 116 w 331"/>
                <a:gd name="T41" fmla="*/ 60 h 151"/>
                <a:gd name="T42" fmla="*/ 106 w 331"/>
                <a:gd name="T43" fmla="*/ 60 h 151"/>
                <a:gd name="T44" fmla="*/ 106 w 331"/>
                <a:gd name="T45" fmla="*/ 56 h 151"/>
                <a:gd name="T46" fmla="*/ 80 w 331"/>
                <a:gd name="T47" fmla="*/ 56 h 151"/>
                <a:gd name="T48" fmla="*/ 80 w 331"/>
                <a:gd name="T49" fmla="*/ 53 h 151"/>
                <a:gd name="T50" fmla="*/ 75 w 331"/>
                <a:gd name="T51" fmla="*/ 53 h 151"/>
                <a:gd name="T52" fmla="*/ 75 w 331"/>
                <a:gd name="T53" fmla="*/ 44 h 151"/>
                <a:gd name="T54" fmla="*/ 72 w 331"/>
                <a:gd name="T55" fmla="*/ 44 h 151"/>
                <a:gd name="T56" fmla="*/ 70 w 331"/>
                <a:gd name="T57" fmla="*/ 44 h 151"/>
                <a:gd name="T58" fmla="*/ 69 w 331"/>
                <a:gd name="T59" fmla="*/ 37 h 151"/>
                <a:gd name="T60" fmla="*/ 63 w 331"/>
                <a:gd name="T61" fmla="*/ 37 h 151"/>
                <a:gd name="T62" fmla="*/ 60 w 331"/>
                <a:gd name="T63" fmla="*/ 37 h 151"/>
                <a:gd name="T64" fmla="*/ 60 w 331"/>
                <a:gd name="T65" fmla="*/ 29 h 151"/>
                <a:gd name="T66" fmla="*/ 52 w 331"/>
                <a:gd name="T67" fmla="*/ 29 h 151"/>
                <a:gd name="T68" fmla="*/ 52 w 331"/>
                <a:gd name="T69" fmla="*/ 25 h 151"/>
                <a:gd name="T70" fmla="*/ 48 w 331"/>
                <a:gd name="T71" fmla="*/ 25 h 151"/>
                <a:gd name="T72" fmla="*/ 48 w 331"/>
                <a:gd name="T73" fmla="*/ 20 h 151"/>
                <a:gd name="T74" fmla="*/ 45 w 331"/>
                <a:gd name="T75" fmla="*/ 20 h 151"/>
                <a:gd name="T76" fmla="*/ 45 w 331"/>
                <a:gd name="T77" fmla="*/ 17 h 151"/>
                <a:gd name="T78" fmla="*/ 45 w 331"/>
                <a:gd name="T79" fmla="*/ 12 h 151"/>
                <a:gd name="T80" fmla="*/ 31 w 331"/>
                <a:gd name="T81" fmla="*/ 12 h 151"/>
                <a:gd name="T82" fmla="*/ 31 w 331"/>
                <a:gd name="T83" fmla="*/ 9 h 151"/>
                <a:gd name="T84" fmla="*/ 26 w 331"/>
                <a:gd name="T85" fmla="*/ 9 h 151"/>
                <a:gd name="T86" fmla="*/ 26 w 331"/>
                <a:gd name="T87" fmla="*/ 6 h 151"/>
                <a:gd name="T88" fmla="*/ 26 w 331"/>
                <a:gd name="T89" fmla="*/ 0 h 151"/>
                <a:gd name="T90" fmla="*/ 0 w 331"/>
                <a:gd name="T9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151">
                  <a:moveTo>
                    <a:pt x="331" y="151"/>
                  </a:moveTo>
                  <a:lnTo>
                    <a:pt x="319" y="151"/>
                  </a:lnTo>
                  <a:lnTo>
                    <a:pt x="319" y="108"/>
                  </a:lnTo>
                  <a:lnTo>
                    <a:pt x="226" y="108"/>
                  </a:lnTo>
                  <a:lnTo>
                    <a:pt x="226" y="103"/>
                  </a:lnTo>
                  <a:lnTo>
                    <a:pt x="196" y="103"/>
                  </a:lnTo>
                  <a:lnTo>
                    <a:pt x="196" y="99"/>
                  </a:lnTo>
                  <a:lnTo>
                    <a:pt x="184" y="99"/>
                  </a:lnTo>
                  <a:lnTo>
                    <a:pt x="184" y="94"/>
                  </a:lnTo>
                  <a:lnTo>
                    <a:pt x="173" y="94"/>
                  </a:lnTo>
                  <a:lnTo>
                    <a:pt x="173" y="86"/>
                  </a:lnTo>
                  <a:lnTo>
                    <a:pt x="168" y="86"/>
                  </a:lnTo>
                  <a:lnTo>
                    <a:pt x="168" y="82"/>
                  </a:lnTo>
                  <a:lnTo>
                    <a:pt x="141" y="82"/>
                  </a:lnTo>
                  <a:lnTo>
                    <a:pt x="141" y="78"/>
                  </a:lnTo>
                  <a:lnTo>
                    <a:pt x="129" y="78"/>
                  </a:lnTo>
                  <a:lnTo>
                    <a:pt x="129" y="72"/>
                  </a:lnTo>
                  <a:lnTo>
                    <a:pt x="123" y="72"/>
                  </a:lnTo>
                  <a:lnTo>
                    <a:pt x="123" y="67"/>
                  </a:lnTo>
                  <a:lnTo>
                    <a:pt x="116" y="67"/>
                  </a:lnTo>
                  <a:lnTo>
                    <a:pt x="116" y="60"/>
                  </a:lnTo>
                  <a:lnTo>
                    <a:pt x="106" y="60"/>
                  </a:lnTo>
                  <a:lnTo>
                    <a:pt x="106" y="56"/>
                  </a:lnTo>
                  <a:lnTo>
                    <a:pt x="80" y="56"/>
                  </a:lnTo>
                  <a:lnTo>
                    <a:pt x="80" y="53"/>
                  </a:lnTo>
                  <a:lnTo>
                    <a:pt x="75" y="53"/>
                  </a:lnTo>
                  <a:lnTo>
                    <a:pt x="75" y="44"/>
                  </a:lnTo>
                  <a:lnTo>
                    <a:pt x="72" y="44"/>
                  </a:lnTo>
                  <a:lnTo>
                    <a:pt x="70" y="44"/>
                  </a:lnTo>
                  <a:lnTo>
                    <a:pt x="69" y="37"/>
                  </a:lnTo>
                  <a:lnTo>
                    <a:pt x="63" y="37"/>
                  </a:lnTo>
                  <a:lnTo>
                    <a:pt x="60" y="37"/>
                  </a:lnTo>
                  <a:lnTo>
                    <a:pt x="60" y="29"/>
                  </a:lnTo>
                  <a:lnTo>
                    <a:pt x="52" y="29"/>
                  </a:lnTo>
                  <a:lnTo>
                    <a:pt x="52" y="25"/>
                  </a:lnTo>
                  <a:lnTo>
                    <a:pt x="48" y="25"/>
                  </a:lnTo>
                  <a:lnTo>
                    <a:pt x="48" y="20"/>
                  </a:lnTo>
                  <a:lnTo>
                    <a:pt x="45" y="20"/>
                  </a:lnTo>
                  <a:lnTo>
                    <a:pt x="45" y="17"/>
                  </a:lnTo>
                  <a:lnTo>
                    <a:pt x="45" y="12"/>
                  </a:lnTo>
                  <a:lnTo>
                    <a:pt x="31" y="12"/>
                  </a:lnTo>
                  <a:lnTo>
                    <a:pt x="31" y="9"/>
                  </a:lnTo>
                  <a:lnTo>
                    <a:pt x="26" y="9"/>
                  </a:lnTo>
                  <a:lnTo>
                    <a:pt x="26" y="6"/>
                  </a:lnTo>
                  <a:lnTo>
                    <a:pt x="2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58" name="Freeform 3"/>
            <p:cNvSpPr>
              <a:spLocks/>
            </p:cNvSpPr>
            <p:nvPr/>
          </p:nvSpPr>
          <p:spPr bwMode="auto">
            <a:xfrm>
              <a:off x="2924175" y="2706688"/>
              <a:ext cx="3295650" cy="876300"/>
            </a:xfrm>
            <a:custGeom>
              <a:avLst/>
              <a:gdLst>
                <a:gd name="T0" fmla="*/ 346 w 346"/>
                <a:gd name="T1" fmla="*/ 92 h 92"/>
                <a:gd name="T2" fmla="*/ 330 w 346"/>
                <a:gd name="T3" fmla="*/ 92 h 92"/>
                <a:gd name="T4" fmla="*/ 330 w 346"/>
                <a:gd name="T5" fmla="*/ 71 h 92"/>
                <a:gd name="T6" fmla="*/ 307 w 346"/>
                <a:gd name="T7" fmla="*/ 71 h 92"/>
                <a:gd name="T8" fmla="*/ 307 w 346"/>
                <a:gd name="T9" fmla="*/ 60 h 92"/>
                <a:gd name="T10" fmla="*/ 255 w 346"/>
                <a:gd name="T11" fmla="*/ 60 h 92"/>
                <a:gd name="T12" fmla="*/ 255 w 346"/>
                <a:gd name="T13" fmla="*/ 55 h 92"/>
                <a:gd name="T14" fmla="*/ 235 w 346"/>
                <a:gd name="T15" fmla="*/ 55 h 92"/>
                <a:gd name="T16" fmla="*/ 235 w 346"/>
                <a:gd name="T17" fmla="*/ 50 h 92"/>
                <a:gd name="T18" fmla="*/ 164 w 346"/>
                <a:gd name="T19" fmla="*/ 50 h 92"/>
                <a:gd name="T20" fmla="*/ 164 w 346"/>
                <a:gd name="T21" fmla="*/ 46 h 92"/>
                <a:gd name="T22" fmla="*/ 154 w 346"/>
                <a:gd name="T23" fmla="*/ 46 h 92"/>
                <a:gd name="T24" fmla="*/ 154 w 346"/>
                <a:gd name="T25" fmla="*/ 42 h 92"/>
                <a:gd name="T26" fmla="*/ 82 w 346"/>
                <a:gd name="T27" fmla="*/ 42 h 92"/>
                <a:gd name="T28" fmla="*/ 82 w 346"/>
                <a:gd name="T29" fmla="*/ 38 h 92"/>
                <a:gd name="T30" fmla="*/ 66 w 346"/>
                <a:gd name="T31" fmla="*/ 38 h 92"/>
                <a:gd name="T32" fmla="*/ 66 w 346"/>
                <a:gd name="T33" fmla="*/ 30 h 92"/>
                <a:gd name="T34" fmla="*/ 63 w 346"/>
                <a:gd name="T35" fmla="*/ 30 h 92"/>
                <a:gd name="T36" fmla="*/ 63 w 346"/>
                <a:gd name="T37" fmla="*/ 27 h 92"/>
                <a:gd name="T38" fmla="*/ 56 w 346"/>
                <a:gd name="T39" fmla="*/ 27 h 92"/>
                <a:gd name="T40" fmla="*/ 56 w 346"/>
                <a:gd name="T41" fmla="*/ 24 h 92"/>
                <a:gd name="T42" fmla="*/ 52 w 346"/>
                <a:gd name="T43" fmla="*/ 24 h 92"/>
                <a:gd name="T44" fmla="*/ 52 w 346"/>
                <a:gd name="T45" fmla="*/ 21 h 92"/>
                <a:gd name="T46" fmla="*/ 40 w 346"/>
                <a:gd name="T47" fmla="*/ 21 h 92"/>
                <a:gd name="T48" fmla="*/ 40 w 346"/>
                <a:gd name="T49" fmla="*/ 17 h 92"/>
                <a:gd name="T50" fmla="*/ 34 w 346"/>
                <a:gd name="T51" fmla="*/ 17 h 92"/>
                <a:gd name="T52" fmla="*/ 34 w 346"/>
                <a:gd name="T53" fmla="*/ 12 h 92"/>
                <a:gd name="T54" fmla="*/ 27 w 346"/>
                <a:gd name="T55" fmla="*/ 12 h 92"/>
                <a:gd name="T56" fmla="*/ 27 w 346"/>
                <a:gd name="T57" fmla="*/ 9 h 92"/>
                <a:gd name="T58" fmla="*/ 23 w 346"/>
                <a:gd name="T59" fmla="*/ 9 h 92"/>
                <a:gd name="T60" fmla="*/ 23 w 346"/>
                <a:gd name="T61" fmla="*/ 3 h 92"/>
                <a:gd name="T62" fmla="*/ 20 w 346"/>
                <a:gd name="T63" fmla="*/ 3 h 92"/>
                <a:gd name="T64" fmla="*/ 20 w 346"/>
                <a:gd name="T65" fmla="*/ 0 h 92"/>
                <a:gd name="T66" fmla="*/ 0 w 346"/>
                <a:gd name="T6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92">
                  <a:moveTo>
                    <a:pt x="346" y="92"/>
                  </a:moveTo>
                  <a:lnTo>
                    <a:pt x="330" y="92"/>
                  </a:lnTo>
                  <a:lnTo>
                    <a:pt x="330" y="71"/>
                  </a:lnTo>
                  <a:lnTo>
                    <a:pt x="307" y="71"/>
                  </a:lnTo>
                  <a:lnTo>
                    <a:pt x="307" y="60"/>
                  </a:lnTo>
                  <a:lnTo>
                    <a:pt x="255" y="60"/>
                  </a:lnTo>
                  <a:lnTo>
                    <a:pt x="255" y="55"/>
                  </a:lnTo>
                  <a:lnTo>
                    <a:pt x="235" y="55"/>
                  </a:lnTo>
                  <a:lnTo>
                    <a:pt x="235" y="50"/>
                  </a:lnTo>
                  <a:lnTo>
                    <a:pt x="164" y="50"/>
                  </a:lnTo>
                  <a:lnTo>
                    <a:pt x="164" y="46"/>
                  </a:lnTo>
                  <a:lnTo>
                    <a:pt x="154" y="46"/>
                  </a:lnTo>
                  <a:lnTo>
                    <a:pt x="154" y="42"/>
                  </a:lnTo>
                  <a:lnTo>
                    <a:pt x="82" y="42"/>
                  </a:lnTo>
                  <a:lnTo>
                    <a:pt x="82" y="38"/>
                  </a:lnTo>
                  <a:lnTo>
                    <a:pt x="66" y="38"/>
                  </a:lnTo>
                  <a:lnTo>
                    <a:pt x="66" y="30"/>
                  </a:lnTo>
                  <a:lnTo>
                    <a:pt x="63" y="30"/>
                  </a:lnTo>
                  <a:lnTo>
                    <a:pt x="63" y="27"/>
                  </a:lnTo>
                  <a:lnTo>
                    <a:pt x="56" y="27"/>
                  </a:lnTo>
                  <a:lnTo>
                    <a:pt x="56" y="24"/>
                  </a:lnTo>
                  <a:lnTo>
                    <a:pt x="52" y="24"/>
                  </a:lnTo>
                  <a:lnTo>
                    <a:pt x="52" y="21"/>
                  </a:lnTo>
                  <a:lnTo>
                    <a:pt x="40" y="21"/>
                  </a:lnTo>
                  <a:lnTo>
                    <a:pt x="40" y="17"/>
                  </a:lnTo>
                  <a:lnTo>
                    <a:pt x="34" y="17"/>
                  </a:lnTo>
                  <a:lnTo>
                    <a:pt x="34" y="12"/>
                  </a:lnTo>
                  <a:lnTo>
                    <a:pt x="27" y="12"/>
                  </a:lnTo>
                  <a:lnTo>
                    <a:pt x="27" y="9"/>
                  </a:lnTo>
                  <a:lnTo>
                    <a:pt x="23" y="9"/>
                  </a:lnTo>
                  <a:lnTo>
                    <a:pt x="23" y="3"/>
                  </a:lnTo>
                  <a:lnTo>
                    <a:pt x="20" y="3"/>
                  </a:lnTo>
                  <a:lnTo>
                    <a:pt x="20" y="0"/>
                  </a:lnTo>
                  <a:lnTo>
                    <a:pt x="0" y="0"/>
                  </a:lnTo>
                </a:path>
              </a:pathLst>
            </a:custGeom>
            <a:solidFill>
              <a:srgbClr val="FFFFFF"/>
            </a:solidFill>
            <a:ln w="19050">
              <a:solidFill>
                <a:schemeClr val="accent2"/>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cxnSp>
        <p:nvCxnSpPr>
          <p:cNvPr id="59" name="Straight Connector 58"/>
          <p:cNvCxnSpPr/>
          <p:nvPr/>
        </p:nvCxnSpPr>
        <p:spPr>
          <a:xfrm>
            <a:off x="6282445" y="241972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p:cNvCxnSpPr/>
          <p:nvPr/>
        </p:nvCxnSpPr>
        <p:spPr>
          <a:xfrm>
            <a:off x="6059101"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1" name="Straight Connector 60"/>
          <p:cNvCxnSpPr/>
          <p:nvPr/>
        </p:nvCxnSpPr>
        <p:spPr>
          <a:xfrm>
            <a:off x="6015918"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2" name="Straight Connector 61"/>
          <p:cNvCxnSpPr/>
          <p:nvPr/>
        </p:nvCxnSpPr>
        <p:spPr>
          <a:xfrm>
            <a:off x="5972735"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3" name="Straight Connector 62"/>
          <p:cNvCxnSpPr/>
          <p:nvPr/>
        </p:nvCxnSpPr>
        <p:spPr>
          <a:xfrm>
            <a:off x="5929552"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4" name="Straight Connector 63"/>
          <p:cNvCxnSpPr/>
          <p:nvPr/>
        </p:nvCxnSpPr>
        <p:spPr>
          <a:xfrm>
            <a:off x="5825187"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5" name="Straight Connector 64"/>
          <p:cNvCxnSpPr/>
          <p:nvPr/>
        </p:nvCxnSpPr>
        <p:spPr>
          <a:xfrm>
            <a:off x="5737817"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6" name="Straight Connector 65"/>
          <p:cNvCxnSpPr/>
          <p:nvPr/>
        </p:nvCxnSpPr>
        <p:spPr>
          <a:xfrm>
            <a:off x="5664043"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7" name="Straight Connector 66"/>
          <p:cNvCxnSpPr/>
          <p:nvPr/>
        </p:nvCxnSpPr>
        <p:spPr>
          <a:xfrm>
            <a:off x="5590269" y="227363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8" name="Straight Connector 67"/>
          <p:cNvCxnSpPr/>
          <p:nvPr/>
        </p:nvCxnSpPr>
        <p:spPr>
          <a:xfrm>
            <a:off x="5440135" y="2211414"/>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9" name="Straight Connector 68"/>
          <p:cNvCxnSpPr/>
          <p:nvPr/>
        </p:nvCxnSpPr>
        <p:spPr>
          <a:xfrm>
            <a:off x="5120038" y="2153898"/>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4885098" y="2153897"/>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1" name="Straight Connector 70"/>
          <p:cNvCxnSpPr/>
          <p:nvPr/>
        </p:nvCxnSpPr>
        <p:spPr>
          <a:xfrm>
            <a:off x="4830318" y="2157615"/>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2" name="Straight Connector 71"/>
          <p:cNvCxnSpPr/>
          <p:nvPr/>
        </p:nvCxnSpPr>
        <p:spPr>
          <a:xfrm>
            <a:off x="4411552" y="2153898"/>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3" name="Straight Connector 72"/>
          <p:cNvCxnSpPr/>
          <p:nvPr/>
        </p:nvCxnSpPr>
        <p:spPr>
          <a:xfrm>
            <a:off x="4278323" y="2100537"/>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4" name="Straight Connector 73"/>
          <p:cNvCxnSpPr/>
          <p:nvPr/>
        </p:nvCxnSpPr>
        <p:spPr>
          <a:xfrm>
            <a:off x="3917344"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5" name="Straight Connector 74"/>
          <p:cNvCxnSpPr/>
          <p:nvPr/>
        </p:nvCxnSpPr>
        <p:spPr>
          <a:xfrm>
            <a:off x="3855499"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6" name="Straight Connector 75"/>
          <p:cNvCxnSpPr/>
          <p:nvPr/>
        </p:nvCxnSpPr>
        <p:spPr>
          <a:xfrm>
            <a:off x="3793654"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7" name="Straight Connector 76"/>
          <p:cNvCxnSpPr/>
          <p:nvPr/>
        </p:nvCxnSpPr>
        <p:spPr>
          <a:xfrm>
            <a:off x="3731809"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8" name="Straight Connector 77"/>
          <p:cNvCxnSpPr/>
          <p:nvPr/>
        </p:nvCxnSpPr>
        <p:spPr>
          <a:xfrm>
            <a:off x="3612181" y="2052842"/>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9" name="Straight Connector 78"/>
          <p:cNvCxnSpPr/>
          <p:nvPr/>
        </p:nvCxnSpPr>
        <p:spPr>
          <a:xfrm>
            <a:off x="3275088" y="2001873"/>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0" name="Straight Connector 79"/>
          <p:cNvCxnSpPr/>
          <p:nvPr/>
        </p:nvCxnSpPr>
        <p:spPr>
          <a:xfrm>
            <a:off x="3213335" y="2001584"/>
            <a:ext cx="0" cy="131727"/>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1" name="Straight Connector 80"/>
          <p:cNvCxnSpPr/>
          <p:nvPr/>
        </p:nvCxnSpPr>
        <p:spPr>
          <a:xfrm>
            <a:off x="6226893" y="289166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2" name="Straight Connector 81"/>
          <p:cNvCxnSpPr/>
          <p:nvPr/>
        </p:nvCxnSpPr>
        <p:spPr>
          <a:xfrm>
            <a:off x="5973017"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a:off x="5926480"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4" name="Straight Connector 83"/>
          <p:cNvCxnSpPr/>
          <p:nvPr/>
        </p:nvCxnSpPr>
        <p:spPr>
          <a:xfrm>
            <a:off x="5879943"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5" name="Straight Connector 84"/>
          <p:cNvCxnSpPr/>
          <p:nvPr/>
        </p:nvCxnSpPr>
        <p:spPr>
          <a:xfrm>
            <a:off x="5833406"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6" name="Straight Connector 85"/>
          <p:cNvCxnSpPr/>
          <p:nvPr/>
        </p:nvCxnSpPr>
        <p:spPr>
          <a:xfrm>
            <a:off x="5786869"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7" name="Straight Connector 86"/>
          <p:cNvCxnSpPr/>
          <p:nvPr/>
        </p:nvCxnSpPr>
        <p:spPr>
          <a:xfrm>
            <a:off x="5693795"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8" name="Straight Connector 87"/>
          <p:cNvCxnSpPr/>
          <p:nvPr/>
        </p:nvCxnSpPr>
        <p:spPr>
          <a:xfrm>
            <a:off x="5647258" y="289402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9" name="Straight Connector 88"/>
          <p:cNvCxnSpPr/>
          <p:nvPr/>
        </p:nvCxnSpPr>
        <p:spPr>
          <a:xfrm>
            <a:off x="4688101" y="2773866"/>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0" name="Straight Connector 89"/>
          <p:cNvCxnSpPr/>
          <p:nvPr/>
        </p:nvCxnSpPr>
        <p:spPr>
          <a:xfrm>
            <a:off x="4636545" y="2774030"/>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1" name="Straight Connector 90"/>
          <p:cNvCxnSpPr/>
          <p:nvPr/>
        </p:nvCxnSpPr>
        <p:spPr>
          <a:xfrm>
            <a:off x="4343227" y="256357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2" name="Straight Connector 91"/>
          <p:cNvCxnSpPr/>
          <p:nvPr/>
        </p:nvCxnSpPr>
        <p:spPr>
          <a:xfrm>
            <a:off x="4277711" y="256357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p:cNvCxnSpPr/>
          <p:nvPr/>
        </p:nvCxnSpPr>
        <p:spPr>
          <a:xfrm>
            <a:off x="4168005" y="2551449"/>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4" name="Straight Connector 93"/>
          <p:cNvCxnSpPr/>
          <p:nvPr/>
        </p:nvCxnSpPr>
        <p:spPr>
          <a:xfrm>
            <a:off x="4112687" y="2551449"/>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5" name="Straight Connector 94"/>
          <p:cNvCxnSpPr/>
          <p:nvPr/>
        </p:nvCxnSpPr>
        <p:spPr>
          <a:xfrm rot="5400000">
            <a:off x="3742981" y="2322853"/>
            <a:ext cx="0" cy="131727"/>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103" name="Text Box 62"/>
          <p:cNvSpPr txBox="1">
            <a:spLocks noChangeArrowheads="1"/>
          </p:cNvSpPr>
          <p:nvPr/>
        </p:nvSpPr>
        <p:spPr bwMode="auto">
          <a:xfrm>
            <a:off x="6604771" y="2614866"/>
            <a:ext cx="50045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sz="1200" b="1" i="0" dirty="0" smtClean="0">
                <a:solidFill>
                  <a:srgbClr val="B2C0D8"/>
                </a:solidFill>
                <a:ea typeface="MS UI Gothic" pitchFamily="18" charset="0"/>
              </a:rPr>
              <a:t>CRT</a:t>
            </a:r>
          </a:p>
        </p:txBody>
      </p:sp>
      <p:sp>
        <p:nvSpPr>
          <p:cNvPr id="104" name="Text Box 62"/>
          <p:cNvSpPr txBox="1">
            <a:spLocks noChangeArrowheads="1"/>
          </p:cNvSpPr>
          <p:nvPr/>
        </p:nvSpPr>
        <p:spPr bwMode="auto">
          <a:xfrm>
            <a:off x="6404485" y="3360342"/>
            <a:ext cx="38985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sz="1200" b="1" i="0" dirty="0" smtClean="0">
                <a:solidFill>
                  <a:srgbClr val="B60D27"/>
                </a:solidFill>
                <a:ea typeface="MS UI Gothic" pitchFamily="18" charset="0"/>
              </a:rPr>
              <a:t>RT</a:t>
            </a:r>
          </a:p>
        </p:txBody>
      </p:sp>
    </p:spTree>
    <p:extLst>
      <p:ext uri="{BB962C8B-B14F-4D97-AF65-F5344CB8AC3E}">
        <p14:creationId xmlns:p14="http://schemas.microsoft.com/office/powerpoint/2010/main" xmlns="" val="571578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2004: 術前療法として従来型の化学放射線療法または短期放射線療法を実施後に、待機的手術を受けたステージ2～3の切除可能直腸癌患者の転帰に影響を及ぼす可能性のある因子。単一施設無作為化試験からのデータ – Kairevice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endParaRPr lang="en-GB" b="1" dirty="0" smtClean="0"/>
          </a:p>
          <a:p>
            <a:pPr marL="0" indent="0">
              <a:buNone/>
            </a:pPr>
            <a:endParaRPr lang="en-GB" b="1" dirty="0" smtClean="0"/>
          </a:p>
          <a:p>
            <a:pPr marL="0" indent="0">
              <a:spcBef>
                <a:spcPts val="1800"/>
              </a:spcBef>
              <a:spcAft>
                <a:spcPts val="200"/>
              </a:spcAft>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従来型のCRTは、RTと比較して、ステージ2～3切除可能直腸癌患者におけるDFSを有意に</a:t>
            </a:r>
            <a:r>
              <a:rPr lang="es-ES" altLang="ja-JP" sz="1600" b="1" i="0" dirty="0" smtClean="0">
                <a:solidFill>
                  <a:srgbClr val="4D4D4D"/>
                </a:solidFill>
                <a:ea typeface="MS UI Gothic" pitchFamily="18" charset="0"/>
              </a:rPr>
              <a:t/>
            </a:r>
            <a:br>
              <a:rPr lang="es-ES" altLang="ja-JP" sz="1600" b="1" i="0" dirty="0" smtClean="0">
                <a:solidFill>
                  <a:srgbClr val="4D4D4D"/>
                </a:solidFill>
                <a:ea typeface="MS UI Gothic" pitchFamily="18" charset="0"/>
              </a:rPr>
            </a:br>
            <a:r>
              <a:rPr lang="ja-JP" sz="1600" b="1" i="0" dirty="0" smtClean="0">
                <a:solidFill>
                  <a:srgbClr val="4D4D4D"/>
                </a:solidFill>
                <a:ea typeface="MS UI Gothic" pitchFamily="18" charset="0"/>
              </a:rPr>
              <a:t>改善した</a:t>
            </a:r>
          </a:p>
          <a:p>
            <a:pPr>
              <a:spcAft>
                <a:spcPts val="0"/>
              </a:spcAft>
            </a:pPr>
            <a:r>
              <a:rPr lang="ja-JP" sz="1600" b="1" i="0" dirty="0" smtClean="0">
                <a:solidFill>
                  <a:srgbClr val="4D4D4D"/>
                </a:solidFill>
                <a:ea typeface="MS UI Gothic" pitchFamily="18" charset="0"/>
              </a:rPr>
              <a:t>CRT群ではRT群と比較して、OSの改善傾向が認められた</a:t>
            </a:r>
          </a:p>
          <a:p>
            <a:pPr lvl="1">
              <a:spcAft>
                <a:spcPts val="0"/>
              </a:spcAft>
            </a:pPr>
            <a:r>
              <a:rPr lang="ja-JP" sz="1600" b="1" i="0" dirty="0" smtClean="0">
                <a:solidFill>
                  <a:srgbClr val="4D4D4D"/>
                </a:solidFill>
                <a:ea typeface="MS UI Gothic" pitchFamily="18" charset="0"/>
              </a:rPr>
              <a:t>ITT解析対象集団におけるOSはCRT群で有意に高かった</a:t>
            </a:r>
          </a:p>
          <a:p>
            <a:pPr>
              <a:spcAft>
                <a:spcPts val="0"/>
              </a:spcAft>
            </a:pPr>
            <a:r>
              <a:rPr lang="ja-JP" sz="1600" b="1" i="0" dirty="0" smtClean="0">
                <a:solidFill>
                  <a:srgbClr val="4D4D4D"/>
                </a:solidFill>
                <a:ea typeface="MS UI Gothic" pitchFamily="18" charset="0"/>
              </a:rPr>
              <a:t>年齢（65歳以上）、cN2、ypN2＋RTレジメンの使用には、DFSの有意な悪化との関連がみられた</a:t>
            </a:r>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Kairevice et al. </a:t>
            </a:r>
            <a:r>
              <a:rPr lang="ja-JP" sz="1200" b="0" i="1" dirty="0" smtClean="0">
                <a:ea typeface="MS UI Gothic" pitchFamily="18" charset="0"/>
              </a:rPr>
              <a:t>Ann Oncol</a:t>
            </a:r>
            <a:r>
              <a:rPr lang="ja-JP" sz="1200" b="0" i="0" dirty="0" smtClean="0">
                <a:ea typeface="MS UI Gothic" pitchFamily="18" charset="0"/>
              </a:rPr>
              <a:t> 2015; 26 (suppl 6): abstr 2004</a:t>
            </a:r>
          </a:p>
        </p:txBody>
      </p:sp>
      <p:graphicFrame>
        <p:nvGraphicFramePr>
          <p:cNvPr id="3" name="Table 2"/>
          <p:cNvGraphicFramePr>
            <a:graphicFrameLocks noGrp="1"/>
          </p:cNvGraphicFramePr>
          <p:nvPr>
            <p:extLst>
              <p:ext uri="{D42A27DB-BD31-4B8C-83A1-F6EECF244321}">
                <p14:modId xmlns:p14="http://schemas.microsoft.com/office/powerpoint/2010/main" xmlns="" val="2520177953"/>
              </p:ext>
            </p:extLst>
          </p:nvPr>
        </p:nvGraphicFramePr>
        <p:xfrm>
          <a:off x="533400" y="1577273"/>
          <a:ext cx="8153400" cy="3101340"/>
        </p:xfrm>
        <a:graphic>
          <a:graphicData uri="http://schemas.openxmlformats.org/drawingml/2006/table">
            <a:tbl>
              <a:tblPr firstRow="1" bandRow="1">
                <a:tableStyleId>{69012ECD-51FC-41F1-AA8D-1B2483CD663E}</a:tableStyleId>
              </a:tblPr>
              <a:tblGrid>
                <a:gridCol w="2743200">
                  <a:extLst>
                    <a:ext uri="{9D8B030D-6E8A-4147-A177-3AD203B41FA5}">
                      <a16:colId xmlns="" xmlns:a16="http://schemas.microsoft.com/office/drawing/2014/main" val="20000"/>
                    </a:ext>
                  </a:extLst>
                </a:gridCol>
                <a:gridCol w="1803400">
                  <a:extLst>
                    <a:ext uri="{9D8B030D-6E8A-4147-A177-3AD203B41FA5}">
                      <a16:colId xmlns="" xmlns:a16="http://schemas.microsoft.com/office/drawing/2014/main" val="20001"/>
                    </a:ext>
                  </a:extLst>
                </a:gridCol>
                <a:gridCol w="1803400">
                  <a:extLst>
                    <a:ext uri="{9D8B030D-6E8A-4147-A177-3AD203B41FA5}">
                      <a16:colId xmlns="" xmlns:a16="http://schemas.microsoft.com/office/drawing/2014/main" val="20002"/>
                    </a:ext>
                  </a:extLst>
                </a:gridCol>
                <a:gridCol w="1803400">
                  <a:extLst>
                    <a:ext uri="{9D8B030D-6E8A-4147-A177-3AD203B41FA5}">
                      <a16:colId xmlns="" xmlns:a16="http://schemas.microsoft.com/office/drawing/2014/main" val="20003"/>
                    </a:ext>
                  </a:extLst>
                </a:gridCol>
              </a:tblGrid>
              <a:tr h="130175">
                <a:tc>
                  <a:txBody>
                    <a:bodyPr/>
                    <a:lstStyle/>
                    <a:p>
                      <a:pPr>
                        <a:lnSpc>
                          <a:spcPts val="1500"/>
                        </a:lnSpc>
                      </a:pPr>
                      <a:r>
                        <a:rPr lang="ja-JP" sz="1400" b="1" i="0" dirty="0" smtClean="0">
                          <a:solidFill>
                            <a:srgbClr val="FFFFFF"/>
                          </a:solidFill>
                          <a:ea typeface="MS UI Gothic" pitchFamily="18" charset="0"/>
                        </a:rPr>
                        <a:t>DFSに影響する因子</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lnSpc>
                          <a:spcPts val="1500"/>
                        </a:lnSpc>
                      </a:pPr>
                      <a:r>
                        <a:rPr lang="ja-JP" sz="1400" b="1" i="0" dirty="0" smtClean="0">
                          <a:solidFill>
                            <a:srgbClr val="FFFFFF"/>
                          </a:solidFill>
                          <a:ea typeface="MS UI Gothic" pitchFamily="18" charset="0"/>
                        </a:rPr>
                        <a:t>HR</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lnSpc>
                          <a:spcPts val="1500"/>
                        </a:lnSpc>
                      </a:pPr>
                      <a:r>
                        <a:rPr lang="ja-JP" sz="1400" b="1" i="0" dirty="0" smtClean="0">
                          <a:solidFill>
                            <a:srgbClr val="FFFFFF"/>
                          </a:solidFill>
                          <a:ea typeface="MS UI Gothic" pitchFamily="18" charset="0"/>
                        </a:rPr>
                        <a:t>95% CI</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lnSpc>
                          <a:spcPts val="1500"/>
                        </a:lnSpc>
                      </a:pPr>
                      <a:r>
                        <a:rPr lang="ja-JP" sz="1400" b="1" i="0" dirty="0" smtClean="0">
                          <a:solidFill>
                            <a:srgbClr val="FFFFFF"/>
                          </a:solidFill>
                          <a:ea typeface="MS UI Gothic" pitchFamily="18" charset="0"/>
                        </a:rPr>
                        <a:t>P値</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130175">
                <a:tc>
                  <a:txBody>
                    <a:bodyPr/>
                    <a:lstStyle/>
                    <a:p>
                      <a:pPr>
                        <a:lnSpc>
                          <a:spcPts val="1500"/>
                        </a:lnSpc>
                      </a:pPr>
                      <a:r>
                        <a:rPr lang="ja-JP" sz="1400" b="0" i="0" dirty="0" smtClean="0">
                          <a:solidFill>
                            <a:srgbClr val="4D4D4D"/>
                          </a:solidFill>
                          <a:ea typeface="MS UI Gothic" pitchFamily="18" charset="0"/>
                        </a:rPr>
                        <a:t>年齢&lt;65歳</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1.000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extLst>
                  <a:ext uri="{0D108BD9-81ED-4DB2-BD59-A6C34878D82A}">
                    <a16:rowId xmlns="" xmlns:a16="http://schemas.microsoft.com/office/drawing/2014/main" val="10001"/>
                  </a:ext>
                </a:extLst>
              </a:tr>
              <a:tr h="130175">
                <a:tc>
                  <a:txBody>
                    <a:bodyPr/>
                    <a:lstStyle/>
                    <a:p>
                      <a:pPr>
                        <a:lnSpc>
                          <a:spcPts val="1500"/>
                        </a:lnSpc>
                      </a:pPr>
                      <a:r>
                        <a:rPr lang="ja-JP" sz="1400" b="1" i="0" dirty="0" smtClean="0">
                          <a:solidFill>
                            <a:srgbClr val="4D4D4D"/>
                          </a:solidFill>
                          <a:ea typeface="MS UI Gothic" pitchFamily="18" charset="0"/>
                        </a:rPr>
                        <a:t>年齢≥65歳</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2.079</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1.185, 3.646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0.011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130175">
                <a:tc>
                  <a:txBody>
                    <a:bodyPr/>
                    <a:lstStyle/>
                    <a:p>
                      <a:pPr>
                        <a:lnSpc>
                          <a:spcPts val="1500"/>
                        </a:lnSpc>
                      </a:pPr>
                      <a:r>
                        <a:rPr lang="ja-JP" sz="1400" b="0" i="0" dirty="0" smtClean="0">
                          <a:solidFill>
                            <a:srgbClr val="4D4D4D"/>
                          </a:solidFill>
                          <a:ea typeface="MS UI Gothic" pitchFamily="18" charset="0"/>
                        </a:rPr>
                        <a:t>臨床的N分類 cN0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1.000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extLst>
                  <a:ext uri="{0D108BD9-81ED-4DB2-BD59-A6C34878D82A}">
                    <a16:rowId xmlns="" xmlns:a16="http://schemas.microsoft.com/office/drawing/2014/main" val="10003"/>
                  </a:ext>
                </a:extLst>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臨床的N分類 cN1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1.361</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0.622, 2.980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0.115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130175">
                <a:tc>
                  <a:txBody>
                    <a:bodyPr/>
                    <a:lstStyle/>
                    <a:p>
                      <a:pPr>
                        <a:lnSpc>
                          <a:spcPts val="1500"/>
                        </a:lnSpc>
                      </a:pPr>
                      <a:r>
                        <a:rPr lang="ja-JP" sz="1400" b="1" i="0" dirty="0" smtClean="0">
                          <a:solidFill>
                            <a:srgbClr val="4D4D4D"/>
                          </a:solidFill>
                          <a:ea typeface="MS UI Gothic" pitchFamily="18" charset="0"/>
                        </a:rPr>
                        <a:t>臨床的N分類 cN2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1" i="0" dirty="0" smtClean="0">
                          <a:solidFill>
                            <a:srgbClr val="4D4D4D"/>
                          </a:solidFill>
                          <a:ea typeface="MS UI Gothic" pitchFamily="18" charset="0"/>
                        </a:rPr>
                        <a:t>2.538</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1" i="0" dirty="0" smtClean="0">
                          <a:solidFill>
                            <a:srgbClr val="4D4D4D"/>
                          </a:solidFill>
                          <a:ea typeface="MS UI Gothic" pitchFamily="18" charset="0"/>
                        </a:rPr>
                        <a:t>1.039, 4.679</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1" i="0" dirty="0" smtClean="0">
                          <a:solidFill>
                            <a:srgbClr val="4D4D4D"/>
                          </a:solidFill>
                          <a:ea typeface="MS UI Gothic" pitchFamily="18" charset="0"/>
                        </a:rPr>
                        <a:t>0.040</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extLst>
                  <a:ext uri="{0D108BD9-81ED-4DB2-BD59-A6C34878D82A}">
                    <a16:rowId xmlns="" xmlns:a16="http://schemas.microsoft.com/office/drawing/2014/main" val="10005"/>
                  </a:ext>
                </a:extLst>
              </a:tr>
              <a:tr h="130175">
                <a:tc>
                  <a:txBody>
                    <a:bodyPr/>
                    <a:lstStyle/>
                    <a:p>
                      <a:pPr>
                        <a:lnSpc>
                          <a:spcPts val="1500"/>
                        </a:lnSpc>
                      </a:pPr>
                      <a:r>
                        <a:rPr lang="ja-JP" sz="1400" b="0" i="0" dirty="0" smtClean="0">
                          <a:solidFill>
                            <a:srgbClr val="4D4D4D"/>
                          </a:solidFill>
                          <a:ea typeface="MS UI Gothic" pitchFamily="18" charset="0"/>
                        </a:rPr>
                        <a:t>病理学的N分類 ypN0</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0" i="0" dirty="0" smtClean="0">
                          <a:solidFill>
                            <a:srgbClr val="4D4D4D"/>
                          </a:solidFill>
                          <a:ea typeface="MS UI Gothic" pitchFamily="18" charset="0"/>
                        </a:rPr>
                        <a:t>1.000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6"/>
                  </a:ext>
                </a:extLst>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病理学的N分類 ypN1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1.227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0.647, 2.327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0.531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extLst>
                  <a:ext uri="{0D108BD9-81ED-4DB2-BD59-A6C34878D82A}">
                    <a16:rowId xmlns="" xmlns:a16="http://schemas.microsoft.com/office/drawing/2014/main" val="10007"/>
                  </a:ext>
                </a:extLst>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sz="1400" b="1" i="0" dirty="0" smtClean="0">
                          <a:solidFill>
                            <a:srgbClr val="4D4D4D"/>
                          </a:solidFill>
                          <a:ea typeface="MS UI Gothic" pitchFamily="18" charset="0"/>
                        </a:rPr>
                        <a:t>病理学的N分類 ypN2</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2.987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1.378, 6.477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0.006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8"/>
                  </a:ext>
                </a:extLst>
              </a:tr>
              <a:tr h="130175">
                <a:tc>
                  <a:txBody>
                    <a:bodyPr/>
                    <a:lstStyle/>
                    <a:p>
                      <a:pPr>
                        <a:lnSpc>
                          <a:spcPts val="1500"/>
                        </a:lnSpc>
                      </a:pPr>
                      <a:r>
                        <a:rPr lang="ja-JP" sz="1400" b="0" i="0" dirty="0" smtClean="0">
                          <a:solidFill>
                            <a:srgbClr val="4D4D4D"/>
                          </a:solidFill>
                          <a:ea typeface="MS UI Gothic" pitchFamily="18" charset="0"/>
                        </a:rPr>
                        <a:t>ネオアジュバントCRT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ja-JP" sz="1400" b="0" i="0" dirty="0" smtClean="0">
                          <a:solidFill>
                            <a:srgbClr val="4D4D4D"/>
                          </a:solidFill>
                          <a:ea typeface="MS UI Gothic" pitchFamily="18" charset="0"/>
                        </a:rPr>
                        <a:t>1.000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lnSpc>
                          <a:spcPts val="1500"/>
                        </a:lnSpc>
                      </a:pPr>
                      <a:r>
                        <a:rPr lang="en-GB" sz="1400" dirty="0" smtClean="0"/>
                        <a:t>-</a:t>
                      </a:r>
                      <a:endParaRPr lang="en-GB" sz="1400"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extLst>
                  <a:ext uri="{0D108BD9-81ED-4DB2-BD59-A6C34878D82A}">
                    <a16:rowId xmlns="" xmlns:a16="http://schemas.microsoft.com/office/drawing/2014/main" val="10009"/>
                  </a:ext>
                </a:extLst>
              </a:tr>
              <a:tr h="130175">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sz="1400" b="1" i="0" dirty="0" smtClean="0">
                          <a:solidFill>
                            <a:srgbClr val="4D4D4D"/>
                          </a:solidFill>
                          <a:ea typeface="MS UI Gothic" pitchFamily="18" charset="0"/>
                        </a:rPr>
                        <a:t>ネオアジュバントRT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1.910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1.114, 3.276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lnSpc>
                          <a:spcPts val="1500"/>
                        </a:lnSpc>
                      </a:pPr>
                      <a:r>
                        <a:rPr lang="ja-JP" sz="1400" b="1" i="0" dirty="0" smtClean="0">
                          <a:solidFill>
                            <a:srgbClr val="4D4D4D"/>
                          </a:solidFill>
                          <a:ea typeface="MS UI Gothic" pitchFamily="18" charset="0"/>
                        </a:rPr>
                        <a:t>0.019</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127036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2009: 局所進行直腸癌における術前放射線療法に対する、生存予測因子としての腫瘍性リンパ球の免疫反応：LYMPHOREC試験 – Mirjolet C*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直腸間膜全切除術（TME）を受けた局所進行直腸癌患者において、CD8陽性・FoxP3陽性腫瘍浸潤リンパ球（TIL）が術前RT後のPFSおよびOSに及ぼす影響を評価すること</a:t>
            </a:r>
          </a:p>
          <a:p>
            <a:pPr marL="0" indent="0">
              <a:spcBef>
                <a:spcPts val="18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術前RT（CTの併用あり／なし）によるネオアジュバント療法後にTMEを受けた直腸癌患者237例のデータを解析した</a:t>
            </a:r>
          </a:p>
          <a:p>
            <a:r>
              <a:rPr lang="ja-JP" sz="1600" b="0" i="0" dirty="0" smtClean="0">
                <a:solidFill>
                  <a:srgbClr val="4D4D4D"/>
                </a:solidFill>
                <a:ea typeface="MS UI Gothic" pitchFamily="18" charset="0"/>
              </a:rPr>
              <a:t>133例から生検標本を採取し、リンパ球浸潤について評価した</a:t>
            </a:r>
          </a:p>
        </p:txBody>
      </p:sp>
      <p:sp>
        <p:nvSpPr>
          <p:cNvPr id="14" name="Text Placeholder 13"/>
          <p:cNvSpPr>
            <a:spLocks noGrp="1"/>
          </p:cNvSpPr>
          <p:nvPr>
            <p:ph type="body" sz="quarter" idx="11"/>
          </p:nvPr>
        </p:nvSpPr>
        <p:spPr/>
        <p:txBody>
          <a:bodyPr/>
          <a:lstStyle/>
          <a:p>
            <a:endParaRPr lang="it-IT" dirty="0" smtClean="0">
              <a:solidFill>
                <a:srgbClr val="363636"/>
              </a:solidFill>
            </a:endParaRPr>
          </a:p>
          <a:p>
            <a:r>
              <a:rPr lang="ja-JP" sz="1200" b="0" i="0" dirty="0" smtClean="0">
                <a:ea typeface="MS UI Gothic" pitchFamily="18" charset="0"/>
              </a:rPr>
              <a:t>*Crehange G.による発表</a:t>
            </a:r>
          </a:p>
          <a:p>
            <a:r>
              <a:rPr lang="ja-JP" sz="1200" b="0" i="0" dirty="0" smtClean="0">
                <a:ea typeface="MS UI Gothic" pitchFamily="18" charset="0"/>
              </a:rPr>
              <a:t>Mirjolet et al. </a:t>
            </a:r>
            <a:r>
              <a:rPr lang="ja-JP" sz="1200" b="0" i="1" dirty="0" smtClean="0">
                <a:ea typeface="MS UI Gothic" pitchFamily="18" charset="0"/>
              </a:rPr>
              <a:t>Ann Oncol 2015; 26 (suppl 6): abstr </a:t>
            </a:r>
            <a:r>
              <a:rPr lang="es-ES" altLang="ja-JP" sz="1200" b="0" i="1" dirty="0" smtClean="0">
                <a:ea typeface="MS UI Gothic" pitchFamily="18" charset="0"/>
              </a:rPr>
              <a:t>2009</a:t>
            </a:r>
            <a:endParaRPr lang="ja-JP" sz="1200" b="0" i="1" dirty="0" smtClean="0">
              <a:ea typeface="MS UI Gothic" pitchFamily="18" charset="0"/>
            </a:endParaRPr>
          </a:p>
        </p:txBody>
      </p:sp>
    </p:spTree>
    <p:extLst>
      <p:ext uri="{BB962C8B-B14F-4D97-AF65-F5344CB8AC3E}">
        <p14:creationId xmlns:p14="http://schemas.microsoft.com/office/powerpoint/2010/main" xmlns="" val="3204260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a:t>
            </a:r>
            <a:r>
              <a:rPr lang="es-ES" altLang="ja-JP" sz="1800" b="1" i="0" dirty="0" smtClean="0">
                <a:solidFill>
                  <a:srgbClr val="043882"/>
                </a:solidFill>
                <a:ea typeface="MS UI Gothic" pitchFamily="18" charset="0"/>
              </a:rPr>
              <a:t>09</a:t>
            </a:r>
            <a:r>
              <a:rPr lang="ja-JP" sz="1800" b="1" i="0" dirty="0" err="1" smtClean="0">
                <a:solidFill>
                  <a:srgbClr val="043882"/>
                </a:solidFill>
                <a:ea typeface="MS UI Gothic" pitchFamily="18" charset="0"/>
              </a:rPr>
              <a:t>.</a:t>
            </a:r>
            <a:r>
              <a:rPr lang="ja-JP" sz="1800" b="1" i="0" dirty="0" smtClean="0">
                <a:solidFill>
                  <a:srgbClr val="043882"/>
                </a:solidFill>
                <a:ea typeface="MS UI Gothic" pitchFamily="18" charset="0"/>
              </a:rPr>
              <a:t> </a:t>
            </a:r>
            <a:r>
              <a:rPr lang="ja-JP" altLang="en-US" sz="1800" dirty="0" smtClean="0">
                <a:solidFill>
                  <a:srgbClr val="043882"/>
                </a:solidFill>
                <a:ea typeface="MS UI Gothic" pitchFamily="18" charset="0"/>
              </a:rPr>
              <a:t>局所進行直腸癌における術前放射線療法に対する、生存予測因子としての腫瘍性リンパ球の免疫反応</a:t>
            </a:r>
            <a:r>
              <a:rPr lang="ja-JP" sz="1800" b="1" i="0" dirty="0" smtClean="0">
                <a:solidFill>
                  <a:srgbClr val="043882"/>
                </a:solidFill>
                <a:ea typeface="MS UI Gothic" pitchFamily="18" charset="0"/>
              </a:rPr>
              <a:t>：LYMPHOREC試験 – Mirjolet C*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ベースライン時のCD8陽性TILは、PFSにもOSにも影響しなかった</a:t>
            </a:r>
          </a:p>
          <a:p>
            <a:r>
              <a:rPr lang="ja-JP" sz="1600" b="0" i="0" dirty="0" smtClean="0">
                <a:solidFill>
                  <a:srgbClr val="4D4D4D"/>
                </a:solidFill>
                <a:ea typeface="MS UI Gothic" pitchFamily="18" charset="0"/>
              </a:rPr>
              <a:t>ベースライン時にFoxP3が高発現していた例では、PFSが有意に良好であった</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ja-JP" sz="1600" b="0" i="0" dirty="0" smtClean="0">
                <a:solidFill>
                  <a:srgbClr val="4D4D4D"/>
                </a:solidFill>
                <a:ea typeface="MS UI Gothic" pitchFamily="18" charset="0"/>
              </a:rPr>
              <a:t>CD8陽性／FoxP3陽性比が低かった（&lt; −3.8）例ではPFSが改善した（p=0.049）。</a:t>
            </a:r>
          </a:p>
          <a:p>
            <a:r>
              <a:rPr lang="ja-JP" sz="1600" b="0" i="0" dirty="0" smtClean="0">
                <a:solidFill>
                  <a:srgbClr val="4D4D4D"/>
                </a:solidFill>
                <a:ea typeface="MS UI Gothic" pitchFamily="18" charset="0"/>
              </a:rPr>
              <a:t>CD8陽性／FoxP3陽性比が低かった（&lt; −3.8）例ではOSが改善した（p=0.024）。</a:t>
            </a:r>
          </a:p>
          <a:p>
            <a:pPr lvl="2"/>
            <a:endParaRPr lang="en-GB" dirty="0" smtClean="0"/>
          </a:p>
          <a:p>
            <a:pPr lvl="1"/>
            <a:endParaRPr lang="en-GB" dirty="0"/>
          </a:p>
        </p:txBody>
      </p:sp>
      <p:sp>
        <p:nvSpPr>
          <p:cNvPr id="14" name="Text Placeholder 13"/>
          <p:cNvSpPr>
            <a:spLocks noGrp="1"/>
          </p:cNvSpPr>
          <p:nvPr>
            <p:ph type="body" sz="quarter" idx="11"/>
          </p:nvPr>
        </p:nvSpPr>
        <p:spPr/>
        <p:txBody>
          <a:bodyPr/>
          <a:lstStyle/>
          <a:p>
            <a:endParaRPr lang="it-IT" dirty="0">
              <a:solidFill>
                <a:srgbClr val="363636"/>
              </a:solidFill>
            </a:endParaRPr>
          </a:p>
          <a:p>
            <a:r>
              <a:rPr lang="ja-JP" sz="1200" b="0" i="0" dirty="0" smtClean="0">
                <a:ea typeface="MS UI Gothic" pitchFamily="18" charset="0"/>
              </a:rPr>
              <a:t>*Crehange G.による発表</a:t>
            </a:r>
          </a:p>
          <a:p>
            <a:r>
              <a:rPr lang="ja-JP" sz="1200" b="0" i="0" dirty="0" smtClean="0">
                <a:ea typeface="MS UI Gothic" pitchFamily="18" charset="0"/>
              </a:rPr>
              <a:t>Mirjolet et al. </a:t>
            </a:r>
            <a:r>
              <a:rPr lang="ja-JP" sz="1200" b="0" i="1" dirty="0" smtClean="0">
                <a:ea typeface="MS UI Gothic" pitchFamily="18" charset="0"/>
              </a:rPr>
              <a:t>Ann Oncol</a:t>
            </a:r>
            <a:r>
              <a:rPr lang="ja-JP" sz="1200" b="0" i="0" dirty="0" smtClean="0">
                <a:ea typeface="MS UI Gothic" pitchFamily="18" charset="0"/>
              </a:rPr>
              <a:t> 2015; 26 (suppl 6): abstr 2009</a:t>
            </a:r>
          </a:p>
        </p:txBody>
      </p:sp>
      <p:graphicFrame>
        <p:nvGraphicFramePr>
          <p:cNvPr id="3" name="Table 2"/>
          <p:cNvGraphicFramePr>
            <a:graphicFrameLocks noGrp="1"/>
          </p:cNvGraphicFramePr>
          <p:nvPr>
            <p:extLst>
              <p:ext uri="{D42A27DB-BD31-4B8C-83A1-F6EECF244321}">
                <p14:modId xmlns:p14="http://schemas.microsoft.com/office/powerpoint/2010/main" xmlns="" val="931227329"/>
              </p:ext>
            </p:extLst>
          </p:nvPr>
        </p:nvGraphicFramePr>
        <p:xfrm>
          <a:off x="457200" y="2352040"/>
          <a:ext cx="8229600" cy="2372360"/>
        </p:xfrm>
        <a:graphic>
          <a:graphicData uri="http://schemas.openxmlformats.org/drawingml/2006/table">
            <a:tbl>
              <a:tblPr firstRow="1" bandRow="1">
                <a:tableStyleId>{69012ECD-51FC-41F1-AA8D-1B2483CD663E}</a:tableStyleId>
              </a:tblPr>
              <a:tblGrid>
                <a:gridCol w="228600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370840">
                <a:tc>
                  <a:txBody>
                    <a:bodyPr/>
                    <a:lstStyle/>
                    <a:p>
                      <a:r>
                        <a:rPr lang="ja-JP" sz="1400" b="1" i="0" dirty="0" smtClean="0">
                          <a:solidFill>
                            <a:srgbClr val="FFFFFF"/>
                          </a:solidFill>
                          <a:ea typeface="MS UI Gothic" pitchFamily="18" charset="0"/>
                        </a:rPr>
                        <a:t>術前RT後のFoxP3陽性TIL (n=232)</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5年PFS、%</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HR</a:t>
                      </a:r>
                      <a:r>
                        <a:rPr lang="en-GB" altLang="ja-JP" sz="1400" b="1" i="0" dirty="0" smtClean="0">
                          <a:solidFill>
                            <a:srgbClr val="FFFFFF"/>
                          </a:solidFill>
                          <a:ea typeface="MS UI Gothic" pitchFamily="18" charset="0"/>
                        </a:rPr>
                        <a:t> </a:t>
                      </a:r>
                      <a:r>
                        <a:rPr lang="ja-JP" sz="1400" b="1" i="0" dirty="0" smtClean="0">
                          <a:solidFill>
                            <a:srgbClr val="FFFFFF"/>
                          </a:solidFill>
                          <a:ea typeface="MS UI Gothic" pitchFamily="18" charset="0"/>
                        </a:rPr>
                        <a:t>(95%CI)</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P値</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&lt;6.5</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36.7</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0.059</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370840">
                <a:tc>
                  <a:txBody>
                    <a:bodyPr/>
                    <a:lstStyle/>
                    <a:p>
                      <a:r>
                        <a:rPr lang="ja-JP" sz="1400" b="0" i="0" dirty="0" smtClean="0">
                          <a:solidFill>
                            <a:srgbClr val="4D4D4D"/>
                          </a:solidFill>
                          <a:ea typeface="MS UI Gothic" pitchFamily="18" charset="0"/>
                        </a:rPr>
                        <a:t>6.5 ～&lt;15.5</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53.5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0.884 (0.521, 1.502)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370840">
                <a:tc>
                  <a:txBody>
                    <a:bodyPr/>
                    <a:lstStyle/>
                    <a:p>
                      <a:r>
                        <a:rPr lang="ja-JP" sz="1400" b="0" i="0" dirty="0" smtClean="0">
                          <a:solidFill>
                            <a:srgbClr val="4D4D4D"/>
                          </a:solidFill>
                          <a:ea typeface="MS UI Gothic" pitchFamily="18" charset="0"/>
                        </a:rPr>
                        <a:t>15.5～36.5</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56.0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0.671 (0.395, 1.140)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endParaRPr lang="en-GB" sz="140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r h="370840">
                <a:tc>
                  <a:txBody>
                    <a:bodyPr/>
                    <a:lstStyle/>
                    <a:p>
                      <a:r>
                        <a:rPr lang="ja-JP" sz="1400" b="0" i="0" dirty="0" smtClean="0">
                          <a:solidFill>
                            <a:srgbClr val="4D4D4D"/>
                          </a:solidFill>
                          <a:ea typeface="MS UI Gothic" pitchFamily="18" charset="0"/>
                        </a:rPr>
                        <a:t>≥36.5</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73.2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0.481 (0.273, 0.849)</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endParaRPr lang="en-GB" sz="14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370840">
                <a:tc>
                  <a:txBody>
                    <a:bodyPr/>
                    <a:lstStyle/>
                    <a:p>
                      <a:r>
                        <a:rPr lang="ja-JP" sz="1400" b="0" i="0" dirty="0" smtClean="0">
                          <a:solidFill>
                            <a:srgbClr val="4D4D4D"/>
                          </a:solidFill>
                          <a:ea typeface="MS UI Gothic" pitchFamily="18" charset="0"/>
                        </a:rPr>
                        <a:t>定量分析</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en-GB" sz="1400" dirty="0" smtClean="0"/>
                        <a:t>-</a:t>
                      </a:r>
                      <a:endParaRPr lang="en-GB" sz="14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0.987 (0.978, 0.996)</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0.007</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xmlns="" val="1065340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2009: 局所進行直腸癌における術前放射線療法に対する、生存予測因子としての腫瘍性リンパ球の免疫反応：LYMPHOREC試験 – Mirjolet C*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局所進行直腸癌患者においては、FoxP3陽性制御性T細胞（Treg）の密度が、CD8陽性リンパ球よりも、高い予後予測能を示した</a:t>
            </a:r>
          </a:p>
          <a:p>
            <a:pPr lvl="1"/>
            <a:r>
              <a:rPr lang="ja-JP" sz="1600" b="1" i="0" dirty="0" smtClean="0">
                <a:solidFill>
                  <a:srgbClr val="4D4D4D"/>
                </a:solidFill>
                <a:ea typeface="MS UI Gothic" pitchFamily="18" charset="0"/>
              </a:rPr>
              <a:t>RT後のFoxP3陽性Treg高値は、生存との間に正の相関を示した</a:t>
            </a:r>
          </a:p>
          <a:p>
            <a:r>
              <a:rPr lang="ja-JP" sz="1600" b="1" i="0" dirty="0" smtClean="0">
                <a:solidFill>
                  <a:srgbClr val="4D4D4D"/>
                </a:solidFill>
                <a:ea typeface="MS UI Gothic" pitchFamily="18" charset="0"/>
              </a:rPr>
              <a:t>CD8陽性／FoxP3陽性比が低下すると、生存率が向上した</a:t>
            </a:r>
          </a:p>
          <a:p>
            <a:pPr lvl="1"/>
            <a:endParaRPr lang="en-GB" b="1" dirty="0" smtClean="0"/>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endParaRPr lang="it-IT" dirty="0">
              <a:solidFill>
                <a:srgbClr val="363636"/>
              </a:solidFill>
            </a:endParaRPr>
          </a:p>
          <a:p>
            <a:r>
              <a:rPr lang="ja-JP" sz="1200" b="0" i="0" dirty="0" smtClean="0">
                <a:ea typeface="MS UI Gothic" pitchFamily="18" charset="0"/>
              </a:rPr>
              <a:t>*Crehange G.による発表</a:t>
            </a:r>
          </a:p>
          <a:p>
            <a:r>
              <a:rPr lang="ja-JP" sz="1200" b="0" i="0" dirty="0" smtClean="0">
                <a:ea typeface="MS UI Gothic" pitchFamily="18" charset="0"/>
              </a:rPr>
              <a:t>Mirjolet et al. </a:t>
            </a:r>
            <a:r>
              <a:rPr lang="ja-JP" sz="1200" b="0" i="1" dirty="0" smtClean="0">
                <a:ea typeface="MS UI Gothic" pitchFamily="18" charset="0"/>
              </a:rPr>
              <a:t>Ann Oncol</a:t>
            </a:r>
            <a:r>
              <a:rPr lang="ja-JP" sz="1200" b="0" i="0" dirty="0" smtClean="0">
                <a:ea typeface="MS UI Gothic" pitchFamily="18" charset="0"/>
              </a:rPr>
              <a:t> 2015; 26 (suppl 6): abstr 2009</a:t>
            </a:r>
          </a:p>
        </p:txBody>
      </p:sp>
    </p:spTree>
    <p:extLst>
      <p:ext uri="{BB962C8B-B14F-4D97-AF65-F5344CB8AC3E}">
        <p14:creationId xmlns:p14="http://schemas.microsoft.com/office/powerpoint/2010/main" xmlns="" val="53720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2016: 高リスク直腸癌に対する、放射線療法非施行下での術前オキサリプラチン＋カペシタビン併用（XELOX）療法を検討する第II相試験（CORONA I）の初期結果</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Uehara K et al</a:t>
            </a:r>
          </a:p>
        </p:txBody>
      </p:sp>
      <p:sp>
        <p:nvSpPr>
          <p:cNvPr id="12" name="Content Placeholder 11"/>
          <p:cNvSpPr>
            <a:spLocks noGrp="1"/>
          </p:cNvSpPr>
          <p:nvPr>
            <p:ph idx="1"/>
          </p:nvPr>
        </p:nvSpPr>
        <p:spPr>
          <a:xfrm>
            <a:off x="365124" y="1254035"/>
            <a:ext cx="8626476" cy="4746172"/>
          </a:xfrm>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局所進行直腸癌（LARC）において、術前カペシタビン＋オキサリプラチン併用（XELOX）療法の有効性および安全性を検討すること。初期結果が発表される</a:t>
            </a:r>
          </a:p>
        </p:txBody>
      </p:sp>
      <p:sp>
        <p:nvSpPr>
          <p:cNvPr id="13" name="Text Placeholder 12"/>
          <p:cNvSpPr>
            <a:spLocks noGrp="1"/>
          </p:cNvSpPr>
          <p:nvPr>
            <p:ph type="body" sz="quarter" idx="10"/>
          </p:nvPr>
        </p:nvSpPr>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Uehara et al. </a:t>
            </a:r>
            <a:r>
              <a:rPr lang="ja-JP" sz="1200" b="0" i="1" dirty="0" smtClean="0">
                <a:ea typeface="MS UI Gothic" pitchFamily="18" charset="0"/>
              </a:rPr>
              <a:t>Ann Oncol</a:t>
            </a:r>
            <a:r>
              <a:rPr lang="ja-JP" sz="1200" b="0" i="0" dirty="0" smtClean="0">
                <a:ea typeface="MS UI Gothic" pitchFamily="18" charset="0"/>
              </a:rPr>
              <a:t> 2015; 26 (suppl 6): abstr 2016</a:t>
            </a:r>
          </a:p>
        </p:txBody>
      </p:sp>
      <p:sp>
        <p:nvSpPr>
          <p:cNvPr id="6" name="Rectangle 9"/>
          <p:cNvSpPr txBox="1">
            <a:spLocks noChangeArrowheads="1"/>
          </p:cNvSpPr>
          <p:nvPr/>
        </p:nvSpPr>
        <p:spPr bwMode="auto">
          <a:xfrm>
            <a:off x="365124" y="5426045"/>
            <a:ext cx="4130676" cy="886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3年DFS</a:t>
            </a:r>
          </a:p>
          <a:p>
            <a:pPr>
              <a:buClr>
                <a:srgbClr val="043882"/>
              </a:buClr>
            </a:pPr>
            <a:endParaRPr lang="en-GB" kern="0" dirty="0" smtClean="0"/>
          </a:p>
        </p:txBody>
      </p:sp>
      <p:sp>
        <p:nvSpPr>
          <p:cNvPr id="7" name="Content Placeholder 26"/>
          <p:cNvSpPr txBox="1">
            <a:spLocks/>
          </p:cNvSpPr>
          <p:nvPr/>
        </p:nvSpPr>
        <p:spPr>
          <a:xfrm>
            <a:off x="4648200" y="5426045"/>
            <a:ext cx="4130675" cy="8867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OS、DFS、RFS、RR、R0切除率</a:t>
            </a:r>
          </a:p>
          <a:p>
            <a:pPr>
              <a:buClr>
                <a:srgbClr val="043882"/>
              </a:buClr>
            </a:pPr>
            <a:r>
              <a:rPr lang="ja-JP" b="0" i="0" dirty="0" smtClean="0">
                <a:solidFill>
                  <a:srgbClr val="4D4D4D"/>
                </a:solidFill>
                <a:ea typeface="MS UI Gothic" pitchFamily="18" charset="0"/>
              </a:rPr>
              <a:t>病理学的奏効、安全性</a:t>
            </a:r>
          </a:p>
        </p:txBody>
      </p:sp>
      <p:sp>
        <p:nvSpPr>
          <p:cNvPr id="8" name="AutoShape 12"/>
          <p:cNvSpPr>
            <a:spLocks noChangeArrowheads="1"/>
          </p:cNvSpPr>
          <p:nvPr/>
        </p:nvSpPr>
        <p:spPr bwMode="auto">
          <a:xfrm>
            <a:off x="4114799" y="2668408"/>
            <a:ext cx="1600202" cy="2284591"/>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sz="1600" b="0" i="0" dirty="0" smtClean="0">
                <a:solidFill>
                  <a:srgbClr val="FFFFFF"/>
                </a:solidFill>
                <a:ea typeface="MS UI Gothic" pitchFamily="18" charset="0"/>
              </a:rPr>
              <a:t>XELOX：カペシタビン2,000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 </a:t>
            </a:r>
            <a:r>
              <a:rPr lang="en" sz="1600" dirty="0" smtClean="0"/>
              <a:t/>
            </a:r>
            <a:br>
              <a:rPr lang="en" sz="1600" dirty="0" smtClean="0"/>
            </a:br>
            <a:r>
              <a:rPr lang="ja-JP" sz="1600" b="0" i="0" dirty="0" smtClean="0">
                <a:solidFill>
                  <a:srgbClr val="FFFFFF"/>
                </a:solidFill>
                <a:ea typeface="MS UI Gothic" pitchFamily="18" charset="0"/>
              </a:rPr>
              <a:t>(D1～14)＋オキサリプラチン</a:t>
            </a:r>
            <a:r>
              <a:rPr lang="en" sz="1600" dirty="0" smtClean="0"/>
              <a:t/>
            </a:r>
            <a:br>
              <a:rPr lang="en" sz="1600" dirty="0" smtClean="0"/>
            </a:br>
            <a:r>
              <a:rPr lang="ja-JP" sz="1600" b="0" i="0" dirty="0" smtClean="0">
                <a:solidFill>
                  <a:srgbClr val="FFFFFF"/>
                </a:solidFill>
                <a:ea typeface="MS UI Gothic" pitchFamily="18" charset="0"/>
              </a:rPr>
              <a:t>130 mg/m</a:t>
            </a:r>
            <a:r>
              <a:rPr lang="ja-JP" sz="1600" b="0" i="0" baseline="30000" dirty="0" smtClean="0">
                <a:solidFill>
                  <a:srgbClr val="FFFFFF"/>
                </a:solidFill>
                <a:ea typeface="MS UI Gothic" pitchFamily="18" charset="0"/>
              </a:rPr>
              <a:t>2</a:t>
            </a:r>
            <a:r>
              <a:rPr lang="ja-JP" sz="1600" b="0" i="0" dirty="0" smtClean="0">
                <a:solidFill>
                  <a:srgbClr val="FFFFFF"/>
                </a:solidFill>
                <a:ea typeface="MS UI Gothic" pitchFamily="18" charset="0"/>
              </a:rPr>
              <a:t>(D1) q3w </a:t>
            </a:r>
            <a:r>
              <a:rPr lang="en" sz="1600" dirty="0" smtClean="0"/>
              <a:t/>
            </a:r>
            <a:br>
              <a:rPr lang="en" sz="1600" dirty="0" smtClean="0"/>
            </a:br>
            <a:r>
              <a:rPr lang="ja-JP" sz="1600" b="0" i="0" dirty="0" smtClean="0">
                <a:solidFill>
                  <a:srgbClr val="FFFFFF"/>
                </a:solidFill>
                <a:ea typeface="MS UI Gothic" pitchFamily="18" charset="0"/>
              </a:rPr>
              <a:t>4サイクル</a:t>
            </a:r>
          </a:p>
        </p:txBody>
      </p:sp>
      <p:cxnSp>
        <p:nvCxnSpPr>
          <p:cNvPr id="9" name="AutoShape 19"/>
          <p:cNvCxnSpPr>
            <a:cxnSpLocks noChangeShapeType="1"/>
            <a:endCxn id="8" idx="1"/>
          </p:cNvCxnSpPr>
          <p:nvPr/>
        </p:nvCxnSpPr>
        <p:spPr bwMode="auto">
          <a:xfrm>
            <a:off x="3657600" y="3810703"/>
            <a:ext cx="457199" cy="1"/>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stCxn id="8" idx="3"/>
            <a:endCxn id="11" idx="1"/>
          </p:cNvCxnSpPr>
          <p:nvPr/>
        </p:nvCxnSpPr>
        <p:spPr bwMode="auto">
          <a:xfrm>
            <a:off x="5715001" y="3810704"/>
            <a:ext cx="2397834" cy="9748"/>
          </a:xfrm>
          <a:prstGeom prst="straightConnector1">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2835" y="3556133"/>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5" name="AutoShape 9"/>
          <p:cNvSpPr>
            <a:spLocks noChangeArrowheads="1"/>
          </p:cNvSpPr>
          <p:nvPr/>
        </p:nvSpPr>
        <p:spPr bwMode="auto">
          <a:xfrm>
            <a:off x="365123" y="2363618"/>
            <a:ext cx="3521076"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6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MRIで確認済みの高リスク直腸癌 </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腫瘍の進展が</a:t>
            </a:r>
            <a:r>
              <a:rPr lang="en" sz="1600" dirty="0" smtClean="0"/>
              <a:t/>
            </a:r>
            <a:br>
              <a:rPr lang="en" sz="1600" dirty="0" smtClean="0"/>
            </a:br>
            <a:r>
              <a:rPr lang="ja-JP" sz="1600" b="0" i="0" dirty="0" smtClean="0">
                <a:solidFill>
                  <a:srgbClr val="FFFFFF"/>
                </a:solidFill>
                <a:ea typeface="MS UI Gothic" pitchFamily="18" charset="0"/>
              </a:rPr>
              <a:t>1 mm以内または直腸固有筋膜を超える、腫瘍が直腸周囲脂肪組織に</a:t>
            </a:r>
            <a:r>
              <a:rPr lang="en" sz="1600" dirty="0" smtClean="0"/>
              <a:t/>
            </a:r>
            <a:br>
              <a:rPr lang="en" sz="1600" dirty="0" smtClean="0"/>
            </a:br>
            <a:r>
              <a:rPr lang="ja-JP" sz="1600" b="0" i="0" dirty="0" smtClean="0">
                <a:solidFill>
                  <a:srgbClr val="FFFFFF"/>
                </a:solidFill>
                <a:ea typeface="MS UI Gothic" pitchFamily="18" charset="0"/>
              </a:rPr>
              <a:t>5 mm以上進展している</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腫瘍が周辺構造または腹膜に浸潤している</a:t>
            </a:r>
          </a:p>
          <a:p>
            <a:pPr marL="228600" indent="-228600" defTabSz="892175" eaLnBrk="0" hangingPunct="0">
              <a:spcAft>
                <a:spcPct val="30000"/>
              </a:spcAft>
              <a:buFont typeface="Arial" pitchFamily="34" charset="0"/>
              <a:buChar char="•"/>
            </a:pPr>
            <a:r>
              <a:rPr lang="ja-JP" sz="1600" b="0" i="0" dirty="0" smtClean="0">
                <a:solidFill>
                  <a:srgbClr val="FFFFFF"/>
                </a:solidFill>
                <a:ea typeface="MS UI Gothic" pitchFamily="18" charset="0"/>
              </a:rPr>
              <a:t>TN2（ステージ3C）</a:t>
            </a:r>
          </a:p>
          <a:p>
            <a:pPr marL="292100" indent="-292100" defTabSz="892175" eaLnBrk="0" hangingPunct="0">
              <a:spcAft>
                <a:spcPct val="30000"/>
              </a:spcAft>
              <a:buFont typeface="Wingdings" pitchFamily="2" charset="2"/>
              <a:buNone/>
            </a:pPr>
            <a:r>
              <a:rPr lang="ja-JP" sz="1600" b="0" i="0" dirty="0" smtClean="0">
                <a:solidFill>
                  <a:srgbClr val="FFFFFF"/>
                </a:solidFill>
                <a:ea typeface="MS UI Gothic" pitchFamily="18" charset="0"/>
              </a:rPr>
              <a:t>（n=41</a:t>
            </a:r>
            <a:r>
              <a:rPr lang="en-GB" altLang="ja-JP" sz="1600" b="0" i="0" dirty="0" smtClean="0">
                <a:solidFill>
                  <a:srgbClr val="FFFFFF"/>
                </a:solidFill>
                <a:ea typeface="MS UI Gothic" pitchFamily="18" charset="0"/>
              </a:rPr>
              <a:t>)</a:t>
            </a:r>
            <a:endParaRPr lang="ja-JP" sz="1600" b="0" i="0" dirty="0" smtClean="0">
              <a:solidFill>
                <a:srgbClr val="FFFFFF"/>
              </a:solidFill>
              <a:ea typeface="MS UI Gothic" pitchFamily="18" charset="0"/>
            </a:endParaRPr>
          </a:p>
        </p:txBody>
      </p:sp>
      <p:sp>
        <p:nvSpPr>
          <p:cNvPr id="26" name="AutoShape 12"/>
          <p:cNvSpPr>
            <a:spLocks noChangeArrowheads="1"/>
          </p:cNvSpPr>
          <p:nvPr/>
        </p:nvSpPr>
        <p:spPr bwMode="auto">
          <a:xfrm>
            <a:off x="6629400" y="3429001"/>
            <a:ext cx="1265540" cy="655769"/>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XELOX </a:t>
            </a:r>
            <a:r>
              <a:rPr lang="en" dirty="0" smtClean="0"/>
              <a:t/>
            </a:r>
            <a:br>
              <a:rPr lang="en" dirty="0" smtClean="0"/>
            </a:br>
            <a:r>
              <a:rPr lang="ja-JP" b="0" i="0" dirty="0" smtClean="0">
                <a:solidFill>
                  <a:srgbClr val="FFFFFF"/>
                </a:solidFill>
                <a:ea typeface="MS UI Gothic" pitchFamily="18" charset="0"/>
              </a:rPr>
              <a:t>4サイクル</a:t>
            </a:r>
          </a:p>
        </p:txBody>
      </p:sp>
      <p:sp>
        <p:nvSpPr>
          <p:cNvPr id="28" name="AutoShape 12"/>
          <p:cNvSpPr>
            <a:spLocks noChangeArrowheads="1"/>
          </p:cNvSpPr>
          <p:nvPr/>
        </p:nvSpPr>
        <p:spPr bwMode="auto">
          <a:xfrm flipV="1">
            <a:off x="5867400" y="2667000"/>
            <a:ext cx="628651" cy="2284591"/>
          </a:xfrm>
          <a:prstGeom prst="roundRect">
            <a:avLst>
              <a:gd name="adj" fmla="val 0"/>
            </a:avLst>
          </a:prstGeom>
          <a:solidFill>
            <a:schemeClr val="tx2"/>
          </a:solidFill>
          <a:ln w="19050" algn="ctr">
            <a:solidFill>
              <a:schemeClr val="tx1"/>
            </a:solidFill>
            <a:round/>
            <a:headEnd/>
            <a:tailEnd/>
          </a:ln>
        </p:spPr>
        <p:txBody>
          <a:bodyPr vert="vert" lIns="90488" tIns="0" rIns="90488" bIns="0" anchor="ctr"/>
          <a:lstStyle/>
          <a:p>
            <a:pPr algn="ctr" defTabSz="892175" eaLnBrk="0" hangingPunct="0"/>
            <a:r>
              <a:rPr lang="ja-JP" b="0" i="0" dirty="0" smtClean="0">
                <a:solidFill>
                  <a:srgbClr val="4D4D4D"/>
                </a:solidFill>
                <a:ea typeface="MS UI Gothic" pitchFamily="18" charset="0"/>
              </a:rPr>
              <a:t>TME（もしくはより広範囲の手術）</a:t>
            </a:r>
          </a:p>
        </p:txBody>
      </p:sp>
    </p:spTree>
    <p:extLst>
      <p:ext uri="{BB962C8B-B14F-4D97-AF65-F5344CB8AC3E}">
        <p14:creationId xmlns:p14="http://schemas.microsoft.com/office/powerpoint/2010/main" xmlns="" val="3537612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2016: 高リスク直腸癌に対する、放射線療法非施行下での術前オキサリプラチン＋カペシタビン併用（XELOX）療法を検討する第II相試験（CORONA I）の初期結果</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Uehara K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3" name="Text Placeholder 12"/>
          <p:cNvSpPr>
            <a:spLocks noGrp="1"/>
          </p:cNvSpPr>
          <p:nvPr>
            <p:ph type="body" sz="quarter" idx="10"/>
          </p:nvPr>
        </p:nvSpPr>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Uehara et al. </a:t>
            </a:r>
            <a:r>
              <a:rPr lang="ja-JP" sz="1200" b="0" i="1" dirty="0" smtClean="0">
                <a:ea typeface="MS UI Gothic" pitchFamily="18" charset="0"/>
              </a:rPr>
              <a:t>Ann Oncol</a:t>
            </a:r>
            <a:r>
              <a:rPr lang="ja-JP" sz="1200" b="0" i="0" dirty="0" smtClean="0">
                <a:ea typeface="MS UI Gothic" pitchFamily="18" charset="0"/>
              </a:rPr>
              <a:t> 2015; 26 (suppl 6): abstr 2016</a:t>
            </a:r>
          </a:p>
        </p:txBody>
      </p:sp>
      <p:graphicFrame>
        <p:nvGraphicFramePr>
          <p:cNvPr id="3" name="Table 2"/>
          <p:cNvGraphicFramePr>
            <a:graphicFrameLocks noGrp="1"/>
          </p:cNvGraphicFramePr>
          <p:nvPr>
            <p:extLst>
              <p:ext uri="{D42A27DB-BD31-4B8C-83A1-F6EECF244321}">
                <p14:modId xmlns:p14="http://schemas.microsoft.com/office/powerpoint/2010/main" xmlns="" val="1929733150"/>
              </p:ext>
            </p:extLst>
          </p:nvPr>
        </p:nvGraphicFramePr>
        <p:xfrm>
          <a:off x="609600" y="1752600"/>
          <a:ext cx="8153400" cy="3657600"/>
        </p:xfrm>
        <a:graphic>
          <a:graphicData uri="http://schemas.openxmlformats.org/drawingml/2006/table">
            <a:tbl>
              <a:tblPr firstRow="1" bandRow="1">
                <a:tableStyleId>{69012ECD-51FC-41F1-AA8D-1B2483CD663E}</a:tableStyleId>
              </a:tblPr>
              <a:tblGrid>
                <a:gridCol w="4076700">
                  <a:extLst>
                    <a:ext uri="{9D8B030D-6E8A-4147-A177-3AD203B41FA5}">
                      <a16:colId xmlns="" xmlns:a16="http://schemas.microsoft.com/office/drawing/2014/main" val="20000"/>
                    </a:ext>
                  </a:extLst>
                </a:gridCol>
                <a:gridCol w="4076700">
                  <a:extLst>
                    <a:ext uri="{9D8B030D-6E8A-4147-A177-3AD203B41FA5}">
                      <a16:colId xmlns="" xmlns:a16="http://schemas.microsoft.com/office/drawing/2014/main" val="20001"/>
                    </a:ext>
                  </a:extLst>
                </a:gridCol>
              </a:tblGrid>
              <a:tr h="209550">
                <a:tc>
                  <a:txBody>
                    <a:bodyPr/>
                    <a:lstStyle/>
                    <a:p>
                      <a:endParaRPr lang="en-GB" sz="1400" dirty="0">
                        <a:solidFill>
                          <a:schemeClr val="tx2"/>
                        </a:solidFill>
                      </a:endParaRP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XELOX (n=41)</a:t>
                      </a:r>
                    </a:p>
                  </a:txBody>
                  <a:tcPr anchor="ct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09550">
                <a:tc>
                  <a:txBody>
                    <a:bodyPr/>
                    <a:lstStyle/>
                    <a:p>
                      <a:r>
                        <a:rPr lang="ja-JP" sz="1400" b="0" i="0" dirty="0" smtClean="0">
                          <a:solidFill>
                            <a:srgbClr val="4D4D4D"/>
                          </a:solidFill>
                          <a:ea typeface="MS UI Gothic" pitchFamily="18" charset="0"/>
                        </a:rPr>
                        <a:t>RECISTによる奏効評価</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1"/>
                  </a:ext>
                </a:extLst>
              </a:tr>
              <a:tr h="209550">
                <a:tc>
                  <a:txBody>
                    <a:bodyPr/>
                    <a:lstStyle/>
                    <a:p>
                      <a:pPr marL="180000">
                        <a:spcBef>
                          <a:spcPts val="0"/>
                        </a:spcBef>
                      </a:pPr>
                      <a:r>
                        <a:rPr lang="ja-JP" sz="1400" b="0" i="0" dirty="0" smtClean="0">
                          <a:solidFill>
                            <a:srgbClr val="4D4D4D"/>
                          </a:solidFill>
                          <a:ea typeface="MS UI Gothic" pitchFamily="18" charset="0"/>
                        </a:rPr>
                        <a:t>CR/PR/SD/PD, n</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1/23/14/3</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2"/>
                  </a:ext>
                </a:extLst>
              </a:tr>
              <a:tr h="209550">
                <a:tc>
                  <a:txBody>
                    <a:bodyPr/>
                    <a:lstStyle/>
                    <a:p>
                      <a:pPr marL="180000"/>
                      <a:r>
                        <a:rPr lang="ja-JP" sz="1400" b="0" i="0" dirty="0" smtClean="0">
                          <a:solidFill>
                            <a:srgbClr val="4D4D4D"/>
                          </a:solidFill>
                          <a:ea typeface="MS UI Gothic" pitchFamily="18" charset="0"/>
                        </a:rPr>
                        <a:t>ORR、%</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59</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3"/>
                  </a:ext>
                </a:extLst>
              </a:tr>
              <a:tr h="209550">
                <a:tc>
                  <a:txBody>
                    <a:bodyPr/>
                    <a:lstStyle/>
                    <a:p>
                      <a:r>
                        <a:rPr lang="ja-JP" sz="1400" b="0" i="0" dirty="0" smtClean="0">
                          <a:solidFill>
                            <a:srgbClr val="4D4D4D"/>
                          </a:solidFill>
                          <a:ea typeface="MS UI Gothic" pitchFamily="18" charset="0"/>
                        </a:rPr>
                        <a:t>術後合併症、%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45.0</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4"/>
                  </a:ext>
                </a:extLst>
              </a:tr>
              <a:tr h="209550">
                <a:tc>
                  <a:txBody>
                    <a:bodyPr/>
                    <a:lstStyle/>
                    <a:p>
                      <a:r>
                        <a:rPr lang="ja-JP" sz="1400" b="0" i="0" dirty="0" smtClean="0">
                          <a:solidFill>
                            <a:srgbClr val="4D4D4D"/>
                          </a:solidFill>
                          <a:ea typeface="MS UI Gothic" pitchFamily="18" charset="0"/>
                        </a:rPr>
                        <a:t>残存腫瘍の分類</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endParaRPr lang="en-GB" sz="1400" dirty="0"/>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5"/>
                  </a:ext>
                </a:extLst>
              </a:tr>
              <a:tr h="209550">
                <a:tc>
                  <a:txBody>
                    <a:bodyPr/>
                    <a:lstStyle/>
                    <a:p>
                      <a:pPr marL="180000"/>
                      <a:r>
                        <a:rPr lang="ja-JP" sz="1400" b="0" i="0" dirty="0" smtClean="0">
                          <a:solidFill>
                            <a:srgbClr val="4D4D4D"/>
                          </a:solidFill>
                          <a:ea typeface="MS UI Gothic" pitchFamily="18" charset="0"/>
                        </a:rPr>
                        <a:t>R0/R1/R2/入手不可、n</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37/2/1/1</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6"/>
                  </a:ext>
                </a:extLst>
              </a:tr>
              <a:tr h="209550">
                <a:tc>
                  <a:txBody>
                    <a:bodyPr/>
                    <a:lstStyle/>
                    <a:p>
                      <a:pPr marL="180000"/>
                      <a:r>
                        <a:rPr lang="ja-JP" sz="1400" b="0" i="0" dirty="0" smtClean="0">
                          <a:solidFill>
                            <a:srgbClr val="4D4D4D"/>
                          </a:solidFill>
                          <a:ea typeface="MS UI Gothic" pitchFamily="18" charset="0"/>
                        </a:rPr>
                        <a:t>R0切除率、%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90.2</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7"/>
                  </a:ext>
                </a:extLst>
              </a:tr>
              <a:tr h="209550">
                <a:tc>
                  <a:txBody>
                    <a:bodyPr/>
                    <a:lstStyle/>
                    <a:p>
                      <a:r>
                        <a:rPr lang="ja-JP" sz="1400" b="0" i="0" dirty="0" smtClean="0">
                          <a:solidFill>
                            <a:srgbClr val="4D4D4D"/>
                          </a:solidFill>
                          <a:ea typeface="MS UI Gothic" pitchFamily="18" charset="0"/>
                        </a:rPr>
                        <a:t>pCR率、%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12.2</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8"/>
                  </a:ext>
                </a:extLst>
              </a:tr>
              <a:tr h="209550">
                <a:tc>
                  <a:txBody>
                    <a:bodyPr/>
                    <a:lstStyle/>
                    <a:p>
                      <a:r>
                        <a:rPr lang="ja-JP" sz="1400" b="0" i="0" dirty="0" smtClean="0">
                          <a:solidFill>
                            <a:srgbClr val="4D4D4D"/>
                          </a:solidFill>
                          <a:ea typeface="MS UI Gothic" pitchFamily="18" charset="0"/>
                        </a:rPr>
                        <a:t>良好に奏効した例、%</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31.7</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9"/>
                  </a:ext>
                </a:extLst>
              </a:tr>
              <a:tr h="209550">
                <a:tc>
                  <a:txBody>
                    <a:bodyPr/>
                    <a:lstStyle/>
                    <a:p>
                      <a:r>
                        <a:rPr lang="ja-JP" sz="1400" b="0" i="0" dirty="0" smtClean="0">
                          <a:solidFill>
                            <a:srgbClr val="4D4D4D"/>
                          </a:solidFill>
                          <a:ea typeface="MS UI Gothic" pitchFamily="18" charset="0"/>
                        </a:rPr>
                        <a:t>N分類による病期改善率、%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56.7</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10"/>
                  </a:ext>
                </a:extLst>
              </a:tr>
              <a:tr h="209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T分類による病期改善率、%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52.5</a:t>
                      </a:r>
                    </a:p>
                  </a:txBody>
                  <a:tcPr anchor="ct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xmlns="" val="348506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2016: 高リスク直腸癌に対する、放射線療法非施行下での術前オキサリプラチン＋カペシタビン併用（XELOX）療法を検討する第II相試験（CORONA I）の初期結果</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Uehara K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a:p>
          <a:p>
            <a:pPr marL="0" indent="0">
              <a:spcBef>
                <a:spcPts val="1800"/>
              </a:spcBef>
              <a:spcAft>
                <a:spcPts val="200"/>
              </a:spcAft>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LARC患者において、術前XELOX療法は実施可能かつ安全である。</a:t>
            </a:r>
          </a:p>
          <a:p>
            <a:pPr>
              <a:spcAft>
                <a:spcPts val="0"/>
              </a:spcAft>
            </a:pPr>
            <a:r>
              <a:rPr lang="ja-JP" sz="1600" b="1" i="0" dirty="0" smtClean="0">
                <a:solidFill>
                  <a:srgbClr val="4D4D4D"/>
                </a:solidFill>
                <a:ea typeface="MS UI Gothic" pitchFamily="18" charset="0"/>
              </a:rPr>
              <a:t>T4腫瘍に関し、術後治療では曝露が不十分であり、また術前のXELOX療法の単独施行では有効性が不足する可能性がある</a:t>
            </a:r>
          </a:p>
          <a:p>
            <a:pPr>
              <a:spcAft>
                <a:spcPts val="0"/>
              </a:spcAft>
            </a:pPr>
            <a:r>
              <a:rPr lang="ja-JP" sz="1600" b="1" i="0" dirty="0" smtClean="0">
                <a:solidFill>
                  <a:srgbClr val="4D4D4D"/>
                </a:solidFill>
                <a:ea typeface="MS UI Gothic" pitchFamily="18" charset="0"/>
              </a:rPr>
              <a:t>より積極的なCTおよび／または追加的なRTの施行が検討されるべきである</a:t>
            </a:r>
          </a:p>
          <a:p>
            <a:pPr lvl="1"/>
            <a:endParaRPr lang="en-GB" b="1" dirty="0"/>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Uehara et al. </a:t>
            </a:r>
            <a:r>
              <a:rPr lang="ja-JP" sz="1200" b="0" i="1" dirty="0" smtClean="0">
                <a:ea typeface="MS UI Gothic" pitchFamily="18" charset="0"/>
              </a:rPr>
              <a:t>Ann Oncol</a:t>
            </a:r>
            <a:r>
              <a:rPr lang="ja-JP" sz="1200" b="0" i="0" dirty="0" smtClean="0">
                <a:ea typeface="MS UI Gothic" pitchFamily="18" charset="0"/>
              </a:rPr>
              <a:t> 2015; 26 (suppl 6): abstr 2016</a:t>
            </a:r>
          </a:p>
        </p:txBody>
      </p:sp>
      <p:graphicFrame>
        <p:nvGraphicFramePr>
          <p:cNvPr id="3" name="Table 2"/>
          <p:cNvGraphicFramePr>
            <a:graphicFrameLocks noGrp="1"/>
          </p:cNvGraphicFramePr>
          <p:nvPr>
            <p:extLst>
              <p:ext uri="{D42A27DB-BD31-4B8C-83A1-F6EECF244321}">
                <p14:modId xmlns:p14="http://schemas.microsoft.com/office/powerpoint/2010/main" xmlns="" val="605821444"/>
              </p:ext>
            </p:extLst>
          </p:nvPr>
        </p:nvGraphicFramePr>
        <p:xfrm>
          <a:off x="609600" y="1617026"/>
          <a:ext cx="8001000" cy="3352800"/>
        </p:xfrm>
        <a:graphic>
          <a:graphicData uri="http://schemas.openxmlformats.org/drawingml/2006/table">
            <a:tbl>
              <a:tblPr firstRow="1" bandRow="1">
                <a:tableStyleId>{69012ECD-51FC-41F1-AA8D-1B2483CD663E}</a:tableStyleId>
              </a:tblPr>
              <a:tblGrid>
                <a:gridCol w="4130650">
                  <a:extLst>
                    <a:ext uri="{9D8B030D-6E8A-4147-A177-3AD203B41FA5}">
                      <a16:colId xmlns="" xmlns:a16="http://schemas.microsoft.com/office/drawing/2014/main" val="20000"/>
                    </a:ext>
                  </a:extLst>
                </a:gridCol>
                <a:gridCol w="1935175">
                  <a:extLst>
                    <a:ext uri="{9D8B030D-6E8A-4147-A177-3AD203B41FA5}">
                      <a16:colId xmlns="" xmlns:a16="http://schemas.microsoft.com/office/drawing/2014/main" val="20001"/>
                    </a:ext>
                  </a:extLst>
                </a:gridCol>
                <a:gridCol w="1935175">
                  <a:extLst>
                    <a:ext uri="{9D8B030D-6E8A-4147-A177-3AD203B41FA5}">
                      <a16:colId xmlns="" xmlns:a16="http://schemas.microsoft.com/office/drawing/2014/main" val="20002"/>
                    </a:ext>
                  </a:extLst>
                </a:gridCol>
              </a:tblGrid>
              <a:tr h="270164">
                <a:tc>
                  <a:txBody>
                    <a:bodyPr/>
                    <a:lstStyle/>
                    <a:p>
                      <a:r>
                        <a:rPr lang="ja-JP" sz="1400" b="1" i="0" dirty="0" smtClean="0">
                          <a:solidFill>
                            <a:srgbClr val="FFFFFF"/>
                          </a:solidFill>
                          <a:ea typeface="MS UI Gothic" pitchFamily="18" charset="0"/>
                        </a:rPr>
                        <a:t>患者≥3%に発生したグレード 3以上のAE、n (%)</a:t>
                      </a: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術前XELOX (n=41)</a:t>
                      </a: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術後XELOX (n=29)</a:t>
                      </a: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70164">
                <a:tc>
                  <a:txBody>
                    <a:bodyPr/>
                    <a:lstStyle/>
                    <a:p>
                      <a:r>
                        <a:rPr lang="ja-JP" sz="1400" b="0" i="0" dirty="0" smtClean="0">
                          <a:solidFill>
                            <a:srgbClr val="4D4D4D"/>
                          </a:solidFill>
                          <a:ea typeface="MS UI Gothic" pitchFamily="18" charset="0"/>
                        </a:rPr>
                        <a:t>白血球減少症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0</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1"/>
                  </a:ext>
                </a:extLst>
              </a:tr>
              <a:tr h="270164">
                <a:tc>
                  <a:txBody>
                    <a:bodyPr/>
                    <a:lstStyle/>
                    <a:p>
                      <a:r>
                        <a:rPr lang="ja-JP" sz="1400" b="0" i="0" dirty="0" smtClean="0">
                          <a:solidFill>
                            <a:srgbClr val="4D4D4D"/>
                          </a:solidFill>
                          <a:ea typeface="MS UI Gothic" pitchFamily="18" charset="0"/>
                        </a:rPr>
                        <a:t>好中球減少症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2.4</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10.3</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2"/>
                  </a:ext>
                </a:extLst>
              </a:tr>
              <a:tr h="270164">
                <a:tc>
                  <a:txBody>
                    <a:bodyPr/>
                    <a:lstStyle/>
                    <a:p>
                      <a:r>
                        <a:rPr lang="ja-JP" sz="1400" b="0" i="0" dirty="0" smtClean="0">
                          <a:solidFill>
                            <a:srgbClr val="4D4D4D"/>
                          </a:solidFill>
                          <a:ea typeface="MS UI Gothic" pitchFamily="18" charset="0"/>
                        </a:rPr>
                        <a:t>血小板減少症</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14.6</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0</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3"/>
                  </a:ext>
                </a:extLst>
              </a:tr>
              <a:tr h="270164">
                <a:tc>
                  <a:txBody>
                    <a:bodyPr/>
                    <a:lstStyle/>
                    <a:p>
                      <a:r>
                        <a:rPr lang="ja-JP" sz="1400" b="0" i="0" dirty="0" smtClean="0">
                          <a:solidFill>
                            <a:srgbClr val="4D4D4D"/>
                          </a:solidFill>
                          <a:ea typeface="MS UI Gothic" pitchFamily="18" charset="0"/>
                        </a:rPr>
                        <a:t>好中球減少症(発熱性)</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0</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4"/>
                  </a:ext>
                </a:extLst>
              </a:tr>
              <a:tr h="270164">
                <a:tc>
                  <a:txBody>
                    <a:bodyPr/>
                    <a:lstStyle/>
                    <a:p>
                      <a:r>
                        <a:rPr lang="ja-JP" sz="1400" b="0" i="0" dirty="0" smtClean="0">
                          <a:solidFill>
                            <a:srgbClr val="4D4D4D"/>
                          </a:solidFill>
                          <a:ea typeface="MS UI Gothic" pitchFamily="18" charset="0"/>
                        </a:rPr>
                        <a:t>AST増加</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0</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5"/>
                  </a:ext>
                </a:extLst>
              </a:tr>
              <a:tr h="270164">
                <a:tc>
                  <a:txBody>
                    <a:bodyPr/>
                    <a:lstStyle/>
                    <a:p>
                      <a:r>
                        <a:rPr lang="ja-JP" sz="1400" b="0" i="0" dirty="0" smtClean="0">
                          <a:solidFill>
                            <a:srgbClr val="4D4D4D"/>
                          </a:solidFill>
                          <a:ea typeface="MS UI Gothic" pitchFamily="18" charset="0"/>
                        </a:rPr>
                        <a:t>ALT増加</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2.4</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6"/>
                  </a:ext>
                </a:extLst>
              </a:tr>
              <a:tr h="270164">
                <a:tc>
                  <a:txBody>
                    <a:bodyPr/>
                    <a:lstStyle/>
                    <a:p>
                      <a:r>
                        <a:rPr lang="ja-JP" sz="1400" b="0" i="0" dirty="0" smtClean="0">
                          <a:solidFill>
                            <a:srgbClr val="4D4D4D"/>
                          </a:solidFill>
                          <a:ea typeface="MS UI Gothic" pitchFamily="18" charset="0"/>
                        </a:rPr>
                        <a:t>疲労</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2.4</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7"/>
                  </a:ext>
                </a:extLst>
              </a:tr>
              <a:tr h="270164">
                <a:tc>
                  <a:txBody>
                    <a:bodyPr/>
                    <a:lstStyle/>
                    <a:p>
                      <a:r>
                        <a:rPr lang="ja-JP" sz="1400" b="0" i="0" dirty="0" smtClean="0">
                          <a:solidFill>
                            <a:srgbClr val="4D4D4D"/>
                          </a:solidFill>
                          <a:ea typeface="MS UI Gothic" pitchFamily="18" charset="0"/>
                        </a:rPr>
                        <a:t>下痢</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2.4</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8"/>
                  </a:ext>
                </a:extLst>
              </a:tr>
              <a:tr h="270164">
                <a:tc>
                  <a:txBody>
                    <a:bodyPr/>
                    <a:lstStyle/>
                    <a:p>
                      <a:r>
                        <a:rPr lang="ja-JP" sz="1400" b="0" i="0" dirty="0" smtClean="0">
                          <a:solidFill>
                            <a:srgbClr val="4D4D4D"/>
                          </a:solidFill>
                          <a:ea typeface="MS UI Gothic" pitchFamily="18" charset="0"/>
                        </a:rPr>
                        <a:t>食欲不振</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4.9</a:t>
                      </a:r>
                    </a:p>
                  </a:txBody>
                  <a:tcP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0</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9"/>
                  </a:ext>
                </a:extLst>
              </a:tr>
              <a:tr h="270164">
                <a:tc>
                  <a:txBody>
                    <a:bodyPr/>
                    <a:lstStyle/>
                    <a:p>
                      <a:r>
                        <a:rPr lang="ja-JP" sz="1400" b="0" i="0" dirty="0" smtClean="0">
                          <a:solidFill>
                            <a:srgbClr val="4D4D4D"/>
                          </a:solidFill>
                          <a:ea typeface="MS UI Gothic" pitchFamily="18" charset="0"/>
                        </a:rPr>
                        <a:t>末梢神経障害</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3.1</a:t>
                      </a:r>
                    </a:p>
                  </a:txBody>
                  <a:tcP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3.4</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xmlns="" val="3073159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ESDO腫瘍内科研究スライドデッキ</a:t>
            </a:r>
            <a:r>
              <a:rPr lang="en" sz="2000" dirty="0" smtClean="0"/>
              <a:t/>
            </a:r>
            <a:br>
              <a:rPr lang="en" sz="2000" dirty="0" smtClean="0"/>
            </a:br>
            <a:r>
              <a:rPr lang="ja-JP" sz="2000" b="0" i="0" dirty="0" smtClean="0">
                <a:solidFill>
                  <a:srgbClr val="043882"/>
                </a:solidFill>
                <a:ea typeface="MS UI Gothic" pitchFamily="18" charset="0"/>
              </a:rPr>
              <a:t>編集者（2015年）</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バイオマーカー</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ja-JP" sz="1400" b="1" i="0" dirty="0" smtClean="0">
                  <a:solidFill>
                    <a:srgbClr val="043882"/>
                  </a:solidFill>
                  <a:ea typeface="MS UI Gothic" pitchFamily="18" charset="0"/>
                </a:rPr>
                <a:t>胃食道・神経内分泌腫瘍 </a:t>
              </a:r>
            </a:p>
            <a:p>
              <a:pPr>
                <a:lnSpc>
                  <a:spcPct val="150000"/>
                </a:lnSpc>
                <a:spcAft>
                  <a:spcPts val="0"/>
                </a:spcAft>
                <a:tabLst>
                  <a:tab pos="2335213" algn="l"/>
                </a:tabLst>
              </a:pPr>
              <a:r>
                <a:rPr lang="ja-JP" sz="1200" b="1" i="0" dirty="0" smtClean="0">
                  <a:solidFill>
                    <a:srgbClr val="4D4D4D"/>
                  </a:solidFill>
                  <a:ea typeface="MS UI Gothic" pitchFamily="18" charset="0"/>
                </a:rPr>
                <a:t>Philippe Rougier名誉教授	</a:t>
              </a:r>
              <a:r>
                <a:rPr lang="ja-JP" sz="1200" b="0" i="0" dirty="0" smtClean="0">
                  <a:solidFill>
                    <a:srgbClr val="4D4D4D"/>
                  </a:solidFill>
                  <a:ea typeface="MS UI Gothic" pitchFamily="18" charset="0"/>
                </a:rPr>
                <a:t>フランス、ナント、ナント大学病院</a:t>
              </a:r>
            </a:p>
            <a:p>
              <a:pPr>
                <a:lnSpc>
                  <a:spcPct val="150000"/>
                </a:lnSpc>
                <a:spcAft>
                  <a:spcPts val="0"/>
                </a:spcAft>
                <a:tabLst>
                  <a:tab pos="2335213" algn="l"/>
                </a:tabLst>
              </a:pPr>
              <a:r>
                <a:rPr lang="ja-JP" sz="1200" b="1" i="0" dirty="0" smtClean="0">
                  <a:solidFill>
                    <a:srgbClr val="4D4D4D"/>
                  </a:solidFill>
                  <a:ea typeface="MS UI Gothic" pitchFamily="18" charset="0"/>
                </a:rPr>
                <a:t>Côme Lepage教授	</a:t>
              </a:r>
              <a:r>
                <a:rPr lang="ja-JP" sz="1200" b="0" i="0" dirty="0" smtClean="0">
                  <a:solidFill>
                    <a:srgbClr val="4D4D4D"/>
                  </a:solidFill>
                  <a:ea typeface="MS UI Gothic" pitchFamily="18" charset="0"/>
                </a:rPr>
                <a:t>フランス、ディジョン、大学病院および国立衛生医学研究所</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ja-JP" sz="1400" b="1" i="0" dirty="0" smtClean="0">
                  <a:solidFill>
                    <a:srgbClr val="043882"/>
                  </a:solidFill>
                  <a:ea typeface="MS UI Gothic" pitchFamily="18" charset="0"/>
                </a:rPr>
                <a:t>膵癌および肝胆道系腫瘍</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Jean-Luc Van Laethem教授	</a:t>
              </a:r>
              <a:r>
                <a:rPr lang="ja-JP" sz="1200" b="0" i="0" dirty="0" smtClean="0">
                  <a:solidFill>
                    <a:srgbClr val="4D4D4D"/>
                  </a:solidFill>
                  <a:ea typeface="MS UI Gothic" pitchFamily="18" charset="0"/>
                </a:rPr>
                <a:t>ベルギー、ブリュッセル、エラスムス大学病院、消化器癌</a:t>
              </a:r>
            </a:p>
            <a:p>
              <a:pPr marL="0" indent="0" fontAlgn="auto">
                <a:lnSpc>
                  <a:spcPct val="150000"/>
                </a:lnSpc>
                <a:spcBef>
                  <a:spcPts val="0"/>
                </a:spcBef>
                <a:spcAft>
                  <a:spcPts val="0"/>
                </a:spcAft>
                <a:buClrTx/>
                <a:buSzTx/>
                <a:buFontTx/>
                <a:buNone/>
                <a:tabLst>
                  <a:tab pos="2335213" algn="l"/>
                </a:tabLst>
              </a:pPr>
              <a:r>
                <a:rPr lang="ja-JP" sz="1200" b="1" i="0" dirty="0" smtClean="0">
                  <a:solidFill>
                    <a:srgbClr val="4D4D4D"/>
                  </a:solidFill>
                  <a:ea typeface="MS UI Gothic" pitchFamily="18" charset="0"/>
                </a:rPr>
                <a:t>Thomas Seufferlein教授	</a:t>
              </a:r>
              <a:r>
                <a:rPr lang="ja-JP" sz="1200" b="0" i="0" dirty="0" smtClean="0">
                  <a:solidFill>
                    <a:srgbClr val="4D4D4D"/>
                  </a:solidFill>
                  <a:ea typeface="MS UI Gothic" pitchFamily="18" charset="0"/>
                </a:rPr>
                <a:t>ドイツ、ウルム、ウルム大学、内科 I</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ja-JP" sz="1400" b="1" i="0" dirty="0" smtClean="0">
                  <a:solidFill>
                    <a:srgbClr val="043882"/>
                  </a:solidFill>
                  <a:ea typeface="MS UI Gothic" pitchFamily="18" charset="0"/>
                </a:rPr>
                <a:t>結腸直腸癌</a:t>
              </a:r>
            </a:p>
            <a:p>
              <a:pPr>
                <a:lnSpc>
                  <a:spcPct val="150000"/>
                </a:lnSpc>
                <a:spcAft>
                  <a:spcPts val="0"/>
                </a:spcAft>
                <a:tabLst>
                  <a:tab pos="2335213" algn="l"/>
                </a:tabLst>
              </a:pPr>
              <a:r>
                <a:rPr lang="ja-JP" sz="1200" b="1" i="0" dirty="0" smtClean="0">
                  <a:solidFill>
                    <a:srgbClr val="4D4D4D"/>
                  </a:solidFill>
                  <a:ea typeface="MS UI Gothic" pitchFamily="18" charset="0"/>
                </a:rPr>
                <a:t>Eric Van Cutsem教授	</a:t>
              </a:r>
              <a:r>
                <a:rPr lang="ja-JP" sz="1200" b="0" i="0" dirty="0" smtClean="0">
                  <a:solidFill>
                    <a:srgbClr val="4D4D4D"/>
                  </a:solidFill>
                  <a:ea typeface="MS UI Gothic" pitchFamily="18" charset="0"/>
                </a:rPr>
                <a:t>ベルギー、ルーバン、大学病院、消化器腫瘍科</a:t>
              </a:r>
            </a:p>
            <a:p>
              <a:pPr>
                <a:lnSpc>
                  <a:spcPct val="150000"/>
                </a:lnSpc>
                <a:spcAft>
                  <a:spcPts val="0"/>
                </a:spcAft>
                <a:tabLst>
                  <a:tab pos="2335213" algn="l"/>
                </a:tabLst>
              </a:pPr>
              <a:r>
                <a:rPr lang="ja-JP" sz="1200" b="1" i="0" dirty="0" smtClean="0">
                  <a:solidFill>
                    <a:srgbClr val="4D4D4D"/>
                  </a:solidFill>
                  <a:ea typeface="MS UI Gothic" pitchFamily="18" charset="0"/>
                </a:rPr>
                <a:t>Wolff Schmiegel教授</a:t>
              </a:r>
              <a:r>
                <a:rPr lang="ja-JP" sz="1200" b="0" i="0" dirty="0" smtClean="0">
                  <a:solidFill>
                    <a:srgbClr val="4D4D4D"/>
                  </a:solidFill>
                  <a:ea typeface="MS UI Gothic" pitchFamily="18" charset="0"/>
                </a:rPr>
                <a:t> 	ドイツ、ボーフム、フール大学、医学部</a:t>
              </a:r>
            </a:p>
            <a:p>
              <a:pPr>
                <a:lnSpc>
                  <a:spcPct val="150000"/>
                </a:lnSpc>
                <a:spcAft>
                  <a:spcPts val="0"/>
                </a:spcAft>
                <a:tabLst>
                  <a:tab pos="2335213" algn="l"/>
                </a:tabLst>
              </a:pPr>
              <a:r>
                <a:rPr lang="ja-JP" sz="1200" b="1" i="0" dirty="0" smtClean="0">
                  <a:solidFill>
                    <a:srgbClr val="4D4D4D"/>
                  </a:solidFill>
                  <a:ea typeface="MS UI Gothic" pitchFamily="18" charset="0"/>
                </a:rPr>
                <a:t>Thomas Gruenberger教授	</a:t>
              </a:r>
              <a:r>
                <a:rPr lang="ja-JP" sz="1200" b="0" i="0" dirty="0" smtClean="0">
                  <a:solidFill>
                    <a:srgbClr val="4D4D4D"/>
                  </a:solidFill>
                  <a:ea typeface="MS UI Gothic" pitchFamily="18" charset="0"/>
                </a:rPr>
                <a:t>オーストリア、ウィーン、ルドルフ財団クリニック、外科I</a:t>
              </a: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1634216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sz="4000" b="1" i="0" dirty="0" smtClean="0">
                <a:solidFill>
                  <a:srgbClr val="043882"/>
                </a:solidFill>
                <a:ea typeface="MS UI Gothic" pitchFamily="18" charset="0"/>
              </a:rPr>
              <a:t>結腸直腸癌</a:t>
            </a:r>
          </a:p>
        </p:txBody>
      </p:sp>
    </p:spTree>
    <p:extLst>
      <p:ext uri="{BB962C8B-B14F-4D97-AF65-F5344CB8AC3E}">
        <p14:creationId xmlns:p14="http://schemas.microsoft.com/office/powerpoint/2010/main" xmlns="" val="2310284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32LBA: AGITG ICECREAM試験：G13D変異を有する患者におけるイリノテカン・セツキシマブ評価およびセツキシマブ反応評価  - KRAS G13D変異を有する治療抵抗性の転移性結腸直腸癌患者における転帰の解析  – Segelov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 G13D変異を有する治療抵抗性の転移性結腸直腸癌（mCRC）患者において、イリノテカン＋セツキシマブの併用療法とセツキシマブ単独療法の有効性を比較評価すること</a:t>
            </a:r>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a:t>
            </a:r>
            <a:r>
              <a:rPr lang="ja-JP" sz="1200" b="0" i="1" dirty="0" smtClean="0">
                <a:ea typeface="MS UI Gothic" pitchFamily="18" charset="0"/>
              </a:rPr>
              <a:t>KRAS</a:t>
            </a:r>
            <a:r>
              <a:rPr lang="ja-JP" sz="1200" b="0" i="0" dirty="0" smtClean="0">
                <a:ea typeface="MS UI Gothic" pitchFamily="18" charset="0"/>
              </a:rPr>
              <a:t>、</a:t>
            </a:r>
            <a:r>
              <a:rPr lang="ja-JP" sz="1200" b="0" i="1" dirty="0" smtClean="0">
                <a:ea typeface="MS UI Gothic" pitchFamily="18" charset="0"/>
              </a:rPr>
              <a:t>BRAF</a:t>
            </a:r>
            <a:r>
              <a:rPr lang="ja-JP" sz="1200" b="0" i="0" dirty="0" smtClean="0">
                <a:ea typeface="MS UI Gothic" pitchFamily="18" charset="0"/>
              </a:rPr>
              <a:t>、</a:t>
            </a:r>
            <a:r>
              <a:rPr lang="ja-JP" sz="1200" b="0" i="1" dirty="0" smtClean="0">
                <a:ea typeface="MS UI Gothic" pitchFamily="18" charset="0"/>
              </a:rPr>
              <a:t>NRAF</a:t>
            </a:r>
            <a:r>
              <a:rPr lang="ja-JP" sz="1200" b="0" i="0" dirty="0" smtClean="0">
                <a:ea typeface="MS UI Gothic" pitchFamily="18" charset="0"/>
              </a:rPr>
              <a:t>、</a:t>
            </a:r>
            <a:r>
              <a:rPr lang="ja-JP" sz="1200" b="0" i="1" dirty="0" smtClean="0">
                <a:ea typeface="MS UI Gothic" pitchFamily="18" charset="0"/>
              </a:rPr>
              <a:t>PI3KCA</a:t>
            </a:r>
            <a:r>
              <a:rPr lang="ja-JP" sz="1200" b="0" i="0" dirty="0" smtClean="0">
                <a:ea typeface="MS UI Gothic" pitchFamily="18" charset="0"/>
              </a:rPr>
              <a:t>エクソン20変異がないこと（現在も被験者募集中）、</a:t>
            </a:r>
            <a:r>
              <a:rPr lang="ja-JP" sz="1200" b="0" i="0" baseline="30000" dirty="0" smtClean="0">
                <a:ea typeface="MS UI Gothic" pitchFamily="18" charset="0"/>
              </a:rPr>
              <a:t>†</a:t>
            </a:r>
            <a:r>
              <a:rPr lang="ja-JP" sz="1200" b="0" i="0" dirty="0" smtClean="0">
                <a:ea typeface="MS UI Gothic" pitchFamily="18" charset="0"/>
              </a:rPr>
              <a:t>400 mg/m</a:t>
            </a:r>
            <a:r>
              <a:rPr lang="ja-JP" sz="1200" b="0" i="0" baseline="30000" dirty="0" smtClean="0">
                <a:ea typeface="MS UI Gothic" pitchFamily="18" charset="0"/>
              </a:rPr>
              <a:t>2</a:t>
            </a:r>
            <a:r>
              <a:rPr lang="ja-JP" sz="1200" b="0" i="0" dirty="0" smtClean="0">
                <a:ea typeface="MS UI Gothic" pitchFamily="18" charset="0"/>
              </a:rPr>
              <a:t>のボーラス投与後に</a:t>
            </a:r>
            <a:r>
              <a:rPr lang="en" sz="1200" dirty="0" smtClean="0"/>
              <a:t/>
            </a:r>
            <a:br>
              <a:rPr lang="en" sz="1200" dirty="0" smtClean="0"/>
            </a:br>
            <a:r>
              <a:rPr lang="ja-JP" sz="1200" b="0" i="0" dirty="0" smtClean="0">
                <a:ea typeface="MS UI Gothic" pitchFamily="18" charset="0"/>
              </a:rPr>
              <a:t>250 mg/m</a:t>
            </a:r>
            <a:r>
              <a:rPr lang="ja-JP" sz="1200" b="0" i="0" baseline="30000" dirty="0" smtClean="0">
                <a:ea typeface="MS UI Gothic" pitchFamily="18" charset="0"/>
              </a:rPr>
              <a:t>2</a:t>
            </a:r>
            <a:r>
              <a:rPr lang="ja-JP" sz="1200" b="0" i="0" dirty="0" smtClean="0">
                <a:ea typeface="MS UI Gothic" pitchFamily="18" charset="0"/>
              </a:rPr>
              <a:t>をq1w、</a:t>
            </a:r>
            <a:r>
              <a:rPr lang="ja-JP" sz="1200" b="0" i="0" baseline="30000" dirty="0" smtClean="0">
                <a:ea typeface="MS UI Gothic" pitchFamily="18" charset="0"/>
              </a:rPr>
              <a:t>‡</a:t>
            </a:r>
            <a:r>
              <a:rPr lang="ja-JP" sz="1200" b="0" i="0" dirty="0" smtClean="0">
                <a:ea typeface="MS UI Gothic" pitchFamily="18" charset="0"/>
              </a:rPr>
              <a:t>180mg/m</a:t>
            </a:r>
            <a:r>
              <a:rPr lang="ja-JP" sz="1200" b="0" i="0" baseline="30000" dirty="0" smtClean="0">
                <a:ea typeface="MS UI Gothic" pitchFamily="18" charset="0"/>
              </a:rPr>
              <a:t>2</a:t>
            </a:r>
            <a:r>
              <a:rPr lang="ja-JP" sz="1200" b="0" i="0" dirty="0" smtClean="0">
                <a:ea typeface="MS UI Gothic" pitchFamily="18" charset="0"/>
              </a:rPr>
              <a:t>をq2w</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Segelov et al. </a:t>
            </a:r>
            <a:r>
              <a:rPr lang="ja-JP" sz="1200" b="0" i="1" dirty="0" smtClean="0">
                <a:ea typeface="MS UI Gothic" pitchFamily="18" charset="0"/>
              </a:rPr>
              <a:t>Ann Oncol</a:t>
            </a:r>
            <a:r>
              <a:rPr lang="ja-JP" sz="1200" b="0" i="0" dirty="0" smtClean="0">
                <a:ea typeface="MS UI Gothic" pitchFamily="18" charset="0"/>
              </a:rPr>
              <a:t> 2015; 26 (suppl 6): abstr 32LBA</a:t>
            </a:r>
          </a:p>
        </p:txBody>
      </p:sp>
      <p:sp>
        <p:nvSpPr>
          <p:cNvPr id="6" name="Oval 14"/>
          <p:cNvSpPr>
            <a:spLocks noChangeArrowheads="1"/>
          </p:cNvSpPr>
          <p:nvPr/>
        </p:nvSpPr>
        <p:spPr bwMode="auto">
          <a:xfrm>
            <a:off x="3941537" y="345913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a:t>
            </a:r>
            <a:r>
              <a:rPr lang="es-ES" altLang="ja-JP" sz="1100" b="1" i="0" dirty="0" smtClean="0">
                <a:solidFill>
                  <a:srgbClr val="043882"/>
                </a:solidFill>
                <a:ea typeface="MS UI Gothic" pitchFamily="18" charset="0"/>
              </a:rPr>
              <a:t/>
            </a:r>
            <a:br>
              <a:rPr lang="es-ES" altLang="ja-JP" sz="1100" b="1" i="0" dirty="0" smtClean="0">
                <a:solidFill>
                  <a:srgbClr val="043882"/>
                </a:solidFill>
                <a:ea typeface="MS UI Gothic" pitchFamily="18" charset="0"/>
              </a:rPr>
            </a:br>
            <a:r>
              <a:rPr lang="ja-JP" sz="1100" b="1" i="0" dirty="0" smtClean="0">
                <a:solidFill>
                  <a:srgbClr val="043882"/>
                </a:solidFill>
                <a:ea typeface="MS UI Gothic" pitchFamily="18" charset="0"/>
              </a:rPr>
              <a:t>為化</a:t>
            </a:r>
          </a:p>
          <a:p>
            <a:pPr algn="ctr"/>
            <a:r>
              <a:rPr lang="ja-JP" sz="1100" b="1" i="0" dirty="0" smtClean="0">
                <a:solidFill>
                  <a:srgbClr val="043882"/>
                </a:solidFill>
                <a:ea typeface="MS UI Gothic" pitchFamily="18" charset="0"/>
              </a:rPr>
              <a:t>1:1</a:t>
            </a:r>
          </a:p>
        </p:txBody>
      </p:sp>
      <p:cxnSp>
        <p:nvCxnSpPr>
          <p:cNvPr id="7" name="AutoShape 15"/>
          <p:cNvCxnSpPr>
            <a:cxnSpLocks noChangeShapeType="1"/>
            <a:stCxn id="6" idx="0"/>
            <a:endCxn id="15" idx="1"/>
          </p:cNvCxnSpPr>
          <p:nvPr/>
        </p:nvCxnSpPr>
        <p:spPr bwMode="auto">
          <a:xfrm rot="5400000" flipH="1" flipV="1">
            <a:off x="4217370" y="2811191"/>
            <a:ext cx="663905" cy="63197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53090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289362"/>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0" dirty="0" smtClean="0">
                <a:solidFill>
                  <a:srgbClr val="4D4D4D"/>
                </a:solidFill>
                <a:ea typeface="MS UI Gothic" pitchFamily="18" charset="0"/>
              </a:rPr>
              <a:t>四重野生型（WT）* vs. </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 G13D変異</a:t>
            </a:r>
          </a:p>
        </p:txBody>
      </p:sp>
      <p:cxnSp>
        <p:nvCxnSpPr>
          <p:cNvPr id="10" name="AutoShape 19"/>
          <p:cNvCxnSpPr>
            <a:cxnSpLocks noChangeShapeType="1"/>
          </p:cNvCxnSpPr>
          <p:nvPr/>
        </p:nvCxnSpPr>
        <p:spPr bwMode="auto">
          <a:xfrm>
            <a:off x="3684814" y="3751230"/>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795225"/>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09" y="2384856"/>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セツキシマブ</a:t>
            </a:r>
            <a:r>
              <a:rPr lang="ja-JP" b="0" i="0" baseline="30000" dirty="0" smtClean="0">
                <a:solidFill>
                  <a:srgbClr val="FFFFFF"/>
                </a:solidFill>
                <a:ea typeface="MS UI Gothic" pitchFamily="18" charset="0"/>
              </a:rPr>
              <a:t>†</a:t>
            </a:r>
            <a:r>
              <a:rPr lang="ja-JP" b="0" i="0" dirty="0" smtClean="0">
                <a:solidFill>
                  <a:srgbClr val="FFFFFF"/>
                </a:solidFill>
                <a:ea typeface="MS UI Gothic" pitchFamily="18" charset="0"/>
              </a:rPr>
              <a:t>単独</a:t>
            </a:r>
          </a:p>
          <a:p>
            <a:pPr algn="ctr" defTabSz="892175" eaLnBrk="0" hangingPunct="0"/>
            <a:r>
              <a:rPr lang="ja-JP" b="0" i="0" dirty="0" smtClean="0">
                <a:solidFill>
                  <a:srgbClr val="FFFFFF"/>
                </a:solidFill>
                <a:ea typeface="MS UI Gothic" pitchFamily="18" charset="0"/>
              </a:rPr>
              <a:t>（n=25）</a:t>
            </a:r>
          </a:p>
        </p:txBody>
      </p:sp>
      <p:sp>
        <p:nvSpPr>
          <p:cNvPr id="16" name="AutoShape 9"/>
          <p:cNvSpPr>
            <a:spLocks noChangeArrowheads="1"/>
          </p:cNvSpPr>
          <p:nvPr/>
        </p:nvSpPr>
        <p:spPr bwMode="auto">
          <a:xfrm>
            <a:off x="365124" y="2339434"/>
            <a:ext cx="3319690" cy="28366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sz="1700"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sz="1700" b="0" i="0" dirty="0" smtClean="0">
                <a:solidFill>
                  <a:srgbClr val="FFFFFF"/>
                </a:solidFill>
                <a:ea typeface="MS UI Gothic" pitchFamily="18" charset="0"/>
              </a:rPr>
              <a:t>治療抵抗性の切除不能mCRC</a:t>
            </a:r>
          </a:p>
          <a:p>
            <a:pPr marL="228600" indent="-228600" defTabSz="892175" eaLnBrk="0" hangingPunct="0">
              <a:spcAft>
                <a:spcPct val="30000"/>
              </a:spcAft>
              <a:buFont typeface="Arial" pitchFamily="34" charset="0"/>
              <a:buChar char="•"/>
            </a:pPr>
            <a:r>
              <a:rPr lang="ja-JP" sz="1700" b="0" i="0" dirty="0" smtClean="0">
                <a:solidFill>
                  <a:srgbClr val="FFFFFF"/>
                </a:solidFill>
                <a:ea typeface="MS UI Gothic" pitchFamily="18" charset="0"/>
              </a:rPr>
              <a:t>四重野生型（WT）*または</a:t>
            </a:r>
            <a:r>
              <a:rPr lang="ja-JP" sz="1700" b="0" i="1" dirty="0" smtClean="0">
                <a:solidFill>
                  <a:srgbClr val="FFFFFF"/>
                </a:solidFill>
                <a:ea typeface="MS UI Gothic" pitchFamily="18" charset="0"/>
              </a:rPr>
              <a:t>KRAS</a:t>
            </a:r>
            <a:r>
              <a:rPr lang="ja-JP" sz="1700" b="0" i="0" dirty="0" smtClean="0">
                <a:solidFill>
                  <a:srgbClr val="FFFFFF"/>
                </a:solidFill>
                <a:ea typeface="MS UI Gothic" pitchFamily="18" charset="0"/>
              </a:rPr>
              <a:t> G13D変異</a:t>
            </a:r>
          </a:p>
          <a:p>
            <a:pPr marL="228600" indent="-228600" defTabSz="892175" eaLnBrk="0" hangingPunct="0">
              <a:spcAft>
                <a:spcPct val="30000"/>
              </a:spcAft>
              <a:buFont typeface="Arial" pitchFamily="34" charset="0"/>
              <a:buChar char="•"/>
            </a:pPr>
            <a:r>
              <a:rPr lang="ja-JP" sz="1700" b="0" i="0" dirty="0" smtClean="0">
                <a:solidFill>
                  <a:srgbClr val="FFFFFF"/>
                </a:solidFill>
                <a:ea typeface="MS UI Gothic" pitchFamily="18" charset="0"/>
              </a:rPr>
              <a:t>ECOGのPSスコアが0～2 </a:t>
            </a:r>
          </a:p>
          <a:p>
            <a:pPr marL="228600" indent="-228600" defTabSz="892175" eaLnBrk="0" hangingPunct="0">
              <a:spcAft>
                <a:spcPct val="30000"/>
              </a:spcAft>
              <a:buFont typeface="Arial" pitchFamily="34" charset="0"/>
              <a:buChar char="•"/>
            </a:pPr>
            <a:r>
              <a:rPr lang="ja-JP" sz="1700" b="0" i="0" dirty="0" smtClean="0">
                <a:solidFill>
                  <a:srgbClr val="FFFFFF"/>
                </a:solidFill>
                <a:ea typeface="MS UI Gothic" pitchFamily="18" charset="0"/>
              </a:rPr>
              <a:t>イリノテカン投与後6ヶ月以内にPDを認めたが、依然として忍容性あり</a:t>
            </a:r>
          </a:p>
          <a:p>
            <a:pPr marL="292100" indent="-292100" defTabSz="892175" eaLnBrk="0" hangingPunct="0">
              <a:spcAft>
                <a:spcPct val="30000"/>
              </a:spcAft>
              <a:buFont typeface="Wingdings" pitchFamily="2" charset="2"/>
              <a:buNone/>
            </a:pPr>
            <a:r>
              <a:rPr lang="ja-JP" sz="1700" b="0" i="0" dirty="0" smtClean="0">
                <a:solidFill>
                  <a:srgbClr val="FFFFFF"/>
                </a:solidFill>
                <a:ea typeface="MS UI Gothic" pitchFamily="18" charset="0"/>
              </a:rPr>
              <a:t>（n=100）</a:t>
            </a:r>
          </a:p>
        </p:txBody>
      </p:sp>
      <p:sp>
        <p:nvSpPr>
          <p:cNvPr id="17" name="Rectangle 9"/>
          <p:cNvSpPr txBox="1">
            <a:spLocks noChangeArrowheads="1"/>
          </p:cNvSpPr>
          <p:nvPr/>
        </p:nvSpPr>
        <p:spPr bwMode="auto">
          <a:xfrm>
            <a:off x="365124" y="5277280"/>
            <a:ext cx="4130676" cy="666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6ヶ月PFS</a:t>
            </a:r>
          </a:p>
          <a:p>
            <a:pPr>
              <a:buClr>
                <a:srgbClr val="043882"/>
              </a:buClr>
            </a:pPr>
            <a:endParaRPr lang="en-GB" kern="0" dirty="0" smtClean="0"/>
          </a:p>
        </p:txBody>
      </p:sp>
      <p:sp>
        <p:nvSpPr>
          <p:cNvPr id="18" name="Content Placeholder 26"/>
          <p:cNvSpPr txBox="1">
            <a:spLocks/>
          </p:cNvSpPr>
          <p:nvPr/>
        </p:nvSpPr>
        <p:spPr>
          <a:xfrm>
            <a:off x="4648200" y="5277280"/>
            <a:ext cx="4130675" cy="66632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ORR、OS、QoL</a:t>
            </a:r>
          </a:p>
        </p:txBody>
      </p:sp>
      <p:cxnSp>
        <p:nvCxnSpPr>
          <p:cNvPr id="19" name="AutoShape 16"/>
          <p:cNvCxnSpPr>
            <a:cxnSpLocks noChangeShapeType="1"/>
            <a:endCxn id="22" idx="1"/>
          </p:cNvCxnSpPr>
          <p:nvPr/>
        </p:nvCxnSpPr>
        <p:spPr bwMode="auto">
          <a:xfrm rot="16200000" flipH="1">
            <a:off x="4215318" y="4061345"/>
            <a:ext cx="668006" cy="631976"/>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44701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542220" y="471133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09" y="4300968"/>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セツキシマブ</a:t>
            </a:r>
            <a:r>
              <a:rPr lang="ja-JP" b="0" i="0" baseline="30000" dirty="0" smtClean="0">
                <a:solidFill>
                  <a:srgbClr val="4D4D4D"/>
                </a:solidFill>
                <a:ea typeface="MS UI Gothic" pitchFamily="18" charset="0"/>
              </a:rPr>
              <a:t>†</a:t>
            </a:r>
            <a:r>
              <a:rPr lang="ja-JP" b="0" i="0" dirty="0" smtClean="0">
                <a:solidFill>
                  <a:srgbClr val="4D4D4D"/>
                </a:solidFill>
                <a:ea typeface="MS UI Gothic" pitchFamily="18" charset="0"/>
              </a:rPr>
              <a:t>＋イリノテカン</a:t>
            </a:r>
            <a:r>
              <a:rPr lang="ja-JP" b="0" i="0" baseline="30000" dirty="0" smtClean="0">
                <a:solidFill>
                  <a:srgbClr val="4D4D4D"/>
                </a:solidFill>
                <a:ea typeface="MS UI Gothic" pitchFamily="18" charset="0"/>
              </a:rPr>
              <a:t>‡</a:t>
            </a:r>
          </a:p>
          <a:p>
            <a:pPr algn="ctr" defTabSz="892175" eaLnBrk="0" hangingPunct="0"/>
            <a:r>
              <a:rPr lang="ja-JP" b="0" i="0" dirty="0" smtClean="0">
                <a:solidFill>
                  <a:srgbClr val="4D4D4D"/>
                </a:solidFill>
                <a:ea typeface="MS UI Gothic" pitchFamily="18" charset="0"/>
              </a:rPr>
              <a:t>（n=26）</a:t>
            </a:r>
          </a:p>
        </p:txBody>
      </p:sp>
    </p:spTree>
    <p:extLst>
      <p:ext uri="{BB962C8B-B14F-4D97-AF65-F5344CB8AC3E}">
        <p14:creationId xmlns:p14="http://schemas.microsoft.com/office/powerpoint/2010/main" xmlns="" val="39065978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32LBA: AGITG ICECREAM試験：G13D変異を有する患者におけるイリノテカン・セツキシマブ評価およびセツキシマブ反応評価  - KRAS G13D変異を有する治療抵抗性の転移性結腸直腸癌患者における転帰の解析  – Segelov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pPr lvl="1"/>
            <a:endParaRPr lang="en-GB" dirty="0" smtClean="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Segelov et al. </a:t>
            </a:r>
            <a:r>
              <a:rPr lang="ja-JP" sz="1200" b="0" i="1" dirty="0" smtClean="0">
                <a:ea typeface="MS UI Gothic" pitchFamily="18" charset="0"/>
              </a:rPr>
              <a:t>Ann Oncol</a:t>
            </a:r>
            <a:r>
              <a:rPr lang="ja-JP" sz="1200" b="0" i="0" dirty="0" smtClean="0">
                <a:ea typeface="MS UI Gothic" pitchFamily="18" charset="0"/>
              </a:rPr>
              <a:t> 2015; 26 (suppl 6): abstr 32LBA</a:t>
            </a:r>
          </a:p>
        </p:txBody>
      </p:sp>
      <p:graphicFrame>
        <p:nvGraphicFramePr>
          <p:cNvPr id="3" name="Table 2"/>
          <p:cNvGraphicFramePr>
            <a:graphicFrameLocks noGrp="1"/>
          </p:cNvGraphicFramePr>
          <p:nvPr>
            <p:extLst>
              <p:ext uri="{D42A27DB-BD31-4B8C-83A1-F6EECF244321}">
                <p14:modId xmlns:p14="http://schemas.microsoft.com/office/powerpoint/2010/main" xmlns="" val="3891902299"/>
              </p:ext>
            </p:extLst>
          </p:nvPr>
        </p:nvGraphicFramePr>
        <p:xfrm>
          <a:off x="533400" y="1600200"/>
          <a:ext cx="8153400" cy="1695450"/>
        </p:xfrm>
        <a:graphic>
          <a:graphicData uri="http://schemas.openxmlformats.org/drawingml/2006/table">
            <a:tbl>
              <a:tblPr firstRow="1" bandRow="1">
                <a:tableStyleId>{69012ECD-51FC-41F1-AA8D-1B2483CD663E}</a:tableStyleId>
              </a:tblPr>
              <a:tblGrid>
                <a:gridCol w="2752094">
                  <a:extLst>
                    <a:ext uri="{9D8B030D-6E8A-4147-A177-3AD203B41FA5}">
                      <a16:colId xmlns="" xmlns:a16="http://schemas.microsoft.com/office/drawing/2014/main" val="20000"/>
                    </a:ext>
                  </a:extLst>
                </a:gridCol>
                <a:gridCol w="2505706">
                  <a:extLst>
                    <a:ext uri="{9D8B030D-6E8A-4147-A177-3AD203B41FA5}">
                      <a16:colId xmlns="" xmlns:a16="http://schemas.microsoft.com/office/drawing/2014/main" val="20001"/>
                    </a:ext>
                  </a:extLst>
                </a:gridCol>
                <a:gridCol w="2895600">
                  <a:extLst>
                    <a:ext uri="{9D8B030D-6E8A-4147-A177-3AD203B41FA5}">
                      <a16:colId xmlns="" xmlns:a16="http://schemas.microsoft.com/office/drawing/2014/main" val="20002"/>
                    </a:ext>
                  </a:extLst>
                </a:gridCol>
              </a:tblGrid>
              <a:tr h="339090">
                <a:tc>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セツキシマブ単独(n=25*)</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セツキシマブ＋イリノテカン(n=26</a:t>
                      </a:r>
                      <a:r>
                        <a:rPr lang="ja-JP" sz="1400" b="1" i="0" baseline="30000" dirty="0" smtClean="0">
                          <a:solidFill>
                            <a:srgbClr val="FFFFFF"/>
                          </a:solidFill>
                          <a:ea typeface="MS UI Gothic" pitchFamily="18" charset="0"/>
                        </a:rPr>
                        <a:t>†</a:t>
                      </a:r>
                      <a:r>
                        <a:rPr lang="ja-JP" sz="1400" b="1" i="0" dirty="0" smtClean="0">
                          <a:solidFill>
                            <a:srgbClr val="FFFFFF"/>
                          </a:solidFill>
                          <a:ea typeface="MS UI Gothic" pitchFamily="18" charset="0"/>
                        </a:rPr>
                        <a:t>)</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39090">
                <a:tc>
                  <a:txBody>
                    <a:bodyPr/>
                    <a:lstStyle/>
                    <a:p>
                      <a:r>
                        <a:rPr lang="ja-JP" sz="1400" b="0" i="0" dirty="0" smtClean="0">
                          <a:solidFill>
                            <a:srgbClr val="4D4D4D"/>
                          </a:solidFill>
                          <a:ea typeface="MS UI Gothic" pitchFamily="18" charset="0"/>
                        </a:rPr>
                        <a:t>CR、n (%)</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1"/>
                  </a:ext>
                </a:extLst>
              </a:tr>
              <a:tr h="339090">
                <a:tc>
                  <a:txBody>
                    <a:bodyPr/>
                    <a:lstStyle/>
                    <a:p>
                      <a:r>
                        <a:rPr lang="ja-JP" sz="1400" b="0" i="0" dirty="0" smtClean="0">
                          <a:solidFill>
                            <a:srgbClr val="4D4D4D"/>
                          </a:solidFill>
                          <a:ea typeface="MS UI Gothic" pitchFamily="18" charset="0"/>
                        </a:rPr>
                        <a:t>PR、n (%)</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2 (9)</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2"/>
                  </a:ext>
                </a:extLst>
              </a:tr>
              <a:tr h="339090">
                <a:tc>
                  <a:txBody>
                    <a:bodyPr/>
                    <a:lstStyle/>
                    <a:p>
                      <a:r>
                        <a:rPr lang="ja-JP" sz="1400" b="0" i="0" dirty="0" smtClean="0">
                          <a:solidFill>
                            <a:srgbClr val="4D4D4D"/>
                          </a:solidFill>
                          <a:ea typeface="MS UI Gothic" pitchFamily="18" charset="0"/>
                        </a:rPr>
                        <a:t>SD、n (%)</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14 (58)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16 (70)</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3"/>
                  </a:ext>
                </a:extLst>
              </a:tr>
              <a:tr h="339090">
                <a:tc>
                  <a:txBody>
                    <a:bodyPr/>
                    <a:lstStyle/>
                    <a:p>
                      <a:r>
                        <a:rPr lang="ja-JP" sz="1400" b="0" i="0" dirty="0" smtClean="0">
                          <a:solidFill>
                            <a:srgbClr val="4D4D4D"/>
                          </a:solidFill>
                          <a:ea typeface="MS UI Gothic" pitchFamily="18" charset="0"/>
                        </a:rPr>
                        <a:t>PD、n (%)</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10 (42)</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5 (22)</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extLst>
                  <a:ext uri="{0D108BD9-81ED-4DB2-BD59-A6C34878D82A}">
                    <a16:rowId xmlns="" xmlns:a16="http://schemas.microsoft.com/office/drawing/2014/main" val="10004"/>
                  </a:ext>
                </a:extLst>
              </a:tr>
            </a:tbl>
          </a:graphicData>
        </a:graphic>
      </p:graphicFrame>
      <p:sp>
        <p:nvSpPr>
          <p:cNvPr id="8" name="Text Placeholder 12"/>
          <p:cNvSpPr>
            <a:spLocks noGrp="1"/>
          </p:cNvSpPr>
          <p:nvPr>
            <p:ph type="body" sz="quarter" idx="10"/>
          </p:nvPr>
        </p:nvSpPr>
        <p:spPr>
          <a:xfrm>
            <a:off x="365125" y="6096000"/>
            <a:ext cx="4130675" cy="487363"/>
          </a:xfrm>
        </p:spPr>
        <p:txBody>
          <a:bodyPr/>
          <a:lstStyle/>
          <a:p>
            <a:r>
              <a:rPr lang="ja-JP" sz="1200" b="0" i="0" dirty="0" smtClean="0">
                <a:ea typeface="MS UI Gothic" pitchFamily="18" charset="0"/>
              </a:rPr>
              <a:t>*n=24　評価可能例、</a:t>
            </a:r>
            <a:r>
              <a:rPr lang="ja-JP" sz="1200" b="0" i="0" baseline="30000" dirty="0" smtClean="0">
                <a:ea typeface="MS UI Gothic" pitchFamily="18" charset="0"/>
              </a:rPr>
              <a:t>†</a:t>
            </a:r>
            <a:r>
              <a:rPr lang="ja-JP" sz="1200" b="0" i="0" dirty="0" smtClean="0">
                <a:ea typeface="MS UI Gothic" pitchFamily="18" charset="0"/>
              </a:rPr>
              <a:t>n=23　評価可能例</a:t>
            </a:r>
          </a:p>
        </p:txBody>
      </p:sp>
      <p:sp>
        <p:nvSpPr>
          <p:cNvPr id="16" name="TextBox 15"/>
          <p:cNvSpPr txBox="1"/>
          <p:nvPr/>
        </p:nvSpPr>
        <p:spPr>
          <a:xfrm>
            <a:off x="150204" y="3341784"/>
            <a:ext cx="4309183"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G13D変異：PFS</a:t>
            </a:r>
          </a:p>
        </p:txBody>
      </p:sp>
      <p:sp>
        <p:nvSpPr>
          <p:cNvPr id="17" name="TextBox 16"/>
          <p:cNvSpPr txBox="1"/>
          <p:nvPr/>
        </p:nvSpPr>
        <p:spPr>
          <a:xfrm>
            <a:off x="4539342" y="3408935"/>
            <a:ext cx="4858962" cy="369332"/>
          </a:xfrm>
          <a:prstGeom prst="rect">
            <a:avLst/>
          </a:prstGeom>
          <a:noFill/>
        </p:spPr>
        <p:txBody>
          <a:bodyPr wrap="square" rtlCol="0">
            <a:spAutoFit/>
          </a:bodyPr>
          <a:lstStyle/>
          <a:p>
            <a:pPr algn="ctr" fontAlgn="base">
              <a:spcBef>
                <a:spcPct val="0"/>
              </a:spcBef>
              <a:spcAft>
                <a:spcPct val="0"/>
              </a:spcAft>
            </a:pPr>
            <a:r>
              <a:rPr lang="ja-JP" b="1" i="0" dirty="0" smtClean="0">
                <a:solidFill>
                  <a:srgbClr val="4D4D4D"/>
                </a:solidFill>
                <a:ea typeface="MS UI Gothic" pitchFamily="18" charset="0"/>
              </a:rPr>
              <a:t>G13D変異：OS</a:t>
            </a:r>
          </a:p>
        </p:txBody>
      </p:sp>
      <p:graphicFrame>
        <p:nvGraphicFramePr>
          <p:cNvPr id="18" name="Table 17"/>
          <p:cNvGraphicFramePr>
            <a:graphicFrameLocks noGrp="1"/>
          </p:cNvGraphicFramePr>
          <p:nvPr>
            <p:extLst>
              <p:ext uri="{D42A27DB-BD31-4B8C-83A1-F6EECF244321}">
                <p14:modId xmlns:p14="http://schemas.microsoft.com/office/powerpoint/2010/main" xmlns="" val="2474858659"/>
              </p:ext>
            </p:extLst>
          </p:nvPr>
        </p:nvGraphicFramePr>
        <p:xfrm>
          <a:off x="1338395" y="3735125"/>
          <a:ext cx="3317919" cy="449580"/>
        </p:xfrm>
        <a:graphic>
          <a:graphicData uri="http://schemas.openxmlformats.org/drawingml/2006/table">
            <a:tbl>
              <a:tblPr firstRow="1" bandRow="1">
                <a:tableStyleId>{69012ECD-51FC-41F1-AA8D-1B2483CD663E}</a:tableStyleId>
              </a:tblPr>
              <a:tblGrid>
                <a:gridCol w="891852">
                  <a:extLst>
                    <a:ext uri="{9D8B030D-6E8A-4147-A177-3AD203B41FA5}">
                      <a16:colId xmlns="" xmlns:a16="http://schemas.microsoft.com/office/drawing/2014/main" val="20000"/>
                    </a:ext>
                  </a:extLst>
                </a:gridCol>
                <a:gridCol w="1109965">
                  <a:extLst>
                    <a:ext uri="{9D8B030D-6E8A-4147-A177-3AD203B41FA5}">
                      <a16:colId xmlns="" xmlns:a16="http://schemas.microsoft.com/office/drawing/2014/main" val="20001"/>
                    </a:ext>
                  </a:extLst>
                </a:gridCol>
                <a:gridCol w="1316102">
                  <a:extLst>
                    <a:ext uri="{9D8B030D-6E8A-4147-A177-3AD203B41FA5}">
                      <a16:colId xmlns="" xmlns:a16="http://schemas.microsoft.com/office/drawing/2014/main" val="20002"/>
                    </a:ext>
                  </a:extLst>
                </a:gridCol>
              </a:tblGrid>
              <a:tr h="0">
                <a:tc>
                  <a:txBody>
                    <a:bodyPr/>
                    <a:lstStyle/>
                    <a:p>
                      <a:pPr>
                        <a:lnSpc>
                          <a:spcPts val="700"/>
                        </a:lnSpc>
                      </a:pPr>
                      <a:endParaRPr lang="en-GB" sz="8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ja-JP" sz="800" b="1" i="0" dirty="0" smtClean="0">
                          <a:solidFill>
                            <a:srgbClr val="B60D27"/>
                          </a:solidFill>
                          <a:ea typeface="MS UI Gothic" pitchFamily="18" charset="0"/>
                        </a:rPr>
                        <a:t>セツキシマブ</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ja-JP" sz="800" b="1" i="0" dirty="0" smtClean="0">
                          <a:solidFill>
                            <a:srgbClr val="B2C0D8"/>
                          </a:solidFill>
                          <a:ea typeface="MS UI Gothic" pitchFamily="18" charset="0"/>
                        </a:rPr>
                        <a:t>セツキシマブ＋イリノテカン</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0"/>
                  </a:ext>
                </a:extLst>
              </a:tr>
              <a:tr h="0">
                <a:tc>
                  <a:txBody>
                    <a:bodyPr/>
                    <a:lstStyle/>
                    <a:p>
                      <a:pPr marL="0" marR="0" indent="0" algn="ctr" defTabSz="914400" rtl="0" eaLnBrk="1" fontAlgn="auto" latinLnBrk="0" hangingPunct="1">
                        <a:lnSpc>
                          <a:spcPts val="700"/>
                        </a:lnSpc>
                        <a:spcBef>
                          <a:spcPts val="0"/>
                        </a:spcBef>
                        <a:spcAft>
                          <a:spcPts val="0"/>
                        </a:spcAft>
                        <a:buClrTx/>
                        <a:buSzTx/>
                        <a:buFontTx/>
                        <a:buNone/>
                        <a:tabLst/>
                        <a:defRPr/>
                      </a:pPr>
                      <a:r>
                        <a:rPr lang="ja-JP" sz="800" b="0" i="0" dirty="0" smtClean="0">
                          <a:solidFill>
                            <a:srgbClr val="4D4D4D"/>
                          </a:solidFill>
                          <a:ea typeface="MS UI Gothic" pitchFamily="18" charset="0"/>
                        </a:rPr>
                        <a:t>イベント未発生、6ヶ月</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ja-JP" sz="800" b="0" i="0" dirty="0" smtClean="0">
                          <a:solidFill>
                            <a:srgbClr val="4D4D4D"/>
                          </a:solidFill>
                          <a:ea typeface="MS UI Gothic" pitchFamily="18" charset="0"/>
                        </a:rPr>
                        <a:t>10% (95%CI 2, 26)</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a:txBody>
                    <a:bodyPr/>
                    <a:lstStyle/>
                    <a:p>
                      <a:pPr algn="ctr">
                        <a:lnSpc>
                          <a:spcPts val="700"/>
                        </a:lnSpc>
                      </a:pPr>
                      <a:r>
                        <a:rPr lang="ja-JP" sz="800" b="0" i="0" dirty="0" smtClean="0">
                          <a:solidFill>
                            <a:srgbClr val="4D4D4D"/>
                          </a:solidFill>
                          <a:ea typeface="MS UI Gothic" pitchFamily="18" charset="0"/>
                        </a:rPr>
                        <a:t>23% (95%CI 9, 40)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extLst>
                  <a:ext uri="{0D108BD9-81ED-4DB2-BD59-A6C34878D82A}">
                    <a16:rowId xmlns="" xmlns:a16="http://schemas.microsoft.com/office/drawing/2014/main" val="10001"/>
                  </a:ext>
                </a:extLst>
              </a:tr>
            </a:tbl>
          </a:graphicData>
        </a:graphic>
      </p:graphicFrame>
      <p:grpSp>
        <p:nvGrpSpPr>
          <p:cNvPr id="19" name="Group 18"/>
          <p:cNvGrpSpPr/>
          <p:nvPr/>
        </p:nvGrpSpPr>
        <p:grpSpPr>
          <a:xfrm>
            <a:off x="168884" y="3810469"/>
            <a:ext cx="4337514" cy="2348661"/>
            <a:chOff x="-135910" y="3989172"/>
            <a:chExt cx="4337514" cy="2348661"/>
          </a:xfrm>
        </p:grpSpPr>
        <p:sp>
          <p:nvSpPr>
            <p:cNvPr id="20" name="Line 3"/>
            <p:cNvSpPr>
              <a:spLocks noChangeShapeType="1"/>
            </p:cNvSpPr>
            <p:nvPr/>
          </p:nvSpPr>
          <p:spPr bwMode="auto">
            <a:xfrm>
              <a:off x="457707" y="4112282"/>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1" name="Line 4"/>
            <p:cNvSpPr>
              <a:spLocks noChangeShapeType="1"/>
            </p:cNvSpPr>
            <p:nvPr/>
          </p:nvSpPr>
          <p:spPr bwMode="auto">
            <a:xfrm>
              <a:off x="457707" y="4531260"/>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2" name="Line 5"/>
            <p:cNvSpPr>
              <a:spLocks noChangeShapeType="1"/>
            </p:cNvSpPr>
            <p:nvPr/>
          </p:nvSpPr>
          <p:spPr bwMode="auto">
            <a:xfrm>
              <a:off x="457707" y="497355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3" name="Line 6"/>
            <p:cNvSpPr>
              <a:spLocks noChangeShapeType="1"/>
            </p:cNvSpPr>
            <p:nvPr/>
          </p:nvSpPr>
          <p:spPr bwMode="auto">
            <a:xfrm>
              <a:off x="457707" y="542113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4" name="Line 7"/>
            <p:cNvSpPr>
              <a:spLocks noChangeShapeType="1"/>
            </p:cNvSpPr>
            <p:nvPr/>
          </p:nvSpPr>
          <p:spPr bwMode="auto">
            <a:xfrm>
              <a:off x="457707" y="5842283"/>
              <a:ext cx="43251"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5" name="Line 8"/>
            <p:cNvSpPr>
              <a:spLocks noChangeShapeType="1"/>
            </p:cNvSpPr>
            <p:nvPr/>
          </p:nvSpPr>
          <p:spPr bwMode="auto">
            <a:xfrm>
              <a:off x="457707" y="5842283"/>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6" name="Line 9"/>
            <p:cNvSpPr>
              <a:spLocks noChangeShapeType="1"/>
            </p:cNvSpPr>
            <p:nvPr/>
          </p:nvSpPr>
          <p:spPr bwMode="auto">
            <a:xfrm flipV="1">
              <a:off x="553818"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7" name="Line 12"/>
            <p:cNvSpPr>
              <a:spLocks noChangeShapeType="1"/>
            </p:cNvSpPr>
            <p:nvPr/>
          </p:nvSpPr>
          <p:spPr bwMode="auto">
            <a:xfrm flipV="1">
              <a:off x="2338703"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8" name="Line 13"/>
            <p:cNvSpPr>
              <a:spLocks noChangeShapeType="1"/>
            </p:cNvSpPr>
            <p:nvPr/>
          </p:nvSpPr>
          <p:spPr bwMode="auto">
            <a:xfrm flipV="1">
              <a:off x="1456381"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29" name="Line 15"/>
            <p:cNvSpPr>
              <a:spLocks noChangeShapeType="1"/>
            </p:cNvSpPr>
            <p:nvPr/>
          </p:nvSpPr>
          <p:spPr bwMode="auto">
            <a:xfrm flipV="1">
              <a:off x="3221025"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30" name="Freeform 17"/>
            <p:cNvSpPr>
              <a:spLocks/>
            </p:cNvSpPr>
            <p:nvPr/>
          </p:nvSpPr>
          <p:spPr bwMode="auto">
            <a:xfrm>
              <a:off x="503420" y="4066112"/>
              <a:ext cx="3027574" cy="1823888"/>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31" name="TextBox 30"/>
            <p:cNvSpPr txBox="1"/>
            <p:nvPr/>
          </p:nvSpPr>
          <p:spPr>
            <a:xfrm rot="16200000">
              <a:off x="-829690" y="4865713"/>
              <a:ext cx="1633782"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無増悪生存率</a:t>
              </a:r>
            </a:p>
          </p:txBody>
        </p:sp>
        <p:sp>
          <p:nvSpPr>
            <p:cNvPr id="32" name="TextBox 31"/>
            <p:cNvSpPr txBox="1"/>
            <p:nvPr/>
          </p:nvSpPr>
          <p:spPr>
            <a:xfrm>
              <a:off x="32780" y="3989172"/>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1.00</a:t>
              </a:r>
            </a:p>
          </p:txBody>
        </p:sp>
        <p:sp>
          <p:nvSpPr>
            <p:cNvPr id="33" name="TextBox 32"/>
            <p:cNvSpPr txBox="1"/>
            <p:nvPr/>
          </p:nvSpPr>
          <p:spPr>
            <a:xfrm>
              <a:off x="49085" y="4408150"/>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0.75</a:t>
              </a:r>
            </a:p>
          </p:txBody>
        </p:sp>
        <p:sp>
          <p:nvSpPr>
            <p:cNvPr id="34" name="TextBox 33"/>
            <p:cNvSpPr txBox="1"/>
            <p:nvPr/>
          </p:nvSpPr>
          <p:spPr>
            <a:xfrm>
              <a:off x="49086" y="4850444"/>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0.50</a:t>
              </a:r>
            </a:p>
          </p:txBody>
        </p:sp>
        <p:sp>
          <p:nvSpPr>
            <p:cNvPr id="35" name="TextBox 34"/>
            <p:cNvSpPr txBox="1"/>
            <p:nvPr/>
          </p:nvSpPr>
          <p:spPr>
            <a:xfrm>
              <a:off x="49085" y="5298024"/>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0.25</a:t>
              </a:r>
            </a:p>
          </p:txBody>
        </p:sp>
        <p:sp>
          <p:nvSpPr>
            <p:cNvPr id="36" name="TextBox 35"/>
            <p:cNvSpPr txBox="1"/>
            <p:nvPr/>
          </p:nvSpPr>
          <p:spPr>
            <a:xfrm>
              <a:off x="49085" y="5719173"/>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0.00</a:t>
              </a:r>
            </a:p>
          </p:txBody>
        </p:sp>
        <p:sp>
          <p:nvSpPr>
            <p:cNvPr id="37" name="TextBox 36"/>
            <p:cNvSpPr txBox="1"/>
            <p:nvPr/>
          </p:nvSpPr>
          <p:spPr>
            <a:xfrm>
              <a:off x="432177"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0</a:t>
              </a:r>
            </a:p>
          </p:txBody>
        </p:sp>
        <p:sp>
          <p:nvSpPr>
            <p:cNvPr id="38" name="TextBox 37"/>
            <p:cNvSpPr txBox="1"/>
            <p:nvPr/>
          </p:nvSpPr>
          <p:spPr>
            <a:xfrm>
              <a:off x="1331616"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3</a:t>
              </a:r>
            </a:p>
          </p:txBody>
        </p:sp>
        <p:sp>
          <p:nvSpPr>
            <p:cNvPr id="39" name="TextBox 38"/>
            <p:cNvSpPr txBox="1"/>
            <p:nvPr/>
          </p:nvSpPr>
          <p:spPr>
            <a:xfrm>
              <a:off x="2210015"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6</a:t>
              </a:r>
            </a:p>
          </p:txBody>
        </p:sp>
        <p:sp>
          <p:nvSpPr>
            <p:cNvPr id="40" name="TextBox 39"/>
            <p:cNvSpPr txBox="1"/>
            <p:nvPr/>
          </p:nvSpPr>
          <p:spPr>
            <a:xfrm>
              <a:off x="3093415"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9</a:t>
              </a:r>
            </a:p>
          </p:txBody>
        </p:sp>
        <p:sp>
          <p:nvSpPr>
            <p:cNvPr id="41" name="TextBox 40"/>
            <p:cNvSpPr txBox="1"/>
            <p:nvPr/>
          </p:nvSpPr>
          <p:spPr>
            <a:xfrm>
              <a:off x="1170067" y="6091612"/>
              <a:ext cx="1731564"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無作為化からの経過期間(ヶ月間)</a:t>
              </a:r>
            </a:p>
          </p:txBody>
        </p:sp>
        <p:sp>
          <p:nvSpPr>
            <p:cNvPr id="42" name="TextBox 41"/>
            <p:cNvSpPr txBox="1"/>
            <p:nvPr/>
          </p:nvSpPr>
          <p:spPr>
            <a:xfrm>
              <a:off x="3108035" y="4865832"/>
              <a:ext cx="1093569" cy="635046"/>
            </a:xfrm>
            <a:prstGeom prst="rect">
              <a:avLst/>
            </a:prstGeom>
            <a:noFill/>
          </p:spPr>
          <p:txBody>
            <a:bodyPr wrap="none" rtlCol="0">
              <a:spAutoFit/>
            </a:bodyPr>
            <a:lstStyle/>
            <a:p>
              <a:r>
                <a:rPr lang="ja-JP" sz="1200" b="0" i="0" dirty="0" smtClean="0">
                  <a:solidFill>
                    <a:srgbClr val="4D4D4D"/>
                  </a:solidFill>
                  <a:ea typeface="MS UI Gothic" pitchFamily="18" charset="0"/>
                </a:rPr>
                <a:t>セツキシマブ</a:t>
              </a:r>
            </a:p>
            <a:p>
              <a:pPr>
                <a:lnSpc>
                  <a:spcPct val="90000"/>
                </a:lnSpc>
                <a:spcBef>
                  <a:spcPts val="200"/>
                </a:spcBef>
              </a:pPr>
              <a:r>
                <a:rPr lang="ja-JP" sz="1200" b="0" i="0" dirty="0" smtClean="0">
                  <a:solidFill>
                    <a:srgbClr val="4D4D4D"/>
                  </a:solidFill>
                  <a:ea typeface="MS UI Gothic" pitchFamily="18" charset="0"/>
                </a:rPr>
                <a:t>セツキシマブ＋</a:t>
              </a:r>
              <a:r>
                <a:rPr lang="en" sz="1200" dirty="0" smtClean="0"/>
                <a:t/>
              </a:r>
              <a:br>
                <a:rPr lang="en" sz="1200" dirty="0" smtClean="0"/>
              </a:br>
              <a:r>
                <a:rPr lang="ja-JP" sz="1200" b="0" i="0" dirty="0" smtClean="0">
                  <a:solidFill>
                    <a:srgbClr val="4D4D4D"/>
                  </a:solidFill>
                  <a:ea typeface="MS UI Gothic" pitchFamily="18" charset="0"/>
                </a:rPr>
                <a:t>イリノテカン</a:t>
              </a:r>
            </a:p>
          </p:txBody>
        </p:sp>
        <p:cxnSp>
          <p:nvCxnSpPr>
            <p:cNvPr id="43" name="Straight Connector 42"/>
            <p:cNvCxnSpPr/>
            <p:nvPr/>
          </p:nvCxnSpPr>
          <p:spPr>
            <a:xfrm>
              <a:off x="2878955" y="5009525"/>
              <a:ext cx="2510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78955" y="5196293"/>
              <a:ext cx="2510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703187" y="4476860"/>
              <a:ext cx="995515" cy="33228"/>
              <a:chOff x="2703187" y="4476860"/>
              <a:chExt cx="995515" cy="33228"/>
            </a:xfrm>
          </p:grpSpPr>
          <p:cxnSp>
            <p:nvCxnSpPr>
              <p:cNvPr id="55" name="Straight Connector 54"/>
              <p:cNvCxnSpPr/>
              <p:nvPr/>
            </p:nvCxnSpPr>
            <p:spPr>
              <a:xfrm>
                <a:off x="2703187" y="4476860"/>
                <a:ext cx="990078" cy="0"/>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6" name="Straight Connector 55"/>
              <p:cNvCxnSpPr/>
              <p:nvPr/>
            </p:nvCxnSpPr>
            <p:spPr>
              <a:xfrm>
                <a:off x="2950369"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a:off x="3198226"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8" name="Straight Connector 57"/>
              <p:cNvCxnSpPr/>
              <p:nvPr/>
            </p:nvCxnSpPr>
            <p:spPr>
              <a:xfrm>
                <a:off x="3448464"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9" name="Straight Connector 58"/>
              <p:cNvCxnSpPr/>
              <p:nvPr/>
            </p:nvCxnSpPr>
            <p:spPr>
              <a:xfrm>
                <a:off x="3698702"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60" name="Straight Connector 59"/>
              <p:cNvCxnSpPr/>
              <p:nvPr/>
            </p:nvCxnSpPr>
            <p:spPr>
              <a:xfrm>
                <a:off x="2703187"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46" name="TextBox 45"/>
            <p:cNvSpPr txBox="1"/>
            <p:nvPr/>
          </p:nvSpPr>
          <p:spPr>
            <a:xfrm>
              <a:off x="2497863" y="4470367"/>
              <a:ext cx="40908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0.00</a:t>
              </a:r>
            </a:p>
          </p:txBody>
        </p:sp>
        <p:sp>
          <p:nvSpPr>
            <p:cNvPr id="48" name="TextBox 47"/>
            <p:cNvSpPr txBox="1"/>
            <p:nvPr/>
          </p:nvSpPr>
          <p:spPr>
            <a:xfrm>
              <a:off x="2993789" y="4470367"/>
              <a:ext cx="40908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1.00</a:t>
              </a:r>
            </a:p>
          </p:txBody>
        </p:sp>
        <p:sp>
          <p:nvSpPr>
            <p:cNvPr id="50" name="TextBox 49"/>
            <p:cNvSpPr txBox="1"/>
            <p:nvPr/>
          </p:nvSpPr>
          <p:spPr>
            <a:xfrm>
              <a:off x="3489715" y="4470367"/>
              <a:ext cx="40908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2.00</a:t>
              </a:r>
            </a:p>
          </p:txBody>
        </p:sp>
        <p:sp>
          <p:nvSpPr>
            <p:cNvPr id="51" name="TextBox 50"/>
            <p:cNvSpPr txBox="1"/>
            <p:nvPr/>
          </p:nvSpPr>
          <p:spPr>
            <a:xfrm>
              <a:off x="2557116" y="4634618"/>
              <a:ext cx="130035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ハザード比(95% CI)</a:t>
              </a:r>
            </a:p>
          </p:txBody>
        </p:sp>
        <p:grpSp>
          <p:nvGrpSpPr>
            <p:cNvPr id="52" name="Group 51"/>
            <p:cNvGrpSpPr/>
            <p:nvPr/>
          </p:nvGrpSpPr>
          <p:grpSpPr>
            <a:xfrm>
              <a:off x="2853990" y="4336108"/>
              <a:ext cx="436898" cy="59667"/>
              <a:chOff x="2853990" y="4336108"/>
              <a:chExt cx="436898" cy="59667"/>
            </a:xfrm>
          </p:grpSpPr>
          <p:cxnSp>
            <p:nvCxnSpPr>
              <p:cNvPr id="53" name="Straight Connector 52"/>
              <p:cNvCxnSpPr/>
              <p:nvPr/>
            </p:nvCxnSpPr>
            <p:spPr>
              <a:xfrm>
                <a:off x="2853990" y="4365941"/>
                <a:ext cx="43689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a:spLocks noChangeAspect="1"/>
              </p:cNvSpPr>
              <p:nvPr/>
            </p:nvSpPr>
            <p:spPr>
              <a:xfrm>
                <a:off x="3042606" y="4336108"/>
                <a:ext cx="59667" cy="59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grpSp>
      </p:grpSp>
      <p:sp>
        <p:nvSpPr>
          <p:cNvPr id="61" name="Freeform 2"/>
          <p:cNvSpPr>
            <a:spLocks/>
          </p:cNvSpPr>
          <p:nvPr/>
        </p:nvSpPr>
        <p:spPr bwMode="auto">
          <a:xfrm>
            <a:off x="873632" y="3929775"/>
            <a:ext cx="2577600" cy="1584806"/>
          </a:xfrm>
          <a:custGeom>
            <a:avLst/>
            <a:gdLst>
              <a:gd name="T0" fmla="*/ 203 w 203"/>
              <a:gd name="T1" fmla="*/ 124 h 124"/>
              <a:gd name="T2" fmla="*/ 203 w 203"/>
              <a:gd name="T3" fmla="*/ 119 h 124"/>
              <a:gd name="T4" fmla="*/ 196 w 203"/>
              <a:gd name="T5" fmla="*/ 119 h 124"/>
              <a:gd name="T6" fmla="*/ 196 w 203"/>
              <a:gd name="T7" fmla="*/ 113 h 124"/>
              <a:gd name="T8" fmla="*/ 164 w 203"/>
              <a:gd name="T9" fmla="*/ 113 h 124"/>
              <a:gd name="T10" fmla="*/ 164 w 203"/>
              <a:gd name="T11" fmla="*/ 109 h 124"/>
              <a:gd name="T12" fmla="*/ 155 w 203"/>
              <a:gd name="T13" fmla="*/ 109 h 124"/>
              <a:gd name="T14" fmla="*/ 155 w 203"/>
              <a:gd name="T15" fmla="*/ 103 h 124"/>
              <a:gd name="T16" fmla="*/ 137 w 203"/>
              <a:gd name="T17" fmla="*/ 103 h 124"/>
              <a:gd name="T18" fmla="*/ 137 w 203"/>
              <a:gd name="T19" fmla="*/ 98 h 124"/>
              <a:gd name="T20" fmla="*/ 131 w 203"/>
              <a:gd name="T21" fmla="*/ 98 h 124"/>
              <a:gd name="T22" fmla="*/ 131 w 203"/>
              <a:gd name="T23" fmla="*/ 93 h 124"/>
              <a:gd name="T24" fmla="*/ 130 w 203"/>
              <a:gd name="T25" fmla="*/ 93 h 124"/>
              <a:gd name="T26" fmla="*/ 130 w 203"/>
              <a:gd name="T27" fmla="*/ 88 h 124"/>
              <a:gd name="T28" fmla="*/ 70 w 203"/>
              <a:gd name="T29" fmla="*/ 88 h 124"/>
              <a:gd name="T30" fmla="*/ 70 w 203"/>
              <a:gd name="T31" fmla="*/ 83 h 124"/>
              <a:gd name="T32" fmla="*/ 69 w 203"/>
              <a:gd name="T33" fmla="*/ 83 h 124"/>
              <a:gd name="T34" fmla="*/ 69 w 203"/>
              <a:gd name="T35" fmla="*/ 77 h 124"/>
              <a:gd name="T36" fmla="*/ 67 w 203"/>
              <a:gd name="T37" fmla="*/ 77 h 124"/>
              <a:gd name="T38" fmla="*/ 67 w 203"/>
              <a:gd name="T39" fmla="*/ 68 h 124"/>
              <a:gd name="T40" fmla="*/ 64 w 203"/>
              <a:gd name="T41" fmla="*/ 68 h 124"/>
              <a:gd name="T42" fmla="*/ 64 w 203"/>
              <a:gd name="T43" fmla="*/ 62 h 124"/>
              <a:gd name="T44" fmla="*/ 62 w 203"/>
              <a:gd name="T45" fmla="*/ 62 h 124"/>
              <a:gd name="T46" fmla="*/ 62 w 203"/>
              <a:gd name="T47" fmla="*/ 57 h 124"/>
              <a:gd name="T48" fmla="*/ 60 w 203"/>
              <a:gd name="T49" fmla="*/ 57 h 124"/>
              <a:gd name="T50" fmla="*/ 60 w 203"/>
              <a:gd name="T51" fmla="*/ 52 h 124"/>
              <a:gd name="T52" fmla="*/ 59 w 203"/>
              <a:gd name="T53" fmla="*/ 52 h 124"/>
              <a:gd name="T54" fmla="*/ 59 w 203"/>
              <a:gd name="T55" fmla="*/ 47 h 124"/>
              <a:gd name="T56" fmla="*/ 57 w 203"/>
              <a:gd name="T57" fmla="*/ 47 h 124"/>
              <a:gd name="T58" fmla="*/ 57 w 203"/>
              <a:gd name="T59" fmla="*/ 42 h 124"/>
              <a:gd name="T60" fmla="*/ 55 w 203"/>
              <a:gd name="T61" fmla="*/ 42 h 124"/>
              <a:gd name="T62" fmla="*/ 55 w 203"/>
              <a:gd name="T63" fmla="*/ 37 h 124"/>
              <a:gd name="T64" fmla="*/ 53 w 203"/>
              <a:gd name="T65" fmla="*/ 37 h 124"/>
              <a:gd name="T66" fmla="*/ 53 w 203"/>
              <a:gd name="T67" fmla="*/ 32 h 124"/>
              <a:gd name="T68" fmla="*/ 45 w 203"/>
              <a:gd name="T69" fmla="*/ 32 h 124"/>
              <a:gd name="T70" fmla="*/ 45 w 203"/>
              <a:gd name="T71" fmla="*/ 26 h 124"/>
              <a:gd name="T72" fmla="*/ 40 w 203"/>
              <a:gd name="T73" fmla="*/ 26 h 124"/>
              <a:gd name="T74" fmla="*/ 40 w 203"/>
              <a:gd name="T75" fmla="*/ 21 h 124"/>
              <a:gd name="T76" fmla="*/ 33 w 203"/>
              <a:gd name="T77" fmla="*/ 21 h 124"/>
              <a:gd name="T78" fmla="*/ 33 w 203"/>
              <a:gd name="T79" fmla="*/ 15 h 124"/>
              <a:gd name="T80" fmla="*/ 31 w 203"/>
              <a:gd name="T81" fmla="*/ 15 h 124"/>
              <a:gd name="T82" fmla="*/ 31 w 203"/>
              <a:gd name="T83" fmla="*/ 11 h 124"/>
              <a:gd name="T84" fmla="*/ 27 w 203"/>
              <a:gd name="T85" fmla="*/ 11 h 124"/>
              <a:gd name="T86" fmla="*/ 27 w 203"/>
              <a:gd name="T87" fmla="*/ 6 h 124"/>
              <a:gd name="T88" fmla="*/ 14 w 203"/>
              <a:gd name="T89" fmla="*/ 6 h 124"/>
              <a:gd name="T90" fmla="*/ 14 w 203"/>
              <a:gd name="T91" fmla="*/ 0 h 124"/>
              <a:gd name="T92" fmla="*/ 0 w 203"/>
              <a:gd name="T9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 h="124">
                <a:moveTo>
                  <a:pt x="203" y="124"/>
                </a:moveTo>
                <a:lnTo>
                  <a:pt x="203" y="119"/>
                </a:lnTo>
                <a:lnTo>
                  <a:pt x="196" y="119"/>
                </a:lnTo>
                <a:lnTo>
                  <a:pt x="196" y="113"/>
                </a:lnTo>
                <a:lnTo>
                  <a:pt x="164" y="113"/>
                </a:lnTo>
                <a:lnTo>
                  <a:pt x="164" y="109"/>
                </a:lnTo>
                <a:lnTo>
                  <a:pt x="155" y="109"/>
                </a:lnTo>
                <a:lnTo>
                  <a:pt x="155" y="103"/>
                </a:lnTo>
                <a:lnTo>
                  <a:pt x="137" y="103"/>
                </a:lnTo>
                <a:lnTo>
                  <a:pt x="137" y="98"/>
                </a:lnTo>
                <a:lnTo>
                  <a:pt x="131" y="98"/>
                </a:lnTo>
                <a:lnTo>
                  <a:pt x="131" y="93"/>
                </a:lnTo>
                <a:lnTo>
                  <a:pt x="130" y="93"/>
                </a:lnTo>
                <a:lnTo>
                  <a:pt x="130" y="88"/>
                </a:lnTo>
                <a:lnTo>
                  <a:pt x="70" y="88"/>
                </a:lnTo>
                <a:lnTo>
                  <a:pt x="70" y="83"/>
                </a:lnTo>
                <a:lnTo>
                  <a:pt x="69" y="83"/>
                </a:lnTo>
                <a:lnTo>
                  <a:pt x="69" y="77"/>
                </a:lnTo>
                <a:lnTo>
                  <a:pt x="67" y="77"/>
                </a:lnTo>
                <a:lnTo>
                  <a:pt x="67" y="68"/>
                </a:lnTo>
                <a:lnTo>
                  <a:pt x="64" y="68"/>
                </a:lnTo>
                <a:lnTo>
                  <a:pt x="64" y="62"/>
                </a:lnTo>
                <a:lnTo>
                  <a:pt x="62" y="62"/>
                </a:lnTo>
                <a:lnTo>
                  <a:pt x="62" y="57"/>
                </a:lnTo>
                <a:lnTo>
                  <a:pt x="60" y="57"/>
                </a:lnTo>
                <a:lnTo>
                  <a:pt x="60" y="52"/>
                </a:lnTo>
                <a:lnTo>
                  <a:pt x="59" y="52"/>
                </a:lnTo>
                <a:lnTo>
                  <a:pt x="59" y="47"/>
                </a:lnTo>
                <a:lnTo>
                  <a:pt x="57" y="47"/>
                </a:lnTo>
                <a:lnTo>
                  <a:pt x="57" y="42"/>
                </a:lnTo>
                <a:lnTo>
                  <a:pt x="55" y="42"/>
                </a:lnTo>
                <a:lnTo>
                  <a:pt x="55" y="37"/>
                </a:lnTo>
                <a:lnTo>
                  <a:pt x="53" y="37"/>
                </a:lnTo>
                <a:lnTo>
                  <a:pt x="53" y="32"/>
                </a:lnTo>
                <a:lnTo>
                  <a:pt x="45" y="32"/>
                </a:lnTo>
                <a:lnTo>
                  <a:pt x="45" y="26"/>
                </a:lnTo>
                <a:lnTo>
                  <a:pt x="40" y="26"/>
                </a:lnTo>
                <a:lnTo>
                  <a:pt x="40" y="21"/>
                </a:lnTo>
                <a:lnTo>
                  <a:pt x="33" y="21"/>
                </a:lnTo>
                <a:lnTo>
                  <a:pt x="33" y="15"/>
                </a:lnTo>
                <a:lnTo>
                  <a:pt x="31" y="15"/>
                </a:lnTo>
                <a:lnTo>
                  <a:pt x="31" y="11"/>
                </a:lnTo>
                <a:lnTo>
                  <a:pt x="27" y="11"/>
                </a:lnTo>
                <a:lnTo>
                  <a:pt x="27" y="6"/>
                </a:lnTo>
                <a:lnTo>
                  <a:pt x="14" y="6"/>
                </a:lnTo>
                <a:lnTo>
                  <a:pt x="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Freeform 3"/>
          <p:cNvSpPr>
            <a:spLocks/>
          </p:cNvSpPr>
          <p:nvPr/>
        </p:nvSpPr>
        <p:spPr bwMode="auto">
          <a:xfrm>
            <a:off x="878919" y="3929775"/>
            <a:ext cx="2880000" cy="1699832"/>
          </a:xfrm>
          <a:custGeom>
            <a:avLst/>
            <a:gdLst>
              <a:gd name="T0" fmla="*/ 228 w 228"/>
              <a:gd name="T1" fmla="*/ 133 h 133"/>
              <a:gd name="T2" fmla="*/ 228 w 228"/>
              <a:gd name="T3" fmla="*/ 127 h 133"/>
              <a:gd name="T4" fmla="*/ 215 w 228"/>
              <a:gd name="T5" fmla="*/ 127 h 133"/>
              <a:gd name="T6" fmla="*/ 215 w 228"/>
              <a:gd name="T7" fmla="*/ 121 h 133"/>
              <a:gd name="T8" fmla="*/ 137 w 228"/>
              <a:gd name="T9" fmla="*/ 121 h 133"/>
              <a:gd name="T10" fmla="*/ 137 w 228"/>
              <a:gd name="T11" fmla="*/ 115 h 133"/>
              <a:gd name="T12" fmla="*/ 130 w 228"/>
              <a:gd name="T13" fmla="*/ 115 h 133"/>
              <a:gd name="T14" fmla="*/ 130 w 228"/>
              <a:gd name="T15" fmla="*/ 109 h 133"/>
              <a:gd name="T16" fmla="*/ 99 w 228"/>
              <a:gd name="T17" fmla="*/ 109 h 133"/>
              <a:gd name="T18" fmla="*/ 99 w 228"/>
              <a:gd name="T19" fmla="*/ 104 h 133"/>
              <a:gd name="T20" fmla="*/ 93 w 228"/>
              <a:gd name="T21" fmla="*/ 104 h 133"/>
              <a:gd name="T22" fmla="*/ 93 w 228"/>
              <a:gd name="T23" fmla="*/ 98 h 133"/>
              <a:gd name="T24" fmla="*/ 75 w 228"/>
              <a:gd name="T25" fmla="*/ 98 h 133"/>
              <a:gd name="T26" fmla="*/ 75 w 228"/>
              <a:gd name="T27" fmla="*/ 93 h 133"/>
              <a:gd name="T28" fmla="*/ 70 w 228"/>
              <a:gd name="T29" fmla="*/ 93 h 133"/>
              <a:gd name="T30" fmla="*/ 70 w 228"/>
              <a:gd name="T31" fmla="*/ 87 h 133"/>
              <a:gd name="T32" fmla="*/ 66 w 228"/>
              <a:gd name="T33" fmla="*/ 87 h 133"/>
              <a:gd name="T34" fmla="*/ 66 w 228"/>
              <a:gd name="T35" fmla="*/ 81 h 133"/>
              <a:gd name="T36" fmla="*/ 65 w 228"/>
              <a:gd name="T37" fmla="*/ 81 h 133"/>
              <a:gd name="T38" fmla="*/ 65 w 228"/>
              <a:gd name="T39" fmla="*/ 75 h 133"/>
              <a:gd name="T40" fmla="*/ 62 w 228"/>
              <a:gd name="T41" fmla="*/ 75 h 133"/>
              <a:gd name="T42" fmla="*/ 62 w 228"/>
              <a:gd name="T43" fmla="*/ 69 h 133"/>
              <a:gd name="T44" fmla="*/ 60 w 228"/>
              <a:gd name="T45" fmla="*/ 69 h 133"/>
              <a:gd name="T46" fmla="*/ 60 w 228"/>
              <a:gd name="T47" fmla="*/ 64 h 133"/>
              <a:gd name="T48" fmla="*/ 58 w 228"/>
              <a:gd name="T49" fmla="*/ 64 h 133"/>
              <a:gd name="T50" fmla="*/ 58 w 228"/>
              <a:gd name="T51" fmla="*/ 58 h 133"/>
              <a:gd name="T52" fmla="*/ 43 w 228"/>
              <a:gd name="T53" fmla="*/ 58 h 133"/>
              <a:gd name="T54" fmla="*/ 43 w 228"/>
              <a:gd name="T55" fmla="*/ 53 h 133"/>
              <a:gd name="T56" fmla="*/ 38 w 228"/>
              <a:gd name="T57" fmla="*/ 53 h 133"/>
              <a:gd name="T58" fmla="*/ 38 w 228"/>
              <a:gd name="T59" fmla="*/ 40 h 133"/>
              <a:gd name="T60" fmla="*/ 35 w 228"/>
              <a:gd name="T61" fmla="*/ 40 h 133"/>
              <a:gd name="T62" fmla="*/ 35 w 228"/>
              <a:gd name="T63" fmla="*/ 35 h 133"/>
              <a:gd name="T64" fmla="*/ 33 w 228"/>
              <a:gd name="T65" fmla="*/ 35 h 133"/>
              <a:gd name="T66" fmla="*/ 33 w 228"/>
              <a:gd name="T67" fmla="*/ 29 h 133"/>
              <a:gd name="T68" fmla="*/ 31 w 228"/>
              <a:gd name="T69" fmla="*/ 29 h 133"/>
              <a:gd name="T70" fmla="*/ 31 w 228"/>
              <a:gd name="T71" fmla="*/ 17 h 133"/>
              <a:gd name="T72" fmla="*/ 27 w 228"/>
              <a:gd name="T73" fmla="*/ 17 h 133"/>
              <a:gd name="T74" fmla="*/ 27 w 228"/>
              <a:gd name="T75" fmla="*/ 12 h 133"/>
              <a:gd name="T76" fmla="*/ 25 w 228"/>
              <a:gd name="T77" fmla="*/ 12 h 133"/>
              <a:gd name="T78" fmla="*/ 25 w 228"/>
              <a:gd name="T79" fmla="*/ 6 h 133"/>
              <a:gd name="T80" fmla="*/ 24 w 228"/>
              <a:gd name="T81" fmla="*/ 6 h 133"/>
              <a:gd name="T82" fmla="*/ 24 w 228"/>
              <a:gd name="T83" fmla="*/ 0 h 133"/>
              <a:gd name="T84" fmla="*/ 0 w 228"/>
              <a:gd name="T8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8" h="133">
                <a:moveTo>
                  <a:pt x="228" y="133"/>
                </a:moveTo>
                <a:lnTo>
                  <a:pt x="228" y="127"/>
                </a:lnTo>
                <a:lnTo>
                  <a:pt x="215" y="127"/>
                </a:lnTo>
                <a:lnTo>
                  <a:pt x="215" y="121"/>
                </a:lnTo>
                <a:lnTo>
                  <a:pt x="137" y="121"/>
                </a:lnTo>
                <a:lnTo>
                  <a:pt x="137" y="115"/>
                </a:lnTo>
                <a:lnTo>
                  <a:pt x="130" y="115"/>
                </a:lnTo>
                <a:lnTo>
                  <a:pt x="130" y="109"/>
                </a:lnTo>
                <a:lnTo>
                  <a:pt x="99" y="109"/>
                </a:lnTo>
                <a:lnTo>
                  <a:pt x="99" y="104"/>
                </a:lnTo>
                <a:lnTo>
                  <a:pt x="93" y="104"/>
                </a:lnTo>
                <a:lnTo>
                  <a:pt x="93" y="98"/>
                </a:lnTo>
                <a:lnTo>
                  <a:pt x="75" y="98"/>
                </a:lnTo>
                <a:lnTo>
                  <a:pt x="75" y="93"/>
                </a:lnTo>
                <a:lnTo>
                  <a:pt x="70" y="93"/>
                </a:lnTo>
                <a:lnTo>
                  <a:pt x="70" y="87"/>
                </a:lnTo>
                <a:lnTo>
                  <a:pt x="66" y="87"/>
                </a:lnTo>
                <a:lnTo>
                  <a:pt x="66" y="81"/>
                </a:lnTo>
                <a:lnTo>
                  <a:pt x="65" y="81"/>
                </a:lnTo>
                <a:lnTo>
                  <a:pt x="65" y="75"/>
                </a:lnTo>
                <a:lnTo>
                  <a:pt x="62" y="75"/>
                </a:lnTo>
                <a:lnTo>
                  <a:pt x="62" y="69"/>
                </a:lnTo>
                <a:lnTo>
                  <a:pt x="60" y="69"/>
                </a:lnTo>
                <a:lnTo>
                  <a:pt x="60" y="64"/>
                </a:lnTo>
                <a:lnTo>
                  <a:pt x="58" y="64"/>
                </a:lnTo>
                <a:lnTo>
                  <a:pt x="58" y="58"/>
                </a:lnTo>
                <a:lnTo>
                  <a:pt x="43" y="58"/>
                </a:lnTo>
                <a:lnTo>
                  <a:pt x="43" y="53"/>
                </a:lnTo>
                <a:lnTo>
                  <a:pt x="38" y="53"/>
                </a:lnTo>
                <a:lnTo>
                  <a:pt x="38" y="40"/>
                </a:lnTo>
                <a:lnTo>
                  <a:pt x="35" y="40"/>
                </a:lnTo>
                <a:lnTo>
                  <a:pt x="35" y="35"/>
                </a:lnTo>
                <a:lnTo>
                  <a:pt x="33" y="35"/>
                </a:lnTo>
                <a:lnTo>
                  <a:pt x="33" y="29"/>
                </a:lnTo>
                <a:lnTo>
                  <a:pt x="31" y="29"/>
                </a:lnTo>
                <a:lnTo>
                  <a:pt x="31" y="17"/>
                </a:lnTo>
                <a:lnTo>
                  <a:pt x="27" y="17"/>
                </a:lnTo>
                <a:lnTo>
                  <a:pt x="27" y="12"/>
                </a:lnTo>
                <a:lnTo>
                  <a:pt x="25" y="12"/>
                </a:lnTo>
                <a:lnTo>
                  <a:pt x="25" y="6"/>
                </a:lnTo>
                <a:lnTo>
                  <a:pt x="24" y="6"/>
                </a:lnTo>
                <a:lnTo>
                  <a:pt x="24"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nvGrpSpPr>
          <p:cNvPr id="63" name="Group 62"/>
          <p:cNvGrpSpPr/>
          <p:nvPr/>
        </p:nvGrpSpPr>
        <p:grpSpPr>
          <a:xfrm>
            <a:off x="4588614" y="3793666"/>
            <a:ext cx="4369484" cy="2348661"/>
            <a:chOff x="4661184" y="3972369"/>
            <a:chExt cx="4369484" cy="2348661"/>
          </a:xfrm>
        </p:grpSpPr>
        <p:grpSp>
          <p:nvGrpSpPr>
            <p:cNvPr id="64" name="Group 63"/>
            <p:cNvGrpSpPr/>
            <p:nvPr/>
          </p:nvGrpSpPr>
          <p:grpSpPr>
            <a:xfrm>
              <a:off x="4661184" y="3972369"/>
              <a:ext cx="4369484" cy="2348661"/>
              <a:chOff x="-179455" y="3989172"/>
              <a:chExt cx="4369484" cy="2348661"/>
            </a:xfrm>
          </p:grpSpPr>
          <p:sp>
            <p:nvSpPr>
              <p:cNvPr id="67" name="Line 3"/>
              <p:cNvSpPr>
                <a:spLocks noChangeShapeType="1"/>
              </p:cNvSpPr>
              <p:nvPr/>
            </p:nvSpPr>
            <p:spPr bwMode="auto">
              <a:xfrm>
                <a:off x="457707" y="4112282"/>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68" name="Line 4"/>
              <p:cNvSpPr>
                <a:spLocks noChangeShapeType="1"/>
              </p:cNvSpPr>
              <p:nvPr/>
            </p:nvSpPr>
            <p:spPr bwMode="auto">
              <a:xfrm>
                <a:off x="457707" y="4531260"/>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69" name="Line 5"/>
              <p:cNvSpPr>
                <a:spLocks noChangeShapeType="1"/>
              </p:cNvSpPr>
              <p:nvPr/>
            </p:nvSpPr>
            <p:spPr bwMode="auto">
              <a:xfrm>
                <a:off x="457707" y="497355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0" name="Line 6"/>
              <p:cNvSpPr>
                <a:spLocks noChangeShapeType="1"/>
              </p:cNvSpPr>
              <p:nvPr/>
            </p:nvSpPr>
            <p:spPr bwMode="auto">
              <a:xfrm>
                <a:off x="457707" y="5421134"/>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1" name="Line 7"/>
              <p:cNvSpPr>
                <a:spLocks noChangeShapeType="1"/>
              </p:cNvSpPr>
              <p:nvPr/>
            </p:nvSpPr>
            <p:spPr bwMode="auto">
              <a:xfrm>
                <a:off x="457707" y="5842283"/>
                <a:ext cx="43251" cy="0"/>
              </a:xfrm>
              <a:prstGeom prst="line">
                <a:avLst/>
              </a:prstGeom>
              <a:noFill/>
              <a:ln w="1905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2" name="Line 8"/>
              <p:cNvSpPr>
                <a:spLocks noChangeShapeType="1"/>
              </p:cNvSpPr>
              <p:nvPr/>
            </p:nvSpPr>
            <p:spPr bwMode="auto">
              <a:xfrm>
                <a:off x="457707" y="5842283"/>
                <a:ext cx="43251"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3" name="Line 9"/>
              <p:cNvSpPr>
                <a:spLocks noChangeShapeType="1"/>
              </p:cNvSpPr>
              <p:nvPr/>
            </p:nvSpPr>
            <p:spPr bwMode="auto">
              <a:xfrm flipV="1">
                <a:off x="553818"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4" name="Line 12"/>
              <p:cNvSpPr>
                <a:spLocks noChangeShapeType="1"/>
              </p:cNvSpPr>
              <p:nvPr/>
            </p:nvSpPr>
            <p:spPr bwMode="auto">
              <a:xfrm flipV="1">
                <a:off x="2167887"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5" name="Line 13"/>
              <p:cNvSpPr>
                <a:spLocks noChangeShapeType="1"/>
              </p:cNvSpPr>
              <p:nvPr/>
            </p:nvSpPr>
            <p:spPr bwMode="auto">
              <a:xfrm flipV="1">
                <a:off x="1104701" y="5885671"/>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6" name="Line 15"/>
              <p:cNvSpPr>
                <a:spLocks noChangeShapeType="1"/>
              </p:cNvSpPr>
              <p:nvPr/>
            </p:nvSpPr>
            <p:spPr bwMode="auto">
              <a:xfrm flipV="1">
                <a:off x="3165761" y="5885671"/>
                <a:ext cx="0" cy="61479"/>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7" name="Freeform 17"/>
              <p:cNvSpPr>
                <a:spLocks/>
              </p:cNvSpPr>
              <p:nvPr/>
            </p:nvSpPr>
            <p:spPr bwMode="auto">
              <a:xfrm>
                <a:off x="503420" y="4066112"/>
                <a:ext cx="2845193" cy="1823888"/>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noFill/>
              <a:ln w="1905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78" name="TextBox 77"/>
              <p:cNvSpPr txBox="1"/>
              <p:nvPr/>
            </p:nvSpPr>
            <p:spPr>
              <a:xfrm rot="16200000">
                <a:off x="-591908" y="4851199"/>
                <a:ext cx="1071127"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生存割合</a:t>
                </a:r>
              </a:p>
            </p:txBody>
          </p:sp>
          <p:sp>
            <p:nvSpPr>
              <p:cNvPr id="79" name="TextBox 78"/>
              <p:cNvSpPr txBox="1"/>
              <p:nvPr/>
            </p:nvSpPr>
            <p:spPr>
              <a:xfrm>
                <a:off x="32780" y="3989172"/>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1.00</a:t>
                </a:r>
              </a:p>
            </p:txBody>
          </p:sp>
          <p:sp>
            <p:nvSpPr>
              <p:cNvPr id="80" name="TextBox 79"/>
              <p:cNvSpPr txBox="1"/>
              <p:nvPr/>
            </p:nvSpPr>
            <p:spPr>
              <a:xfrm>
                <a:off x="49085" y="4408150"/>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0.75</a:t>
                </a:r>
              </a:p>
            </p:txBody>
          </p:sp>
          <p:sp>
            <p:nvSpPr>
              <p:cNvPr id="81" name="TextBox 80"/>
              <p:cNvSpPr txBox="1"/>
              <p:nvPr/>
            </p:nvSpPr>
            <p:spPr>
              <a:xfrm>
                <a:off x="49086" y="4850444"/>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0.50</a:t>
                </a:r>
              </a:p>
            </p:txBody>
          </p:sp>
          <p:sp>
            <p:nvSpPr>
              <p:cNvPr id="82" name="TextBox 81"/>
              <p:cNvSpPr txBox="1"/>
              <p:nvPr/>
            </p:nvSpPr>
            <p:spPr>
              <a:xfrm>
                <a:off x="49085" y="5298024"/>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0.25</a:t>
                </a:r>
              </a:p>
            </p:txBody>
          </p:sp>
          <p:sp>
            <p:nvSpPr>
              <p:cNvPr id="83" name="TextBox 82"/>
              <p:cNvSpPr txBox="1"/>
              <p:nvPr/>
            </p:nvSpPr>
            <p:spPr>
              <a:xfrm>
                <a:off x="49085" y="5719173"/>
                <a:ext cx="431528" cy="246221"/>
              </a:xfrm>
              <a:prstGeom prst="rect">
                <a:avLst/>
              </a:prstGeom>
              <a:noFill/>
            </p:spPr>
            <p:txBody>
              <a:bodyPr wrap="none" rtlCol="0">
                <a:spAutoFit/>
              </a:bodyPr>
              <a:lstStyle/>
              <a:p>
                <a:pPr algn="r" fontAlgn="base">
                  <a:spcBef>
                    <a:spcPct val="0"/>
                  </a:spcBef>
                  <a:spcAft>
                    <a:spcPct val="0"/>
                  </a:spcAft>
                </a:pPr>
                <a:r>
                  <a:rPr lang="ja-JP" sz="1000" b="0" i="0" dirty="0" smtClean="0">
                    <a:solidFill>
                      <a:srgbClr val="4D4D4D"/>
                    </a:solidFill>
                    <a:ea typeface="MS UI Gothic" pitchFamily="18" charset="0"/>
                  </a:rPr>
                  <a:t>0.00</a:t>
                </a:r>
              </a:p>
            </p:txBody>
          </p:sp>
          <p:sp>
            <p:nvSpPr>
              <p:cNvPr id="84" name="TextBox 83"/>
              <p:cNvSpPr txBox="1"/>
              <p:nvPr/>
            </p:nvSpPr>
            <p:spPr>
              <a:xfrm>
                <a:off x="432177"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0</a:t>
                </a:r>
              </a:p>
            </p:txBody>
          </p:sp>
          <p:sp>
            <p:nvSpPr>
              <p:cNvPr id="85" name="TextBox 84"/>
              <p:cNvSpPr txBox="1"/>
              <p:nvPr/>
            </p:nvSpPr>
            <p:spPr>
              <a:xfrm>
                <a:off x="974912"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3</a:t>
                </a:r>
              </a:p>
            </p:txBody>
          </p:sp>
          <p:sp>
            <p:nvSpPr>
              <p:cNvPr id="86" name="TextBox 85"/>
              <p:cNvSpPr txBox="1"/>
              <p:nvPr/>
            </p:nvSpPr>
            <p:spPr>
              <a:xfrm>
                <a:off x="1506655"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6</a:t>
                </a:r>
              </a:p>
            </p:txBody>
          </p:sp>
          <p:sp>
            <p:nvSpPr>
              <p:cNvPr id="87" name="TextBox 86"/>
              <p:cNvSpPr txBox="1"/>
              <p:nvPr/>
            </p:nvSpPr>
            <p:spPr>
              <a:xfrm>
                <a:off x="2033351" y="5907633"/>
                <a:ext cx="255198"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9</a:t>
                </a:r>
              </a:p>
            </p:txBody>
          </p:sp>
          <p:sp>
            <p:nvSpPr>
              <p:cNvPr id="88" name="TextBox 87"/>
              <p:cNvSpPr txBox="1"/>
              <p:nvPr/>
            </p:nvSpPr>
            <p:spPr>
              <a:xfrm>
                <a:off x="1082983" y="6091612"/>
                <a:ext cx="1731564"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無作為化からの経過期間(ヶ月間)</a:t>
                </a:r>
              </a:p>
            </p:txBody>
          </p:sp>
          <p:sp>
            <p:nvSpPr>
              <p:cNvPr id="89" name="TextBox 88"/>
              <p:cNvSpPr txBox="1"/>
              <p:nvPr/>
            </p:nvSpPr>
            <p:spPr>
              <a:xfrm>
                <a:off x="3096460" y="4865832"/>
                <a:ext cx="1093569" cy="635046"/>
              </a:xfrm>
              <a:prstGeom prst="rect">
                <a:avLst/>
              </a:prstGeom>
              <a:noFill/>
            </p:spPr>
            <p:txBody>
              <a:bodyPr wrap="none" rtlCol="0">
                <a:spAutoFit/>
              </a:bodyPr>
              <a:lstStyle/>
              <a:p>
                <a:r>
                  <a:rPr lang="ja-JP" sz="1200" b="0" i="0" dirty="0" smtClean="0">
                    <a:solidFill>
                      <a:srgbClr val="4D4D4D"/>
                    </a:solidFill>
                    <a:ea typeface="MS UI Gothic" pitchFamily="18" charset="0"/>
                  </a:rPr>
                  <a:t>セツキシマブ</a:t>
                </a:r>
              </a:p>
              <a:p>
                <a:pPr>
                  <a:lnSpc>
                    <a:spcPct val="90000"/>
                  </a:lnSpc>
                  <a:spcBef>
                    <a:spcPts val="200"/>
                  </a:spcBef>
                </a:pPr>
                <a:r>
                  <a:rPr lang="ja-JP" sz="1200" b="0" i="0" dirty="0" smtClean="0">
                    <a:solidFill>
                      <a:srgbClr val="4D4D4D"/>
                    </a:solidFill>
                    <a:ea typeface="MS UI Gothic" pitchFamily="18" charset="0"/>
                  </a:rPr>
                  <a:t>セツキシマブ＋</a:t>
                </a:r>
                <a:r>
                  <a:rPr lang="en" sz="1200" dirty="0" smtClean="0"/>
                  <a:t/>
                </a:r>
                <a:br>
                  <a:rPr lang="en" sz="1200" dirty="0" smtClean="0"/>
                </a:br>
                <a:r>
                  <a:rPr lang="ja-JP" sz="1200" b="0" i="0" dirty="0" smtClean="0">
                    <a:solidFill>
                      <a:srgbClr val="4D4D4D"/>
                    </a:solidFill>
                    <a:ea typeface="MS UI Gothic" pitchFamily="18" charset="0"/>
                  </a:rPr>
                  <a:t>イリノテカン</a:t>
                </a:r>
              </a:p>
            </p:txBody>
          </p:sp>
          <p:cxnSp>
            <p:nvCxnSpPr>
              <p:cNvPr id="90" name="Straight Connector 89"/>
              <p:cNvCxnSpPr/>
              <p:nvPr/>
            </p:nvCxnSpPr>
            <p:spPr>
              <a:xfrm>
                <a:off x="2867380" y="5009525"/>
                <a:ext cx="25102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867380" y="5196293"/>
                <a:ext cx="2510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2703187" y="4476860"/>
                <a:ext cx="995515" cy="33228"/>
                <a:chOff x="2703187" y="4476860"/>
                <a:chExt cx="995515" cy="33228"/>
              </a:xfrm>
            </p:grpSpPr>
            <p:cxnSp>
              <p:nvCxnSpPr>
                <p:cNvPr id="106" name="Straight Connector 105"/>
                <p:cNvCxnSpPr/>
                <p:nvPr/>
              </p:nvCxnSpPr>
              <p:spPr>
                <a:xfrm>
                  <a:off x="2703187" y="4476860"/>
                  <a:ext cx="990078" cy="0"/>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7" name="Straight Connector 106"/>
                <p:cNvCxnSpPr/>
                <p:nvPr/>
              </p:nvCxnSpPr>
              <p:spPr>
                <a:xfrm>
                  <a:off x="2950369"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8" name="Straight Connector 107"/>
                <p:cNvCxnSpPr/>
                <p:nvPr/>
              </p:nvCxnSpPr>
              <p:spPr>
                <a:xfrm>
                  <a:off x="3198226"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09" name="Straight Connector 108"/>
                <p:cNvCxnSpPr/>
                <p:nvPr/>
              </p:nvCxnSpPr>
              <p:spPr>
                <a:xfrm>
                  <a:off x="3448464"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0" name="Straight Connector 109"/>
                <p:cNvCxnSpPr/>
                <p:nvPr/>
              </p:nvCxnSpPr>
              <p:spPr>
                <a:xfrm>
                  <a:off x="3698702"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11" name="Straight Connector 110"/>
                <p:cNvCxnSpPr/>
                <p:nvPr/>
              </p:nvCxnSpPr>
              <p:spPr>
                <a:xfrm>
                  <a:off x="2703187" y="4476860"/>
                  <a:ext cx="0" cy="33228"/>
                </a:xfrm>
                <a:prstGeom prst="line">
                  <a:avLst/>
                </a:prstGeom>
                <a:noFill/>
                <a:ln w="12700">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93" name="TextBox 92"/>
              <p:cNvSpPr txBox="1"/>
              <p:nvPr/>
            </p:nvSpPr>
            <p:spPr>
              <a:xfrm>
                <a:off x="2497863" y="4470367"/>
                <a:ext cx="40908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0.00</a:t>
                </a:r>
              </a:p>
            </p:txBody>
          </p:sp>
          <p:sp>
            <p:nvSpPr>
              <p:cNvPr id="95" name="TextBox 94"/>
              <p:cNvSpPr txBox="1"/>
              <p:nvPr/>
            </p:nvSpPr>
            <p:spPr>
              <a:xfrm>
                <a:off x="2993789" y="4470367"/>
                <a:ext cx="40908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1.00</a:t>
                </a:r>
              </a:p>
            </p:txBody>
          </p:sp>
          <p:sp>
            <p:nvSpPr>
              <p:cNvPr id="97" name="TextBox 96"/>
              <p:cNvSpPr txBox="1"/>
              <p:nvPr/>
            </p:nvSpPr>
            <p:spPr>
              <a:xfrm>
                <a:off x="3489715" y="4470367"/>
                <a:ext cx="40908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2.00</a:t>
                </a:r>
              </a:p>
            </p:txBody>
          </p:sp>
          <p:sp>
            <p:nvSpPr>
              <p:cNvPr id="98" name="TextBox 97"/>
              <p:cNvSpPr txBox="1"/>
              <p:nvPr/>
            </p:nvSpPr>
            <p:spPr>
              <a:xfrm>
                <a:off x="2557116" y="4634618"/>
                <a:ext cx="1300356" cy="230832"/>
              </a:xfrm>
              <a:prstGeom prst="rect">
                <a:avLst/>
              </a:prstGeom>
              <a:noFill/>
            </p:spPr>
            <p:txBody>
              <a:bodyPr wrap="none" rtlCol="0">
                <a:spAutoFit/>
              </a:bodyPr>
              <a:lstStyle/>
              <a:p>
                <a:pPr algn="ctr"/>
                <a:r>
                  <a:rPr lang="ja-JP" sz="900" b="0" i="0" dirty="0" smtClean="0">
                    <a:solidFill>
                      <a:srgbClr val="4D4D4D"/>
                    </a:solidFill>
                    <a:ea typeface="MS UI Gothic" pitchFamily="18" charset="0"/>
                  </a:rPr>
                  <a:t>ハザード比(95% CI)</a:t>
                </a:r>
              </a:p>
            </p:txBody>
          </p:sp>
          <p:grpSp>
            <p:nvGrpSpPr>
              <p:cNvPr id="99" name="Group 98"/>
              <p:cNvGrpSpPr/>
              <p:nvPr/>
            </p:nvGrpSpPr>
            <p:grpSpPr>
              <a:xfrm>
                <a:off x="2969542" y="4336982"/>
                <a:ext cx="570144" cy="59667"/>
                <a:chOff x="2969542" y="4336982"/>
                <a:chExt cx="570144" cy="59667"/>
              </a:xfrm>
            </p:grpSpPr>
            <p:cxnSp>
              <p:nvCxnSpPr>
                <p:cNvPr id="104" name="Straight Connector 103"/>
                <p:cNvCxnSpPr/>
                <p:nvPr/>
              </p:nvCxnSpPr>
              <p:spPr>
                <a:xfrm>
                  <a:off x="2969542" y="4366815"/>
                  <a:ext cx="57014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p:cNvSpPr>
                  <a:spLocks noChangeAspect="1"/>
                </p:cNvSpPr>
                <p:nvPr/>
              </p:nvSpPr>
              <p:spPr>
                <a:xfrm>
                  <a:off x="3128014" y="4336982"/>
                  <a:ext cx="59667" cy="596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grpSp>
          <p:sp>
            <p:nvSpPr>
              <p:cNvPr id="100" name="Line 13"/>
              <p:cNvSpPr>
                <a:spLocks noChangeShapeType="1"/>
              </p:cNvSpPr>
              <p:nvPr/>
            </p:nvSpPr>
            <p:spPr bwMode="auto">
              <a:xfrm flipV="1">
                <a:off x="2698989" y="5897399"/>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chemeClr val="tx1">
                      <a:lumMod val="50000"/>
                    </a:schemeClr>
                  </a:solidFill>
                </a:endParaRPr>
              </a:p>
            </p:txBody>
          </p:sp>
          <p:sp>
            <p:nvSpPr>
              <p:cNvPr id="101" name="TextBox 100"/>
              <p:cNvSpPr txBox="1"/>
              <p:nvPr/>
            </p:nvSpPr>
            <p:spPr>
              <a:xfrm>
                <a:off x="2531898" y="5907633"/>
                <a:ext cx="325731"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12</a:t>
                </a:r>
              </a:p>
            </p:txBody>
          </p:sp>
          <p:sp>
            <p:nvSpPr>
              <p:cNvPr id="102" name="TextBox 101"/>
              <p:cNvSpPr txBox="1"/>
              <p:nvPr/>
            </p:nvSpPr>
            <p:spPr>
              <a:xfrm>
                <a:off x="3010447" y="5907633"/>
                <a:ext cx="325731" cy="246221"/>
              </a:xfrm>
              <a:prstGeom prst="rect">
                <a:avLst/>
              </a:prstGeom>
              <a:noFill/>
            </p:spPr>
            <p:txBody>
              <a:bodyPr wrap="none" rtlCol="0">
                <a:spAutoFit/>
              </a:bodyPr>
              <a:lstStyle/>
              <a:p>
                <a:pPr algn="ctr" fontAlgn="base">
                  <a:spcBef>
                    <a:spcPct val="0"/>
                  </a:spcBef>
                  <a:spcAft>
                    <a:spcPct val="0"/>
                  </a:spcAft>
                </a:pPr>
                <a:r>
                  <a:rPr lang="ja-JP" sz="1000" b="0" i="0" dirty="0" smtClean="0">
                    <a:solidFill>
                      <a:srgbClr val="4D4D4D"/>
                    </a:solidFill>
                    <a:ea typeface="MS UI Gothic" pitchFamily="18" charset="0"/>
                  </a:rPr>
                  <a:t>15</a:t>
                </a:r>
              </a:p>
            </p:txBody>
          </p:sp>
          <p:sp>
            <p:nvSpPr>
              <p:cNvPr id="103" name="Line 13"/>
              <p:cNvSpPr>
                <a:spLocks noChangeShapeType="1"/>
              </p:cNvSpPr>
              <p:nvPr/>
            </p:nvSpPr>
            <p:spPr bwMode="auto">
              <a:xfrm flipV="1">
                <a:off x="1628877" y="5892375"/>
                <a:ext cx="0" cy="51233"/>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ln>
                    <a:solidFill>
                      <a:sysClr val="windowText" lastClr="000000"/>
                    </a:solidFill>
                  </a:ln>
                  <a:solidFill>
                    <a:schemeClr val="tx1">
                      <a:lumMod val="50000"/>
                    </a:schemeClr>
                  </a:solidFill>
                </a:endParaRPr>
              </a:p>
            </p:txBody>
          </p:sp>
        </p:grpSp>
        <p:sp>
          <p:nvSpPr>
            <p:cNvPr id="65" name="Freeform 4"/>
            <p:cNvSpPr>
              <a:spLocks/>
            </p:cNvSpPr>
            <p:nvPr/>
          </p:nvSpPr>
          <p:spPr bwMode="auto">
            <a:xfrm>
              <a:off x="5411854" y="4098360"/>
              <a:ext cx="2777398" cy="1586327"/>
            </a:xfrm>
            <a:custGeom>
              <a:avLst/>
              <a:gdLst>
                <a:gd name="T0" fmla="*/ 219 w 219"/>
                <a:gd name="T1" fmla="*/ 124 h 124"/>
                <a:gd name="T2" fmla="*/ 204 w 219"/>
                <a:gd name="T3" fmla="*/ 124 h 124"/>
                <a:gd name="T4" fmla="*/ 204 w 219"/>
                <a:gd name="T5" fmla="*/ 118 h 124"/>
                <a:gd name="T6" fmla="*/ 202 w 219"/>
                <a:gd name="T7" fmla="*/ 118 h 124"/>
                <a:gd name="T8" fmla="*/ 202 w 219"/>
                <a:gd name="T9" fmla="*/ 113 h 124"/>
                <a:gd name="T10" fmla="*/ 193 w 219"/>
                <a:gd name="T11" fmla="*/ 113 h 124"/>
                <a:gd name="T12" fmla="*/ 193 w 219"/>
                <a:gd name="T13" fmla="*/ 108 h 124"/>
                <a:gd name="T14" fmla="*/ 188 w 219"/>
                <a:gd name="T15" fmla="*/ 108 h 124"/>
                <a:gd name="T16" fmla="*/ 188 w 219"/>
                <a:gd name="T17" fmla="*/ 103 h 124"/>
                <a:gd name="T18" fmla="*/ 174 w 219"/>
                <a:gd name="T19" fmla="*/ 103 h 124"/>
                <a:gd name="T20" fmla="*/ 174 w 219"/>
                <a:gd name="T21" fmla="*/ 98 h 124"/>
                <a:gd name="T22" fmla="*/ 157 w 219"/>
                <a:gd name="T23" fmla="*/ 98 h 124"/>
                <a:gd name="T24" fmla="*/ 157 w 219"/>
                <a:gd name="T25" fmla="*/ 93 h 124"/>
                <a:gd name="T26" fmla="*/ 135 w 219"/>
                <a:gd name="T27" fmla="*/ 93 h 124"/>
                <a:gd name="T28" fmla="*/ 135 w 219"/>
                <a:gd name="T29" fmla="*/ 87 h 124"/>
                <a:gd name="T30" fmla="*/ 126 w 219"/>
                <a:gd name="T31" fmla="*/ 87 h 124"/>
                <a:gd name="T32" fmla="*/ 126 w 219"/>
                <a:gd name="T33" fmla="*/ 82 h 124"/>
                <a:gd name="T34" fmla="*/ 95 w 219"/>
                <a:gd name="T35" fmla="*/ 82 h 124"/>
                <a:gd name="T36" fmla="*/ 95 w 219"/>
                <a:gd name="T37" fmla="*/ 77 h 124"/>
                <a:gd name="T38" fmla="*/ 82 w 219"/>
                <a:gd name="T39" fmla="*/ 77 h 124"/>
                <a:gd name="T40" fmla="*/ 82 w 219"/>
                <a:gd name="T41" fmla="*/ 72 h 124"/>
                <a:gd name="T42" fmla="*/ 79 w 219"/>
                <a:gd name="T43" fmla="*/ 72 h 124"/>
                <a:gd name="T44" fmla="*/ 79 w 219"/>
                <a:gd name="T45" fmla="*/ 67 h 124"/>
                <a:gd name="T46" fmla="*/ 78 w 219"/>
                <a:gd name="T47" fmla="*/ 67 h 124"/>
                <a:gd name="T48" fmla="*/ 78 w 219"/>
                <a:gd name="T49" fmla="*/ 56 h 124"/>
                <a:gd name="T50" fmla="*/ 58 w 219"/>
                <a:gd name="T51" fmla="*/ 56 h 124"/>
                <a:gd name="T52" fmla="*/ 58 w 219"/>
                <a:gd name="T53" fmla="*/ 51 h 124"/>
                <a:gd name="T54" fmla="*/ 56 w 219"/>
                <a:gd name="T55" fmla="*/ 51 h 124"/>
                <a:gd name="T56" fmla="*/ 56 w 219"/>
                <a:gd name="T57" fmla="*/ 46 h 124"/>
                <a:gd name="T58" fmla="*/ 50 w 219"/>
                <a:gd name="T59" fmla="*/ 46 h 124"/>
                <a:gd name="T60" fmla="*/ 50 w 219"/>
                <a:gd name="T61" fmla="*/ 41 h 124"/>
                <a:gd name="T62" fmla="*/ 48 w 219"/>
                <a:gd name="T63" fmla="*/ 41 h 124"/>
                <a:gd name="T64" fmla="*/ 48 w 219"/>
                <a:gd name="T65" fmla="*/ 36 h 124"/>
                <a:gd name="T66" fmla="*/ 44 w 219"/>
                <a:gd name="T67" fmla="*/ 36 h 124"/>
                <a:gd name="T68" fmla="*/ 44 w 219"/>
                <a:gd name="T69" fmla="*/ 30 h 124"/>
                <a:gd name="T70" fmla="*/ 42 w 219"/>
                <a:gd name="T71" fmla="*/ 30 h 124"/>
                <a:gd name="T72" fmla="*/ 42 w 219"/>
                <a:gd name="T73" fmla="*/ 25 h 124"/>
                <a:gd name="T74" fmla="*/ 40 w 219"/>
                <a:gd name="T75" fmla="*/ 25 h 124"/>
                <a:gd name="T76" fmla="*/ 40 w 219"/>
                <a:gd name="T77" fmla="*/ 20 h 124"/>
                <a:gd name="T78" fmla="*/ 38 w 219"/>
                <a:gd name="T79" fmla="*/ 20 h 124"/>
                <a:gd name="T80" fmla="*/ 38 w 219"/>
                <a:gd name="T81" fmla="*/ 14 h 124"/>
                <a:gd name="T82" fmla="*/ 36 w 219"/>
                <a:gd name="T83" fmla="*/ 14 h 124"/>
                <a:gd name="T84" fmla="*/ 36 w 219"/>
                <a:gd name="T85" fmla="*/ 9 h 124"/>
                <a:gd name="T86" fmla="*/ 34 w 219"/>
                <a:gd name="T87" fmla="*/ 9 h 124"/>
                <a:gd name="T88" fmla="*/ 34 w 219"/>
                <a:gd name="T89" fmla="*/ 4 h 124"/>
                <a:gd name="T90" fmla="*/ 8 w 219"/>
                <a:gd name="T91" fmla="*/ 4 h 124"/>
                <a:gd name="T92" fmla="*/ 8 w 219"/>
                <a:gd name="T93" fmla="*/ 0 h 124"/>
                <a:gd name="T94" fmla="*/ 0 w 219"/>
                <a:gd name="T9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 h="124">
                  <a:moveTo>
                    <a:pt x="219" y="124"/>
                  </a:moveTo>
                  <a:lnTo>
                    <a:pt x="204" y="124"/>
                  </a:lnTo>
                  <a:lnTo>
                    <a:pt x="204" y="118"/>
                  </a:lnTo>
                  <a:lnTo>
                    <a:pt x="202" y="118"/>
                  </a:lnTo>
                  <a:lnTo>
                    <a:pt x="202" y="113"/>
                  </a:lnTo>
                  <a:lnTo>
                    <a:pt x="193" y="113"/>
                  </a:lnTo>
                  <a:lnTo>
                    <a:pt x="193" y="108"/>
                  </a:lnTo>
                  <a:lnTo>
                    <a:pt x="188" y="108"/>
                  </a:lnTo>
                  <a:lnTo>
                    <a:pt x="188" y="103"/>
                  </a:lnTo>
                  <a:lnTo>
                    <a:pt x="174" y="103"/>
                  </a:lnTo>
                  <a:lnTo>
                    <a:pt x="174" y="98"/>
                  </a:lnTo>
                  <a:lnTo>
                    <a:pt x="157" y="98"/>
                  </a:lnTo>
                  <a:lnTo>
                    <a:pt x="157" y="93"/>
                  </a:lnTo>
                  <a:lnTo>
                    <a:pt x="135" y="93"/>
                  </a:lnTo>
                  <a:lnTo>
                    <a:pt x="135" y="87"/>
                  </a:lnTo>
                  <a:lnTo>
                    <a:pt x="126" y="87"/>
                  </a:lnTo>
                  <a:lnTo>
                    <a:pt x="126" y="82"/>
                  </a:lnTo>
                  <a:lnTo>
                    <a:pt x="95" y="82"/>
                  </a:lnTo>
                  <a:lnTo>
                    <a:pt x="95" y="77"/>
                  </a:lnTo>
                  <a:lnTo>
                    <a:pt x="82" y="77"/>
                  </a:lnTo>
                  <a:lnTo>
                    <a:pt x="82" y="72"/>
                  </a:lnTo>
                  <a:lnTo>
                    <a:pt x="79" y="72"/>
                  </a:lnTo>
                  <a:lnTo>
                    <a:pt x="79" y="67"/>
                  </a:lnTo>
                  <a:lnTo>
                    <a:pt x="78" y="67"/>
                  </a:lnTo>
                  <a:lnTo>
                    <a:pt x="78" y="56"/>
                  </a:lnTo>
                  <a:lnTo>
                    <a:pt x="58" y="56"/>
                  </a:lnTo>
                  <a:lnTo>
                    <a:pt x="58" y="51"/>
                  </a:lnTo>
                  <a:lnTo>
                    <a:pt x="56" y="51"/>
                  </a:lnTo>
                  <a:lnTo>
                    <a:pt x="56" y="46"/>
                  </a:lnTo>
                  <a:lnTo>
                    <a:pt x="50" y="46"/>
                  </a:lnTo>
                  <a:lnTo>
                    <a:pt x="50" y="41"/>
                  </a:lnTo>
                  <a:lnTo>
                    <a:pt x="48" y="41"/>
                  </a:lnTo>
                  <a:lnTo>
                    <a:pt x="48" y="36"/>
                  </a:lnTo>
                  <a:lnTo>
                    <a:pt x="44" y="36"/>
                  </a:lnTo>
                  <a:lnTo>
                    <a:pt x="44" y="30"/>
                  </a:lnTo>
                  <a:lnTo>
                    <a:pt x="42" y="30"/>
                  </a:lnTo>
                  <a:lnTo>
                    <a:pt x="42" y="25"/>
                  </a:lnTo>
                  <a:lnTo>
                    <a:pt x="40" y="25"/>
                  </a:lnTo>
                  <a:lnTo>
                    <a:pt x="40" y="20"/>
                  </a:lnTo>
                  <a:lnTo>
                    <a:pt x="38" y="20"/>
                  </a:lnTo>
                  <a:lnTo>
                    <a:pt x="38" y="14"/>
                  </a:lnTo>
                  <a:lnTo>
                    <a:pt x="36" y="14"/>
                  </a:lnTo>
                  <a:lnTo>
                    <a:pt x="36" y="9"/>
                  </a:lnTo>
                  <a:lnTo>
                    <a:pt x="34" y="9"/>
                  </a:lnTo>
                  <a:lnTo>
                    <a:pt x="34" y="4"/>
                  </a:lnTo>
                  <a:lnTo>
                    <a:pt x="8" y="4"/>
                  </a:lnTo>
                  <a:lnTo>
                    <a:pt x="8"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66" name="Freeform 5"/>
            <p:cNvSpPr>
              <a:spLocks/>
            </p:cNvSpPr>
            <p:nvPr/>
          </p:nvSpPr>
          <p:spPr bwMode="auto">
            <a:xfrm>
              <a:off x="5411854" y="4098360"/>
              <a:ext cx="2688623" cy="1727050"/>
            </a:xfrm>
            <a:custGeom>
              <a:avLst/>
              <a:gdLst>
                <a:gd name="T0" fmla="*/ 212 w 212"/>
                <a:gd name="T1" fmla="*/ 135 h 135"/>
                <a:gd name="T2" fmla="*/ 212 w 212"/>
                <a:gd name="T3" fmla="*/ 123 h 135"/>
                <a:gd name="T4" fmla="*/ 201 w 212"/>
                <a:gd name="T5" fmla="*/ 123 h 135"/>
                <a:gd name="T6" fmla="*/ 201 w 212"/>
                <a:gd name="T7" fmla="*/ 118 h 135"/>
                <a:gd name="T8" fmla="*/ 176 w 212"/>
                <a:gd name="T9" fmla="*/ 118 h 135"/>
                <a:gd name="T10" fmla="*/ 176 w 212"/>
                <a:gd name="T11" fmla="*/ 112 h 135"/>
                <a:gd name="T12" fmla="*/ 157 w 212"/>
                <a:gd name="T13" fmla="*/ 112 h 135"/>
                <a:gd name="T14" fmla="*/ 157 w 212"/>
                <a:gd name="T15" fmla="*/ 107 h 135"/>
                <a:gd name="T16" fmla="*/ 155 w 212"/>
                <a:gd name="T17" fmla="*/ 107 h 135"/>
                <a:gd name="T18" fmla="*/ 155 w 212"/>
                <a:gd name="T19" fmla="*/ 101 h 135"/>
                <a:gd name="T20" fmla="*/ 146 w 212"/>
                <a:gd name="T21" fmla="*/ 101 h 135"/>
                <a:gd name="T22" fmla="*/ 146 w 212"/>
                <a:gd name="T23" fmla="*/ 90 h 135"/>
                <a:gd name="T24" fmla="*/ 144 w 212"/>
                <a:gd name="T25" fmla="*/ 90 h 135"/>
                <a:gd name="T26" fmla="*/ 144 w 212"/>
                <a:gd name="T27" fmla="*/ 84 h 135"/>
                <a:gd name="T28" fmla="*/ 142 w 212"/>
                <a:gd name="T29" fmla="*/ 84 h 135"/>
                <a:gd name="T30" fmla="*/ 142 w 212"/>
                <a:gd name="T31" fmla="*/ 78 h 135"/>
                <a:gd name="T32" fmla="*/ 140 w 212"/>
                <a:gd name="T33" fmla="*/ 78 h 135"/>
                <a:gd name="T34" fmla="*/ 140 w 212"/>
                <a:gd name="T35" fmla="*/ 73 h 135"/>
                <a:gd name="T36" fmla="*/ 128 w 212"/>
                <a:gd name="T37" fmla="*/ 73 h 135"/>
                <a:gd name="T38" fmla="*/ 128 w 212"/>
                <a:gd name="T39" fmla="*/ 67 h 135"/>
                <a:gd name="T40" fmla="*/ 97 w 212"/>
                <a:gd name="T41" fmla="*/ 67 h 135"/>
                <a:gd name="T42" fmla="*/ 97 w 212"/>
                <a:gd name="T43" fmla="*/ 61 h 135"/>
                <a:gd name="T44" fmla="*/ 73 w 212"/>
                <a:gd name="T45" fmla="*/ 61 h 135"/>
                <a:gd name="T46" fmla="*/ 73 w 212"/>
                <a:gd name="T47" fmla="*/ 56 h 135"/>
                <a:gd name="T48" fmla="*/ 68 w 212"/>
                <a:gd name="T49" fmla="*/ 56 h 135"/>
                <a:gd name="T50" fmla="*/ 68 w 212"/>
                <a:gd name="T51" fmla="*/ 50 h 135"/>
                <a:gd name="T52" fmla="*/ 66 w 212"/>
                <a:gd name="T53" fmla="*/ 50 h 135"/>
                <a:gd name="T54" fmla="*/ 66 w 212"/>
                <a:gd name="T55" fmla="*/ 44 h 135"/>
                <a:gd name="T56" fmla="*/ 63 w 212"/>
                <a:gd name="T57" fmla="*/ 44 h 135"/>
                <a:gd name="T58" fmla="*/ 63 w 212"/>
                <a:gd name="T59" fmla="*/ 39 h 135"/>
                <a:gd name="T60" fmla="*/ 46 w 212"/>
                <a:gd name="T61" fmla="*/ 39 h 135"/>
                <a:gd name="T62" fmla="*/ 46 w 212"/>
                <a:gd name="T63" fmla="*/ 33 h 135"/>
                <a:gd name="T64" fmla="*/ 45 w 212"/>
                <a:gd name="T65" fmla="*/ 33 h 135"/>
                <a:gd name="T66" fmla="*/ 45 w 212"/>
                <a:gd name="T67" fmla="*/ 27 h 135"/>
                <a:gd name="T68" fmla="*/ 42 w 212"/>
                <a:gd name="T69" fmla="*/ 27 h 135"/>
                <a:gd name="T70" fmla="*/ 42 w 212"/>
                <a:gd name="T71" fmla="*/ 22 h 135"/>
                <a:gd name="T72" fmla="*/ 34 w 212"/>
                <a:gd name="T73" fmla="*/ 22 h 135"/>
                <a:gd name="T74" fmla="*/ 34 w 212"/>
                <a:gd name="T75" fmla="*/ 16 h 135"/>
                <a:gd name="T76" fmla="*/ 24 w 212"/>
                <a:gd name="T77" fmla="*/ 16 h 135"/>
                <a:gd name="T78" fmla="*/ 24 w 212"/>
                <a:gd name="T79" fmla="*/ 11 h 135"/>
                <a:gd name="T80" fmla="*/ 22 w 212"/>
                <a:gd name="T81" fmla="*/ 11 h 135"/>
                <a:gd name="T82" fmla="*/ 22 w 212"/>
                <a:gd name="T83" fmla="*/ 0 h 135"/>
                <a:gd name="T84" fmla="*/ 0 w 212"/>
                <a:gd name="T8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 h="135">
                  <a:moveTo>
                    <a:pt x="212" y="135"/>
                  </a:moveTo>
                  <a:lnTo>
                    <a:pt x="212" y="123"/>
                  </a:lnTo>
                  <a:lnTo>
                    <a:pt x="201" y="123"/>
                  </a:lnTo>
                  <a:lnTo>
                    <a:pt x="201" y="118"/>
                  </a:lnTo>
                  <a:lnTo>
                    <a:pt x="176" y="118"/>
                  </a:lnTo>
                  <a:lnTo>
                    <a:pt x="176" y="112"/>
                  </a:lnTo>
                  <a:lnTo>
                    <a:pt x="157" y="112"/>
                  </a:lnTo>
                  <a:lnTo>
                    <a:pt x="157" y="107"/>
                  </a:lnTo>
                  <a:lnTo>
                    <a:pt x="155" y="107"/>
                  </a:lnTo>
                  <a:lnTo>
                    <a:pt x="155" y="101"/>
                  </a:lnTo>
                  <a:lnTo>
                    <a:pt x="146" y="101"/>
                  </a:lnTo>
                  <a:lnTo>
                    <a:pt x="146" y="90"/>
                  </a:lnTo>
                  <a:lnTo>
                    <a:pt x="144" y="90"/>
                  </a:lnTo>
                  <a:lnTo>
                    <a:pt x="144" y="84"/>
                  </a:lnTo>
                  <a:lnTo>
                    <a:pt x="142" y="84"/>
                  </a:lnTo>
                  <a:lnTo>
                    <a:pt x="142" y="78"/>
                  </a:lnTo>
                  <a:lnTo>
                    <a:pt x="140" y="78"/>
                  </a:lnTo>
                  <a:lnTo>
                    <a:pt x="140" y="73"/>
                  </a:lnTo>
                  <a:lnTo>
                    <a:pt x="128" y="73"/>
                  </a:lnTo>
                  <a:lnTo>
                    <a:pt x="128" y="67"/>
                  </a:lnTo>
                  <a:lnTo>
                    <a:pt x="97" y="67"/>
                  </a:lnTo>
                  <a:lnTo>
                    <a:pt x="97" y="61"/>
                  </a:lnTo>
                  <a:lnTo>
                    <a:pt x="73" y="61"/>
                  </a:lnTo>
                  <a:lnTo>
                    <a:pt x="73" y="56"/>
                  </a:lnTo>
                  <a:lnTo>
                    <a:pt x="68" y="56"/>
                  </a:lnTo>
                  <a:lnTo>
                    <a:pt x="68" y="50"/>
                  </a:lnTo>
                  <a:lnTo>
                    <a:pt x="66" y="50"/>
                  </a:lnTo>
                  <a:lnTo>
                    <a:pt x="66" y="44"/>
                  </a:lnTo>
                  <a:lnTo>
                    <a:pt x="63" y="44"/>
                  </a:lnTo>
                  <a:lnTo>
                    <a:pt x="63" y="39"/>
                  </a:lnTo>
                  <a:lnTo>
                    <a:pt x="46" y="39"/>
                  </a:lnTo>
                  <a:lnTo>
                    <a:pt x="46" y="33"/>
                  </a:lnTo>
                  <a:lnTo>
                    <a:pt x="45" y="33"/>
                  </a:lnTo>
                  <a:lnTo>
                    <a:pt x="45" y="27"/>
                  </a:lnTo>
                  <a:lnTo>
                    <a:pt x="42" y="27"/>
                  </a:lnTo>
                  <a:lnTo>
                    <a:pt x="42" y="22"/>
                  </a:lnTo>
                  <a:lnTo>
                    <a:pt x="34" y="22"/>
                  </a:lnTo>
                  <a:lnTo>
                    <a:pt x="34" y="16"/>
                  </a:lnTo>
                  <a:lnTo>
                    <a:pt x="24" y="16"/>
                  </a:lnTo>
                  <a:lnTo>
                    <a:pt x="24" y="11"/>
                  </a:lnTo>
                  <a:lnTo>
                    <a:pt x="22" y="11"/>
                  </a:lnTo>
                  <a:lnTo>
                    <a:pt x="22" y="0"/>
                  </a:lnTo>
                  <a:lnTo>
                    <a:pt x="0" y="0"/>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grpSp>
    </p:spTree>
    <p:extLst>
      <p:ext uri="{BB962C8B-B14F-4D97-AF65-F5344CB8AC3E}">
        <p14:creationId xmlns:p14="http://schemas.microsoft.com/office/powerpoint/2010/main" xmlns="" val="1792316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600" b="1" i="0" dirty="0" smtClean="0">
                <a:solidFill>
                  <a:srgbClr val="043882"/>
                </a:solidFill>
                <a:ea typeface="MS UI Gothic" pitchFamily="18" charset="0"/>
              </a:rPr>
              <a:t>32LBA: AGITG ICECREAM試験：G13D変異を有する患者におけるイリノテカン・セツキシマブ評価およびセツキシマブ反応評価  - KRAS G13D変異を有する治療抵抗性の転移性結腸直腸癌患者における転帰の解析  – Segelov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dirty="0"/>
          </a:p>
          <a:p>
            <a:endParaRPr lang="en-GB" dirty="0"/>
          </a:p>
          <a:p>
            <a:endParaRPr lang="en-GB" dirty="0"/>
          </a:p>
          <a:p>
            <a:endParaRPr lang="en-GB" dirty="0"/>
          </a:p>
          <a:p>
            <a:endParaRPr lang="en-GB" dirty="0"/>
          </a:p>
          <a:p>
            <a:endParaRPr lang="en-GB" dirty="0"/>
          </a:p>
          <a:p>
            <a:r>
              <a:rPr lang="ja-JP" sz="1600" b="0" i="0" dirty="0" smtClean="0">
                <a:solidFill>
                  <a:srgbClr val="4D4D4D"/>
                </a:solidFill>
                <a:ea typeface="MS UI Gothic" pitchFamily="18" charset="0"/>
              </a:rPr>
              <a:t>新たな毒性も、予期しない毒性も認められなかった</a:t>
            </a:r>
          </a:p>
          <a:p>
            <a:pPr marL="0" indent="0">
              <a:spcBef>
                <a:spcPts val="1800"/>
              </a:spcBef>
              <a:buNone/>
            </a:pPr>
            <a:r>
              <a:rPr lang="ja-JP" sz="1600" b="1" i="0" dirty="0" smtClean="0">
                <a:solidFill>
                  <a:srgbClr val="4D4D4D"/>
                </a:solidFill>
                <a:ea typeface="MS UI Gothic" pitchFamily="18" charset="0"/>
              </a:rPr>
              <a:t>結論</a:t>
            </a:r>
          </a:p>
          <a:p>
            <a:r>
              <a:rPr lang="ja-JP" sz="1600" b="1" i="1" dirty="0" smtClean="0">
                <a:solidFill>
                  <a:srgbClr val="4D4D4D"/>
                </a:solidFill>
                <a:ea typeface="MS UI Gothic" pitchFamily="18" charset="0"/>
              </a:rPr>
              <a:t>KRAS</a:t>
            </a:r>
            <a:r>
              <a:rPr lang="ja-JP" sz="1600" b="1" i="0" dirty="0" smtClean="0">
                <a:solidFill>
                  <a:srgbClr val="4D4D4D"/>
                </a:solidFill>
                <a:ea typeface="MS UI Gothic" pitchFamily="18" charset="0"/>
              </a:rPr>
              <a:t> G13D変異を有する治療抵抗性mCRC患者には、セツキシマブ単独療法は有益ではなかった</a:t>
            </a:r>
          </a:p>
          <a:p>
            <a:r>
              <a:rPr lang="ja-JP" sz="1600" b="1" i="0" dirty="0" smtClean="0">
                <a:solidFill>
                  <a:srgbClr val="4D4D4D"/>
                </a:solidFill>
                <a:ea typeface="MS UI Gothic" pitchFamily="18" charset="0"/>
              </a:rPr>
              <a:t>セツキシマブ＋イリノテカン併用療法では、ある程度の抗腫瘍活性が示された</a:t>
            </a:r>
          </a:p>
          <a:p>
            <a:pPr lvl="1"/>
            <a:r>
              <a:rPr lang="ja-JP" sz="1600" b="1" i="0" dirty="0" smtClean="0">
                <a:solidFill>
                  <a:srgbClr val="4D4D4D"/>
                </a:solidFill>
                <a:ea typeface="MS UI Gothic" pitchFamily="18" charset="0"/>
              </a:rPr>
              <a:t>四重野生型（WT）*群の結果を用いることで、イリノテカン再投与の結果について、真の相乗効果があるかどうかが解明できる可能性がある</a:t>
            </a:r>
          </a:p>
          <a:p>
            <a:pPr lvl="1"/>
            <a:endParaRPr lang="en-GB" b="1" dirty="0"/>
          </a:p>
          <a:p>
            <a:pPr lvl="1"/>
            <a:endParaRPr lang="en-GB" b="1" dirty="0" smtClean="0"/>
          </a:p>
          <a:p>
            <a:pPr lvl="1"/>
            <a:endParaRPr lang="en-GB" b="1" dirty="0"/>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a:t>
            </a:r>
            <a:r>
              <a:rPr lang="ja-JP" sz="1200" b="0" i="1" dirty="0" smtClean="0">
                <a:ea typeface="MS UI Gothic" pitchFamily="18" charset="0"/>
              </a:rPr>
              <a:t>KRAS</a:t>
            </a:r>
            <a:r>
              <a:rPr lang="ja-JP" sz="1200" b="0" i="0" dirty="0" smtClean="0">
                <a:ea typeface="MS UI Gothic" pitchFamily="18" charset="0"/>
              </a:rPr>
              <a:t>、</a:t>
            </a:r>
            <a:r>
              <a:rPr lang="ja-JP" sz="1200" b="0" i="1" dirty="0" smtClean="0">
                <a:ea typeface="MS UI Gothic" pitchFamily="18" charset="0"/>
              </a:rPr>
              <a:t>BRAF</a:t>
            </a:r>
            <a:r>
              <a:rPr lang="ja-JP" sz="1200" b="0" i="0" dirty="0" smtClean="0">
                <a:ea typeface="MS UI Gothic" pitchFamily="18" charset="0"/>
              </a:rPr>
              <a:t>、</a:t>
            </a:r>
            <a:r>
              <a:rPr lang="ja-JP" sz="1200" b="0" i="1" dirty="0" smtClean="0">
                <a:ea typeface="MS UI Gothic" pitchFamily="18" charset="0"/>
              </a:rPr>
              <a:t>NRAF</a:t>
            </a:r>
            <a:r>
              <a:rPr lang="ja-JP" sz="1200" b="0" i="0" dirty="0" smtClean="0">
                <a:ea typeface="MS UI Gothic" pitchFamily="18" charset="0"/>
              </a:rPr>
              <a:t>、</a:t>
            </a:r>
            <a:r>
              <a:rPr lang="ja-JP" sz="1200" b="0" i="1" dirty="0" smtClean="0">
                <a:ea typeface="MS UI Gothic" pitchFamily="18" charset="0"/>
              </a:rPr>
              <a:t>PI3KCA</a:t>
            </a:r>
            <a:r>
              <a:rPr lang="ja-JP" sz="1200" b="0" i="0" dirty="0" smtClean="0">
                <a:ea typeface="MS UI Gothic" pitchFamily="18" charset="0"/>
              </a:rPr>
              <a:t>エクソン20変異がないこと（現在も被験者募集中）、</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Segelov et al. </a:t>
            </a:r>
            <a:r>
              <a:rPr lang="ja-JP" sz="1200" b="0" i="1" dirty="0" smtClean="0">
                <a:ea typeface="MS UI Gothic" pitchFamily="18" charset="0"/>
              </a:rPr>
              <a:t>Ann Oncol</a:t>
            </a:r>
            <a:r>
              <a:rPr lang="ja-JP" sz="1200" b="0" i="0" dirty="0" smtClean="0">
                <a:ea typeface="MS UI Gothic" pitchFamily="18" charset="0"/>
              </a:rPr>
              <a:t> 2015; 26 (suppl 6): abstr 32LBA</a:t>
            </a:r>
          </a:p>
        </p:txBody>
      </p:sp>
      <p:graphicFrame>
        <p:nvGraphicFramePr>
          <p:cNvPr id="15" name="Table 14"/>
          <p:cNvGraphicFramePr>
            <a:graphicFrameLocks noGrp="1"/>
          </p:cNvGraphicFramePr>
          <p:nvPr>
            <p:extLst>
              <p:ext uri="{D42A27DB-BD31-4B8C-83A1-F6EECF244321}">
                <p14:modId xmlns:p14="http://schemas.microsoft.com/office/powerpoint/2010/main" xmlns="" val="286063835"/>
              </p:ext>
            </p:extLst>
          </p:nvPr>
        </p:nvGraphicFramePr>
        <p:xfrm>
          <a:off x="533400" y="1654558"/>
          <a:ext cx="8153400" cy="1611156"/>
        </p:xfrm>
        <a:graphic>
          <a:graphicData uri="http://schemas.openxmlformats.org/drawingml/2006/table">
            <a:tbl>
              <a:tblPr firstRow="1" bandRow="1">
                <a:tableStyleId>{69012ECD-51FC-41F1-AA8D-1B2483CD663E}</a:tableStyleId>
              </a:tblPr>
              <a:tblGrid>
                <a:gridCol w="3342685">
                  <a:extLst>
                    <a:ext uri="{9D8B030D-6E8A-4147-A177-3AD203B41FA5}">
                      <a16:colId xmlns="" xmlns:a16="http://schemas.microsoft.com/office/drawing/2014/main" val="20000"/>
                    </a:ext>
                  </a:extLst>
                </a:gridCol>
                <a:gridCol w="1991315">
                  <a:extLst>
                    <a:ext uri="{9D8B030D-6E8A-4147-A177-3AD203B41FA5}">
                      <a16:colId xmlns="" xmlns:a16="http://schemas.microsoft.com/office/drawing/2014/main" val="20001"/>
                    </a:ext>
                  </a:extLst>
                </a:gridCol>
                <a:gridCol w="2819400">
                  <a:extLst>
                    <a:ext uri="{9D8B030D-6E8A-4147-A177-3AD203B41FA5}">
                      <a16:colId xmlns="" xmlns:a16="http://schemas.microsoft.com/office/drawing/2014/main" val="20002"/>
                    </a:ext>
                  </a:extLst>
                </a:gridCol>
              </a:tblGrid>
              <a:tr h="402789">
                <a:tc>
                  <a:txBody>
                    <a:bodyPr/>
                    <a:lstStyle/>
                    <a:p>
                      <a:r>
                        <a:rPr lang="ja-JP" sz="1400" b="1" i="0" dirty="0" smtClean="0">
                          <a:solidFill>
                            <a:srgbClr val="FFFFFF"/>
                          </a:solidFill>
                          <a:ea typeface="MS UI Gothic" pitchFamily="18" charset="0"/>
                        </a:rPr>
                        <a:t>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セツキシマブ単独(n=25)</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セツキシマブ＋イリノテカン(n=25)</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02789">
                <a:tc>
                  <a:txBody>
                    <a:bodyPr/>
                    <a:lstStyle/>
                    <a:p>
                      <a:r>
                        <a:rPr lang="ja-JP" sz="1400" b="0" i="0" dirty="0" smtClean="0">
                          <a:solidFill>
                            <a:srgbClr val="4D4D4D"/>
                          </a:solidFill>
                          <a:ea typeface="MS UI Gothic" pitchFamily="18" charset="0"/>
                        </a:rPr>
                        <a:t>グレード3以上のAEの発生が1件以上 </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11 (44)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16 (64)</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402789">
                <a:tc>
                  <a:txBody>
                    <a:bodyPr/>
                    <a:lstStyle/>
                    <a:p>
                      <a:r>
                        <a:rPr lang="ja-JP" sz="1400" b="0" i="0" dirty="0" smtClean="0">
                          <a:solidFill>
                            <a:srgbClr val="4D4D4D"/>
                          </a:solidFill>
                          <a:ea typeface="MS UI Gothic" pitchFamily="18" charset="0"/>
                        </a:rPr>
                        <a:t>グレード3以上の皮膚AEの発生が1件以上 </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 (12)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 (12)</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402789">
                <a:tc>
                  <a:txBody>
                    <a:bodyPr/>
                    <a:lstStyle/>
                    <a:p>
                      <a:r>
                        <a:rPr lang="ja-JP" sz="1400" b="0" i="0" dirty="0" smtClean="0">
                          <a:solidFill>
                            <a:srgbClr val="4D4D4D"/>
                          </a:solidFill>
                          <a:ea typeface="MS UI Gothic" pitchFamily="18" charset="0"/>
                        </a:rPr>
                        <a:t>SAEの発生が1件以上</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5 (20)</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10 (40)</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269021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100: 癌幹細胞の遺伝子発現解析による、侵襲性の強い結腸直腸癌の理解  </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Manhas J et al</a:t>
            </a:r>
          </a:p>
        </p:txBody>
      </p:sp>
      <p:sp>
        <p:nvSpPr>
          <p:cNvPr id="12" name="Content Placeholder 11"/>
          <p:cNvSpPr>
            <a:spLocks noGrp="1"/>
          </p:cNvSpPr>
          <p:nvPr>
            <p:ph idx="1"/>
          </p:nvPr>
        </p:nvSpPr>
        <p:spPr/>
        <p:txBody>
          <a:bodyPr/>
          <a:lstStyle/>
          <a:p>
            <a:pPr marL="0" indent="0">
              <a:spcAft>
                <a:spcPts val="600"/>
              </a:spcAft>
              <a:buNone/>
            </a:pPr>
            <a:r>
              <a:rPr lang="ja-JP" sz="1600" b="1" i="0" dirty="0" smtClean="0">
                <a:solidFill>
                  <a:srgbClr val="4D4D4D"/>
                </a:solidFill>
                <a:ea typeface="MS UI Gothic" pitchFamily="18" charset="0"/>
              </a:rPr>
              <a:t>研究の目的</a:t>
            </a:r>
          </a:p>
          <a:p>
            <a:pPr>
              <a:spcAft>
                <a:spcPts val="600"/>
              </a:spcAft>
            </a:pPr>
            <a:r>
              <a:rPr lang="ja-JP" sz="1600" b="0" i="0" dirty="0" smtClean="0">
                <a:solidFill>
                  <a:srgbClr val="4D4D4D"/>
                </a:solidFill>
                <a:ea typeface="MS UI Gothic" pitchFamily="18" charset="0"/>
              </a:rPr>
              <a:t>抗癌治療に対するCSCへの理解および標的化を向上するために、CSC、分化度、転移の相互関係を解明すること</a:t>
            </a:r>
          </a:p>
          <a:p>
            <a:pPr lvl="1">
              <a:spcAft>
                <a:spcPts val="600"/>
              </a:spcAft>
            </a:pPr>
            <a:endParaRPr lang="en-GB" dirty="0" smtClean="0"/>
          </a:p>
          <a:p>
            <a:pPr marL="0" indent="0">
              <a:spcAft>
                <a:spcPts val="600"/>
              </a:spcAft>
              <a:buNone/>
            </a:pPr>
            <a:r>
              <a:rPr lang="ja-JP" sz="1600" b="1" i="0" dirty="0" smtClean="0">
                <a:solidFill>
                  <a:srgbClr val="4D4D4D"/>
                </a:solidFill>
                <a:ea typeface="MS UI Gothic" pitchFamily="18" charset="0"/>
              </a:rPr>
              <a:t>試験デザイン</a:t>
            </a:r>
          </a:p>
          <a:p>
            <a:pPr>
              <a:spcAft>
                <a:spcPts val="600"/>
              </a:spcAft>
            </a:pPr>
            <a:r>
              <a:rPr lang="ja-JP" sz="1600" b="0" i="0" dirty="0" smtClean="0">
                <a:solidFill>
                  <a:srgbClr val="4D4D4D"/>
                </a:solidFill>
                <a:ea typeface="MS UI Gothic" pitchFamily="18" charset="0"/>
              </a:rPr>
              <a:t>未治療の原発性CRCの様々な病理組織学的グレードの標本、および適切な対照群の標本を患者70例から採取し、4つのCSCマーカー（CD44、CD326、CD24、CD166） について解析した</a:t>
            </a:r>
          </a:p>
          <a:p>
            <a:pPr>
              <a:spcAft>
                <a:spcPts val="600"/>
              </a:spcAft>
            </a:pPr>
            <a:r>
              <a:rPr lang="ja-JP" sz="1600" b="0" i="0" dirty="0" smtClean="0">
                <a:solidFill>
                  <a:srgbClr val="4D4D4D"/>
                </a:solidFill>
                <a:ea typeface="MS UI Gothic" pitchFamily="18" charset="0"/>
              </a:rPr>
              <a:t>CSCおよび非CSC腫瘍細胞を、新鮮結腸直腸組織およびHT29・HCT116 CRC細胞株からマーカー別に単離した </a:t>
            </a:r>
          </a:p>
          <a:p>
            <a:pPr>
              <a:spcAft>
                <a:spcPts val="600"/>
              </a:spcAft>
            </a:pPr>
            <a:r>
              <a:rPr lang="ja-JP" sz="1600" b="0" i="0" dirty="0" smtClean="0">
                <a:solidFill>
                  <a:srgbClr val="4D4D4D"/>
                </a:solidFill>
                <a:ea typeface="MS UI Gothic" pitchFamily="18" charset="0"/>
              </a:rPr>
              <a:t>分類されたサブセットを用いて腫瘍塊の解析を実施した</a:t>
            </a:r>
          </a:p>
          <a:p>
            <a:pPr>
              <a:spcAft>
                <a:spcPts val="600"/>
              </a:spcAft>
            </a:pPr>
            <a:r>
              <a:rPr lang="ja-JP" sz="1600" b="0" i="0" dirty="0" smtClean="0">
                <a:solidFill>
                  <a:srgbClr val="4D4D4D"/>
                </a:solidFill>
                <a:ea typeface="MS UI Gothic" pitchFamily="18" charset="0"/>
              </a:rPr>
              <a:t>マイクロアレイ解析を実施し、高低両悪性度のCRCについて、CSCと非CSC腫瘍細胞との間のトランスクリプトーム変化について検討した</a:t>
            </a:r>
          </a:p>
          <a:p>
            <a:pPr>
              <a:spcAft>
                <a:spcPts val="600"/>
              </a:spcAft>
            </a:pPr>
            <a:r>
              <a:rPr lang="ja-JP" sz="1600" b="0" i="0" dirty="0" smtClean="0">
                <a:solidFill>
                  <a:srgbClr val="4D4D4D"/>
                </a:solidFill>
                <a:ea typeface="MS UI Gothic" pitchFamily="18" charset="0"/>
              </a:rPr>
              <a:t>リアルタイムPCRによる検証を実施した</a:t>
            </a:r>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CSC：癌幹細胞</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Manhas et al. </a:t>
            </a:r>
            <a:r>
              <a:rPr lang="ja-JP" sz="1200" b="0" i="1" dirty="0" smtClean="0">
                <a:ea typeface="MS UI Gothic" pitchFamily="18" charset="0"/>
              </a:rPr>
              <a:t>Ann Oncol</a:t>
            </a:r>
            <a:r>
              <a:rPr lang="ja-JP" sz="1200" b="0" i="0" dirty="0" smtClean="0">
                <a:ea typeface="MS UI Gothic" pitchFamily="18" charset="0"/>
              </a:rPr>
              <a:t> 2015; 26 (suppl 6): abstr 100</a:t>
            </a:r>
          </a:p>
        </p:txBody>
      </p:sp>
    </p:spTree>
    <p:extLst>
      <p:ext uri="{BB962C8B-B14F-4D97-AF65-F5344CB8AC3E}">
        <p14:creationId xmlns:p14="http://schemas.microsoft.com/office/powerpoint/2010/main" xmlns="" val="709367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100: 癌幹細胞の遺伝子発現解析による、侵襲性の強い結腸直腸癌の理解 </a:t>
            </a:r>
            <a:r>
              <a:rPr lang="es-ES" altLang="ja-JP" sz="1800" b="1" i="0" dirty="0" smtClean="0">
                <a:solidFill>
                  <a:srgbClr val="043882"/>
                </a:solidFill>
                <a:ea typeface="MS UI Gothic" pitchFamily="18" charset="0"/>
              </a:rPr>
              <a:t/>
            </a:r>
            <a:br>
              <a:rPr lang="es-ES"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 Manhas J et al</a:t>
            </a:r>
          </a:p>
        </p:txBody>
      </p:sp>
      <p:sp>
        <p:nvSpPr>
          <p:cNvPr id="12" name="Content Placeholder 11"/>
          <p:cNvSpPr>
            <a:spLocks noGrp="1"/>
          </p:cNvSpPr>
          <p:nvPr>
            <p:ph idx="1"/>
          </p:nvPr>
        </p:nvSpPr>
        <p:spPr/>
        <p:txBody>
          <a:bodyPr/>
          <a:lstStyle/>
          <a:p>
            <a:pPr marL="0" indent="0">
              <a:spcAft>
                <a:spcPts val="200"/>
              </a:spcAft>
              <a:buNone/>
            </a:pPr>
            <a:r>
              <a:rPr lang="ja-JP" sz="1600" b="1" i="0" dirty="0" smtClean="0">
                <a:solidFill>
                  <a:srgbClr val="4D4D4D"/>
                </a:solidFill>
                <a:ea typeface="MS UI Gothic" pitchFamily="18" charset="0"/>
              </a:rPr>
              <a:t>主な結果</a:t>
            </a:r>
          </a:p>
          <a:p>
            <a:pPr>
              <a:spcAft>
                <a:spcPts val="200"/>
              </a:spcAft>
            </a:pPr>
            <a:r>
              <a:rPr lang="ja-JP" sz="1600" b="0" i="0" dirty="0" smtClean="0">
                <a:solidFill>
                  <a:srgbClr val="4D4D4D"/>
                </a:solidFill>
                <a:ea typeface="MS UI Gothic" pitchFamily="18" charset="0"/>
              </a:rPr>
              <a:t>CD44、CD326、CD166の発現において、症例群と対照群との間に統計的有意差（p&lt;0.05）が認められた</a:t>
            </a:r>
          </a:p>
          <a:p>
            <a:pPr>
              <a:spcAft>
                <a:spcPts val="200"/>
              </a:spcAft>
            </a:pPr>
            <a:r>
              <a:rPr lang="ja-JP" sz="1600" b="0" i="0" dirty="0" smtClean="0">
                <a:solidFill>
                  <a:srgbClr val="4D4D4D"/>
                </a:solidFill>
                <a:ea typeface="MS UI Gothic" pitchFamily="18" charset="0"/>
              </a:rPr>
              <a:t>FACSでは、高悪性度の原発性CRCにおいて、低悪性度のCRCと比較してCSCの罹患率が高いことが示された</a:t>
            </a:r>
          </a:p>
          <a:p>
            <a:pPr>
              <a:spcAft>
                <a:spcPts val="200"/>
              </a:spcAft>
            </a:pPr>
            <a:r>
              <a:rPr lang="ja-JP" sz="1600" b="0" i="0" dirty="0" smtClean="0">
                <a:solidFill>
                  <a:srgbClr val="4D4D4D"/>
                </a:solidFill>
                <a:ea typeface="MS UI Gothic" pitchFamily="18" charset="0"/>
              </a:rPr>
              <a:t>CSCのハイスループット遺伝子発現解析では、Oct4、nanog、c-myc、klf4、MSH1を含む古典的な幹細胞性マーカーだけでなく、MMPs、Snail、Twist、ZEB1を含む上皮間葉移行（EMT）マーカーの過剰発現も示された</a:t>
            </a:r>
          </a:p>
          <a:p>
            <a:pPr>
              <a:spcAft>
                <a:spcPts val="200"/>
              </a:spcAft>
            </a:pPr>
            <a:r>
              <a:rPr lang="ja-JP" sz="1600" b="0" i="0" dirty="0" smtClean="0">
                <a:solidFill>
                  <a:srgbClr val="4D4D4D"/>
                </a:solidFill>
                <a:ea typeface="MS UI Gothic" pitchFamily="18" charset="0"/>
              </a:rPr>
              <a:t>高悪性度腫瘍および低悪性度腫瘍から得られたCSCの遺伝子発現プロファイルは異なることが判明した</a:t>
            </a:r>
          </a:p>
          <a:p>
            <a:pPr marL="0" indent="0">
              <a:spcAft>
                <a:spcPts val="200"/>
              </a:spcAft>
              <a:buNone/>
            </a:pPr>
            <a:r>
              <a:rPr lang="ja-JP" sz="1600" b="1" i="0" dirty="0" smtClean="0">
                <a:solidFill>
                  <a:srgbClr val="4D4D4D"/>
                </a:solidFill>
                <a:ea typeface="MS UI Gothic" pitchFamily="18" charset="0"/>
              </a:rPr>
              <a:t>結論</a:t>
            </a:r>
          </a:p>
          <a:p>
            <a:pPr>
              <a:spcAft>
                <a:spcPts val="200"/>
              </a:spcAft>
            </a:pPr>
            <a:r>
              <a:rPr lang="ja-JP" sz="1600" b="1" i="0" dirty="0" smtClean="0">
                <a:solidFill>
                  <a:srgbClr val="4D4D4D"/>
                </a:solidFill>
                <a:ea typeface="MS UI Gothic" pitchFamily="18" charset="0"/>
              </a:rPr>
              <a:t>免疫組織化学的検討によって、CD44、CD166、CD326がCRC-CSCのロバストなマーカーであることが確認された</a:t>
            </a:r>
          </a:p>
          <a:p>
            <a:pPr>
              <a:spcAft>
                <a:spcPts val="200"/>
              </a:spcAft>
            </a:pPr>
            <a:r>
              <a:rPr lang="ja-JP" sz="1600" b="1" i="0" dirty="0" smtClean="0">
                <a:solidFill>
                  <a:srgbClr val="4D4D4D"/>
                </a:solidFill>
                <a:ea typeface="MS UI Gothic" pitchFamily="18" charset="0"/>
              </a:rPr>
              <a:t>高悪性度CRCの高転移能は、CSCの差次的発現プロファイルによって裏付けられると考えられる </a:t>
            </a:r>
          </a:p>
          <a:p>
            <a:pPr>
              <a:spcAft>
                <a:spcPts val="200"/>
              </a:spcAft>
            </a:pPr>
            <a:r>
              <a:rPr lang="ja-JP" sz="1600" b="1" i="0" dirty="0" smtClean="0">
                <a:solidFill>
                  <a:srgbClr val="4D4D4D"/>
                </a:solidFill>
                <a:ea typeface="MS UI Gothic" pitchFamily="18" charset="0"/>
              </a:rPr>
              <a:t>AHSA1、CFH、ACSS1、NUPR1等の新規遺伝子は、高悪性度CRCの高転移能の一因となりうる</a:t>
            </a:r>
          </a:p>
          <a:p>
            <a:pPr>
              <a:spcAft>
                <a:spcPts val="200"/>
              </a:spcAft>
            </a:pPr>
            <a:r>
              <a:rPr lang="ja-JP" sz="1600" b="1" i="0" dirty="0" smtClean="0">
                <a:solidFill>
                  <a:srgbClr val="4D4D4D"/>
                </a:solidFill>
                <a:ea typeface="MS UI Gothic" pitchFamily="18" charset="0"/>
              </a:rPr>
              <a:t>これら新規遺伝子の標的化は、侵襲性の強いCRCに対する抗CSC療法の開発のカギとなりうる</a:t>
            </a:r>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FACS：蛍光活性化細胞分類</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Manhas et al. </a:t>
            </a:r>
            <a:r>
              <a:rPr lang="ja-JP" sz="1200" b="0" i="1" dirty="0" smtClean="0">
                <a:ea typeface="MS UI Gothic" pitchFamily="18" charset="0"/>
              </a:rPr>
              <a:t>Ann Oncol</a:t>
            </a:r>
            <a:r>
              <a:rPr lang="ja-JP" sz="1200" b="0" i="0" dirty="0" smtClean="0">
                <a:ea typeface="MS UI Gothic" pitchFamily="18" charset="0"/>
              </a:rPr>
              <a:t> 2015; 26 (suppl 6): abstr 100</a:t>
            </a:r>
          </a:p>
        </p:txBody>
      </p:sp>
    </p:spTree>
    <p:extLst>
      <p:ext uri="{BB962C8B-B14F-4D97-AF65-F5344CB8AC3E}">
        <p14:creationId xmlns:p14="http://schemas.microsoft.com/office/powerpoint/2010/main" xmlns="" val="1771425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AutoShape 19"/>
          <p:cNvCxnSpPr>
            <a:cxnSpLocks noChangeShapeType="1"/>
          </p:cNvCxnSpPr>
          <p:nvPr/>
        </p:nvCxnSpPr>
        <p:spPr bwMode="auto">
          <a:xfrm flipV="1">
            <a:off x="7849041" y="2899614"/>
            <a:ext cx="402076" cy="429"/>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502: 進行直腸結腸癌（CRC）患者におけるペムブロリズマブ（MK-3475）：</a:t>
            </a:r>
            <a:r>
              <a:rPr lang="en-GB" altLang="ja-JP" sz="1800" b="1" i="0" dirty="0" smtClean="0">
                <a:solidFill>
                  <a:srgbClr val="043882"/>
                </a:solidFill>
                <a:ea typeface="MS UI Gothic" pitchFamily="18" charset="0"/>
              </a:rPr>
              <a:t>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KEYNOTE-028から得られた予備解析結果 – O'Neil BH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PD-L1陽性進行CRC患者におけるペムブロリズマブ治療に対する反応を予測すること</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O'Neil et al. </a:t>
            </a:r>
            <a:r>
              <a:rPr lang="ja-JP" sz="1200" b="0" i="1" dirty="0" smtClean="0">
                <a:ea typeface="MS UI Gothic" pitchFamily="18" charset="0"/>
              </a:rPr>
              <a:t>Ann Oncol</a:t>
            </a:r>
            <a:r>
              <a:rPr lang="ja-JP" sz="1200" b="0" i="0" dirty="0" smtClean="0">
                <a:ea typeface="MS UI Gothic" pitchFamily="18" charset="0"/>
              </a:rPr>
              <a:t> 2015; 26 (suppl 6): abstr 502</a:t>
            </a:r>
          </a:p>
        </p:txBody>
      </p:sp>
      <p:sp>
        <p:nvSpPr>
          <p:cNvPr id="6" name="AutoShape 12"/>
          <p:cNvSpPr>
            <a:spLocks noChangeArrowheads="1"/>
          </p:cNvSpPr>
          <p:nvPr/>
        </p:nvSpPr>
        <p:spPr bwMode="auto">
          <a:xfrm>
            <a:off x="4086891" y="2877674"/>
            <a:ext cx="200910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ペムブロリズマブ10 mg/kg IV q2w</a:t>
            </a:r>
          </a:p>
        </p:txBody>
      </p:sp>
      <p:cxnSp>
        <p:nvCxnSpPr>
          <p:cNvPr id="7" name="AutoShape 19"/>
          <p:cNvCxnSpPr>
            <a:cxnSpLocks noChangeShapeType="1"/>
            <a:stCxn id="10" idx="3"/>
            <a:endCxn id="6" idx="1"/>
          </p:cNvCxnSpPr>
          <p:nvPr/>
        </p:nvCxnSpPr>
        <p:spPr bwMode="auto">
          <a:xfrm flipV="1">
            <a:off x="3684814" y="3461874"/>
            <a:ext cx="402077" cy="8865"/>
          </a:xfrm>
          <a:prstGeom prst="straightConnector1">
            <a:avLst/>
          </a:prstGeom>
          <a:noFill/>
          <a:ln w="57150">
            <a:solidFill>
              <a:schemeClr val="bg2">
                <a:lumMod val="60000"/>
                <a:lumOff val="40000"/>
              </a:schemeClr>
            </a:solidFill>
            <a:round/>
            <a:headEnd/>
            <a:tailEnd type="triangle" w="med" len="med"/>
          </a:ln>
        </p:spPr>
      </p:cxnSp>
      <p:cxnSp>
        <p:nvCxnSpPr>
          <p:cNvPr id="8" name="AutoShape 21"/>
          <p:cNvCxnSpPr>
            <a:cxnSpLocks noChangeShapeType="1"/>
          </p:cNvCxnSpPr>
          <p:nvPr/>
        </p:nvCxnSpPr>
        <p:spPr bwMode="auto">
          <a:xfrm flipV="1">
            <a:off x="6096000" y="2877674"/>
            <a:ext cx="604800" cy="549540"/>
          </a:xfrm>
          <a:prstGeom prst="straightConnector1">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241957" y="2624400"/>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0" name="AutoShape 9"/>
          <p:cNvSpPr>
            <a:spLocks noChangeArrowheads="1"/>
          </p:cNvSpPr>
          <p:nvPr/>
        </p:nvSpPr>
        <p:spPr bwMode="auto">
          <a:xfrm>
            <a:off x="365124" y="2248609"/>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進行CRC</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以前の治療で治療効果または忍容性なし</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ECOGのPSスコアが0～1</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PD-L1陽性</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（n=23）</a:t>
            </a:r>
          </a:p>
        </p:txBody>
      </p:sp>
      <p:sp>
        <p:nvSpPr>
          <p:cNvPr id="11" name="AutoShape 12"/>
          <p:cNvSpPr>
            <a:spLocks noChangeArrowheads="1"/>
          </p:cNvSpPr>
          <p:nvPr/>
        </p:nvSpPr>
        <p:spPr bwMode="auto">
          <a:xfrm>
            <a:off x="6737871" y="3836772"/>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15" name="Rectangle 14"/>
          <p:cNvSpPr/>
          <p:nvPr/>
        </p:nvSpPr>
        <p:spPr>
          <a:xfrm>
            <a:off x="6713157" y="2612043"/>
            <a:ext cx="1224000" cy="57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b="0" i="0" dirty="0" smtClean="0">
                <a:solidFill>
                  <a:srgbClr val="4D4D4D"/>
                </a:solidFill>
                <a:ea typeface="MS UI Gothic" pitchFamily="18" charset="0"/>
              </a:rPr>
              <a:t>CR、PRまたはSD</a:t>
            </a:r>
          </a:p>
        </p:txBody>
      </p:sp>
      <p:cxnSp>
        <p:nvCxnSpPr>
          <p:cNvPr id="16" name="AutoShape 21"/>
          <p:cNvCxnSpPr>
            <a:cxnSpLocks noChangeShapeType="1"/>
            <a:endCxn id="11" idx="1"/>
          </p:cNvCxnSpPr>
          <p:nvPr/>
        </p:nvCxnSpPr>
        <p:spPr bwMode="auto">
          <a:xfrm>
            <a:off x="6133283" y="3412445"/>
            <a:ext cx="604588" cy="688646"/>
          </a:xfrm>
          <a:prstGeom prst="straightConnector1">
            <a:avLst/>
          </a:prstGeom>
          <a:noFill/>
          <a:ln w="57150">
            <a:solidFill>
              <a:schemeClr val="bg2">
                <a:lumMod val="60000"/>
                <a:lumOff val="40000"/>
              </a:schemeClr>
            </a:solidFill>
            <a:round/>
            <a:headEnd/>
            <a:tailEnd type="triangle" w="med" len="med"/>
          </a:ln>
        </p:spPr>
      </p:cxnSp>
      <p:sp>
        <p:nvSpPr>
          <p:cNvPr id="18" name="TextBox 17"/>
          <p:cNvSpPr txBox="1"/>
          <p:nvPr/>
        </p:nvSpPr>
        <p:spPr>
          <a:xfrm>
            <a:off x="6642375" y="4355757"/>
            <a:ext cx="1358064" cy="338554"/>
          </a:xfrm>
          <a:prstGeom prst="rect">
            <a:avLst/>
          </a:prstGeom>
          <a:noFill/>
        </p:spPr>
        <p:txBody>
          <a:bodyPr wrap="none" rtlCol="0">
            <a:spAutoFit/>
          </a:bodyPr>
          <a:lstStyle/>
          <a:p>
            <a:r>
              <a:rPr lang="ja-JP" sz="1600" b="1" i="0" dirty="0" smtClean="0">
                <a:solidFill>
                  <a:srgbClr val="4D4D4D"/>
                </a:solidFill>
                <a:ea typeface="MS UI Gothic" pitchFamily="18" charset="0"/>
              </a:rPr>
              <a:t>中止</a:t>
            </a:r>
          </a:p>
        </p:txBody>
      </p:sp>
      <p:sp>
        <p:nvSpPr>
          <p:cNvPr id="19" name="TextBox 18"/>
          <p:cNvSpPr txBox="1"/>
          <p:nvPr/>
        </p:nvSpPr>
        <p:spPr>
          <a:xfrm>
            <a:off x="6642375" y="2288804"/>
            <a:ext cx="2202719" cy="338554"/>
          </a:xfrm>
          <a:prstGeom prst="rect">
            <a:avLst/>
          </a:prstGeom>
          <a:noFill/>
        </p:spPr>
        <p:txBody>
          <a:bodyPr wrap="none" rtlCol="0">
            <a:spAutoFit/>
          </a:bodyPr>
          <a:lstStyle/>
          <a:p>
            <a:r>
              <a:rPr lang="ja-JP" sz="1600" b="1" i="0" dirty="0" smtClean="0">
                <a:solidFill>
                  <a:srgbClr val="4D4D4D"/>
                </a:solidFill>
                <a:ea typeface="MS UI Gothic" pitchFamily="18" charset="0"/>
              </a:rPr>
              <a:t>24ヶ月以上の治療</a:t>
            </a:r>
          </a:p>
        </p:txBody>
      </p:sp>
      <p:sp>
        <p:nvSpPr>
          <p:cNvPr id="20" name="Rectangle 9"/>
          <p:cNvSpPr txBox="1">
            <a:spLocks noChangeArrowheads="1"/>
          </p:cNvSpPr>
          <p:nvPr/>
        </p:nvSpPr>
        <p:spPr bwMode="auto">
          <a:xfrm>
            <a:off x="365124" y="4814420"/>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ORR（RECIST規準 v1.1に基づく）</a:t>
            </a:r>
          </a:p>
          <a:p>
            <a:pPr>
              <a:buClr>
                <a:srgbClr val="043882"/>
              </a:buClr>
            </a:pPr>
            <a:endParaRPr lang="en-GB" kern="0" dirty="0" smtClean="0"/>
          </a:p>
        </p:txBody>
      </p:sp>
      <p:sp>
        <p:nvSpPr>
          <p:cNvPr id="21" name="Content Placeholder 26"/>
          <p:cNvSpPr txBox="1">
            <a:spLocks/>
          </p:cNvSpPr>
          <p:nvPr/>
        </p:nvSpPr>
        <p:spPr>
          <a:xfrm>
            <a:off x="4648200" y="4814420"/>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PFS、OS、奏効持続期間</a:t>
            </a:r>
          </a:p>
          <a:p>
            <a:pPr>
              <a:buClr>
                <a:srgbClr val="043882"/>
              </a:buClr>
            </a:pPr>
            <a:r>
              <a:rPr lang="ja-JP" b="0" i="0" dirty="0" smtClean="0">
                <a:solidFill>
                  <a:srgbClr val="4D4D4D"/>
                </a:solidFill>
                <a:ea typeface="MS UI Gothic" pitchFamily="18" charset="0"/>
              </a:rPr>
              <a:t>安全性</a:t>
            </a:r>
          </a:p>
        </p:txBody>
      </p:sp>
    </p:spTree>
    <p:extLst>
      <p:ext uri="{BB962C8B-B14F-4D97-AF65-F5344CB8AC3E}">
        <p14:creationId xmlns:p14="http://schemas.microsoft.com/office/powerpoint/2010/main" xmlns="" val="2090234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502: 進行直腸結腸癌（CRC）患者におけるペムブロリズマブ（MK-3475）：</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KEYNOTE-028から得られた予備解析結果 – O'Neil BH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TTR: 7.3週間；奏効持続期間：12.4ヶ月以上；SD持続期間の中央値：5.1ヶ月</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a:spcBef>
                <a:spcPts val="1200"/>
              </a:spcBef>
            </a:pPr>
            <a:r>
              <a:rPr lang="ja-JP" sz="1600" b="0" i="0" dirty="0" smtClean="0">
                <a:solidFill>
                  <a:srgbClr val="4D4D4D"/>
                </a:solidFill>
                <a:ea typeface="MS UI Gothic" pitchFamily="18" charset="0"/>
              </a:rPr>
              <a:t>奏効例1例が唯一の高マイクロサテライト不安定性（MSI-H）CRC患者であった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O'Neil et al. </a:t>
            </a:r>
            <a:r>
              <a:rPr lang="ja-JP" sz="1200" b="0" i="1" dirty="0" smtClean="0">
                <a:ea typeface="MS UI Gothic" pitchFamily="18" charset="0"/>
              </a:rPr>
              <a:t>Ann Oncol</a:t>
            </a:r>
            <a:r>
              <a:rPr lang="ja-JP" sz="1200" b="0" i="0" dirty="0" smtClean="0">
                <a:ea typeface="MS UI Gothic" pitchFamily="18" charset="0"/>
              </a:rPr>
              <a:t> 2015; 26 (suppl 6): abstr 502</a:t>
            </a:r>
          </a:p>
        </p:txBody>
      </p:sp>
      <p:graphicFrame>
        <p:nvGraphicFramePr>
          <p:cNvPr id="6" name="Table 5"/>
          <p:cNvGraphicFramePr>
            <a:graphicFrameLocks noGrp="1"/>
          </p:cNvGraphicFramePr>
          <p:nvPr>
            <p:extLst>
              <p:ext uri="{D42A27DB-BD31-4B8C-83A1-F6EECF244321}">
                <p14:modId xmlns:p14="http://schemas.microsoft.com/office/powerpoint/2010/main" xmlns="" val="4237658309"/>
              </p:ext>
            </p:extLst>
          </p:nvPr>
        </p:nvGraphicFramePr>
        <p:xfrm>
          <a:off x="412095" y="1878451"/>
          <a:ext cx="8153401" cy="1851224"/>
        </p:xfrm>
        <a:graphic>
          <a:graphicData uri="http://schemas.openxmlformats.org/drawingml/2006/table">
            <a:tbl>
              <a:tblPr firstRow="1" bandRow="1">
                <a:tableStyleId>{69012ECD-51FC-41F1-AA8D-1B2483CD663E}</a:tableStyleId>
              </a:tblPr>
              <a:tblGrid>
                <a:gridCol w="3513254">
                  <a:extLst>
                    <a:ext uri="{9D8B030D-6E8A-4147-A177-3AD203B41FA5}">
                      <a16:colId xmlns="" xmlns:a16="http://schemas.microsoft.com/office/drawing/2014/main" val="20000"/>
                    </a:ext>
                  </a:extLst>
                </a:gridCol>
                <a:gridCol w="1789771">
                  <a:extLst>
                    <a:ext uri="{9D8B030D-6E8A-4147-A177-3AD203B41FA5}">
                      <a16:colId xmlns="" xmlns:a16="http://schemas.microsoft.com/office/drawing/2014/main" val="20001"/>
                    </a:ext>
                  </a:extLst>
                </a:gridCol>
                <a:gridCol w="2850376">
                  <a:extLst>
                    <a:ext uri="{9D8B030D-6E8A-4147-A177-3AD203B41FA5}">
                      <a16:colId xmlns="" xmlns:a16="http://schemas.microsoft.com/office/drawing/2014/main" val="20002"/>
                    </a:ext>
                  </a:extLst>
                </a:gridCol>
              </a:tblGrid>
              <a:tr h="103962">
                <a:tc>
                  <a:txBody>
                    <a:bodyPr/>
                    <a:lstStyle/>
                    <a:p>
                      <a:pPr>
                        <a:lnSpc>
                          <a:spcPct val="90000"/>
                        </a:lnSpc>
                      </a:pPr>
                      <a:r>
                        <a:rPr lang="ja-JP" sz="1400" b="1" i="0" dirty="0" smtClean="0">
                          <a:solidFill>
                            <a:srgbClr val="FFFFFF"/>
                          </a:solidFill>
                          <a:ea typeface="MS UI Gothic" pitchFamily="18" charset="0"/>
                        </a:rPr>
                        <a:t>最良効果</a:t>
                      </a:r>
                    </a:p>
                  </a:txBody>
                  <a:tcPr marT="36000" marB="36000">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dirty="0" smtClean="0">
                          <a:solidFill>
                            <a:srgbClr val="FFFFFF"/>
                          </a:solidFill>
                          <a:ea typeface="MS UI Gothic" pitchFamily="18" charset="0"/>
                        </a:rPr>
                        <a:t>n (%)</a:t>
                      </a:r>
                    </a:p>
                  </a:txBody>
                  <a:tcPr marT="36000" marB="36000">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ja-JP" sz="1400" b="1" i="0" dirty="0" smtClean="0">
                          <a:solidFill>
                            <a:srgbClr val="FFFFFF"/>
                          </a:solidFill>
                          <a:ea typeface="MS UI Gothic" pitchFamily="18" charset="0"/>
                        </a:rPr>
                        <a:t>95% CI</a:t>
                      </a:r>
                    </a:p>
                  </a:txBody>
                  <a:tcPr marT="36000" marB="36000">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0">
                <a:tc>
                  <a:txBody>
                    <a:bodyPr/>
                    <a:lstStyle/>
                    <a:p>
                      <a:pPr>
                        <a:lnSpc>
                          <a:spcPct val="90000"/>
                        </a:lnSpc>
                      </a:pPr>
                      <a:r>
                        <a:rPr lang="ja-JP" sz="1400" b="0" i="0" dirty="0" smtClean="0">
                          <a:solidFill>
                            <a:srgbClr val="4D4D4D"/>
                          </a:solidFill>
                          <a:ea typeface="MS UI Gothic" pitchFamily="18" charset="0"/>
                        </a:rPr>
                        <a:t>ORR</a:t>
                      </a:r>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ja-JP" sz="1400" b="0" i="0" dirty="0" smtClean="0">
                          <a:solidFill>
                            <a:srgbClr val="4D4D4D"/>
                          </a:solidFill>
                          <a:ea typeface="MS UI Gothic" pitchFamily="18" charset="0"/>
                        </a:rPr>
                        <a:t>1 (4.3)</a:t>
                      </a:r>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ja-JP" sz="1400" b="0" i="0" dirty="0" smtClean="0">
                          <a:solidFill>
                            <a:srgbClr val="4D4D4D"/>
                          </a:solidFill>
                          <a:ea typeface="MS UI Gothic" pitchFamily="18" charset="0"/>
                        </a:rPr>
                        <a:t>0.1, 21.9</a:t>
                      </a:r>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1"/>
                  </a:ext>
                </a:extLst>
              </a:tr>
              <a:tr h="0">
                <a:tc>
                  <a:txBody>
                    <a:bodyPr/>
                    <a:lstStyle/>
                    <a:p>
                      <a:pPr marL="180000">
                        <a:lnSpc>
                          <a:spcPct val="90000"/>
                        </a:lnSpc>
                      </a:pPr>
                      <a:r>
                        <a:rPr lang="ja-JP" sz="1400" b="0" i="0" dirty="0" smtClean="0">
                          <a:solidFill>
                            <a:srgbClr val="4D4D4D"/>
                          </a:solidFill>
                          <a:ea typeface="MS UI Gothic" pitchFamily="18" charset="0"/>
                        </a:rPr>
                        <a:t>CR</a:t>
                      </a:r>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ja-JP" sz="1400" b="0" i="0" dirty="0" smtClean="0">
                          <a:solidFill>
                            <a:srgbClr val="4D4D4D"/>
                          </a:solidFill>
                          <a:ea typeface="MS UI Gothic" pitchFamily="18" charset="0"/>
                        </a:rPr>
                        <a:t>0</a:t>
                      </a:r>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ja-JP" sz="1400" b="0" i="0" dirty="0" smtClean="0">
                          <a:solidFill>
                            <a:srgbClr val="4D4D4D"/>
                          </a:solidFill>
                          <a:ea typeface="MS UI Gothic" pitchFamily="18" charset="0"/>
                        </a:rPr>
                        <a:t>0.0, 14.8</a:t>
                      </a:r>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2"/>
                  </a:ext>
                </a:extLst>
              </a:tr>
              <a:tr h="264788">
                <a:tc>
                  <a:txBody>
                    <a:bodyPr/>
                    <a:lstStyle/>
                    <a:p>
                      <a:pPr marL="180000">
                        <a:lnSpc>
                          <a:spcPct val="90000"/>
                        </a:lnSpc>
                      </a:pPr>
                      <a:r>
                        <a:rPr lang="ja-JP" sz="1400" b="0" i="0" dirty="0" smtClean="0">
                          <a:solidFill>
                            <a:srgbClr val="4D4D4D"/>
                          </a:solidFill>
                          <a:ea typeface="MS UI Gothic" pitchFamily="18" charset="0"/>
                        </a:rPr>
                        <a:t>PR</a:t>
                      </a:r>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ja-JP" sz="1400" b="0" i="0" dirty="0" smtClean="0">
                          <a:solidFill>
                            <a:srgbClr val="4D4D4D"/>
                          </a:solidFill>
                          <a:ea typeface="MS UI Gothic" pitchFamily="18" charset="0"/>
                        </a:rPr>
                        <a:t>1 (4.3)</a:t>
                      </a:r>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ja-JP" sz="1400" b="0" i="0" dirty="0" smtClean="0">
                          <a:solidFill>
                            <a:srgbClr val="4D4D4D"/>
                          </a:solidFill>
                          <a:ea typeface="MS UI Gothic" pitchFamily="18" charset="0"/>
                        </a:rPr>
                        <a:t>0.1, 21.9</a:t>
                      </a:r>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3"/>
                  </a:ext>
                </a:extLst>
              </a:tr>
              <a:tr h="264788">
                <a:tc>
                  <a:txBody>
                    <a:bodyPr/>
                    <a:lstStyle/>
                    <a:p>
                      <a:pPr>
                        <a:lnSpc>
                          <a:spcPct val="90000"/>
                        </a:lnSpc>
                      </a:pPr>
                      <a:r>
                        <a:rPr lang="ja-JP" sz="1400" b="0" i="0" dirty="0" smtClean="0">
                          <a:solidFill>
                            <a:srgbClr val="4D4D4D"/>
                          </a:solidFill>
                          <a:ea typeface="MS UI Gothic" pitchFamily="18" charset="0"/>
                        </a:rPr>
                        <a:t>SD</a:t>
                      </a:r>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ja-JP" sz="1400" b="0" i="0" dirty="0" smtClean="0">
                          <a:solidFill>
                            <a:srgbClr val="4D4D4D"/>
                          </a:solidFill>
                          <a:ea typeface="MS UI Gothic" pitchFamily="18" charset="0"/>
                        </a:rPr>
                        <a:t>4 (17.4)</a:t>
                      </a:r>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lnSpc>
                          <a:spcPct val="90000"/>
                        </a:lnSpc>
                      </a:pPr>
                      <a:r>
                        <a:rPr lang="ja-JP" sz="1400" b="0" i="0" dirty="0" smtClean="0">
                          <a:solidFill>
                            <a:srgbClr val="4D4D4D"/>
                          </a:solidFill>
                          <a:ea typeface="MS UI Gothic" pitchFamily="18" charset="0"/>
                        </a:rPr>
                        <a:t>5.0, 38.8</a:t>
                      </a:r>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4"/>
                  </a:ext>
                </a:extLst>
              </a:tr>
              <a:tr h="264788">
                <a:tc>
                  <a:txBody>
                    <a:bodyPr/>
                    <a:lstStyle/>
                    <a:p>
                      <a:pPr>
                        <a:lnSpc>
                          <a:spcPct val="90000"/>
                        </a:lnSpc>
                      </a:pPr>
                      <a:r>
                        <a:rPr lang="ja-JP" sz="1400" b="0" i="0" dirty="0" smtClean="0">
                          <a:solidFill>
                            <a:srgbClr val="4D4D4D"/>
                          </a:solidFill>
                          <a:ea typeface="MS UI Gothic" pitchFamily="18" charset="0"/>
                        </a:rPr>
                        <a:t>PD</a:t>
                      </a:r>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ja-JP" sz="1400" b="0" i="0" dirty="0" smtClean="0">
                          <a:solidFill>
                            <a:srgbClr val="4D4D4D"/>
                          </a:solidFill>
                          <a:ea typeface="MS UI Gothic" pitchFamily="18" charset="0"/>
                        </a:rPr>
                        <a:t>16 (69.6)</a:t>
                      </a:r>
                    </a:p>
                  </a:txBody>
                  <a:tcPr marT="36000" marB="36000">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lnSpc>
                          <a:spcPct val="90000"/>
                        </a:lnSpc>
                      </a:pPr>
                      <a:r>
                        <a:rPr lang="ja-JP" sz="1400" b="0" i="0" dirty="0" smtClean="0">
                          <a:solidFill>
                            <a:srgbClr val="4D4D4D"/>
                          </a:solidFill>
                          <a:ea typeface="MS UI Gothic" pitchFamily="18" charset="0"/>
                        </a:rPr>
                        <a:t>47.1, 86.8</a:t>
                      </a:r>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5"/>
                  </a:ext>
                </a:extLst>
              </a:tr>
              <a:tr h="264788">
                <a:tc>
                  <a:txBody>
                    <a:bodyPr/>
                    <a:lstStyle/>
                    <a:p>
                      <a:pPr>
                        <a:lnSpc>
                          <a:spcPct val="90000"/>
                        </a:lnSpc>
                      </a:pPr>
                      <a:r>
                        <a:rPr lang="ja-JP" sz="1400" b="0" i="0" dirty="0" smtClean="0">
                          <a:solidFill>
                            <a:srgbClr val="4D4D4D"/>
                          </a:solidFill>
                          <a:ea typeface="MS UI Gothic" pitchFamily="18" charset="0"/>
                        </a:rPr>
                        <a:t>判定不能</a:t>
                      </a:r>
                    </a:p>
                  </a:txBody>
                  <a:tcPr marT="36000" marB="36000">
                    <a:lnL w="9525" cap="flat" cmpd="sng" algn="ctr">
                      <a:noFill/>
                      <a:prstDash val="soli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lnSpc>
                          <a:spcPct val="90000"/>
                        </a:lnSpc>
                      </a:pPr>
                      <a:r>
                        <a:rPr lang="ja-JP" sz="1400" b="0" i="0" dirty="0" smtClean="0">
                          <a:solidFill>
                            <a:srgbClr val="4D4D4D"/>
                          </a:solidFill>
                          <a:ea typeface="MS UI Gothic" pitchFamily="18" charset="0"/>
                        </a:rPr>
                        <a:t>2 (8.7)</a:t>
                      </a:r>
                    </a:p>
                  </a:txBody>
                  <a:tcPr marT="36000" marB="36000">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lnSpc>
                          <a:spcPct val="90000"/>
                        </a:lnSpc>
                      </a:pPr>
                      <a:r>
                        <a:rPr lang="ja-JP" sz="1400" b="0" i="0" dirty="0" smtClean="0">
                          <a:solidFill>
                            <a:srgbClr val="4D4D4D"/>
                          </a:solidFill>
                          <a:ea typeface="MS UI Gothic" pitchFamily="18" charset="0"/>
                        </a:rPr>
                        <a:t>1.1, 28.0</a:t>
                      </a:r>
                    </a:p>
                  </a:txBody>
                  <a:tcPr marT="36000" marB="36000">
                    <a:lnL>
                      <a:noFill/>
                    </a:lnL>
                    <a:lnR w="9525" cap="flat" cmpd="sng" algn="ctr">
                      <a:noFill/>
                      <a:prstDash val="soli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6"/>
                  </a:ext>
                </a:extLst>
              </a:tr>
            </a:tbl>
          </a:graphicData>
        </a:graphic>
      </p:graphicFrame>
      <p:sp>
        <p:nvSpPr>
          <p:cNvPr id="15" name="TextBox 14"/>
          <p:cNvSpPr txBox="1"/>
          <p:nvPr/>
        </p:nvSpPr>
        <p:spPr>
          <a:xfrm rot="16200000">
            <a:off x="1572719" y="5142929"/>
            <a:ext cx="1914307" cy="261610"/>
          </a:xfrm>
          <a:prstGeom prst="rect">
            <a:avLst/>
          </a:prstGeom>
          <a:noFill/>
        </p:spPr>
        <p:txBody>
          <a:bodyPr wrap="none" rtlCol="0">
            <a:spAutoFit/>
          </a:bodyPr>
          <a:lstStyle/>
          <a:p>
            <a:pPr algn="ctr"/>
            <a:r>
              <a:rPr lang="ja-JP" sz="1100" b="1" i="0" dirty="0" smtClean="0">
                <a:solidFill>
                  <a:srgbClr val="4D4D4D"/>
                </a:solidFill>
                <a:ea typeface="MS UI Gothic" pitchFamily="18" charset="0"/>
              </a:rPr>
              <a:t>ベースライン時のSLDからの変化率（%）</a:t>
            </a:r>
          </a:p>
        </p:txBody>
      </p:sp>
      <p:sp>
        <p:nvSpPr>
          <p:cNvPr id="16" name="TextBox 15"/>
          <p:cNvSpPr txBox="1"/>
          <p:nvPr/>
        </p:nvSpPr>
        <p:spPr>
          <a:xfrm>
            <a:off x="2587290" y="4132678"/>
            <a:ext cx="420308"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100</a:t>
            </a:r>
          </a:p>
        </p:txBody>
      </p:sp>
      <p:sp>
        <p:nvSpPr>
          <p:cNvPr id="17" name="TextBox 16"/>
          <p:cNvSpPr txBox="1"/>
          <p:nvPr/>
        </p:nvSpPr>
        <p:spPr>
          <a:xfrm>
            <a:off x="2744384" y="5184535"/>
            <a:ext cx="263214"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0</a:t>
            </a:r>
          </a:p>
        </p:txBody>
      </p:sp>
      <p:sp>
        <p:nvSpPr>
          <p:cNvPr id="18" name="TextBox 17"/>
          <p:cNvSpPr txBox="1"/>
          <p:nvPr/>
        </p:nvSpPr>
        <p:spPr>
          <a:xfrm>
            <a:off x="2508743" y="6280882"/>
            <a:ext cx="498855"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–100</a:t>
            </a:r>
          </a:p>
        </p:txBody>
      </p:sp>
      <p:cxnSp>
        <p:nvCxnSpPr>
          <p:cNvPr id="19" name="Straight Connector 18"/>
          <p:cNvCxnSpPr/>
          <p:nvPr/>
        </p:nvCxnSpPr>
        <p:spPr>
          <a:xfrm>
            <a:off x="2944777" y="4260201"/>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44777" y="4445009"/>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44777" y="5314390"/>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44777" y="6413434"/>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56638" y="4249689"/>
            <a:ext cx="0" cy="217196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62219" y="5828270"/>
            <a:ext cx="1197764" cy="430887"/>
          </a:xfrm>
          <a:prstGeom prst="rect">
            <a:avLst/>
          </a:prstGeom>
          <a:noFill/>
        </p:spPr>
        <p:txBody>
          <a:bodyPr wrap="none" rtlCol="0">
            <a:spAutoFit/>
          </a:bodyPr>
          <a:lstStyle/>
          <a:p>
            <a:r>
              <a:rPr lang="ja-JP" sz="1100" b="1" i="0" dirty="0" smtClean="0">
                <a:solidFill>
                  <a:srgbClr val="4D4D4D"/>
                </a:solidFill>
                <a:ea typeface="MS UI Gothic" pitchFamily="18" charset="0"/>
              </a:rPr>
              <a:t>奏効例</a:t>
            </a:r>
          </a:p>
          <a:p>
            <a:r>
              <a:rPr lang="ja-JP" sz="1100" b="1" i="0" dirty="0" smtClean="0">
                <a:solidFill>
                  <a:srgbClr val="4D4D4D"/>
                </a:solidFill>
                <a:ea typeface="MS UI Gothic" pitchFamily="18" charset="0"/>
              </a:rPr>
              <a:t>非奏効例</a:t>
            </a:r>
          </a:p>
        </p:txBody>
      </p:sp>
      <p:sp>
        <p:nvSpPr>
          <p:cNvPr id="25" name="Rectangle 24"/>
          <p:cNvSpPr/>
          <p:nvPr/>
        </p:nvSpPr>
        <p:spPr>
          <a:xfrm>
            <a:off x="3136279" y="6095767"/>
            <a:ext cx="241759" cy="57554"/>
          </a:xfrm>
          <a:prstGeom prst="rect">
            <a:avLst/>
          </a:prstGeom>
          <a:solidFill>
            <a:schemeClr val="accent2"/>
          </a:solidFill>
          <a:ln w="3175">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26" name="Rectangle 25"/>
          <p:cNvSpPr/>
          <p:nvPr/>
        </p:nvSpPr>
        <p:spPr>
          <a:xfrm>
            <a:off x="3136279" y="5931026"/>
            <a:ext cx="232461" cy="57554"/>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cxnSp>
        <p:nvCxnSpPr>
          <p:cNvPr id="27" name="Straight Connector 26"/>
          <p:cNvCxnSpPr/>
          <p:nvPr/>
        </p:nvCxnSpPr>
        <p:spPr>
          <a:xfrm>
            <a:off x="2944777" y="4660488"/>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44777" y="4875967"/>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44777" y="5091446"/>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44777" y="5525716"/>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944777" y="5732708"/>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944777" y="5946524"/>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944777" y="6160340"/>
            <a:ext cx="1085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665838" y="4330991"/>
            <a:ext cx="341760"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80</a:t>
            </a:r>
          </a:p>
        </p:txBody>
      </p:sp>
      <p:sp>
        <p:nvSpPr>
          <p:cNvPr id="35" name="TextBox 34"/>
          <p:cNvSpPr txBox="1"/>
          <p:nvPr/>
        </p:nvSpPr>
        <p:spPr>
          <a:xfrm>
            <a:off x="2665838" y="4529683"/>
            <a:ext cx="341760"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60</a:t>
            </a:r>
          </a:p>
        </p:txBody>
      </p:sp>
      <p:sp>
        <p:nvSpPr>
          <p:cNvPr id="36" name="TextBox 35"/>
          <p:cNvSpPr txBox="1"/>
          <p:nvPr/>
        </p:nvSpPr>
        <p:spPr>
          <a:xfrm>
            <a:off x="2665838" y="4745149"/>
            <a:ext cx="341760"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40</a:t>
            </a:r>
          </a:p>
        </p:txBody>
      </p:sp>
      <p:sp>
        <p:nvSpPr>
          <p:cNvPr id="37" name="TextBox 36"/>
          <p:cNvSpPr txBox="1"/>
          <p:nvPr/>
        </p:nvSpPr>
        <p:spPr>
          <a:xfrm>
            <a:off x="2665838" y="4966874"/>
            <a:ext cx="341760"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20</a:t>
            </a:r>
          </a:p>
        </p:txBody>
      </p:sp>
      <p:sp>
        <p:nvSpPr>
          <p:cNvPr id="38" name="TextBox 37"/>
          <p:cNvSpPr txBox="1"/>
          <p:nvPr/>
        </p:nvSpPr>
        <p:spPr>
          <a:xfrm>
            <a:off x="2587290" y="5385901"/>
            <a:ext cx="420308"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–20</a:t>
            </a:r>
          </a:p>
        </p:txBody>
      </p:sp>
      <p:sp>
        <p:nvSpPr>
          <p:cNvPr id="39" name="TextBox 38"/>
          <p:cNvSpPr txBox="1"/>
          <p:nvPr/>
        </p:nvSpPr>
        <p:spPr>
          <a:xfrm>
            <a:off x="2587290" y="5606541"/>
            <a:ext cx="420308"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–40</a:t>
            </a:r>
          </a:p>
        </p:txBody>
      </p:sp>
      <p:sp>
        <p:nvSpPr>
          <p:cNvPr id="40" name="TextBox 39"/>
          <p:cNvSpPr txBox="1"/>
          <p:nvPr/>
        </p:nvSpPr>
        <p:spPr>
          <a:xfrm>
            <a:off x="2587290" y="5813533"/>
            <a:ext cx="420308"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–60</a:t>
            </a:r>
          </a:p>
        </p:txBody>
      </p:sp>
      <p:sp>
        <p:nvSpPr>
          <p:cNvPr id="41" name="TextBox 40"/>
          <p:cNvSpPr txBox="1"/>
          <p:nvPr/>
        </p:nvSpPr>
        <p:spPr>
          <a:xfrm>
            <a:off x="2587290" y="6034173"/>
            <a:ext cx="420308" cy="261610"/>
          </a:xfrm>
          <a:prstGeom prst="rect">
            <a:avLst/>
          </a:prstGeom>
          <a:noFill/>
        </p:spPr>
        <p:txBody>
          <a:bodyPr wrap="none" rtlCol="0">
            <a:spAutoFit/>
          </a:bodyPr>
          <a:lstStyle/>
          <a:p>
            <a:pPr algn="r"/>
            <a:r>
              <a:rPr lang="ja-JP" sz="1100" b="1" i="0" dirty="0" smtClean="0">
                <a:solidFill>
                  <a:srgbClr val="4D4D4D"/>
                </a:solidFill>
                <a:ea typeface="MS UI Gothic" pitchFamily="18" charset="0"/>
              </a:rPr>
              <a:t>–80</a:t>
            </a:r>
          </a:p>
        </p:txBody>
      </p:sp>
      <p:sp>
        <p:nvSpPr>
          <p:cNvPr id="42" name="Rectangle 41"/>
          <p:cNvSpPr/>
          <p:nvPr/>
        </p:nvSpPr>
        <p:spPr>
          <a:xfrm>
            <a:off x="3152418" y="4236926"/>
            <a:ext cx="131941" cy="1068118"/>
          </a:xfrm>
          <a:prstGeom prst="rect">
            <a:avLst/>
          </a:prstGeom>
          <a:solidFill>
            <a:srgbClr val="2894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3" name="TextBox 42"/>
          <p:cNvSpPr txBox="1"/>
          <p:nvPr/>
        </p:nvSpPr>
        <p:spPr>
          <a:xfrm>
            <a:off x="3065124" y="4077532"/>
            <a:ext cx="2966463" cy="523220"/>
          </a:xfrm>
          <a:prstGeom prst="rect">
            <a:avLst/>
          </a:prstGeom>
          <a:noFill/>
        </p:spPr>
        <p:txBody>
          <a:bodyPr wrap="square" rtlCol="0">
            <a:spAutoFit/>
          </a:bodyPr>
          <a:lstStyle/>
          <a:p>
            <a:pPr algn="ctr"/>
            <a:r>
              <a:rPr lang="ja-JP" sz="1400" b="1" i="0" dirty="0" smtClean="0">
                <a:solidFill>
                  <a:srgbClr val="4D4D4D"/>
                </a:solidFill>
                <a:ea typeface="MS UI Gothic" pitchFamily="18" charset="0"/>
              </a:rPr>
              <a:t>腫瘍サイズにおけるベースライン</a:t>
            </a:r>
            <a:r>
              <a:rPr lang="en" sz="1400" dirty="0" smtClean="0"/>
              <a:t/>
            </a:r>
            <a:br>
              <a:rPr lang="en" sz="1400" dirty="0" smtClean="0"/>
            </a:br>
            <a:r>
              <a:rPr lang="ja-JP" sz="1400" b="1" i="0" dirty="0" smtClean="0">
                <a:solidFill>
                  <a:srgbClr val="4D4D4D"/>
                </a:solidFill>
                <a:ea typeface="MS UI Gothic" pitchFamily="18" charset="0"/>
              </a:rPr>
              <a:t>からの最大の変化</a:t>
            </a:r>
          </a:p>
        </p:txBody>
      </p:sp>
      <p:sp>
        <p:nvSpPr>
          <p:cNvPr id="44" name="Rectangle 43"/>
          <p:cNvSpPr/>
          <p:nvPr/>
        </p:nvSpPr>
        <p:spPr>
          <a:xfrm>
            <a:off x="3707206" y="4953047"/>
            <a:ext cx="137218" cy="359508"/>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5" name="Rectangle 44"/>
          <p:cNvSpPr/>
          <p:nvPr/>
        </p:nvSpPr>
        <p:spPr>
          <a:xfrm>
            <a:off x="3846589" y="4966874"/>
            <a:ext cx="137218" cy="34568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6" name="Rectangle 45"/>
          <p:cNvSpPr/>
          <p:nvPr/>
        </p:nvSpPr>
        <p:spPr>
          <a:xfrm>
            <a:off x="3985972" y="4966874"/>
            <a:ext cx="137218" cy="34568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7" name="Rectangle 46"/>
          <p:cNvSpPr/>
          <p:nvPr/>
        </p:nvSpPr>
        <p:spPr>
          <a:xfrm>
            <a:off x="4122514" y="5006760"/>
            <a:ext cx="137218" cy="305796"/>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8" name="Rectangle 47"/>
          <p:cNvSpPr/>
          <p:nvPr/>
        </p:nvSpPr>
        <p:spPr>
          <a:xfrm>
            <a:off x="4259056" y="5006760"/>
            <a:ext cx="137218" cy="305796"/>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49" name="Rectangle 48"/>
          <p:cNvSpPr/>
          <p:nvPr/>
        </p:nvSpPr>
        <p:spPr>
          <a:xfrm>
            <a:off x="4395994" y="5033924"/>
            <a:ext cx="137218" cy="27863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0" name="Rectangle 49"/>
          <p:cNvSpPr/>
          <p:nvPr/>
        </p:nvSpPr>
        <p:spPr>
          <a:xfrm>
            <a:off x="4532536" y="5091446"/>
            <a:ext cx="137218" cy="22110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1" name="Rectangle 50"/>
          <p:cNvSpPr/>
          <p:nvPr/>
        </p:nvSpPr>
        <p:spPr>
          <a:xfrm>
            <a:off x="4669078" y="5197273"/>
            <a:ext cx="137218" cy="115282"/>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2" name="Rectangle 51"/>
          <p:cNvSpPr/>
          <p:nvPr/>
        </p:nvSpPr>
        <p:spPr>
          <a:xfrm>
            <a:off x="4805620" y="5202001"/>
            <a:ext cx="137218" cy="110554"/>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3" name="Rectangle 52"/>
          <p:cNvSpPr/>
          <p:nvPr/>
        </p:nvSpPr>
        <p:spPr>
          <a:xfrm>
            <a:off x="5094268" y="5206205"/>
            <a:ext cx="137218" cy="10635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4" name="Rectangle 53"/>
          <p:cNvSpPr/>
          <p:nvPr/>
        </p:nvSpPr>
        <p:spPr>
          <a:xfrm>
            <a:off x="5374752" y="5309960"/>
            <a:ext cx="137218" cy="4571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4D4D4D"/>
              </a:solidFill>
            </a:endParaRPr>
          </a:p>
        </p:txBody>
      </p:sp>
      <p:sp>
        <p:nvSpPr>
          <p:cNvPr id="55" name="Rectangle 54"/>
          <p:cNvSpPr/>
          <p:nvPr/>
        </p:nvSpPr>
        <p:spPr>
          <a:xfrm>
            <a:off x="5506693" y="5309960"/>
            <a:ext cx="137218" cy="45719"/>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6" name="Rectangle 55"/>
          <p:cNvSpPr/>
          <p:nvPr/>
        </p:nvSpPr>
        <p:spPr>
          <a:xfrm>
            <a:off x="5631162" y="5309960"/>
            <a:ext cx="137218" cy="75941"/>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7" name="Rectangle 56"/>
          <p:cNvSpPr/>
          <p:nvPr/>
        </p:nvSpPr>
        <p:spPr>
          <a:xfrm>
            <a:off x="3566159" y="4871300"/>
            <a:ext cx="137218" cy="441255"/>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8" name="Rectangle 57"/>
          <p:cNvSpPr/>
          <p:nvPr/>
        </p:nvSpPr>
        <p:spPr>
          <a:xfrm>
            <a:off x="3427557" y="4830992"/>
            <a:ext cx="137218" cy="481563"/>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9" name="Rectangle 58"/>
          <p:cNvSpPr/>
          <p:nvPr/>
        </p:nvSpPr>
        <p:spPr>
          <a:xfrm>
            <a:off x="3288955" y="4652515"/>
            <a:ext cx="137218" cy="66004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1" name="Rectangle 60"/>
          <p:cNvSpPr/>
          <p:nvPr/>
        </p:nvSpPr>
        <p:spPr>
          <a:xfrm>
            <a:off x="5767706" y="5309960"/>
            <a:ext cx="131941" cy="143622"/>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2" name="Rectangle 61"/>
          <p:cNvSpPr/>
          <p:nvPr/>
        </p:nvSpPr>
        <p:spPr>
          <a:xfrm>
            <a:off x="4943710" y="5206205"/>
            <a:ext cx="137218" cy="106350"/>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64" name="Rectangle 63"/>
          <p:cNvSpPr/>
          <p:nvPr/>
        </p:nvSpPr>
        <p:spPr>
          <a:xfrm>
            <a:off x="5899647" y="5309960"/>
            <a:ext cx="131941" cy="549413"/>
          </a:xfrm>
          <a:prstGeom prst="rect">
            <a:avLst/>
          </a:prstGeom>
          <a:solidFill>
            <a:schemeClr val="accent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grpSp>
        <p:nvGrpSpPr>
          <p:cNvPr id="4" name="Group 3"/>
          <p:cNvGrpSpPr/>
          <p:nvPr/>
        </p:nvGrpSpPr>
        <p:grpSpPr>
          <a:xfrm>
            <a:off x="3147908" y="4183857"/>
            <a:ext cx="141047" cy="1128698"/>
            <a:chOff x="3147908" y="4183857"/>
            <a:chExt cx="141047" cy="1128698"/>
          </a:xfrm>
        </p:grpSpPr>
        <p:sp>
          <p:nvSpPr>
            <p:cNvPr id="60" name="Rectangle 59"/>
            <p:cNvSpPr/>
            <p:nvPr/>
          </p:nvSpPr>
          <p:spPr>
            <a:xfrm>
              <a:off x="3147908" y="4243920"/>
              <a:ext cx="137218" cy="1068635"/>
            </a:xfrm>
            <a:prstGeom prst="rect">
              <a:avLst/>
            </a:prstGeom>
            <a:solidFill>
              <a:schemeClr val="accent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 name="Rectangle 2"/>
            <p:cNvSpPr/>
            <p:nvPr/>
          </p:nvSpPr>
          <p:spPr>
            <a:xfrm>
              <a:off x="3147908" y="4183857"/>
              <a:ext cx="141047" cy="4592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cxnSp>
        <p:nvCxnSpPr>
          <p:cNvPr id="63" name="Straight Connector 62"/>
          <p:cNvCxnSpPr/>
          <p:nvPr/>
        </p:nvCxnSpPr>
        <p:spPr>
          <a:xfrm>
            <a:off x="3053298" y="5312811"/>
            <a:ext cx="297829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496705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502: 進行直腸結腸癌（CRC）患者におけるペムブロリズマブ（MK-3475）：</a:t>
            </a:r>
            <a:r>
              <a:rPr lang="en-GB" altLang="ja-JP" sz="1800" b="1" i="0" dirty="0" smtClean="0">
                <a:solidFill>
                  <a:srgbClr val="043882"/>
                </a:solidFill>
                <a:ea typeface="MS UI Gothic" pitchFamily="18" charset="0"/>
              </a:rPr>
              <a:t/>
            </a:r>
            <a:br>
              <a:rPr lang="en-GB" altLang="ja-JP" sz="1800" b="1" i="0" dirty="0" smtClean="0">
                <a:solidFill>
                  <a:srgbClr val="043882"/>
                </a:solidFill>
                <a:ea typeface="MS UI Gothic" pitchFamily="18" charset="0"/>
              </a:rPr>
            </a:br>
            <a:r>
              <a:rPr lang="ja-JP" sz="1800" b="1" i="0" dirty="0" smtClean="0">
                <a:solidFill>
                  <a:srgbClr val="043882"/>
                </a:solidFill>
                <a:ea typeface="MS UI Gothic" pitchFamily="18" charset="0"/>
              </a:rPr>
              <a:t>KEYNOTE-028から得られた予備解析結果 – O'Neil BH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marL="0" indent="0">
              <a:buNone/>
            </a:pPr>
            <a:endParaRPr lang="en-GB" b="1" dirty="0"/>
          </a:p>
          <a:p>
            <a:endParaRPr lang="en-GB" b="1"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PD-L1の発現を認める患者を選択したにも関わらず、ペムブロリズマブはMSI-H CRCにおいて抗腫瘍反応を示したものの、マイクロサテライト安定性（MSS）CRCでは示されなかった</a:t>
            </a:r>
          </a:p>
          <a:p>
            <a:r>
              <a:rPr lang="ja-JP" sz="1600" b="1" i="0" dirty="0" smtClean="0">
                <a:solidFill>
                  <a:srgbClr val="4D4D4D"/>
                </a:solidFill>
                <a:ea typeface="MS UI Gothic" pitchFamily="18" charset="0"/>
              </a:rPr>
              <a:t>安全性プロファイルは管理可能であり、先行試験とも一致するものであった</a:t>
            </a:r>
          </a:p>
          <a:p>
            <a:r>
              <a:rPr lang="ja-JP" sz="1600" b="1" i="0" dirty="0" smtClean="0">
                <a:solidFill>
                  <a:srgbClr val="4D4D4D"/>
                </a:solidFill>
                <a:ea typeface="MS UI Gothic" pitchFamily="18" charset="0"/>
              </a:rPr>
              <a:t>進行中のKEYNOTE-164試験では、MSI-H CRC患者におけるペムブロリズマブの有効性および安全性を検討する</a:t>
            </a:r>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O'Neil et al. </a:t>
            </a:r>
            <a:r>
              <a:rPr lang="ja-JP" sz="1200" b="0" i="1" dirty="0" smtClean="0">
                <a:ea typeface="MS UI Gothic" pitchFamily="18" charset="0"/>
              </a:rPr>
              <a:t>Ann Oncol</a:t>
            </a:r>
            <a:r>
              <a:rPr lang="ja-JP" sz="1200" b="0" i="0" dirty="0" smtClean="0">
                <a:ea typeface="MS UI Gothic" pitchFamily="18" charset="0"/>
              </a:rPr>
              <a:t> 2015; 26 (suppl 6): abstr 502</a:t>
            </a:r>
          </a:p>
        </p:txBody>
      </p:sp>
      <p:graphicFrame>
        <p:nvGraphicFramePr>
          <p:cNvPr id="3" name="Table 2"/>
          <p:cNvGraphicFramePr>
            <a:graphicFrameLocks noGrp="1"/>
          </p:cNvGraphicFramePr>
          <p:nvPr>
            <p:extLst>
              <p:ext uri="{D42A27DB-BD31-4B8C-83A1-F6EECF244321}">
                <p14:modId xmlns:p14="http://schemas.microsoft.com/office/powerpoint/2010/main" xmlns="" val="349010578"/>
              </p:ext>
            </p:extLst>
          </p:nvPr>
        </p:nvGraphicFramePr>
        <p:xfrm>
          <a:off x="609600" y="1713595"/>
          <a:ext cx="8077200" cy="2133600"/>
        </p:xfrm>
        <a:graphic>
          <a:graphicData uri="http://schemas.openxmlformats.org/drawingml/2006/table">
            <a:tbl>
              <a:tblPr firstRow="1" bandRow="1">
                <a:tableStyleId>{69012ECD-51FC-41F1-AA8D-1B2483CD663E}</a:tableStyleId>
              </a:tblPr>
              <a:tblGrid>
                <a:gridCol w="4038600">
                  <a:extLst>
                    <a:ext uri="{9D8B030D-6E8A-4147-A177-3AD203B41FA5}">
                      <a16:colId xmlns="" xmlns:a16="http://schemas.microsoft.com/office/drawing/2014/main" val="20000"/>
                    </a:ext>
                  </a:extLst>
                </a:gridCol>
                <a:gridCol w="4038600">
                  <a:extLst>
                    <a:ext uri="{9D8B030D-6E8A-4147-A177-3AD203B41FA5}">
                      <a16:colId xmlns="" xmlns:a16="http://schemas.microsoft.com/office/drawing/2014/main" val="20001"/>
                    </a:ext>
                  </a:extLst>
                </a:gridCol>
              </a:tblGrid>
              <a:tr h="228600">
                <a:tc>
                  <a:txBody>
                    <a:bodyPr/>
                    <a:lstStyle/>
                    <a:p>
                      <a:r>
                        <a:rPr lang="ja-JP" sz="1400" b="1" i="0" dirty="0" smtClean="0">
                          <a:solidFill>
                            <a:srgbClr val="FFFFFF"/>
                          </a:solidFill>
                          <a:ea typeface="MS UI Gothic" pitchFamily="18" charset="0"/>
                        </a:rPr>
                        <a:t>AE、n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n=23</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228600">
                <a:tc>
                  <a:txBody>
                    <a:bodyPr/>
                    <a:lstStyle/>
                    <a:p>
                      <a:r>
                        <a:rPr lang="ja-JP" sz="1400" b="0" i="0" dirty="0" smtClean="0">
                          <a:solidFill>
                            <a:srgbClr val="4D4D4D"/>
                          </a:solidFill>
                          <a:ea typeface="MS UI Gothic" pitchFamily="18" charset="0"/>
                        </a:rPr>
                        <a:t>治療関連、患者≥ 2例で発生（グレードを問わない）</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extLst>
                  <a:ext uri="{0D108BD9-81ED-4DB2-BD59-A6C34878D82A}">
                    <a16:rowId xmlns="" xmlns:a16="http://schemas.microsoft.com/office/drawing/2014/main" val="10001"/>
                  </a:ext>
                </a:extLst>
              </a:tr>
              <a:tr h="228600">
                <a:tc>
                  <a:txBody>
                    <a:bodyPr/>
                    <a:lstStyle/>
                    <a:p>
                      <a:pPr marL="180000"/>
                      <a:r>
                        <a:rPr lang="ja-JP" sz="1400" b="0" i="0" dirty="0" smtClean="0">
                          <a:solidFill>
                            <a:srgbClr val="4D4D4D"/>
                          </a:solidFill>
                          <a:ea typeface="MS UI Gothic" pitchFamily="18" charset="0"/>
                        </a:rPr>
                        <a:t>疲労</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 (13)</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228600">
                <a:tc>
                  <a:txBody>
                    <a:bodyPr/>
                    <a:lstStyle/>
                    <a:p>
                      <a:pPr marL="180000"/>
                      <a:r>
                        <a:rPr lang="ja-JP" sz="1400" b="0" i="0" dirty="0" smtClean="0">
                          <a:solidFill>
                            <a:srgbClr val="4D4D4D"/>
                          </a:solidFill>
                          <a:ea typeface="MS UI Gothic" pitchFamily="18" charset="0"/>
                        </a:rPr>
                        <a:t>口内炎</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2 (8.7)</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extLst>
                  <a:ext uri="{0D108BD9-81ED-4DB2-BD59-A6C34878D82A}">
                    <a16:rowId xmlns="" xmlns:a16="http://schemas.microsoft.com/office/drawing/2014/main" val="10003"/>
                  </a:ext>
                </a:extLst>
              </a:tr>
              <a:tr h="228600">
                <a:tc>
                  <a:txBody>
                    <a:bodyPr/>
                    <a:lstStyle/>
                    <a:p>
                      <a:pPr marL="180000"/>
                      <a:r>
                        <a:rPr lang="ja-JP" sz="1400" b="0" i="0" dirty="0" smtClean="0">
                          <a:solidFill>
                            <a:srgbClr val="4D4D4D"/>
                          </a:solidFill>
                          <a:ea typeface="MS UI Gothic" pitchFamily="18" charset="0"/>
                        </a:rPr>
                        <a:t>無力症</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2 (8.7)</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228600">
                <a:tc>
                  <a:txBody>
                    <a:bodyPr/>
                    <a:lstStyle/>
                    <a:p>
                      <a:r>
                        <a:rPr lang="ja-JP" sz="1400" b="0" i="0" dirty="0" smtClean="0">
                          <a:solidFill>
                            <a:srgbClr val="4D4D4D"/>
                          </a:solidFill>
                          <a:ea typeface="MS UI Gothic" pitchFamily="18" charset="0"/>
                        </a:rPr>
                        <a:t>治療関連、グレード≥ 3</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endParaRPr lang="en-GB" sz="1400" dirty="0"/>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extLst>
                  <a:ext uri="{0D108BD9-81ED-4DB2-BD59-A6C34878D82A}">
                    <a16:rowId xmlns="" xmlns:a16="http://schemas.microsoft.com/office/drawing/2014/main" val="10005"/>
                  </a:ext>
                </a:extLst>
              </a:tr>
              <a:tr h="228600">
                <a:tc>
                  <a:txBody>
                    <a:bodyPr/>
                    <a:lstStyle/>
                    <a:p>
                      <a:pPr marL="180000"/>
                      <a:r>
                        <a:rPr lang="ja-JP" sz="1400" b="0" i="0" dirty="0" smtClean="0">
                          <a:solidFill>
                            <a:srgbClr val="4D4D4D"/>
                          </a:solidFill>
                          <a:ea typeface="MS UI Gothic" pitchFamily="18" charset="0"/>
                        </a:rPr>
                        <a:t>血中ビリルビン上昇(グレード4)</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 (4.3)</a:t>
                      </a:r>
                    </a:p>
                  </a:txBody>
                  <a:tcP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537213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900: 日本臨床腫瘍研究グループ試験（JCOG0404）からの報告：結腸直腸癌に対する腹腔鏡下術と開腹術を比較検討するために無作為化比較対照試験から得られた短期および長期転帰に関する影響の推移  – Fujii S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日本のCRC患者において、異なる登録期間にわたり、腹腔鏡下術（LAP）と開腹術（OP）の短期および長期転帰を比較評価すること</a:t>
            </a:r>
          </a:p>
          <a:p>
            <a:pPr marL="0" lvl="1" indent="0">
              <a:spcBef>
                <a:spcPts val="1800"/>
              </a:spcBef>
              <a:buSzPct val="11000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試験は2004年10月～2009年3月に実施され、登録期間は2004年～2005年、2006年～2007年、2008年～2009年 の3期間に分けられた</a:t>
            </a:r>
          </a:p>
          <a:p>
            <a:r>
              <a:rPr lang="ja-JP" sz="1600" b="0" i="0" dirty="0" smtClean="0">
                <a:solidFill>
                  <a:srgbClr val="4D4D4D"/>
                </a:solidFill>
                <a:ea typeface="MS UI Gothic" pitchFamily="18" charset="0"/>
              </a:rPr>
              <a:t>患者の適格基準は以下の通り：</a:t>
            </a:r>
          </a:p>
          <a:p>
            <a:pPr lvl="1"/>
            <a:r>
              <a:rPr lang="ja-JP" sz="1600" b="0" i="0" dirty="0" smtClean="0">
                <a:solidFill>
                  <a:srgbClr val="4D4D4D"/>
                </a:solidFill>
                <a:ea typeface="MS UI Gothic" pitchFamily="18" charset="0"/>
              </a:rPr>
              <a:t>CRCの組織学的証明</a:t>
            </a:r>
          </a:p>
          <a:p>
            <a:pPr lvl="1"/>
            <a:r>
              <a:rPr lang="ja-JP" sz="1600" b="0" i="0" dirty="0" smtClean="0">
                <a:solidFill>
                  <a:srgbClr val="4D4D4D"/>
                </a:solidFill>
                <a:ea typeface="MS UI Gothic" pitchFamily="18" charset="0"/>
              </a:rPr>
              <a:t>腫瘍部位が盲腸、上行結腸、S状結腸、または直腸S状結腸</a:t>
            </a:r>
          </a:p>
          <a:p>
            <a:pPr lvl="1"/>
            <a:r>
              <a:rPr lang="ja-JP" sz="1600" b="0" i="0" dirty="0" smtClean="0">
                <a:solidFill>
                  <a:srgbClr val="4D4D4D"/>
                </a:solidFill>
                <a:ea typeface="MS UI Gothic" pitchFamily="18" charset="0"/>
              </a:rPr>
              <a:t>T3以上の病変で、他臓器への浸潤がないもの</a:t>
            </a:r>
          </a:p>
          <a:p>
            <a:pPr lvl="1"/>
            <a:r>
              <a:rPr lang="ja-JP" sz="1600" b="0" i="0" dirty="0" smtClean="0">
                <a:solidFill>
                  <a:srgbClr val="4D4D4D"/>
                </a:solidFill>
                <a:ea typeface="MS UI Gothic" pitchFamily="18" charset="0"/>
              </a:rPr>
              <a:t>N0～2およびM0</a:t>
            </a:r>
          </a:p>
          <a:p>
            <a:pPr lvl="1"/>
            <a:r>
              <a:rPr lang="ja-JP" sz="1600" b="0" i="0" dirty="0" smtClean="0">
                <a:solidFill>
                  <a:srgbClr val="4D4D4D"/>
                </a:solidFill>
                <a:ea typeface="MS UI Gothic" pitchFamily="18" charset="0"/>
              </a:rPr>
              <a:t>腫瘍径&lt; 8 cm</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Fujii et al. </a:t>
            </a:r>
            <a:r>
              <a:rPr lang="ja-JP" sz="1200" b="0" i="1" dirty="0" smtClean="0">
                <a:ea typeface="MS UI Gothic" pitchFamily="18" charset="0"/>
              </a:rPr>
              <a:t>Ann Oncol</a:t>
            </a:r>
            <a:r>
              <a:rPr lang="ja-JP" sz="1200" b="0" i="0" dirty="0" smtClean="0">
                <a:ea typeface="MS UI Gothic" pitchFamily="18" charset="0"/>
              </a:rPr>
              <a:t> 2015; 26 (suppl 6): abstr 900</a:t>
            </a:r>
          </a:p>
        </p:txBody>
      </p:sp>
    </p:spTree>
    <p:extLst>
      <p:ext uri="{BB962C8B-B14F-4D97-AF65-F5344CB8AC3E}">
        <p14:creationId xmlns:p14="http://schemas.microsoft.com/office/powerpoint/2010/main" xmlns="" val="391952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用語集</a:t>
            </a:r>
          </a:p>
        </p:txBody>
      </p:sp>
      <p:sp>
        <p:nvSpPr>
          <p:cNvPr id="3" name="Rectangle 3"/>
          <p:cNvSpPr txBox="1">
            <a:spLocks noChangeArrowheads="1"/>
          </p:cNvSpPr>
          <p:nvPr/>
        </p:nvSpPr>
        <p:spPr>
          <a:xfrm>
            <a:off x="365124" y="1273369"/>
            <a:ext cx="8413751" cy="3677194"/>
          </a:xfrm>
          <a:prstGeom prst="rect">
            <a:avLst/>
          </a:prstGeom>
        </p:spPr>
        <p:txBody>
          <a:bodyPr numCol="2"/>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100"/>
              </a:lnSpc>
              <a:spcAft>
                <a:spcPts val="100"/>
              </a:spcAft>
              <a:buNone/>
            </a:pPr>
            <a:r>
              <a:rPr lang="ja-JP" sz="1000" b="0" i="0" dirty="0" smtClean="0">
                <a:solidFill>
                  <a:srgbClr val="4D4D4D"/>
                </a:solidFill>
                <a:ea typeface="MS UI Gothic" pitchFamily="18" charset="0"/>
              </a:rPr>
              <a:t>2L	第二選択</a:t>
            </a:r>
          </a:p>
          <a:p>
            <a:pPr marL="0" indent="0">
              <a:lnSpc>
                <a:spcPts val="1100"/>
              </a:lnSpc>
              <a:spcAft>
                <a:spcPts val="100"/>
              </a:spcAft>
              <a:buNone/>
            </a:pPr>
            <a:r>
              <a:rPr lang="ja-JP" sz="1000" b="0" i="0" dirty="0" smtClean="0">
                <a:solidFill>
                  <a:srgbClr val="4D4D4D"/>
                </a:solidFill>
                <a:ea typeface="MS UI Gothic" pitchFamily="18" charset="0"/>
              </a:rPr>
              <a:t>3L	第三選択</a:t>
            </a:r>
          </a:p>
          <a:p>
            <a:pPr marL="0" indent="0">
              <a:lnSpc>
                <a:spcPts val="1100"/>
              </a:lnSpc>
              <a:spcAft>
                <a:spcPts val="100"/>
              </a:spcAft>
              <a:buNone/>
            </a:pPr>
            <a:r>
              <a:rPr lang="ja-JP" sz="1000" b="0" i="0" baseline="30000" dirty="0" smtClean="0">
                <a:solidFill>
                  <a:srgbClr val="4D4D4D"/>
                </a:solidFill>
                <a:ea typeface="MS UI Gothic" pitchFamily="18" charset="0"/>
              </a:rPr>
              <a:t>90</a:t>
            </a:r>
            <a:r>
              <a:rPr lang="ja-JP" sz="1000" b="0" i="0" dirty="0" smtClean="0">
                <a:solidFill>
                  <a:srgbClr val="4D4D4D"/>
                </a:solidFill>
                <a:ea typeface="MS UI Gothic" pitchFamily="18" charset="0"/>
              </a:rPr>
              <a:t>Y	イットリウム-90</a:t>
            </a:r>
          </a:p>
          <a:p>
            <a:pPr marL="0" indent="0">
              <a:lnSpc>
                <a:spcPts val="1100"/>
              </a:lnSpc>
              <a:spcAft>
                <a:spcPts val="100"/>
              </a:spcAft>
              <a:buNone/>
            </a:pPr>
            <a:r>
              <a:rPr lang="ja-JP" sz="1000" b="0" i="0" dirty="0" smtClean="0">
                <a:solidFill>
                  <a:srgbClr val="4D4D4D"/>
                </a:solidFill>
                <a:ea typeface="MS UI Gothic" pitchFamily="18" charset="0"/>
              </a:rPr>
              <a:t>5-FU	5-フルオロウラシル</a:t>
            </a:r>
          </a:p>
          <a:p>
            <a:pPr marL="0" indent="0">
              <a:lnSpc>
                <a:spcPts val="1100"/>
              </a:lnSpc>
              <a:spcAft>
                <a:spcPts val="100"/>
              </a:spcAft>
              <a:buNone/>
            </a:pPr>
            <a:r>
              <a:rPr lang="ja-JP" sz="1000" b="0" i="0" dirty="0" smtClean="0">
                <a:solidFill>
                  <a:srgbClr val="4D4D4D"/>
                </a:solidFill>
                <a:ea typeface="MS UI Gothic" pitchFamily="18" charset="0"/>
              </a:rPr>
              <a:t>AE	有害事象</a:t>
            </a:r>
          </a:p>
          <a:p>
            <a:pPr marL="0" indent="0">
              <a:lnSpc>
                <a:spcPts val="1100"/>
              </a:lnSpc>
              <a:spcAft>
                <a:spcPts val="100"/>
              </a:spcAft>
              <a:buNone/>
            </a:pPr>
            <a:r>
              <a:rPr lang="ja-JP" sz="1000" b="0" i="0" dirty="0" smtClean="0">
                <a:solidFill>
                  <a:srgbClr val="4D4D4D"/>
                </a:solidFill>
                <a:ea typeface="MS UI Gothic" pitchFamily="18" charset="0"/>
              </a:rPr>
              <a:t>ALT	アラニン・トランスアミナーゼ</a:t>
            </a:r>
          </a:p>
          <a:p>
            <a:pPr marL="0" indent="0">
              <a:lnSpc>
                <a:spcPts val="1100"/>
              </a:lnSpc>
              <a:spcAft>
                <a:spcPts val="100"/>
              </a:spcAft>
              <a:buNone/>
            </a:pPr>
            <a:r>
              <a:rPr lang="ja-JP" sz="1000" b="0" i="0" dirty="0" smtClean="0">
                <a:solidFill>
                  <a:srgbClr val="4D4D4D"/>
                </a:solidFill>
                <a:ea typeface="MS UI Gothic" pitchFamily="18" charset="0"/>
              </a:rPr>
              <a:t>AST	アスパラギン酸アミノトランスフェラーゼ</a:t>
            </a:r>
          </a:p>
          <a:p>
            <a:pPr marL="0" indent="0">
              <a:lnSpc>
                <a:spcPts val="1100"/>
              </a:lnSpc>
              <a:spcAft>
                <a:spcPts val="100"/>
              </a:spcAft>
              <a:buNone/>
            </a:pPr>
            <a:r>
              <a:rPr lang="ja-JP" sz="1000" b="0" i="0" dirty="0" smtClean="0">
                <a:solidFill>
                  <a:srgbClr val="4D4D4D"/>
                </a:solidFill>
                <a:ea typeface="MS UI Gothic" pitchFamily="18" charset="0"/>
              </a:rPr>
              <a:t>BSC	最善支持療法</a:t>
            </a:r>
          </a:p>
          <a:p>
            <a:pPr marL="0" indent="0">
              <a:lnSpc>
                <a:spcPts val="1100"/>
              </a:lnSpc>
              <a:spcAft>
                <a:spcPts val="100"/>
              </a:spcAft>
              <a:buNone/>
            </a:pPr>
            <a:r>
              <a:rPr lang="ja-JP" sz="1000" b="0" i="0" dirty="0" smtClean="0">
                <a:solidFill>
                  <a:srgbClr val="4D4D4D"/>
                </a:solidFill>
                <a:ea typeface="MS UI Gothic" pitchFamily="18" charset="0"/>
              </a:rPr>
              <a:t>CI	信頼区間</a:t>
            </a:r>
          </a:p>
          <a:p>
            <a:pPr marL="0" indent="0">
              <a:lnSpc>
                <a:spcPts val="1100"/>
              </a:lnSpc>
              <a:spcAft>
                <a:spcPts val="100"/>
              </a:spcAft>
              <a:buNone/>
            </a:pPr>
            <a:r>
              <a:rPr lang="ja-JP" sz="1000" b="0" i="0" dirty="0" smtClean="0">
                <a:solidFill>
                  <a:srgbClr val="4D4D4D"/>
                </a:solidFill>
                <a:ea typeface="MS UI Gothic" pitchFamily="18" charset="0"/>
              </a:rPr>
              <a:t>CEA	癌胎児性抗原</a:t>
            </a:r>
          </a:p>
          <a:p>
            <a:pPr marL="0" indent="0">
              <a:lnSpc>
                <a:spcPts val="1100"/>
              </a:lnSpc>
              <a:spcAft>
                <a:spcPts val="100"/>
              </a:spcAft>
              <a:buNone/>
            </a:pPr>
            <a:r>
              <a:rPr lang="ja-JP" sz="1000" b="0" i="0" dirty="0" smtClean="0">
                <a:solidFill>
                  <a:srgbClr val="4D4D4D"/>
                </a:solidFill>
                <a:ea typeface="MS UI Gothic" pitchFamily="18" charset="0"/>
              </a:rPr>
              <a:t>CR	完全奏効</a:t>
            </a:r>
          </a:p>
          <a:p>
            <a:pPr marL="0" indent="0">
              <a:lnSpc>
                <a:spcPts val="1100"/>
              </a:lnSpc>
              <a:spcAft>
                <a:spcPts val="100"/>
              </a:spcAft>
              <a:buNone/>
            </a:pPr>
            <a:r>
              <a:rPr lang="ja-JP" sz="1000" b="0" i="0" dirty="0" smtClean="0">
                <a:solidFill>
                  <a:srgbClr val="4D4D4D"/>
                </a:solidFill>
                <a:ea typeface="MS UI Gothic" pitchFamily="18" charset="0"/>
              </a:rPr>
              <a:t>CRC	結腸直腸癌</a:t>
            </a:r>
          </a:p>
          <a:p>
            <a:pPr marL="0" indent="0">
              <a:lnSpc>
                <a:spcPts val="1100"/>
              </a:lnSpc>
              <a:spcAft>
                <a:spcPts val="100"/>
              </a:spcAft>
              <a:buNone/>
            </a:pPr>
            <a:r>
              <a:rPr lang="ja-JP" sz="1000" b="0" i="0" dirty="0" smtClean="0">
                <a:solidFill>
                  <a:srgbClr val="4D4D4D"/>
                </a:solidFill>
                <a:ea typeface="MS UI Gothic" pitchFamily="18" charset="0"/>
              </a:rPr>
              <a:t>CRT	化学放射線療法</a:t>
            </a:r>
          </a:p>
          <a:p>
            <a:pPr marL="0" indent="0">
              <a:lnSpc>
                <a:spcPts val="1100"/>
              </a:lnSpc>
              <a:spcAft>
                <a:spcPts val="100"/>
              </a:spcAft>
              <a:buNone/>
            </a:pPr>
            <a:r>
              <a:rPr lang="ja-JP" sz="1000" b="0" i="0" dirty="0" smtClean="0">
                <a:solidFill>
                  <a:srgbClr val="4D4D4D"/>
                </a:solidFill>
                <a:ea typeface="MS UI Gothic" pitchFamily="18" charset="0"/>
              </a:rPr>
              <a:t>CT	化学療法</a:t>
            </a:r>
          </a:p>
          <a:p>
            <a:pPr marL="0" indent="0">
              <a:lnSpc>
                <a:spcPts val="1100"/>
              </a:lnSpc>
              <a:spcAft>
                <a:spcPts val="100"/>
              </a:spcAft>
              <a:buNone/>
            </a:pPr>
            <a:r>
              <a:rPr lang="ja-JP" sz="1000" b="0" i="0" dirty="0" smtClean="0">
                <a:solidFill>
                  <a:srgbClr val="4D4D4D"/>
                </a:solidFill>
                <a:ea typeface="MS UI Gothic" pitchFamily="18" charset="0"/>
              </a:rPr>
              <a:t>CV	心血管系	</a:t>
            </a:r>
          </a:p>
          <a:p>
            <a:pPr marL="0" indent="0">
              <a:lnSpc>
                <a:spcPts val="1100"/>
              </a:lnSpc>
              <a:spcAft>
                <a:spcPts val="100"/>
              </a:spcAft>
              <a:buNone/>
            </a:pPr>
            <a:r>
              <a:rPr lang="ja-JP" sz="1000" b="0" i="0" dirty="0" smtClean="0">
                <a:solidFill>
                  <a:srgbClr val="4D4D4D"/>
                </a:solidFill>
                <a:ea typeface="MS UI Gothic" pitchFamily="18" charset="0"/>
              </a:rPr>
              <a:t>DFS	無病生存期間</a:t>
            </a:r>
          </a:p>
          <a:p>
            <a:pPr marL="0" indent="0">
              <a:lnSpc>
                <a:spcPts val="1100"/>
              </a:lnSpc>
              <a:spcAft>
                <a:spcPts val="100"/>
              </a:spcAft>
              <a:buNone/>
            </a:pPr>
            <a:r>
              <a:rPr lang="ja-JP" sz="1000" b="0" i="0" dirty="0" smtClean="0">
                <a:solidFill>
                  <a:srgbClr val="4D4D4D"/>
                </a:solidFill>
                <a:ea typeface="MS UI Gothic" pitchFamily="18" charset="0"/>
              </a:rPr>
              <a:t>DNA	デオキシリボ核酸</a:t>
            </a:r>
          </a:p>
          <a:p>
            <a:pPr marL="0" indent="0">
              <a:lnSpc>
                <a:spcPts val="1100"/>
              </a:lnSpc>
              <a:spcAft>
                <a:spcPts val="100"/>
              </a:spcAft>
              <a:buNone/>
            </a:pPr>
            <a:r>
              <a:rPr lang="ja-JP" sz="1000" b="0" i="0" dirty="0" smtClean="0">
                <a:solidFill>
                  <a:srgbClr val="4D4D4D"/>
                </a:solidFill>
                <a:ea typeface="MS UI Gothic" pitchFamily="18" charset="0"/>
              </a:rPr>
              <a:t>DOR	奏効持続期間</a:t>
            </a:r>
          </a:p>
          <a:p>
            <a:pPr marL="0" indent="0">
              <a:lnSpc>
                <a:spcPts val="1100"/>
              </a:lnSpc>
              <a:spcAft>
                <a:spcPts val="100"/>
              </a:spcAft>
              <a:buNone/>
            </a:pPr>
            <a:r>
              <a:rPr lang="ja-JP" sz="1000" b="0" i="0" dirty="0" smtClean="0">
                <a:solidFill>
                  <a:srgbClr val="4D4D4D"/>
                </a:solidFill>
                <a:ea typeface="MS UI Gothic" pitchFamily="18" charset="0"/>
              </a:rPr>
              <a:t>DPR	奏効の深さ</a:t>
            </a:r>
          </a:p>
          <a:p>
            <a:pPr marL="0" indent="0">
              <a:lnSpc>
                <a:spcPts val="1100"/>
              </a:lnSpc>
              <a:spcAft>
                <a:spcPts val="100"/>
              </a:spcAft>
              <a:buNone/>
            </a:pPr>
            <a:r>
              <a:rPr lang="ja-JP" sz="1000" b="0" i="0" dirty="0" smtClean="0">
                <a:solidFill>
                  <a:srgbClr val="4D4D4D"/>
                </a:solidFill>
                <a:ea typeface="MS UI Gothic" pitchFamily="18" charset="0"/>
              </a:rPr>
              <a:t>DSS	疾患特異生存率</a:t>
            </a:r>
          </a:p>
          <a:p>
            <a:pPr marL="0" indent="0">
              <a:lnSpc>
                <a:spcPts val="1100"/>
              </a:lnSpc>
              <a:spcAft>
                <a:spcPts val="100"/>
              </a:spcAft>
              <a:buNone/>
            </a:pPr>
            <a:r>
              <a:rPr lang="ja-JP" sz="1000" b="0" i="0" dirty="0" smtClean="0">
                <a:solidFill>
                  <a:srgbClr val="4D4D4D"/>
                </a:solidFill>
                <a:ea typeface="MS UI Gothic" pitchFamily="18" charset="0"/>
              </a:rPr>
              <a:t>ECOG</a:t>
            </a:r>
            <a:r>
              <a:rPr lang="ja-JP" sz="1000" b="1" i="0" dirty="0" smtClean="0">
                <a:solidFill>
                  <a:srgbClr val="4D4D4D"/>
                </a:solidFill>
                <a:ea typeface="MS UI Gothic" pitchFamily="18" charset="0"/>
              </a:rPr>
              <a:t>	</a:t>
            </a:r>
            <a:r>
              <a:rPr lang="ja-JP" sz="1000" b="0" i="0" dirty="0" smtClean="0">
                <a:solidFill>
                  <a:srgbClr val="4D4D4D"/>
                </a:solidFill>
                <a:ea typeface="MS UI Gothic" pitchFamily="18" charset="0"/>
              </a:rPr>
              <a:t>米国東海岸癌臨床試験グループ</a:t>
            </a:r>
          </a:p>
          <a:p>
            <a:pPr marL="0" indent="0">
              <a:lnSpc>
                <a:spcPts val="1100"/>
              </a:lnSpc>
              <a:spcAft>
                <a:spcPts val="100"/>
              </a:spcAft>
              <a:buNone/>
            </a:pPr>
            <a:r>
              <a:rPr lang="ja-JP" sz="1000" b="0" i="0" dirty="0" smtClean="0">
                <a:solidFill>
                  <a:srgbClr val="4D4D4D"/>
                </a:solidFill>
                <a:ea typeface="MS UI Gothic" pitchFamily="18" charset="0"/>
              </a:rPr>
              <a:t>EGFR	内皮増殖因子受容体</a:t>
            </a:r>
          </a:p>
          <a:p>
            <a:pPr marL="0" indent="0">
              <a:lnSpc>
                <a:spcPts val="1100"/>
              </a:lnSpc>
              <a:spcAft>
                <a:spcPts val="100"/>
              </a:spcAft>
              <a:buNone/>
            </a:pPr>
            <a:r>
              <a:rPr lang="ja-JP" sz="1000" b="0" i="0" dirty="0" smtClean="0">
                <a:solidFill>
                  <a:srgbClr val="4D4D4D"/>
                </a:solidFill>
                <a:ea typeface="MS UI Gothic" pitchFamily="18" charset="0"/>
              </a:rPr>
              <a:t>ELISA	酵素免疫測定法</a:t>
            </a:r>
          </a:p>
          <a:p>
            <a:pPr marL="0" indent="0">
              <a:lnSpc>
                <a:spcPts val="1100"/>
              </a:lnSpc>
              <a:spcAft>
                <a:spcPts val="100"/>
              </a:spcAft>
              <a:buNone/>
            </a:pPr>
            <a:r>
              <a:rPr lang="ja-JP" sz="1000" b="0" i="0" dirty="0" smtClean="0">
                <a:solidFill>
                  <a:srgbClr val="4D4D4D"/>
                </a:solidFill>
                <a:ea typeface="MS UI Gothic" pitchFamily="18" charset="0"/>
              </a:rPr>
              <a:t>ELSIPOT	酵素免疫吸着</a:t>
            </a:r>
          </a:p>
          <a:p>
            <a:pPr marL="0" indent="0">
              <a:lnSpc>
                <a:spcPts val="1100"/>
              </a:lnSpc>
              <a:spcAft>
                <a:spcPts val="100"/>
              </a:spcAft>
              <a:buNone/>
            </a:pPr>
            <a:r>
              <a:rPr lang="ja-JP" sz="1000" b="0" i="0" dirty="0" smtClean="0">
                <a:solidFill>
                  <a:srgbClr val="4D4D4D"/>
                </a:solidFill>
                <a:ea typeface="MS UI Gothic" pitchFamily="18" charset="0"/>
              </a:rPr>
              <a:t>FFPE	ホルマリン固定パラフィン包埋</a:t>
            </a:r>
          </a:p>
          <a:p>
            <a:pPr marL="0" indent="0">
              <a:lnSpc>
                <a:spcPts val="1100"/>
              </a:lnSpc>
              <a:spcAft>
                <a:spcPts val="100"/>
              </a:spcAft>
              <a:buNone/>
            </a:pPr>
            <a:r>
              <a:rPr lang="ja-JP" sz="1000" b="0" i="0" dirty="0" smtClean="0">
                <a:solidFill>
                  <a:srgbClr val="4D4D4D"/>
                </a:solidFill>
                <a:ea typeface="MS UI Gothic" pitchFamily="18" charset="0"/>
              </a:rPr>
              <a:t>FISH	蛍光in situハイブリダイゼーション</a:t>
            </a:r>
          </a:p>
          <a:p>
            <a:pPr marL="0" indent="0">
              <a:lnSpc>
                <a:spcPts val="1100"/>
              </a:lnSpc>
              <a:spcAft>
                <a:spcPts val="100"/>
              </a:spcAft>
              <a:buNone/>
            </a:pPr>
            <a:r>
              <a:rPr lang="ja-JP" sz="1000" b="0" i="0" dirty="0" smtClean="0">
                <a:solidFill>
                  <a:srgbClr val="4D4D4D"/>
                </a:solidFill>
                <a:ea typeface="MS UI Gothic" pitchFamily="18" charset="0"/>
              </a:rPr>
              <a:t>FOLFIRI	ロイコボリン、5-フルオロウラシル、イリノテカン</a:t>
            </a:r>
          </a:p>
          <a:p>
            <a:pPr marL="0" indent="0">
              <a:lnSpc>
                <a:spcPts val="1100"/>
              </a:lnSpc>
              <a:spcAft>
                <a:spcPts val="100"/>
              </a:spcAft>
              <a:buNone/>
            </a:pPr>
            <a:r>
              <a:rPr lang="ja-JP" sz="1000" b="0" i="0" dirty="0" smtClean="0">
                <a:solidFill>
                  <a:srgbClr val="4D4D4D"/>
                </a:solidFill>
                <a:ea typeface="MS UI Gothic" pitchFamily="18" charset="0"/>
              </a:rPr>
              <a:t>FOLFOX	ロイコボリン、5-フルオロウラシル、オキサリプラチン</a:t>
            </a:r>
          </a:p>
          <a:p>
            <a:pPr marL="0" indent="0">
              <a:lnSpc>
                <a:spcPts val="1100"/>
              </a:lnSpc>
              <a:spcAft>
                <a:spcPts val="100"/>
              </a:spcAft>
              <a:buNone/>
            </a:pPr>
            <a:r>
              <a:rPr lang="ja-JP" sz="1000" b="0" i="0" dirty="0" smtClean="0">
                <a:solidFill>
                  <a:srgbClr val="4D4D4D"/>
                </a:solidFill>
                <a:ea typeface="MS UI Gothic" pitchFamily="18" charset="0"/>
              </a:rPr>
              <a:t>Gy	グレイ</a:t>
            </a:r>
          </a:p>
          <a:p>
            <a:pPr marL="0" indent="0">
              <a:lnSpc>
                <a:spcPts val="1100"/>
              </a:lnSpc>
              <a:spcAft>
                <a:spcPts val="100"/>
              </a:spcAft>
              <a:buNone/>
            </a:pPr>
            <a:r>
              <a:rPr lang="ja-JP" sz="1000" b="0" i="0" dirty="0" smtClean="0">
                <a:solidFill>
                  <a:srgbClr val="4D4D4D"/>
                </a:solidFill>
                <a:ea typeface="MS UI Gothic" pitchFamily="18" charset="0"/>
              </a:rPr>
              <a:t>HR	ハザード比</a:t>
            </a:r>
          </a:p>
          <a:p>
            <a:pPr marL="0" indent="0">
              <a:lnSpc>
                <a:spcPts val="1100"/>
              </a:lnSpc>
              <a:spcAft>
                <a:spcPts val="100"/>
              </a:spcAft>
              <a:buNone/>
            </a:pPr>
            <a:r>
              <a:rPr lang="ja-JP" sz="1000" b="0" i="0" dirty="0" smtClean="0">
                <a:solidFill>
                  <a:srgbClr val="4D4D4D"/>
                </a:solidFill>
                <a:ea typeface="MS UI Gothic" pitchFamily="18" charset="0"/>
              </a:rPr>
              <a:t>IHC	免疫組織化学</a:t>
            </a:r>
          </a:p>
          <a:p>
            <a:pPr marL="0" indent="0">
              <a:lnSpc>
                <a:spcPts val="1100"/>
              </a:lnSpc>
              <a:spcAft>
                <a:spcPts val="100"/>
              </a:spcAft>
              <a:buNone/>
            </a:pPr>
            <a:r>
              <a:rPr lang="ja-JP" sz="1000" b="0" i="0" dirty="0" smtClean="0">
                <a:solidFill>
                  <a:srgbClr val="4D4D4D"/>
                </a:solidFill>
                <a:ea typeface="MS UI Gothic" pitchFamily="18" charset="0"/>
              </a:rPr>
              <a:t>ITT	intent-to-treat</a:t>
            </a:r>
          </a:p>
          <a:p>
            <a:pPr marL="0" indent="0">
              <a:lnSpc>
                <a:spcPts val="1100"/>
              </a:lnSpc>
              <a:spcAft>
                <a:spcPts val="100"/>
              </a:spcAft>
              <a:buNone/>
            </a:pPr>
            <a:r>
              <a:rPr lang="ja-JP" sz="1000" b="0" i="0" dirty="0" smtClean="0">
                <a:solidFill>
                  <a:srgbClr val="4D4D4D"/>
                </a:solidFill>
                <a:ea typeface="MS UI Gothic" pitchFamily="18" charset="0"/>
              </a:rPr>
              <a:t>IV	静脈内</a:t>
            </a:r>
          </a:p>
          <a:p>
            <a:pPr marL="0" indent="0">
              <a:lnSpc>
                <a:spcPts val="1100"/>
              </a:lnSpc>
              <a:spcAft>
                <a:spcPts val="100"/>
              </a:spcAft>
              <a:buNone/>
            </a:pPr>
            <a:r>
              <a:rPr lang="ja-JP" sz="1000" b="0" i="0" dirty="0" smtClean="0">
                <a:solidFill>
                  <a:srgbClr val="4D4D4D"/>
                </a:solidFill>
                <a:ea typeface="MS UI Gothic" pitchFamily="18" charset="0"/>
              </a:rPr>
              <a:t>LVI	リンパ管浸潤</a:t>
            </a:r>
          </a:p>
          <a:p>
            <a:pPr marL="0" indent="0">
              <a:lnSpc>
                <a:spcPts val="1100"/>
              </a:lnSpc>
              <a:spcAft>
                <a:spcPts val="100"/>
              </a:spcAft>
              <a:buNone/>
            </a:pPr>
            <a:r>
              <a:rPr lang="ja-JP" sz="1000" b="0" i="0" dirty="0" smtClean="0">
                <a:solidFill>
                  <a:srgbClr val="4D4D4D"/>
                </a:solidFill>
                <a:ea typeface="MS UI Gothic" pitchFamily="18" charset="0"/>
              </a:rPr>
              <a:t>mCRC	転移性結腸直腸癌</a:t>
            </a:r>
          </a:p>
          <a:p>
            <a:pPr marL="0" indent="0">
              <a:lnSpc>
                <a:spcPts val="1100"/>
              </a:lnSpc>
              <a:spcAft>
                <a:spcPts val="100"/>
              </a:spcAft>
              <a:buNone/>
            </a:pPr>
            <a:r>
              <a:rPr lang="ja-JP" sz="1000" b="0" i="0" dirty="0" smtClean="0">
                <a:solidFill>
                  <a:srgbClr val="4D4D4D"/>
                </a:solidFill>
                <a:ea typeface="MS UI Gothic" pitchFamily="18" charset="0"/>
              </a:rPr>
              <a:t>MHC	主要組織適合遺伝子複合体</a:t>
            </a:r>
          </a:p>
          <a:p>
            <a:pPr marL="0" indent="0">
              <a:lnSpc>
                <a:spcPts val="1100"/>
              </a:lnSpc>
              <a:spcAft>
                <a:spcPts val="100"/>
              </a:spcAft>
              <a:buNone/>
            </a:pPr>
            <a:r>
              <a:rPr lang="ja-JP" sz="1000" b="0" i="0" dirty="0" smtClean="0">
                <a:solidFill>
                  <a:srgbClr val="4D4D4D"/>
                </a:solidFill>
                <a:ea typeface="MS UI Gothic" pitchFamily="18" charset="0"/>
              </a:rPr>
              <a:t>mFOLFOX6	修正FOLFOX6</a:t>
            </a:r>
          </a:p>
          <a:p>
            <a:pPr marL="0" indent="0">
              <a:lnSpc>
                <a:spcPts val="1100"/>
              </a:lnSpc>
              <a:spcAft>
                <a:spcPts val="100"/>
              </a:spcAft>
              <a:buNone/>
            </a:pPr>
            <a:r>
              <a:rPr lang="ja-JP" sz="1000" b="0" i="0" dirty="0" smtClean="0">
                <a:solidFill>
                  <a:srgbClr val="4D4D4D"/>
                </a:solidFill>
                <a:ea typeface="MS UI Gothic" pitchFamily="18" charset="0"/>
              </a:rPr>
              <a:t>MRI	核磁気共鳴画像法</a:t>
            </a:r>
          </a:p>
          <a:p>
            <a:pPr marL="0" indent="0">
              <a:lnSpc>
                <a:spcPts val="1100"/>
              </a:lnSpc>
              <a:spcAft>
                <a:spcPts val="100"/>
              </a:spcAft>
              <a:buNone/>
            </a:pPr>
            <a:r>
              <a:rPr lang="ja-JP" sz="1000" b="0" i="0" dirty="0" smtClean="0">
                <a:solidFill>
                  <a:srgbClr val="4D4D4D"/>
                </a:solidFill>
                <a:ea typeface="MS UI Gothic" pitchFamily="18" charset="0"/>
              </a:rPr>
              <a:t>MSI-H	高マイクロサテライト不安定性</a:t>
            </a:r>
          </a:p>
          <a:p>
            <a:pPr marL="0" indent="0">
              <a:lnSpc>
                <a:spcPts val="1100"/>
              </a:lnSpc>
              <a:spcAft>
                <a:spcPts val="100"/>
              </a:spcAft>
              <a:buNone/>
            </a:pPr>
            <a:r>
              <a:rPr lang="ja-JP" sz="1000" b="0" i="0" dirty="0" smtClean="0">
                <a:solidFill>
                  <a:srgbClr val="4D4D4D"/>
                </a:solidFill>
                <a:ea typeface="MS UI Gothic" pitchFamily="18" charset="0"/>
              </a:rPr>
              <a:t>MSS	マイクロサテライト安定性</a:t>
            </a:r>
          </a:p>
          <a:p>
            <a:pPr marL="0" indent="0">
              <a:lnSpc>
                <a:spcPts val="1100"/>
              </a:lnSpc>
              <a:spcAft>
                <a:spcPts val="100"/>
              </a:spcAft>
              <a:buNone/>
            </a:pPr>
            <a:r>
              <a:rPr lang="ja-JP" sz="1000" b="0" i="0" dirty="0" smtClean="0">
                <a:solidFill>
                  <a:srgbClr val="4D4D4D"/>
                </a:solidFill>
                <a:ea typeface="MS UI Gothic" pitchFamily="18" charset="0"/>
              </a:rPr>
              <a:t>NSCLC	非小細胞肺癌</a:t>
            </a:r>
          </a:p>
          <a:p>
            <a:pPr marL="0" indent="0">
              <a:lnSpc>
                <a:spcPts val="1100"/>
              </a:lnSpc>
              <a:spcAft>
                <a:spcPts val="100"/>
              </a:spcAft>
              <a:buNone/>
            </a:pPr>
            <a:r>
              <a:rPr lang="ja-JP" sz="1000" b="0" i="0" dirty="0" smtClean="0">
                <a:solidFill>
                  <a:srgbClr val="4D4D4D"/>
                </a:solidFill>
                <a:ea typeface="MS UI Gothic" pitchFamily="18" charset="0"/>
              </a:rPr>
              <a:t>ORR	全／客観的奏効率</a:t>
            </a:r>
          </a:p>
          <a:p>
            <a:pPr marL="0" indent="0">
              <a:lnSpc>
                <a:spcPts val="1100"/>
              </a:lnSpc>
              <a:spcAft>
                <a:spcPts val="100"/>
              </a:spcAft>
              <a:buNone/>
            </a:pPr>
            <a:r>
              <a:rPr lang="ja-JP" sz="1000" b="0" i="0" dirty="0" smtClean="0">
                <a:solidFill>
                  <a:srgbClr val="4D4D4D"/>
                </a:solidFill>
                <a:ea typeface="MS UI Gothic" pitchFamily="18" charset="0"/>
              </a:rPr>
              <a:t>(m)OS	全生存期間（中央値）</a:t>
            </a:r>
          </a:p>
          <a:p>
            <a:pPr marL="0" indent="0">
              <a:lnSpc>
                <a:spcPts val="1100"/>
              </a:lnSpc>
              <a:spcAft>
                <a:spcPts val="100"/>
              </a:spcAft>
              <a:buNone/>
            </a:pPr>
            <a:r>
              <a:rPr lang="ja-JP" sz="1000" b="0" i="0" dirty="0" smtClean="0">
                <a:solidFill>
                  <a:srgbClr val="4D4D4D"/>
                </a:solidFill>
                <a:ea typeface="MS UI Gothic" pitchFamily="18" charset="0"/>
              </a:rPr>
              <a:t>pCR	病理学的完全奏効</a:t>
            </a:r>
          </a:p>
          <a:p>
            <a:pPr marL="0" indent="0">
              <a:lnSpc>
                <a:spcPts val="1100"/>
              </a:lnSpc>
              <a:spcAft>
                <a:spcPts val="100"/>
              </a:spcAft>
              <a:buNone/>
            </a:pPr>
            <a:r>
              <a:rPr lang="ja-JP" sz="1000" b="0" i="0" dirty="0" smtClean="0">
                <a:solidFill>
                  <a:srgbClr val="4D4D4D"/>
                </a:solidFill>
                <a:ea typeface="MS UI Gothic" pitchFamily="18" charset="0"/>
              </a:rPr>
              <a:t>PCR	ポリメラーゼ連鎖反応</a:t>
            </a:r>
          </a:p>
          <a:p>
            <a:pPr marL="0" indent="0">
              <a:lnSpc>
                <a:spcPts val="1100"/>
              </a:lnSpc>
              <a:spcAft>
                <a:spcPts val="100"/>
              </a:spcAft>
              <a:buNone/>
            </a:pPr>
            <a:r>
              <a:rPr lang="ja-JP" sz="1000" b="0" i="0" dirty="0" smtClean="0">
                <a:solidFill>
                  <a:srgbClr val="4D4D4D"/>
                </a:solidFill>
                <a:ea typeface="MS UI Gothic" pitchFamily="18" charset="0"/>
              </a:rPr>
              <a:t>PD	病勢進行</a:t>
            </a:r>
          </a:p>
          <a:p>
            <a:pPr marL="0" indent="0">
              <a:lnSpc>
                <a:spcPts val="1100"/>
              </a:lnSpc>
              <a:spcAft>
                <a:spcPts val="100"/>
              </a:spcAft>
              <a:buNone/>
            </a:pPr>
            <a:r>
              <a:rPr lang="ja-JP" sz="1000" b="0" i="0" dirty="0" smtClean="0">
                <a:solidFill>
                  <a:srgbClr val="4D4D4D"/>
                </a:solidFill>
                <a:ea typeface="MS UI Gothic" pitchFamily="18" charset="0"/>
              </a:rPr>
              <a:t>PD-L1	プログラム死-リガンド1</a:t>
            </a:r>
          </a:p>
          <a:p>
            <a:pPr marL="0" indent="0">
              <a:lnSpc>
                <a:spcPts val="1100"/>
              </a:lnSpc>
              <a:spcAft>
                <a:spcPts val="100"/>
              </a:spcAft>
              <a:buNone/>
            </a:pPr>
            <a:r>
              <a:rPr lang="ja-JP" sz="1000" b="0" i="0" dirty="0" smtClean="0">
                <a:solidFill>
                  <a:srgbClr val="4D4D4D"/>
                </a:solidFill>
                <a:ea typeface="MS UI Gothic" pitchFamily="18" charset="0"/>
              </a:rPr>
              <a:t>(m)PFS	無増悪生存期間（中央値）</a:t>
            </a:r>
          </a:p>
          <a:p>
            <a:pPr marL="0" indent="0">
              <a:lnSpc>
                <a:spcPts val="1100"/>
              </a:lnSpc>
              <a:spcAft>
                <a:spcPts val="100"/>
              </a:spcAft>
              <a:buNone/>
            </a:pPr>
            <a:r>
              <a:rPr lang="ja-JP" sz="1000" b="0" i="0" dirty="0" smtClean="0">
                <a:solidFill>
                  <a:srgbClr val="4D4D4D"/>
                </a:solidFill>
                <a:ea typeface="MS UI Gothic" pitchFamily="18" charset="0"/>
              </a:rPr>
              <a:t>PR	部分奏効</a:t>
            </a:r>
          </a:p>
          <a:p>
            <a:pPr marL="0" indent="0">
              <a:lnSpc>
                <a:spcPts val="1100"/>
              </a:lnSpc>
              <a:spcAft>
                <a:spcPts val="100"/>
              </a:spcAft>
              <a:buNone/>
            </a:pPr>
            <a:r>
              <a:rPr lang="ja-JP" sz="1000" b="0" i="0" dirty="0" smtClean="0">
                <a:solidFill>
                  <a:srgbClr val="4D4D4D"/>
                </a:solidFill>
                <a:ea typeface="MS UI Gothic" pitchFamily="18" charset="0"/>
              </a:rPr>
              <a:t>PS	一般状態</a:t>
            </a:r>
          </a:p>
          <a:p>
            <a:pPr marL="0" indent="0">
              <a:lnSpc>
                <a:spcPts val="1100"/>
              </a:lnSpc>
              <a:spcAft>
                <a:spcPts val="100"/>
              </a:spcAft>
              <a:buNone/>
            </a:pPr>
            <a:r>
              <a:rPr lang="ja-JP" sz="1000" b="0" i="0" dirty="0" smtClean="0">
                <a:solidFill>
                  <a:srgbClr val="4D4D4D"/>
                </a:solidFill>
                <a:ea typeface="MS UI Gothic" pitchFamily="18" charset="0"/>
              </a:rPr>
              <a:t>q2w	2週間ごと</a:t>
            </a:r>
          </a:p>
          <a:p>
            <a:pPr marL="0" indent="0">
              <a:lnSpc>
                <a:spcPts val="1100"/>
              </a:lnSpc>
              <a:spcAft>
                <a:spcPts val="100"/>
              </a:spcAft>
              <a:buNone/>
            </a:pPr>
            <a:r>
              <a:rPr lang="ja-JP" sz="1000" b="0" i="0" dirty="0" smtClean="0">
                <a:solidFill>
                  <a:srgbClr val="4D4D4D"/>
                </a:solidFill>
                <a:ea typeface="MS UI Gothic" pitchFamily="18" charset="0"/>
              </a:rPr>
              <a:t>QoL	生活の質</a:t>
            </a:r>
          </a:p>
          <a:p>
            <a:pPr marL="0" indent="0">
              <a:lnSpc>
                <a:spcPts val="1100"/>
              </a:lnSpc>
              <a:spcAft>
                <a:spcPts val="100"/>
              </a:spcAft>
              <a:buNone/>
            </a:pPr>
            <a:r>
              <a:rPr lang="ja-JP" sz="1000" b="0" i="0" dirty="0" smtClean="0">
                <a:solidFill>
                  <a:srgbClr val="4D4D4D"/>
                </a:solidFill>
                <a:ea typeface="MS UI Gothic" pitchFamily="18" charset="0"/>
              </a:rPr>
              <a:t>RECIST	固形癌の治療効果判定のためのガイドイラン</a:t>
            </a:r>
          </a:p>
          <a:p>
            <a:pPr marL="0" indent="0">
              <a:lnSpc>
                <a:spcPts val="1100"/>
              </a:lnSpc>
              <a:spcAft>
                <a:spcPts val="100"/>
              </a:spcAft>
              <a:buNone/>
            </a:pPr>
            <a:r>
              <a:rPr lang="ja-JP" sz="1000" b="0" i="0" dirty="0" smtClean="0">
                <a:solidFill>
                  <a:srgbClr val="4D4D4D"/>
                </a:solidFill>
                <a:ea typeface="MS UI Gothic" pitchFamily="18" charset="0"/>
              </a:rPr>
              <a:t>RFS	無再発生存期間</a:t>
            </a:r>
          </a:p>
          <a:p>
            <a:pPr marL="0" indent="0">
              <a:lnSpc>
                <a:spcPts val="1100"/>
              </a:lnSpc>
              <a:spcAft>
                <a:spcPts val="100"/>
              </a:spcAft>
              <a:buNone/>
            </a:pPr>
            <a:r>
              <a:rPr lang="ja-JP" sz="1000" b="0" i="0" dirty="0" smtClean="0">
                <a:solidFill>
                  <a:srgbClr val="4D4D4D"/>
                </a:solidFill>
                <a:ea typeface="MS UI Gothic" pitchFamily="18" charset="0"/>
              </a:rPr>
              <a:t>RNA	リボ核酸</a:t>
            </a:r>
          </a:p>
          <a:p>
            <a:pPr marL="0" indent="0">
              <a:lnSpc>
                <a:spcPts val="1100"/>
              </a:lnSpc>
              <a:spcAft>
                <a:spcPts val="100"/>
              </a:spcAft>
              <a:buNone/>
            </a:pPr>
            <a:r>
              <a:rPr lang="ja-JP" sz="1000" b="0" i="0" dirty="0" smtClean="0">
                <a:solidFill>
                  <a:srgbClr val="4D4D4D"/>
                </a:solidFill>
                <a:ea typeface="MS UI Gothic" pitchFamily="18" charset="0"/>
              </a:rPr>
              <a:t>RR	奏効率</a:t>
            </a:r>
          </a:p>
          <a:p>
            <a:pPr marL="0" indent="0">
              <a:lnSpc>
                <a:spcPts val="1100"/>
              </a:lnSpc>
              <a:spcAft>
                <a:spcPts val="100"/>
              </a:spcAft>
              <a:buNone/>
            </a:pPr>
            <a:r>
              <a:rPr lang="ja-JP" sz="1000" b="0" i="0" dirty="0" smtClean="0">
                <a:solidFill>
                  <a:srgbClr val="4D4D4D"/>
                </a:solidFill>
                <a:ea typeface="MS UI Gothic" pitchFamily="18" charset="0"/>
              </a:rPr>
              <a:t>RT	放射線療法</a:t>
            </a:r>
          </a:p>
          <a:p>
            <a:pPr marL="0" indent="0">
              <a:lnSpc>
                <a:spcPts val="1100"/>
              </a:lnSpc>
              <a:spcAft>
                <a:spcPts val="100"/>
              </a:spcAft>
              <a:buNone/>
            </a:pPr>
            <a:r>
              <a:rPr lang="ja-JP" sz="1000" b="0" i="0" dirty="0" smtClean="0">
                <a:solidFill>
                  <a:srgbClr val="4D4D4D"/>
                </a:solidFill>
                <a:ea typeface="MS UI Gothic" pitchFamily="18" charset="0"/>
              </a:rPr>
              <a:t>SD	病勢安定</a:t>
            </a:r>
          </a:p>
          <a:p>
            <a:pPr marL="0" indent="0">
              <a:lnSpc>
                <a:spcPts val="1100"/>
              </a:lnSpc>
              <a:spcAft>
                <a:spcPts val="100"/>
              </a:spcAft>
              <a:buNone/>
            </a:pPr>
            <a:r>
              <a:rPr lang="ja-JP" sz="1000" b="0" i="0" dirty="0" smtClean="0">
                <a:solidFill>
                  <a:srgbClr val="4D4D4D"/>
                </a:solidFill>
                <a:ea typeface="MS UI Gothic" pitchFamily="18" charset="0"/>
              </a:rPr>
              <a:t>SNP	シングルヌクレオチド多型</a:t>
            </a:r>
          </a:p>
          <a:p>
            <a:pPr marL="0" indent="0">
              <a:lnSpc>
                <a:spcPts val="1100"/>
              </a:lnSpc>
              <a:spcAft>
                <a:spcPts val="100"/>
              </a:spcAft>
              <a:buNone/>
            </a:pPr>
            <a:r>
              <a:rPr lang="ja-JP" sz="1000" b="0" i="0" dirty="0" smtClean="0">
                <a:solidFill>
                  <a:srgbClr val="4D4D4D"/>
                </a:solidFill>
                <a:ea typeface="MS UI Gothic" pitchFamily="18" charset="0"/>
              </a:rPr>
              <a:t>SoC	標準的治療</a:t>
            </a:r>
          </a:p>
          <a:p>
            <a:pPr marL="0" indent="0">
              <a:lnSpc>
                <a:spcPts val="1100"/>
              </a:lnSpc>
              <a:spcAft>
                <a:spcPts val="100"/>
              </a:spcAft>
              <a:buNone/>
            </a:pPr>
            <a:r>
              <a:rPr lang="ja-JP" sz="1000" b="0" i="0" dirty="0" smtClean="0">
                <a:solidFill>
                  <a:srgbClr val="4D4D4D"/>
                </a:solidFill>
                <a:ea typeface="MS UI Gothic" pitchFamily="18" charset="0"/>
              </a:rPr>
              <a:t>Th1	ヘルパーT細胞1型</a:t>
            </a:r>
          </a:p>
          <a:p>
            <a:pPr marL="0" indent="0">
              <a:lnSpc>
                <a:spcPts val="1100"/>
              </a:lnSpc>
              <a:spcAft>
                <a:spcPts val="100"/>
              </a:spcAft>
              <a:buNone/>
            </a:pPr>
            <a:r>
              <a:rPr lang="ja-JP" sz="1000" b="0" i="0" dirty="0" smtClean="0">
                <a:solidFill>
                  <a:srgbClr val="4D4D4D"/>
                </a:solidFill>
                <a:ea typeface="MS UI Gothic" pitchFamily="18" charset="0"/>
              </a:rPr>
              <a:t>TME	直腸間膜全切除術</a:t>
            </a:r>
          </a:p>
          <a:p>
            <a:pPr marL="0" indent="0">
              <a:lnSpc>
                <a:spcPts val="1100"/>
              </a:lnSpc>
              <a:spcAft>
                <a:spcPts val="100"/>
              </a:spcAft>
              <a:buNone/>
            </a:pPr>
            <a:r>
              <a:rPr lang="ja-JP" sz="1000" b="0" i="0" dirty="0" smtClean="0">
                <a:solidFill>
                  <a:srgbClr val="4D4D4D"/>
                </a:solidFill>
                <a:ea typeface="MS UI Gothic" pitchFamily="18" charset="0"/>
              </a:rPr>
              <a:t>Treg	制御性T細胞</a:t>
            </a:r>
          </a:p>
          <a:p>
            <a:pPr marL="0" indent="0">
              <a:lnSpc>
                <a:spcPts val="1100"/>
              </a:lnSpc>
              <a:spcAft>
                <a:spcPts val="100"/>
              </a:spcAft>
              <a:buNone/>
            </a:pPr>
            <a:r>
              <a:rPr lang="ja-JP" sz="1000" b="0" i="0" dirty="0" smtClean="0">
                <a:solidFill>
                  <a:srgbClr val="4D4D4D"/>
                </a:solidFill>
                <a:ea typeface="MS UI Gothic" pitchFamily="18" charset="0"/>
              </a:rPr>
              <a:t>TTR	奏効までの期間</a:t>
            </a:r>
          </a:p>
          <a:p>
            <a:pPr marL="0" indent="0">
              <a:lnSpc>
                <a:spcPts val="1100"/>
              </a:lnSpc>
              <a:spcAft>
                <a:spcPts val="100"/>
              </a:spcAft>
              <a:buNone/>
            </a:pPr>
            <a:r>
              <a:rPr lang="ja-JP" sz="1000" b="0" i="0" dirty="0" smtClean="0">
                <a:solidFill>
                  <a:srgbClr val="4D4D4D"/>
                </a:solidFill>
                <a:ea typeface="MS UI Gothic" pitchFamily="18" charset="0"/>
              </a:rPr>
              <a:t>VEGF	血管内皮増殖因子</a:t>
            </a:r>
          </a:p>
          <a:p>
            <a:pPr marL="0" indent="0">
              <a:lnSpc>
                <a:spcPts val="1100"/>
              </a:lnSpc>
              <a:spcAft>
                <a:spcPts val="100"/>
              </a:spcAft>
              <a:buNone/>
            </a:pPr>
            <a:r>
              <a:rPr lang="ja-JP" sz="1000" b="0" i="0" dirty="0" smtClean="0">
                <a:solidFill>
                  <a:srgbClr val="4D4D4D"/>
                </a:solidFill>
                <a:ea typeface="MS UI Gothic" pitchFamily="18" charset="0"/>
              </a:rPr>
              <a:t>Xelox	オキサリプラチン＋カペシタビン </a:t>
            </a:r>
          </a:p>
          <a:p>
            <a:pPr marL="0" indent="0">
              <a:lnSpc>
                <a:spcPts val="1100"/>
              </a:lnSpc>
              <a:spcAft>
                <a:spcPts val="100"/>
              </a:spcAft>
              <a:buNone/>
            </a:pPr>
            <a:r>
              <a:rPr lang="ja-JP" sz="1000" b="0" i="0" dirty="0" smtClean="0">
                <a:solidFill>
                  <a:srgbClr val="4D4D4D"/>
                </a:solidFill>
                <a:ea typeface="MS UI Gothic" pitchFamily="18" charset="0"/>
              </a:rPr>
              <a:t>WT	野生型</a:t>
            </a:r>
          </a:p>
          <a:p>
            <a:pPr marL="0" indent="0">
              <a:lnSpc>
                <a:spcPts val="1100"/>
              </a:lnSpc>
              <a:spcAft>
                <a:spcPts val="100"/>
              </a:spcAft>
              <a:buClr>
                <a:srgbClr val="043882"/>
              </a:buClr>
              <a:buNone/>
            </a:pPr>
            <a:r>
              <a:rPr lang="en-GB" sz="1000" b="1" dirty="0"/>
              <a:t> </a:t>
            </a:r>
            <a:endParaRPr lang="en-GB" sz="1000" dirty="0"/>
          </a:p>
        </p:txBody>
      </p:sp>
    </p:spTree>
    <p:extLst>
      <p:ext uri="{BB962C8B-B14F-4D97-AF65-F5344CB8AC3E}">
        <p14:creationId xmlns:p14="http://schemas.microsoft.com/office/powerpoint/2010/main" xmlns="" val="907505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88"/>
          <p:cNvGraphicFramePr>
            <a:graphicFrameLocks noGrp="1"/>
          </p:cNvGraphicFramePr>
          <p:nvPr>
            <p:extLst>
              <p:ext uri="{D42A27DB-BD31-4B8C-83A1-F6EECF244321}">
                <p14:modId xmlns:p14="http://schemas.microsoft.com/office/powerpoint/2010/main" xmlns="" val="591784272"/>
              </p:ext>
            </p:extLst>
          </p:nvPr>
        </p:nvGraphicFramePr>
        <p:xfrm>
          <a:off x="369888" y="2149475"/>
          <a:ext cx="8408991" cy="3673118"/>
        </p:xfrm>
        <a:graphic>
          <a:graphicData uri="http://schemas.openxmlformats.org/drawingml/2006/table">
            <a:tbl>
              <a:tblPr firstRow="1" bandRow="1">
                <a:tableStyleId>{69012ECD-51FC-41F1-AA8D-1B2483CD663E}</a:tableStyleId>
              </a:tblPr>
              <a:tblGrid>
                <a:gridCol w="1622787">
                  <a:extLst>
                    <a:ext uri="{9D8B030D-6E8A-4147-A177-3AD203B41FA5}">
                      <a16:colId xmlns="" xmlns:a16="http://schemas.microsoft.com/office/drawing/2014/main" val="20000"/>
                    </a:ext>
                  </a:extLst>
                </a:gridCol>
                <a:gridCol w="1131034">
                  <a:extLst>
                    <a:ext uri="{9D8B030D-6E8A-4147-A177-3AD203B41FA5}">
                      <a16:colId xmlns="" xmlns:a16="http://schemas.microsoft.com/office/drawing/2014/main" val="20001"/>
                    </a:ext>
                  </a:extLst>
                </a:gridCol>
                <a:gridCol w="1131034">
                  <a:extLst>
                    <a:ext uri="{9D8B030D-6E8A-4147-A177-3AD203B41FA5}">
                      <a16:colId xmlns="" xmlns:a16="http://schemas.microsoft.com/office/drawing/2014/main" val="20002"/>
                    </a:ext>
                  </a:extLst>
                </a:gridCol>
                <a:gridCol w="1131034">
                  <a:extLst>
                    <a:ext uri="{9D8B030D-6E8A-4147-A177-3AD203B41FA5}">
                      <a16:colId xmlns="" xmlns:a16="http://schemas.microsoft.com/office/drawing/2014/main" val="20003"/>
                    </a:ext>
                  </a:extLst>
                </a:gridCol>
                <a:gridCol w="1131034">
                  <a:extLst>
                    <a:ext uri="{9D8B030D-6E8A-4147-A177-3AD203B41FA5}">
                      <a16:colId xmlns="" xmlns:a16="http://schemas.microsoft.com/office/drawing/2014/main" val="20004"/>
                    </a:ext>
                  </a:extLst>
                </a:gridCol>
                <a:gridCol w="1131034">
                  <a:extLst>
                    <a:ext uri="{9D8B030D-6E8A-4147-A177-3AD203B41FA5}">
                      <a16:colId xmlns="" xmlns:a16="http://schemas.microsoft.com/office/drawing/2014/main" val="20005"/>
                    </a:ext>
                  </a:extLst>
                </a:gridCol>
                <a:gridCol w="1131034">
                  <a:extLst>
                    <a:ext uri="{9D8B030D-6E8A-4147-A177-3AD203B41FA5}">
                      <a16:colId xmlns="" xmlns:a16="http://schemas.microsoft.com/office/drawing/2014/main" val="20006"/>
                    </a:ext>
                  </a:extLst>
                </a:gridCol>
              </a:tblGrid>
              <a:tr h="38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第1期間(2004年～2005年)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第2期間(2006年～2007年)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FFFFFF"/>
                          </a:solidFill>
                          <a:ea typeface="MS UI Gothic" pitchFamily="18" charset="0"/>
                        </a:rPr>
                        <a:t>第3期間(2008年～2009年)</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 xmlns:a16="http://schemas.microsoft.com/office/drawing/2014/main" val="10000"/>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(n=105)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LAP (n=105)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(n=241)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LAP (n=243)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(n=174)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LAP (n=177)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1"/>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手術時間の中央値、分</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156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2"/>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出血量の中央値、mL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3"/>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早期合併症（全グレード）、%</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 xmlns:a16="http://schemas.microsoft.com/office/drawing/2014/main" val="10004"/>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(n=106)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LAP (n=106)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(n=244)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LAP (n=246)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OP</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(n=178)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1" i="0" u="none" dirty="0" smtClean="0">
                          <a:solidFill>
                            <a:srgbClr val="4D4D4D"/>
                          </a:solidFill>
                          <a:ea typeface="MS UI Gothic" pitchFamily="18" charset="0"/>
                        </a:rPr>
                        <a:t>LAP (n=177)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5"/>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5年OS、%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91.9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6"/>
                  </a:ext>
                </a:extLst>
              </a:tr>
              <a:tr h="2213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5年RFS,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78.4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80.9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ja-JP" sz="1400" b="0" i="0" u="none" dirty="0" smtClean="0">
                          <a:solidFill>
                            <a:srgbClr val="4D4D4D"/>
                          </a:solidFill>
                          <a:ea typeface="MS UI Gothic" pitchFamily="18" charset="0"/>
                        </a:rPr>
                        <a:t>76.7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 xmlns:a16="http://schemas.microsoft.com/office/drawing/2014/main" val="10007"/>
                  </a:ext>
                </a:extLst>
              </a:tr>
            </a:tbl>
          </a:graphicData>
        </a:graphic>
      </p:graphicFrame>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900: 日本臨床腫瘍研究グループ試験（JCOG0404）からの報告：結腸直腸癌に対する腹腔鏡下術と開腹術を比較検討するために無作為化比較対照試験から得られた短期および長期転帰に関する影響の推移  – Fujii S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a:buFont typeface="Arial" panose="020B0604020202020204" pitchFamily="34" charset="0"/>
              <a:buChar char="•"/>
            </a:pPr>
            <a:r>
              <a:rPr lang="ja-JP" sz="1600" b="0" i="0" dirty="0" smtClean="0">
                <a:solidFill>
                  <a:srgbClr val="4D4D4D"/>
                </a:solidFill>
                <a:ea typeface="MS UI Gothic" pitchFamily="18" charset="0"/>
              </a:rPr>
              <a:t>有効性解析では無作為化された患者1,057例を、安全性解析では割り当てられた手術を受けた患者1,045例を対象とした。</a:t>
            </a:r>
          </a:p>
          <a:p>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Fujii et al. </a:t>
            </a:r>
            <a:r>
              <a:rPr lang="ja-JP" sz="1200" b="0" i="1" dirty="0" smtClean="0">
                <a:ea typeface="MS UI Gothic" pitchFamily="18" charset="0"/>
              </a:rPr>
              <a:t>Ann Oncol</a:t>
            </a:r>
            <a:r>
              <a:rPr lang="ja-JP" sz="1200" b="0" i="0" dirty="0" smtClean="0">
                <a:ea typeface="MS UI Gothic" pitchFamily="18" charset="0"/>
              </a:rPr>
              <a:t> 2015; 26 (suppl 6): abstr 900</a:t>
            </a:r>
          </a:p>
        </p:txBody>
      </p:sp>
    </p:spTree>
    <p:extLst>
      <p:ext uri="{BB962C8B-B14F-4D97-AF65-F5344CB8AC3E}">
        <p14:creationId xmlns:p14="http://schemas.microsoft.com/office/powerpoint/2010/main" xmlns="" val="2920095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900: 日本臨床腫瘍研究グループ試験（JCOG0404）からの報告：結腸直腸癌に対する腹腔鏡下術と開腹術を比較検討するために無作為化比較対照試験から得られた短期および長期転帰に関する影響の推移  – Fujii S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LAP群では、OP群に比べて手術時間は長かったが、出血量は少なかった</a:t>
            </a:r>
          </a:p>
          <a:p>
            <a:r>
              <a:rPr lang="ja-JP" sz="1600" b="1" i="0" dirty="0" smtClean="0">
                <a:solidFill>
                  <a:srgbClr val="4D4D4D"/>
                </a:solidFill>
                <a:ea typeface="MS UI Gothic" pitchFamily="18" charset="0"/>
              </a:rPr>
              <a:t>手術時間および生存率には、より後の登録期間において変化を認めなかった</a:t>
            </a:r>
          </a:p>
          <a:p>
            <a:r>
              <a:rPr lang="ja-JP" sz="1600" b="1" i="0" dirty="0" smtClean="0">
                <a:solidFill>
                  <a:srgbClr val="4D4D4D"/>
                </a:solidFill>
                <a:ea typeface="MS UI Gothic" pitchFamily="18" charset="0"/>
              </a:rPr>
              <a:t>OP群、LAP群とも、より後の登録期間において出血量が減少したが、より後の登録期間で早期合併症の発生率が減少したのはOP群のみであった</a:t>
            </a:r>
          </a:p>
          <a:p>
            <a:pPr lvl="1"/>
            <a:endParaRPr lang="en-GB" b="1" dirty="0" smtClean="0"/>
          </a:p>
        </p:txBody>
      </p:sp>
      <p:sp>
        <p:nvSpPr>
          <p:cNvPr id="14" name="Text Placeholder 13"/>
          <p:cNvSpPr>
            <a:spLocks noGrp="1"/>
          </p:cNvSpPr>
          <p:nvPr>
            <p:ph type="body" sz="quarter" idx="11"/>
          </p:nvPr>
        </p:nvSpPr>
        <p:spPr/>
        <p:txBody>
          <a:bodyPr/>
          <a:lstStyle/>
          <a:p>
            <a:endParaRPr lang="en-GB" dirty="0" smtClean="0"/>
          </a:p>
          <a:p>
            <a:r>
              <a:rPr lang="ja-JP" sz="1200" b="0" i="0" dirty="0" smtClean="0">
                <a:ea typeface="MS UI Gothic" pitchFamily="18" charset="0"/>
              </a:rPr>
              <a:t>注：抄録からのデータのみに基づく。</a:t>
            </a:r>
          </a:p>
          <a:p>
            <a:r>
              <a:rPr lang="ja-JP" sz="1200" b="0" i="0" dirty="0" smtClean="0">
                <a:ea typeface="MS UI Gothic" pitchFamily="18" charset="0"/>
              </a:rPr>
              <a:t>Fujii et al. </a:t>
            </a:r>
            <a:r>
              <a:rPr lang="ja-JP" sz="1200" b="0" i="1" dirty="0" smtClean="0">
                <a:ea typeface="MS UI Gothic" pitchFamily="18" charset="0"/>
              </a:rPr>
              <a:t>Ann Oncol</a:t>
            </a:r>
            <a:r>
              <a:rPr lang="ja-JP" sz="1200" b="0" i="0" dirty="0" smtClean="0">
                <a:ea typeface="MS UI Gothic" pitchFamily="18" charset="0"/>
              </a:rPr>
              <a:t> 2015; 26 (suppl 6): abstr 900</a:t>
            </a:r>
          </a:p>
        </p:txBody>
      </p:sp>
    </p:spTree>
    <p:extLst>
      <p:ext uri="{BB962C8B-B14F-4D97-AF65-F5344CB8AC3E}">
        <p14:creationId xmlns:p14="http://schemas.microsoft.com/office/powerpoint/2010/main" xmlns="" val="67361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75115" cy="807720"/>
          </a:xfrm>
        </p:spPr>
        <p:txBody>
          <a:bodyPr/>
          <a:lstStyle/>
          <a:p>
            <a:r>
              <a:rPr lang="ja-JP" sz="1800" b="1" i="0" dirty="0" smtClean="0">
                <a:solidFill>
                  <a:srgbClr val="043882"/>
                </a:solidFill>
                <a:ea typeface="MS UI Gothic" pitchFamily="18" charset="0"/>
              </a:rPr>
              <a:t>2003: 結腸直腸癌に対する腹腔鏡下術における生存率および罹患率の施設間での不均質性：開腹術と腹腔鏡下術を比較する無作為化比較対照試験（JCOG0404）のデータから</a:t>
            </a:r>
            <a:r>
              <a:rPr lang="en" sz="1800" dirty="0" smtClean="0"/>
              <a:t/>
            </a:r>
            <a:br>
              <a:rPr lang="en" sz="1800" dirty="0" smtClean="0"/>
            </a:br>
            <a:r>
              <a:rPr lang="ja-JP" sz="1800" b="1" i="0" dirty="0" smtClean="0">
                <a:solidFill>
                  <a:srgbClr val="043882"/>
                </a:solidFill>
                <a:ea typeface="MS UI Gothic" pitchFamily="18" charset="0"/>
              </a:rPr>
              <a:t>– Katayama 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CRCに対する腹腔鏡下術（LAP）と開腹術（OP）を受けた患者において、生存率および罹患率に関する病院間での不均質性を検討すること</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Katayama et al. </a:t>
            </a:r>
            <a:r>
              <a:rPr lang="ja-JP" sz="1200" b="0" i="1" dirty="0" smtClean="0">
                <a:ea typeface="MS UI Gothic" pitchFamily="18" charset="0"/>
              </a:rPr>
              <a:t>Ann Oncol</a:t>
            </a:r>
            <a:r>
              <a:rPr lang="ja-JP" sz="1200" b="0" i="0" dirty="0" smtClean="0">
                <a:ea typeface="MS UI Gothic" pitchFamily="18" charset="0"/>
              </a:rPr>
              <a:t> 2015; 26 (suppl 6): abstr 2003</a:t>
            </a:r>
          </a:p>
        </p:txBody>
      </p:sp>
      <p:sp>
        <p:nvSpPr>
          <p:cNvPr id="6" name="Oval 14"/>
          <p:cNvSpPr>
            <a:spLocks noChangeArrowheads="1"/>
          </p:cNvSpPr>
          <p:nvPr/>
        </p:nvSpPr>
        <p:spPr bwMode="auto">
          <a:xfrm>
            <a:off x="3941537" y="32840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7" name="AutoShape 15"/>
          <p:cNvCxnSpPr>
            <a:cxnSpLocks noChangeShapeType="1"/>
            <a:stCxn id="6" idx="0"/>
            <a:endCxn id="15" idx="1"/>
          </p:cNvCxnSpPr>
          <p:nvPr/>
        </p:nvCxnSpPr>
        <p:spPr bwMode="auto">
          <a:xfrm rot="5400000" flipH="1" flipV="1">
            <a:off x="4217370" y="2636135"/>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5585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576174"/>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20169"/>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20980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LAP</a:t>
            </a:r>
          </a:p>
          <a:p>
            <a:pPr algn="ctr" defTabSz="892175" eaLnBrk="0" hangingPunct="0"/>
            <a:r>
              <a:rPr lang="ja-JP" b="0" i="0" dirty="0" smtClean="0">
                <a:solidFill>
                  <a:srgbClr val="FFFFFF"/>
                </a:solidFill>
                <a:ea typeface="MS UI Gothic" pitchFamily="18" charset="0"/>
              </a:rPr>
              <a:t>（n=521）</a:t>
            </a:r>
          </a:p>
        </p:txBody>
      </p:sp>
      <p:sp>
        <p:nvSpPr>
          <p:cNvPr id="16" name="AutoShape 9"/>
          <p:cNvSpPr>
            <a:spLocks noChangeArrowheads="1"/>
          </p:cNvSpPr>
          <p:nvPr/>
        </p:nvSpPr>
        <p:spPr bwMode="auto">
          <a:xfrm>
            <a:off x="365124" y="2494588"/>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T3～4 CRC </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N0～2およびM0 </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多発性腫瘍ではないこと</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腫瘍径≤ 8 cm</a:t>
            </a:r>
          </a:p>
          <a:p>
            <a:pPr marL="292100" indent="-292100" algn="l" defTabSz="892175" eaLnBrk="0" hangingPunct="0">
              <a:spcAft>
                <a:spcPct val="30000"/>
              </a:spcAft>
              <a:buFont typeface="Wingdings" pitchFamily="2" charset="2"/>
              <a:buNone/>
            </a:pPr>
            <a:r>
              <a:rPr lang="ja-JP" b="0" i="0" dirty="0" smtClean="0">
                <a:solidFill>
                  <a:srgbClr val="FFFFFF"/>
                </a:solidFill>
                <a:ea typeface="MS UI Gothic" pitchFamily="18" charset="0"/>
              </a:rPr>
              <a:t>（n=1,040）</a:t>
            </a:r>
          </a:p>
        </p:txBody>
      </p:sp>
      <p:sp>
        <p:nvSpPr>
          <p:cNvPr id="17" name="Rectangle 9"/>
          <p:cNvSpPr txBox="1">
            <a:spLocks noChangeArrowheads="1"/>
          </p:cNvSpPr>
          <p:nvPr/>
        </p:nvSpPr>
        <p:spPr bwMode="auto">
          <a:xfrm>
            <a:off x="365124" y="5102224"/>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kern="0" dirty="0" smtClean="0"/>
          </a:p>
        </p:txBody>
      </p:sp>
      <p:sp>
        <p:nvSpPr>
          <p:cNvPr id="18" name="Content Placeholder 26"/>
          <p:cNvSpPr txBox="1">
            <a:spLocks/>
          </p:cNvSpPr>
          <p:nvPr/>
        </p:nvSpPr>
        <p:spPr>
          <a:xfrm>
            <a:off x="4648200" y="5102224"/>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RFS、短期臨床転帰</a:t>
            </a:r>
          </a:p>
          <a:p>
            <a:r>
              <a:rPr lang="ja-JP" b="0" i="0" dirty="0" smtClean="0">
                <a:solidFill>
                  <a:srgbClr val="4D4D4D"/>
                </a:solidFill>
                <a:ea typeface="MS UI Gothic" pitchFamily="18" charset="0"/>
              </a:rPr>
              <a:t>安全性</a:t>
            </a:r>
          </a:p>
        </p:txBody>
      </p:sp>
      <p:cxnSp>
        <p:nvCxnSpPr>
          <p:cNvPr id="19" name="AutoShape 16"/>
          <p:cNvCxnSpPr>
            <a:cxnSpLocks noChangeShapeType="1"/>
            <a:endCxn id="22" idx="1"/>
          </p:cNvCxnSpPr>
          <p:nvPr/>
        </p:nvCxnSpPr>
        <p:spPr bwMode="auto">
          <a:xfrm rot="16200000" flipH="1">
            <a:off x="4215319" y="3886289"/>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27196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542220" y="453628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12591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OP</a:t>
            </a:r>
          </a:p>
          <a:p>
            <a:pPr algn="ctr" defTabSz="892175" eaLnBrk="0" hangingPunct="0"/>
            <a:r>
              <a:rPr lang="ja-JP" b="0" i="0" dirty="0" smtClean="0">
                <a:solidFill>
                  <a:srgbClr val="4D4D4D"/>
                </a:solidFill>
                <a:ea typeface="MS UI Gothic" pitchFamily="18" charset="0"/>
              </a:rPr>
              <a:t>（n=519）</a:t>
            </a:r>
          </a:p>
        </p:txBody>
      </p:sp>
    </p:spTree>
    <p:extLst>
      <p:ext uri="{BB962C8B-B14F-4D97-AF65-F5344CB8AC3E}">
        <p14:creationId xmlns:p14="http://schemas.microsoft.com/office/powerpoint/2010/main" xmlns="" val="1123992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75115" cy="807720"/>
          </a:xfrm>
        </p:spPr>
        <p:txBody>
          <a:bodyPr/>
          <a:lstStyle/>
          <a:p>
            <a:r>
              <a:rPr lang="ja-JP" sz="1800" b="1" i="0" dirty="0" smtClean="0">
                <a:solidFill>
                  <a:srgbClr val="043882"/>
                </a:solidFill>
                <a:ea typeface="MS UI Gothic" pitchFamily="18" charset="0"/>
              </a:rPr>
              <a:t>2003: 結腸直腸癌に対する腹腔鏡下術における生存率および罹患率の施設間での不均質性：開腹術と腹腔鏡下術を比較する無作為化比較対照試験（JCOG0404）のデータから</a:t>
            </a:r>
            <a:r>
              <a:rPr lang="en" sz="1800" dirty="0" smtClean="0"/>
              <a:t/>
            </a:r>
            <a:br>
              <a:rPr lang="en" sz="1800" dirty="0" smtClean="0"/>
            </a:br>
            <a:r>
              <a:rPr lang="ja-JP" sz="1800" b="1" i="0" dirty="0" smtClean="0">
                <a:solidFill>
                  <a:srgbClr val="043882"/>
                </a:solidFill>
                <a:ea typeface="MS UI Gothic" pitchFamily="18" charset="0"/>
              </a:rPr>
              <a:t>– Katayama 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a:p>
          <a:p>
            <a:r>
              <a:rPr lang="ja-JP" sz="1600" b="0" i="0" dirty="0" smtClean="0">
                <a:solidFill>
                  <a:srgbClr val="4D4D4D"/>
                </a:solidFill>
                <a:ea typeface="MS UI Gothic" pitchFamily="18" charset="0"/>
              </a:rPr>
              <a:t>以下の施設因子は転帰に影響しなかった：</a:t>
            </a:r>
          </a:p>
          <a:p>
            <a:pPr lvl="1"/>
            <a:r>
              <a:rPr lang="ja-JP" sz="1600" b="0" i="0" dirty="0" smtClean="0">
                <a:solidFill>
                  <a:srgbClr val="4D4D4D"/>
                </a:solidFill>
                <a:ea typeface="MS UI Gothic" pitchFamily="18" charset="0"/>
              </a:rPr>
              <a:t>試験への登録患者数</a:t>
            </a:r>
          </a:p>
          <a:p>
            <a:pPr lvl="1"/>
            <a:r>
              <a:rPr lang="ja-JP" sz="1600" b="0" i="0" dirty="0" smtClean="0">
                <a:solidFill>
                  <a:srgbClr val="4D4D4D"/>
                </a:solidFill>
                <a:ea typeface="MS UI Gothic" pitchFamily="18" charset="0"/>
              </a:rPr>
              <a:t>OP/LAP施行数</a:t>
            </a:r>
          </a:p>
          <a:p>
            <a:pPr lvl="1"/>
            <a:r>
              <a:rPr lang="ja-JP" sz="1600" b="0" i="0" dirty="0" smtClean="0">
                <a:solidFill>
                  <a:srgbClr val="4D4D4D"/>
                </a:solidFill>
                <a:ea typeface="MS UI Gothic" pitchFamily="18" charset="0"/>
              </a:rPr>
              <a:t>認定外科医数（2009年）</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Katayama et al. </a:t>
            </a:r>
            <a:r>
              <a:rPr lang="ja-JP" sz="1200" b="0" i="1" dirty="0" smtClean="0">
                <a:ea typeface="MS UI Gothic" pitchFamily="18" charset="0"/>
              </a:rPr>
              <a:t>Ann Oncol</a:t>
            </a:r>
            <a:r>
              <a:rPr lang="ja-JP" sz="1200" b="0" i="0" dirty="0" smtClean="0">
                <a:ea typeface="MS UI Gothic" pitchFamily="18" charset="0"/>
              </a:rPr>
              <a:t> 2015; 26 (suppl 6): abstr 2003</a:t>
            </a:r>
          </a:p>
        </p:txBody>
      </p:sp>
      <p:graphicFrame>
        <p:nvGraphicFramePr>
          <p:cNvPr id="3" name="Table 2"/>
          <p:cNvGraphicFramePr>
            <a:graphicFrameLocks noGrp="1"/>
          </p:cNvGraphicFramePr>
          <p:nvPr>
            <p:extLst>
              <p:ext uri="{D42A27DB-BD31-4B8C-83A1-F6EECF244321}">
                <p14:modId xmlns:p14="http://schemas.microsoft.com/office/powerpoint/2010/main" xmlns="" val="3803238149"/>
              </p:ext>
            </p:extLst>
          </p:nvPr>
        </p:nvGraphicFramePr>
        <p:xfrm>
          <a:off x="304800" y="1675185"/>
          <a:ext cx="8534400" cy="2677160"/>
        </p:xfrm>
        <a:graphic>
          <a:graphicData uri="http://schemas.openxmlformats.org/drawingml/2006/table">
            <a:tbl>
              <a:tblPr firstRow="1" bandRow="1">
                <a:tableStyleId>{69012ECD-51FC-41F1-AA8D-1B2483CD663E}</a:tableStyleId>
              </a:tblPr>
              <a:tblGrid>
                <a:gridCol w="3429000">
                  <a:extLst>
                    <a:ext uri="{9D8B030D-6E8A-4147-A177-3AD203B41FA5}">
                      <a16:colId xmlns="" xmlns:a16="http://schemas.microsoft.com/office/drawing/2014/main" val="20000"/>
                    </a:ext>
                  </a:extLst>
                </a:gridCol>
                <a:gridCol w="1050341">
                  <a:extLst>
                    <a:ext uri="{9D8B030D-6E8A-4147-A177-3AD203B41FA5}">
                      <a16:colId xmlns="" xmlns:a16="http://schemas.microsoft.com/office/drawing/2014/main" val="20001"/>
                    </a:ext>
                  </a:extLst>
                </a:gridCol>
                <a:gridCol w="1502359">
                  <a:extLst>
                    <a:ext uri="{9D8B030D-6E8A-4147-A177-3AD203B41FA5}">
                      <a16:colId xmlns="" xmlns:a16="http://schemas.microsoft.com/office/drawing/2014/main" val="20002"/>
                    </a:ext>
                  </a:extLst>
                </a:gridCol>
                <a:gridCol w="1014070">
                  <a:extLst>
                    <a:ext uri="{9D8B030D-6E8A-4147-A177-3AD203B41FA5}">
                      <a16:colId xmlns="" xmlns:a16="http://schemas.microsoft.com/office/drawing/2014/main" val="20003"/>
                    </a:ext>
                  </a:extLst>
                </a:gridCol>
                <a:gridCol w="1538630">
                  <a:extLst>
                    <a:ext uri="{9D8B030D-6E8A-4147-A177-3AD203B41FA5}">
                      <a16:colId xmlns="" xmlns:a16="http://schemas.microsoft.com/office/drawing/2014/main" val="20004"/>
                    </a:ext>
                  </a:extLst>
                </a:gridCol>
              </a:tblGrid>
              <a:tr h="219452">
                <a:tc rowSpan="2">
                  <a:txBody>
                    <a:bodyPr/>
                    <a:lstStyle/>
                    <a:p>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algn="ctr"/>
                      <a:r>
                        <a:rPr lang="ja-JP" sz="1400" b="1" i="0" dirty="0" smtClean="0">
                          <a:solidFill>
                            <a:srgbClr val="FFFFFF"/>
                          </a:solidFill>
                          <a:ea typeface="MS UI Gothic" pitchFamily="18" charset="0"/>
                        </a:rPr>
                        <a:t>LAP (n=517)</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sz="1400" dirty="0">
                        <a:solidFill>
                          <a:schemeClr val="tx2"/>
                        </a:solidFill>
                      </a:endParaRPr>
                    </a:p>
                  </a:txBody>
                  <a:tcPr/>
                </a:tc>
                <a:tc gridSpan="2">
                  <a:txBody>
                    <a:bodyPr/>
                    <a:lstStyle/>
                    <a:p>
                      <a:pPr algn="ctr"/>
                      <a:r>
                        <a:rPr lang="ja-JP" sz="1400" b="1" i="0" dirty="0" smtClean="0">
                          <a:solidFill>
                            <a:srgbClr val="FFFFFF"/>
                          </a:solidFill>
                          <a:ea typeface="MS UI Gothic" pitchFamily="18" charset="0"/>
                        </a:rPr>
                        <a:t>OP (n=511)</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sz="1400" dirty="0">
                        <a:solidFill>
                          <a:schemeClr val="tx2"/>
                        </a:solidFill>
                      </a:endParaRPr>
                    </a:p>
                  </a:txBody>
                  <a:tcPr/>
                </a:tc>
                <a:extLst>
                  <a:ext uri="{0D108BD9-81ED-4DB2-BD59-A6C34878D82A}">
                    <a16:rowId xmlns="" xmlns:a16="http://schemas.microsoft.com/office/drawing/2014/main" val="10000"/>
                  </a:ext>
                </a:extLst>
              </a:tr>
              <a:tr h="434031">
                <a:tc vMerge="1">
                  <a:txBody>
                    <a:bodyPr/>
                    <a:lstStyle/>
                    <a:p>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b="1" dirty="0" smtClean="0">
                          <a:solidFill>
                            <a:schemeClr val="tx2"/>
                          </a:solidFill>
                        </a:rPr>
                        <a:t>%</a:t>
                      </a:r>
                      <a:endParaRPr lang="en-GB" sz="1400" b="1"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病院間での不均質性の有無</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en-GB" sz="1400" b="1" dirty="0" smtClean="0">
                          <a:solidFill>
                            <a:schemeClr val="tx2"/>
                          </a:solidFill>
                        </a:rPr>
                        <a:t>%</a:t>
                      </a:r>
                      <a:endParaRPr lang="en-GB" sz="1400" b="1" dirty="0">
                        <a:solidFill>
                          <a:schemeClr val="tx2"/>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病院間での不均質性の有無</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370840">
                <a:tc>
                  <a:txBody>
                    <a:bodyPr/>
                    <a:lstStyle/>
                    <a:p>
                      <a:r>
                        <a:rPr lang="ja-JP" sz="1400" b="0" i="0" dirty="0" smtClean="0">
                          <a:solidFill>
                            <a:srgbClr val="4D4D4D"/>
                          </a:solidFill>
                          <a:ea typeface="MS UI Gothic" pitchFamily="18" charset="0"/>
                        </a:rPr>
                        <a:t>術後合併症、グレード1～4 </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11.9</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あり</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20.8</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あり</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2"/>
                  </a:ext>
                </a:extLst>
              </a:tr>
              <a:tr h="370840">
                <a:tc>
                  <a:txBody>
                    <a:bodyPr/>
                    <a:lstStyle/>
                    <a:p>
                      <a:r>
                        <a:rPr lang="ja-JP" sz="1400" b="0" i="0" dirty="0" smtClean="0">
                          <a:solidFill>
                            <a:srgbClr val="4D4D4D"/>
                          </a:solidFill>
                          <a:ea typeface="MS UI Gothic" pitchFamily="18" charset="0"/>
                        </a:rPr>
                        <a:t>術後合併症、グレード2～4 </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8.8</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あり</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12.7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なし</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3"/>
                  </a:ext>
                </a:extLst>
              </a:tr>
              <a:tr h="370840">
                <a:tc>
                  <a:txBody>
                    <a:bodyPr/>
                    <a:lstStyle/>
                    <a:p>
                      <a:r>
                        <a:rPr lang="ja-JP" sz="1400" b="0" i="0" dirty="0" smtClean="0">
                          <a:solidFill>
                            <a:srgbClr val="4D4D4D"/>
                          </a:solidFill>
                          <a:ea typeface="MS UI Gothic" pitchFamily="18" charset="0"/>
                        </a:rPr>
                        <a:t>術後合併症、グレード3～4 </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2.6</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なし</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6.3</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なし</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4"/>
                  </a:ext>
                </a:extLst>
              </a:tr>
              <a:tr h="370840">
                <a:tc>
                  <a:txBody>
                    <a:bodyPr/>
                    <a:lstStyle/>
                    <a:p>
                      <a:r>
                        <a:rPr lang="ja-JP" sz="1400" b="0" i="0" dirty="0" smtClean="0">
                          <a:solidFill>
                            <a:srgbClr val="4D4D4D"/>
                          </a:solidFill>
                          <a:ea typeface="MS UI Gothic" pitchFamily="18" charset="0"/>
                        </a:rPr>
                        <a:t>5年OS</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92.0</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なし</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92.0</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なし</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5"/>
                  </a:ext>
                </a:extLst>
              </a:tr>
              <a:tr h="370840">
                <a:tc>
                  <a:txBody>
                    <a:bodyPr/>
                    <a:lstStyle/>
                    <a:p>
                      <a:r>
                        <a:rPr lang="ja-JP" sz="1400" b="0" i="0" dirty="0" smtClean="0">
                          <a:solidFill>
                            <a:srgbClr val="4D4D4D"/>
                          </a:solidFill>
                          <a:ea typeface="MS UI Gothic" pitchFamily="18" charset="0"/>
                        </a:rPr>
                        <a:t>5年RFS</a:t>
                      </a:r>
                    </a:p>
                  </a:txBody>
                  <a:tcPr anchor="ct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80.8</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あり</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81.9</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tc>
                  <a:txBody>
                    <a:bodyPr/>
                    <a:lstStyle/>
                    <a:p>
                      <a:pPr algn="ctr"/>
                      <a:r>
                        <a:rPr lang="ja-JP" sz="1400" b="0" i="0" dirty="0" smtClean="0">
                          <a:solidFill>
                            <a:srgbClr val="4D4D4D"/>
                          </a:solidFill>
                          <a:ea typeface="MS UI Gothic" pitchFamily="18" charset="0"/>
                        </a:rPr>
                        <a:t>なし</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2E2E2"/>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3452433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46367" cy="807720"/>
          </a:xfrm>
        </p:spPr>
        <p:txBody>
          <a:bodyPr/>
          <a:lstStyle/>
          <a:p>
            <a:r>
              <a:rPr lang="ja-JP" sz="1800" b="1" i="0" dirty="0" smtClean="0">
                <a:solidFill>
                  <a:srgbClr val="043882"/>
                </a:solidFill>
                <a:ea typeface="MS UI Gothic" pitchFamily="18" charset="0"/>
              </a:rPr>
              <a:t>2003: 結腸直腸癌に対する腹腔鏡下術における生存率および罹患率の施設間での不均質性：開腹術と腹腔鏡下術を比較する無作為化比較対照試験（JCOG0404）のデータから</a:t>
            </a:r>
            <a:r>
              <a:rPr lang="en" sz="1800" dirty="0" smtClean="0"/>
              <a:t/>
            </a:r>
            <a:br>
              <a:rPr lang="en" sz="1800" dirty="0" smtClean="0"/>
            </a:br>
            <a:r>
              <a:rPr lang="ja-JP" sz="1800" b="1" i="0" dirty="0" smtClean="0">
                <a:solidFill>
                  <a:srgbClr val="043882"/>
                </a:solidFill>
                <a:ea typeface="MS UI Gothic" pitchFamily="18" charset="0"/>
              </a:rPr>
              <a:t>– Katayama H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CRC患者において、LAPおよびOPに関し、病院間での不均質性が認められた</a:t>
            </a:r>
          </a:p>
          <a:p>
            <a:r>
              <a:rPr lang="ja-JP" sz="1600" b="1" i="0" dirty="0" smtClean="0">
                <a:solidFill>
                  <a:srgbClr val="4D4D4D"/>
                </a:solidFill>
                <a:ea typeface="MS UI Gothic" pitchFamily="18" charset="0"/>
              </a:rPr>
              <a:t>重症合併症においては不均質性がないため、LAPは本集団において望ましい治療選択肢であると考えられる </a:t>
            </a:r>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Katayama et al. </a:t>
            </a:r>
            <a:r>
              <a:rPr lang="ja-JP" sz="1200" b="0" i="1" dirty="0" smtClean="0">
                <a:ea typeface="MS UI Gothic" pitchFamily="18" charset="0"/>
              </a:rPr>
              <a:t>Ann Oncol</a:t>
            </a:r>
            <a:r>
              <a:rPr lang="ja-JP" sz="1200" b="0" i="0" dirty="0" smtClean="0">
                <a:ea typeface="MS UI Gothic" pitchFamily="18" charset="0"/>
              </a:rPr>
              <a:t> 2015; 26 (suppl 6): abstr 2003</a:t>
            </a:r>
          </a:p>
        </p:txBody>
      </p:sp>
    </p:spTree>
    <p:extLst>
      <p:ext uri="{BB962C8B-B14F-4D97-AF65-F5344CB8AC3E}">
        <p14:creationId xmlns:p14="http://schemas.microsoft.com/office/powerpoint/2010/main" xmlns="" val="345243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48" y="179614"/>
            <a:ext cx="8422617" cy="807720"/>
          </a:xfrm>
        </p:spPr>
        <p:txBody>
          <a:bodyPr/>
          <a:lstStyle/>
          <a:p>
            <a:r>
              <a:rPr lang="ja-JP" sz="1700" b="1" i="0" dirty="0" smtClean="0">
                <a:solidFill>
                  <a:srgbClr val="043882"/>
                </a:solidFill>
                <a:ea typeface="MS UI Gothic" pitchFamily="18" charset="0"/>
              </a:rPr>
              <a:t>2006: FOLFIRI／ベバシズマブ併用療法が無効の転移性K-RAS野生型（WT）結腸直腸癌（mCC）患者において、2つの異なる順序による二次／三次治療の施行（セツキシマブ／イリノテカン後にFOLFOX vs. FOLFOX後にセツキシマブ／イリノテカン）を比較する第III相多施設共同試験   – Cascinu S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FOLFIRI／ベバシズマブ併用療法が無効のmCRC患者において、セツキシマブ／イリノテカン併用療法およびFOLFOX療法を2つの異なる順序で施行した時の有効性と安全性を評価すること</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Cascinu et al. </a:t>
            </a:r>
            <a:r>
              <a:rPr lang="ja-JP" sz="1200" b="0" i="1" dirty="0" smtClean="0">
                <a:ea typeface="MS UI Gothic" pitchFamily="18" charset="0"/>
              </a:rPr>
              <a:t>Ann Oncol</a:t>
            </a:r>
            <a:r>
              <a:rPr lang="ja-JP" sz="1200" b="0" i="0" dirty="0" smtClean="0">
                <a:ea typeface="MS UI Gothic" pitchFamily="18" charset="0"/>
              </a:rPr>
              <a:t> 2015; 26 (suppl 6): abstr 2006</a:t>
            </a:r>
          </a:p>
        </p:txBody>
      </p:sp>
      <p:sp>
        <p:nvSpPr>
          <p:cNvPr id="6" name="Oval 14"/>
          <p:cNvSpPr>
            <a:spLocks noChangeArrowheads="1"/>
          </p:cNvSpPr>
          <p:nvPr/>
        </p:nvSpPr>
        <p:spPr bwMode="auto">
          <a:xfrm>
            <a:off x="3941537" y="36298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a:t>
            </a:r>
            <a:r>
              <a:rPr lang="es-ES" altLang="ja-JP" sz="1100" b="1" i="0" dirty="0" smtClean="0">
                <a:solidFill>
                  <a:srgbClr val="043882"/>
                </a:solidFill>
                <a:ea typeface="MS UI Gothic" pitchFamily="18" charset="0"/>
              </a:rPr>
              <a:t/>
            </a:r>
            <a:br>
              <a:rPr lang="es-ES" altLang="ja-JP" sz="1100" b="1" i="0" dirty="0" smtClean="0">
                <a:solidFill>
                  <a:srgbClr val="043882"/>
                </a:solidFill>
                <a:ea typeface="MS UI Gothic" pitchFamily="18" charset="0"/>
              </a:rPr>
            </a:br>
            <a:r>
              <a:rPr lang="ja-JP" sz="1100" b="1" i="0" dirty="0" smtClean="0">
                <a:solidFill>
                  <a:srgbClr val="043882"/>
                </a:solidFill>
                <a:ea typeface="MS UI Gothic" pitchFamily="18" charset="0"/>
              </a:rPr>
              <a:t>為化</a:t>
            </a:r>
          </a:p>
          <a:p>
            <a:pPr algn="ctr"/>
            <a:r>
              <a:rPr lang="ja-JP" sz="1100" b="1" i="0" dirty="0" smtClean="0">
                <a:solidFill>
                  <a:srgbClr val="043882"/>
                </a:solidFill>
                <a:ea typeface="MS UI Gothic" pitchFamily="18" charset="0"/>
              </a:rPr>
              <a:t>1:1</a:t>
            </a:r>
          </a:p>
        </p:txBody>
      </p:sp>
      <p:cxnSp>
        <p:nvCxnSpPr>
          <p:cNvPr id="7" name="AutoShape 15"/>
          <p:cNvCxnSpPr>
            <a:cxnSpLocks noChangeShapeType="1"/>
            <a:endCxn id="15" idx="1"/>
          </p:cNvCxnSpPr>
          <p:nvPr/>
        </p:nvCxnSpPr>
        <p:spPr bwMode="auto">
          <a:xfrm rot="5400000" flipH="1" flipV="1">
            <a:off x="4102344" y="3081866"/>
            <a:ext cx="663905" cy="432000"/>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983308" y="27015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921918"/>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a:stCxn id="39" idx="3"/>
          </p:cNvCxnSpPr>
          <p:nvPr/>
        </p:nvCxnSpPr>
        <p:spPr bwMode="auto">
          <a:xfrm>
            <a:off x="7714647" y="2965912"/>
            <a:ext cx="268661" cy="1"/>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650296" y="2555544"/>
            <a:ext cx="1400476"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A群</a:t>
            </a:r>
            <a:r>
              <a:rPr lang="ja-JP" b="0" i="0" dirty="0" smtClean="0">
                <a:solidFill>
                  <a:srgbClr val="FFFFFF"/>
                </a:solidFill>
                <a:ea typeface="MS UI Gothic" pitchFamily="18" charset="0"/>
              </a:rPr>
              <a:t>セツキシマブ＋イリノテカン</a:t>
            </a:r>
          </a:p>
        </p:txBody>
      </p:sp>
      <p:sp>
        <p:nvSpPr>
          <p:cNvPr id="16" name="AutoShape 9"/>
          <p:cNvSpPr>
            <a:spLocks noChangeArrowheads="1"/>
          </p:cNvSpPr>
          <p:nvPr/>
        </p:nvSpPr>
        <p:spPr bwMode="auto">
          <a:xfrm>
            <a:off x="365124" y="2692024"/>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algn="l" defTabSz="892175" eaLnBrk="0" hangingPunct="0">
              <a:spcAft>
                <a:spcPct val="30000"/>
              </a:spcAft>
              <a:buFont typeface="Arial" pitchFamily="34" charset="0"/>
              <a:buChar char="•"/>
            </a:pPr>
            <a:r>
              <a:rPr lang="ja-JP" b="0" i="1" dirty="0" smtClean="0">
                <a:solidFill>
                  <a:srgbClr val="FFFFFF"/>
                </a:solidFill>
                <a:ea typeface="MS UI Gothic" pitchFamily="18" charset="0"/>
              </a:rPr>
              <a:t>KRAS</a:t>
            </a:r>
            <a:r>
              <a:rPr lang="ja-JP" b="0" i="0" dirty="0" smtClean="0">
                <a:solidFill>
                  <a:srgbClr val="FFFFFF"/>
                </a:solidFill>
                <a:ea typeface="MS UI Gothic" pitchFamily="18" charset="0"/>
              </a:rPr>
              <a:t> WTのmCRC</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ECOGのPSスコアが0～2</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FOLFIRI／ベバシズマブの併用投与による治療歴</a:t>
            </a:r>
          </a:p>
          <a:p>
            <a:pPr marL="228600" indent="-228600" algn="l" defTabSz="892175" eaLnBrk="0" hangingPunct="0">
              <a:spcAft>
                <a:spcPct val="30000"/>
              </a:spcAft>
              <a:buFont typeface="Arial" pitchFamily="34" charset="0"/>
              <a:buChar char="•"/>
            </a:pPr>
            <a:r>
              <a:rPr lang="ja-JP" b="0" i="0" dirty="0" smtClean="0">
                <a:solidFill>
                  <a:srgbClr val="FFFFFF"/>
                </a:solidFill>
                <a:ea typeface="MS UI Gothic" pitchFamily="18" charset="0"/>
              </a:rPr>
              <a:t>試験前4週間以内のPD  </a:t>
            </a:r>
          </a:p>
          <a:p>
            <a:pPr marL="292100" indent="-292100" algn="l" defTabSz="892175" eaLnBrk="0" hangingPunct="0">
              <a:spcAft>
                <a:spcPct val="30000"/>
              </a:spcAft>
              <a:buFont typeface="Wingdings" pitchFamily="2" charset="2"/>
              <a:buNone/>
            </a:pPr>
            <a:r>
              <a:rPr lang="ja-JP" b="0" i="0" dirty="0" smtClean="0">
                <a:solidFill>
                  <a:srgbClr val="FFFFFF"/>
                </a:solidFill>
                <a:ea typeface="MS UI Gothic" pitchFamily="18" charset="0"/>
              </a:rPr>
              <a:t>（n=110）</a:t>
            </a:r>
          </a:p>
        </p:txBody>
      </p:sp>
      <p:sp>
        <p:nvSpPr>
          <p:cNvPr id="17" name="Rectangle 9"/>
          <p:cNvSpPr txBox="1">
            <a:spLocks noChangeArrowheads="1"/>
          </p:cNvSpPr>
          <p:nvPr/>
        </p:nvSpPr>
        <p:spPr bwMode="auto">
          <a:xfrm>
            <a:off x="365124" y="5447968"/>
            <a:ext cx="4130676" cy="917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PFS</a:t>
            </a:r>
          </a:p>
          <a:p>
            <a:endParaRPr lang="en-GB" kern="0" dirty="0" smtClean="0"/>
          </a:p>
        </p:txBody>
      </p:sp>
      <p:sp>
        <p:nvSpPr>
          <p:cNvPr id="18" name="Content Placeholder 26"/>
          <p:cNvSpPr txBox="1">
            <a:spLocks/>
          </p:cNvSpPr>
          <p:nvPr/>
        </p:nvSpPr>
        <p:spPr>
          <a:xfrm>
            <a:off x="4648200" y="5447968"/>
            <a:ext cx="4130675" cy="9175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副次的エンドポイント</a:t>
            </a:r>
          </a:p>
          <a:p>
            <a:r>
              <a:rPr lang="ja-JP" b="0" i="0" dirty="0" smtClean="0">
                <a:solidFill>
                  <a:srgbClr val="4D4D4D"/>
                </a:solidFill>
                <a:ea typeface="MS UI Gothic" pitchFamily="18" charset="0"/>
              </a:rPr>
              <a:t>OS、ORR、安全性</a:t>
            </a:r>
          </a:p>
        </p:txBody>
      </p:sp>
      <p:cxnSp>
        <p:nvCxnSpPr>
          <p:cNvPr id="19" name="AutoShape 16"/>
          <p:cNvCxnSpPr>
            <a:cxnSpLocks noChangeShapeType="1"/>
          </p:cNvCxnSpPr>
          <p:nvPr/>
        </p:nvCxnSpPr>
        <p:spPr bwMode="auto">
          <a:xfrm rot="16200000" flipH="1">
            <a:off x="4103086" y="4335221"/>
            <a:ext cx="668006" cy="432000"/>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7981212" y="46177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406997" y="48820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648200" y="4471656"/>
            <a:ext cx="139965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1" i="0" dirty="0" smtClean="0">
                <a:solidFill>
                  <a:srgbClr val="4D4D4D"/>
                </a:solidFill>
                <a:ea typeface="MS UI Gothic" pitchFamily="18" charset="0"/>
              </a:rPr>
              <a:t>B群</a:t>
            </a:r>
            <a:r>
              <a:rPr lang="ja-JP" b="0" i="0" dirty="0" smtClean="0">
                <a:solidFill>
                  <a:srgbClr val="4D4D4D"/>
                </a:solidFill>
                <a:ea typeface="MS UI Gothic" pitchFamily="18" charset="0"/>
              </a:rPr>
              <a:t> FOLFOX</a:t>
            </a:r>
          </a:p>
        </p:txBody>
      </p:sp>
      <p:sp>
        <p:nvSpPr>
          <p:cNvPr id="38" name="AutoShape 8"/>
          <p:cNvSpPr>
            <a:spLocks noChangeArrowheads="1"/>
          </p:cNvSpPr>
          <p:nvPr/>
        </p:nvSpPr>
        <p:spPr bwMode="auto">
          <a:xfrm>
            <a:off x="6312901" y="4474856"/>
            <a:ext cx="1400476" cy="82073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セツキシマブ＋イリノテカン</a:t>
            </a:r>
          </a:p>
          <a:p>
            <a:pPr algn="ctr" defTabSz="892175" eaLnBrk="0" hangingPunct="0"/>
            <a:r>
              <a:rPr lang="ja-JP" b="0" i="0" dirty="0" smtClean="0">
                <a:solidFill>
                  <a:srgbClr val="4D4D4D"/>
                </a:solidFill>
                <a:ea typeface="MS UI Gothic" pitchFamily="18" charset="0"/>
              </a:rPr>
              <a:t>（n=55）</a:t>
            </a:r>
          </a:p>
        </p:txBody>
      </p:sp>
      <p:sp>
        <p:nvSpPr>
          <p:cNvPr id="39" name="AutoShape 12"/>
          <p:cNvSpPr>
            <a:spLocks noChangeArrowheads="1"/>
          </p:cNvSpPr>
          <p:nvPr/>
        </p:nvSpPr>
        <p:spPr bwMode="auto">
          <a:xfrm>
            <a:off x="6314997" y="2555544"/>
            <a:ext cx="1399650" cy="82073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FOLFOX</a:t>
            </a:r>
          </a:p>
          <a:p>
            <a:pPr algn="ctr" defTabSz="892175" eaLnBrk="0" hangingPunct="0"/>
            <a:r>
              <a:rPr lang="ja-JP" b="0" i="0" dirty="0" smtClean="0">
                <a:solidFill>
                  <a:srgbClr val="FFFFFF"/>
                </a:solidFill>
                <a:ea typeface="MS UI Gothic" pitchFamily="18" charset="0"/>
              </a:rPr>
              <a:t>（n=55）</a:t>
            </a:r>
          </a:p>
        </p:txBody>
      </p:sp>
      <p:cxnSp>
        <p:nvCxnSpPr>
          <p:cNvPr id="41" name="AutoShape 21"/>
          <p:cNvCxnSpPr>
            <a:cxnSpLocks noChangeShapeType="1"/>
          </p:cNvCxnSpPr>
          <p:nvPr/>
        </p:nvCxnSpPr>
        <p:spPr bwMode="auto">
          <a:xfrm>
            <a:off x="6043605" y="2940690"/>
            <a:ext cx="288000" cy="1"/>
          </a:xfrm>
          <a:prstGeom prst="straightConnector1">
            <a:avLst/>
          </a:prstGeom>
          <a:noFill/>
          <a:ln w="57150">
            <a:solidFill>
              <a:schemeClr val="bg2">
                <a:lumMod val="60000"/>
                <a:lumOff val="40000"/>
              </a:schemeClr>
            </a:solidFill>
            <a:round/>
            <a:headEnd/>
            <a:tailEnd type="triangle" w="med" len="med"/>
          </a:ln>
        </p:spPr>
      </p:cxnSp>
      <p:cxnSp>
        <p:nvCxnSpPr>
          <p:cNvPr id="42" name="AutoShape 21"/>
          <p:cNvCxnSpPr>
            <a:cxnSpLocks noChangeShapeType="1"/>
          </p:cNvCxnSpPr>
          <p:nvPr/>
        </p:nvCxnSpPr>
        <p:spPr bwMode="auto">
          <a:xfrm>
            <a:off x="6043605" y="4882023"/>
            <a:ext cx="288000" cy="1"/>
          </a:xfrm>
          <a:prstGeom prst="straightConnector1">
            <a:avLst/>
          </a:prstGeom>
          <a:noFill/>
          <a:ln w="57150">
            <a:solidFill>
              <a:schemeClr val="bg2">
                <a:lumMod val="60000"/>
                <a:lumOff val="40000"/>
              </a:schemeClr>
            </a:solidFill>
            <a:round/>
            <a:headEnd/>
            <a:tailEnd type="triangle" w="med" len="med"/>
          </a:ln>
        </p:spPr>
      </p:cxnSp>
      <p:sp>
        <p:nvSpPr>
          <p:cNvPr id="46" name="TextBox 45"/>
          <p:cNvSpPr txBox="1"/>
          <p:nvPr/>
        </p:nvSpPr>
        <p:spPr>
          <a:xfrm>
            <a:off x="5121040" y="4118222"/>
            <a:ext cx="453970" cy="369332"/>
          </a:xfrm>
          <a:prstGeom prst="rect">
            <a:avLst/>
          </a:prstGeom>
          <a:noFill/>
        </p:spPr>
        <p:txBody>
          <a:bodyPr wrap="none" rtlCol="0">
            <a:spAutoFit/>
          </a:bodyPr>
          <a:lstStyle/>
          <a:p>
            <a:r>
              <a:rPr lang="ja-JP" b="1" i="0" dirty="0" smtClean="0">
                <a:solidFill>
                  <a:srgbClr val="4D4D4D"/>
                </a:solidFill>
                <a:ea typeface="MS UI Gothic" pitchFamily="18" charset="0"/>
              </a:rPr>
              <a:t>2L</a:t>
            </a:r>
          </a:p>
        </p:txBody>
      </p:sp>
      <p:sp>
        <p:nvSpPr>
          <p:cNvPr id="47" name="TextBox 46"/>
          <p:cNvSpPr txBox="1"/>
          <p:nvPr/>
        </p:nvSpPr>
        <p:spPr>
          <a:xfrm>
            <a:off x="6787837" y="4124574"/>
            <a:ext cx="453970" cy="369332"/>
          </a:xfrm>
          <a:prstGeom prst="rect">
            <a:avLst/>
          </a:prstGeom>
          <a:noFill/>
        </p:spPr>
        <p:txBody>
          <a:bodyPr wrap="none" rtlCol="0">
            <a:spAutoFit/>
          </a:bodyPr>
          <a:lstStyle/>
          <a:p>
            <a:r>
              <a:rPr lang="ja-JP" b="1" i="0" dirty="0" smtClean="0">
                <a:solidFill>
                  <a:srgbClr val="4D4D4D"/>
                </a:solidFill>
                <a:ea typeface="MS UI Gothic" pitchFamily="18" charset="0"/>
              </a:rPr>
              <a:t>3L</a:t>
            </a:r>
          </a:p>
        </p:txBody>
      </p:sp>
      <p:sp>
        <p:nvSpPr>
          <p:cNvPr id="48" name="TextBox 47"/>
          <p:cNvSpPr txBox="1"/>
          <p:nvPr/>
        </p:nvSpPr>
        <p:spPr>
          <a:xfrm>
            <a:off x="5121040" y="2205262"/>
            <a:ext cx="453970" cy="369332"/>
          </a:xfrm>
          <a:prstGeom prst="rect">
            <a:avLst/>
          </a:prstGeom>
          <a:noFill/>
        </p:spPr>
        <p:txBody>
          <a:bodyPr wrap="none" rtlCol="0">
            <a:spAutoFit/>
          </a:bodyPr>
          <a:lstStyle/>
          <a:p>
            <a:r>
              <a:rPr lang="ja-JP" b="1" i="0" dirty="0" smtClean="0">
                <a:solidFill>
                  <a:srgbClr val="4D4D4D"/>
                </a:solidFill>
                <a:ea typeface="MS UI Gothic" pitchFamily="18" charset="0"/>
              </a:rPr>
              <a:t>2L</a:t>
            </a:r>
          </a:p>
        </p:txBody>
      </p:sp>
      <p:sp>
        <p:nvSpPr>
          <p:cNvPr id="49" name="TextBox 48"/>
          <p:cNvSpPr txBox="1"/>
          <p:nvPr/>
        </p:nvSpPr>
        <p:spPr>
          <a:xfrm>
            <a:off x="6787837" y="2205262"/>
            <a:ext cx="453970" cy="369332"/>
          </a:xfrm>
          <a:prstGeom prst="rect">
            <a:avLst/>
          </a:prstGeom>
          <a:noFill/>
        </p:spPr>
        <p:txBody>
          <a:bodyPr wrap="none" rtlCol="0">
            <a:spAutoFit/>
          </a:bodyPr>
          <a:lstStyle/>
          <a:p>
            <a:r>
              <a:rPr lang="ja-JP" b="1" i="0" dirty="0" smtClean="0">
                <a:solidFill>
                  <a:srgbClr val="4D4D4D"/>
                </a:solidFill>
                <a:ea typeface="MS UI Gothic" pitchFamily="18" charset="0"/>
              </a:rPr>
              <a:t>3L</a:t>
            </a:r>
          </a:p>
        </p:txBody>
      </p:sp>
    </p:spTree>
    <p:extLst>
      <p:ext uri="{BB962C8B-B14F-4D97-AF65-F5344CB8AC3E}">
        <p14:creationId xmlns:p14="http://schemas.microsoft.com/office/powerpoint/2010/main" xmlns="" val="3312388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63240" cy="807720"/>
          </a:xfrm>
        </p:spPr>
        <p:txBody>
          <a:bodyPr/>
          <a:lstStyle/>
          <a:p>
            <a:r>
              <a:rPr lang="ja-JP" sz="1700" b="1" i="0" dirty="0" smtClean="0">
                <a:solidFill>
                  <a:srgbClr val="043882"/>
                </a:solidFill>
                <a:ea typeface="MS UI Gothic" pitchFamily="18" charset="0"/>
              </a:rPr>
              <a:t>2006: FOLFIRI／ベバシズマブ併用療法が無効の転移性K-RAS野生型（WT）結腸直腸癌（mCC）患者において、2つの異なる順序による二次／三次治療の施行（セツキシマブ／イリノテカン後にFOLFOX vs. FOLFOX後にセツキシマブ／イリノテカン）を比較する第III相多施設共同試験   – Cascinu S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ORR: A群37% vs. B群57% (p=0.05)</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Cascinu et al. </a:t>
            </a:r>
            <a:r>
              <a:rPr lang="ja-JP" sz="1200" b="0" i="1" dirty="0" smtClean="0">
                <a:ea typeface="MS UI Gothic" pitchFamily="18" charset="0"/>
              </a:rPr>
              <a:t>Ann Oncol</a:t>
            </a:r>
            <a:r>
              <a:rPr lang="ja-JP" sz="1200" b="0" i="0" dirty="0" smtClean="0">
                <a:ea typeface="MS UI Gothic" pitchFamily="18" charset="0"/>
              </a:rPr>
              <a:t> 2015; 26 (suppl 6): abstr 2006</a:t>
            </a:r>
          </a:p>
        </p:txBody>
      </p:sp>
      <p:sp>
        <p:nvSpPr>
          <p:cNvPr id="15" name="TextBox 14"/>
          <p:cNvSpPr txBox="1"/>
          <p:nvPr/>
        </p:nvSpPr>
        <p:spPr>
          <a:xfrm>
            <a:off x="1966098" y="2133600"/>
            <a:ext cx="633507"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PFS</a:t>
            </a:r>
          </a:p>
        </p:txBody>
      </p:sp>
      <p:sp>
        <p:nvSpPr>
          <p:cNvPr id="16" name="TextBox 15"/>
          <p:cNvSpPr txBox="1"/>
          <p:nvPr/>
        </p:nvSpPr>
        <p:spPr>
          <a:xfrm>
            <a:off x="6579346" y="2176230"/>
            <a:ext cx="518091" cy="369332"/>
          </a:xfrm>
          <a:prstGeom prst="rect">
            <a:avLst/>
          </a:prstGeom>
          <a:noFill/>
        </p:spPr>
        <p:txBody>
          <a:bodyPr wrap="none" rtlCol="0">
            <a:spAutoFit/>
          </a:bodyPr>
          <a:lstStyle/>
          <a:p>
            <a:pPr fontAlgn="base">
              <a:spcBef>
                <a:spcPct val="0"/>
              </a:spcBef>
              <a:spcAft>
                <a:spcPct val="0"/>
              </a:spcAft>
            </a:pPr>
            <a:r>
              <a:rPr lang="ja-JP" b="1" i="0" dirty="0" smtClean="0">
                <a:solidFill>
                  <a:srgbClr val="4D4D4D"/>
                </a:solidFill>
                <a:ea typeface="MS UI Gothic" pitchFamily="18" charset="0"/>
              </a:rPr>
              <a:t>OS</a:t>
            </a:r>
          </a:p>
        </p:txBody>
      </p:sp>
      <p:graphicFrame>
        <p:nvGraphicFramePr>
          <p:cNvPr id="18" name="Table 17"/>
          <p:cNvGraphicFramePr>
            <a:graphicFrameLocks noGrp="1"/>
          </p:cNvGraphicFramePr>
          <p:nvPr>
            <p:extLst>
              <p:ext uri="{D42A27DB-BD31-4B8C-83A1-F6EECF244321}">
                <p14:modId xmlns:p14="http://schemas.microsoft.com/office/powerpoint/2010/main" xmlns="" val="3662330958"/>
              </p:ext>
            </p:extLst>
          </p:nvPr>
        </p:nvGraphicFramePr>
        <p:xfrm>
          <a:off x="2242694" y="3065680"/>
          <a:ext cx="2203769" cy="914400"/>
        </p:xfrm>
        <a:graphic>
          <a:graphicData uri="http://schemas.openxmlformats.org/drawingml/2006/table">
            <a:tbl>
              <a:tblPr firstRow="1" bandRow="1">
                <a:tableStyleId>{72833802-FEF1-4C79-8D5D-14CF1EAF98D9}</a:tableStyleId>
              </a:tblPr>
              <a:tblGrid>
                <a:gridCol w="957706">
                  <a:extLst>
                    <a:ext uri="{9D8B030D-6E8A-4147-A177-3AD203B41FA5}">
                      <a16:colId xmlns="" xmlns:a16="http://schemas.microsoft.com/office/drawing/2014/main" val="20000"/>
                    </a:ext>
                  </a:extLst>
                </a:gridCol>
                <a:gridCol w="560263">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tblGrid>
              <a:tr h="324000">
                <a:tc>
                  <a:txBody>
                    <a:bodyPr/>
                    <a:lstStyle/>
                    <a:p>
                      <a:endParaRPr lang="en-GB" dirty="0"/>
                    </a:p>
                  </a:txBody>
                  <a:tcPr anchor="ctr"/>
                </a:tc>
                <a:tc>
                  <a:txBody>
                    <a:bodyPr/>
                    <a:lstStyle/>
                    <a:p>
                      <a:pPr algn="ctr"/>
                      <a:r>
                        <a:rPr lang="ja-JP" sz="800" b="1" i="0" dirty="0" smtClean="0">
                          <a:solidFill>
                            <a:srgbClr val="043882"/>
                          </a:solidFill>
                          <a:ea typeface="MS UI Gothic" pitchFamily="18" charset="0"/>
                        </a:rPr>
                        <a:t>A群</a:t>
                      </a:r>
                    </a:p>
                  </a:txBody>
                  <a:tcPr anchor="ctr"/>
                </a:tc>
                <a:tc>
                  <a:txBody>
                    <a:bodyPr/>
                    <a:lstStyle/>
                    <a:p>
                      <a:pPr algn="ctr"/>
                      <a:r>
                        <a:rPr lang="ja-JP" sz="800" b="1" i="0" dirty="0" smtClean="0">
                          <a:solidFill>
                            <a:srgbClr val="043882"/>
                          </a:solidFill>
                          <a:ea typeface="MS UI Gothic" pitchFamily="18" charset="0"/>
                        </a:rPr>
                        <a:t>B群</a:t>
                      </a:r>
                    </a:p>
                  </a:txBody>
                  <a:tcPr anchor="ctr"/>
                </a:tc>
                <a:extLst>
                  <a:ext uri="{0D108BD9-81ED-4DB2-BD59-A6C34878D82A}">
                    <a16:rowId xmlns="" xmlns:a16="http://schemas.microsoft.com/office/drawing/2014/main" val="10000"/>
                  </a:ext>
                </a:extLst>
              </a:tr>
              <a:tr h="210000">
                <a:tc>
                  <a:txBody>
                    <a:bodyPr/>
                    <a:lstStyle/>
                    <a:p>
                      <a:r>
                        <a:rPr lang="ja-JP" sz="800" b="0" i="0" dirty="0" smtClean="0">
                          <a:solidFill>
                            <a:srgbClr val="4D4D4D"/>
                          </a:solidFill>
                          <a:ea typeface="MS UI Gothic" pitchFamily="18" charset="0"/>
                        </a:rPr>
                        <a:t>PFS、ヶ月</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9.9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11.3</a:t>
                      </a:r>
                    </a:p>
                  </a:txBody>
                  <a:tcPr anchor="ctr"/>
                </a:tc>
                <a:extLst>
                  <a:ext uri="{0D108BD9-81ED-4DB2-BD59-A6C34878D82A}">
                    <a16:rowId xmlns="" xmlns:a16="http://schemas.microsoft.com/office/drawing/2014/main" val="10001"/>
                  </a:ext>
                </a:extLst>
              </a:tr>
              <a:tr h="33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HR(95%CI);</a:t>
                      </a:r>
                      <a:r>
                        <a:rPr lang="en" sz="800" dirty="0" smtClean="0"/>
                        <a:t/>
                      </a:r>
                      <a:br>
                        <a:rPr lang="en" sz="800" dirty="0" smtClean="0"/>
                      </a:br>
                      <a:r>
                        <a:rPr lang="ja-JP" sz="800" b="0" i="0" dirty="0" smtClean="0">
                          <a:solidFill>
                            <a:srgbClr val="4D4D4D"/>
                          </a:solidFill>
                          <a:ea typeface="MS UI Gothic" pitchFamily="18" charset="0"/>
                        </a:rPr>
                        <a:t>P値</a:t>
                      </a: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800" b="0" i="0" dirty="0" smtClean="0">
                          <a:solidFill>
                            <a:srgbClr val="4D4D4D"/>
                          </a:solidFill>
                          <a:ea typeface="MS UI Gothic" pitchFamily="18" charset="0"/>
                        </a:rPr>
                        <a:t>0.83 </a:t>
                      </a:r>
                      <a:r>
                        <a:rPr lang="en" sz="800" dirty="0" smtClean="0"/>
                        <a:t/>
                      </a:r>
                      <a:br>
                        <a:rPr lang="en" sz="800" dirty="0" smtClean="0"/>
                      </a:br>
                      <a:r>
                        <a:rPr lang="ja-JP" sz="800" b="0" i="0" dirty="0" smtClean="0">
                          <a:solidFill>
                            <a:srgbClr val="4D4D4D"/>
                          </a:solidFill>
                          <a:ea typeface="MS UI Gothic" pitchFamily="18" charset="0"/>
                        </a:rPr>
                        <a:t>(0.56, 1.24); p=0.37</a:t>
                      </a:r>
                    </a:p>
                  </a:txBody>
                  <a:tcPr anchor="ctr"/>
                </a:tc>
                <a:tc hMerge="1">
                  <a:txBody>
                    <a:bodyPr/>
                    <a:lstStyle/>
                    <a:p>
                      <a:pPr algn="ctr"/>
                      <a:endParaRPr lang="en-GB" sz="800" dirty="0">
                        <a:solidFill>
                          <a:schemeClr val="tx1"/>
                        </a:solidFill>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 xmlns:a16="http://schemas.microsoft.com/office/drawing/2014/main" val="10002"/>
                  </a:ext>
                </a:extLst>
              </a:tr>
            </a:tbl>
          </a:graphicData>
        </a:graphic>
      </p:graphicFrame>
      <p:grpSp>
        <p:nvGrpSpPr>
          <p:cNvPr id="19" name="Group 18"/>
          <p:cNvGrpSpPr/>
          <p:nvPr/>
        </p:nvGrpSpPr>
        <p:grpSpPr>
          <a:xfrm>
            <a:off x="2411723" y="2712656"/>
            <a:ext cx="2136393" cy="338554"/>
            <a:chOff x="2411723" y="2712656"/>
            <a:chExt cx="2136393" cy="338554"/>
          </a:xfrm>
        </p:grpSpPr>
        <p:sp>
          <p:nvSpPr>
            <p:cNvPr id="20" name="TextBox 19"/>
            <p:cNvSpPr txBox="1"/>
            <p:nvPr/>
          </p:nvSpPr>
          <p:spPr>
            <a:xfrm>
              <a:off x="2659457" y="2712656"/>
              <a:ext cx="1888659" cy="338554"/>
            </a:xfrm>
            <a:prstGeom prst="rect">
              <a:avLst/>
            </a:prstGeom>
            <a:noFill/>
          </p:spPr>
          <p:txBody>
            <a:bodyPr wrap="none" rtlCol="0">
              <a:spAutoFit/>
            </a:bodyPr>
            <a:lstStyle/>
            <a:p>
              <a:r>
                <a:rPr lang="ja-JP" sz="800" b="0" i="0" dirty="0" smtClean="0">
                  <a:solidFill>
                    <a:srgbClr val="4D4D4D"/>
                  </a:solidFill>
                  <a:ea typeface="MS UI Gothic" pitchFamily="18" charset="0"/>
                </a:rPr>
                <a:t>A: セツキシマブ＋イリノテカン→FOLFOX</a:t>
              </a:r>
            </a:p>
            <a:p>
              <a:r>
                <a:rPr lang="ja-JP" sz="800" b="0" i="0" dirty="0" smtClean="0">
                  <a:solidFill>
                    <a:srgbClr val="4D4D4D"/>
                  </a:solidFill>
                  <a:ea typeface="MS UI Gothic" pitchFamily="18" charset="0"/>
                </a:rPr>
                <a:t>B: FOLFOX→イリノテカン＋セツキシマブ</a:t>
              </a:r>
            </a:p>
          </p:txBody>
        </p:sp>
        <p:cxnSp>
          <p:nvCxnSpPr>
            <p:cNvPr id="21" name="Straight Connector 20"/>
            <p:cNvCxnSpPr/>
            <p:nvPr/>
          </p:nvCxnSpPr>
          <p:spPr>
            <a:xfrm>
              <a:off x="2411723" y="2826715"/>
              <a:ext cx="23535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411723" y="2941000"/>
              <a:ext cx="23535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3" name="Text Box 88"/>
          <p:cNvSpPr txBox="1">
            <a:spLocks noChangeArrowheads="1"/>
          </p:cNvSpPr>
          <p:nvPr/>
        </p:nvSpPr>
        <p:spPr bwMode="auto">
          <a:xfrm>
            <a:off x="4133556" y="5322550"/>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28</a:t>
            </a:r>
          </a:p>
        </p:txBody>
      </p:sp>
      <p:sp>
        <p:nvSpPr>
          <p:cNvPr id="24" name="Line 169"/>
          <p:cNvSpPr>
            <a:spLocks noChangeShapeType="1"/>
          </p:cNvSpPr>
          <p:nvPr/>
        </p:nvSpPr>
        <p:spPr bwMode="auto">
          <a:xfrm>
            <a:off x="4290010" y="5242361"/>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grpSp>
        <p:nvGrpSpPr>
          <p:cNvPr id="25" name="Group 24"/>
          <p:cNvGrpSpPr/>
          <p:nvPr/>
        </p:nvGrpSpPr>
        <p:grpSpPr>
          <a:xfrm>
            <a:off x="11481" y="2439662"/>
            <a:ext cx="9168231" cy="3321869"/>
            <a:chOff x="38375" y="2439662"/>
            <a:chExt cx="9168231" cy="3321869"/>
          </a:xfrm>
        </p:grpSpPr>
        <p:grpSp>
          <p:nvGrpSpPr>
            <p:cNvPr id="26" name="Group 25"/>
            <p:cNvGrpSpPr/>
            <p:nvPr/>
          </p:nvGrpSpPr>
          <p:grpSpPr>
            <a:xfrm>
              <a:off x="38375" y="2439662"/>
              <a:ext cx="4699216" cy="3321869"/>
              <a:chOff x="81917" y="2425148"/>
              <a:chExt cx="4699216" cy="3321869"/>
            </a:xfrm>
          </p:grpSpPr>
          <p:sp>
            <p:nvSpPr>
              <p:cNvPr id="69" name="Text Box 62"/>
              <p:cNvSpPr txBox="1">
                <a:spLocks noChangeArrowheads="1"/>
              </p:cNvSpPr>
              <p:nvPr/>
            </p:nvSpPr>
            <p:spPr bwMode="auto">
              <a:xfrm rot="16200000">
                <a:off x="-7211" y="3767189"/>
                <a:ext cx="40908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PFS</a:t>
                </a:r>
              </a:p>
            </p:txBody>
          </p:sp>
          <p:sp>
            <p:nvSpPr>
              <p:cNvPr id="70" name="Text Box 103"/>
              <p:cNvSpPr txBox="1">
                <a:spLocks noChangeArrowheads="1"/>
              </p:cNvSpPr>
              <p:nvPr/>
            </p:nvSpPr>
            <p:spPr bwMode="auto">
              <a:xfrm>
                <a:off x="2083067" y="5516185"/>
                <a:ext cx="97975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ベースラインからの経過時間(ヶ月)</a:t>
                </a:r>
              </a:p>
            </p:txBody>
          </p:sp>
          <p:sp>
            <p:nvSpPr>
              <p:cNvPr id="72" name="Text Box 106"/>
              <p:cNvSpPr txBox="1">
                <a:spLocks noChangeArrowheads="1"/>
              </p:cNvSpPr>
              <p:nvPr/>
            </p:nvSpPr>
            <p:spPr bwMode="auto">
              <a:xfrm>
                <a:off x="225519" y="4044296"/>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0.4</a:t>
                </a:r>
              </a:p>
            </p:txBody>
          </p:sp>
          <p:sp>
            <p:nvSpPr>
              <p:cNvPr id="74" name="Text Box 108"/>
              <p:cNvSpPr txBox="1">
                <a:spLocks noChangeArrowheads="1"/>
              </p:cNvSpPr>
              <p:nvPr/>
            </p:nvSpPr>
            <p:spPr bwMode="auto">
              <a:xfrm>
                <a:off x="225519" y="3504580"/>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0.6</a:t>
                </a:r>
              </a:p>
            </p:txBody>
          </p:sp>
          <p:sp>
            <p:nvSpPr>
              <p:cNvPr id="76" name="Text Box 110"/>
              <p:cNvSpPr txBox="1">
                <a:spLocks noChangeArrowheads="1"/>
              </p:cNvSpPr>
              <p:nvPr/>
            </p:nvSpPr>
            <p:spPr bwMode="auto">
              <a:xfrm>
                <a:off x="225519" y="2964864"/>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0.8</a:t>
                </a:r>
              </a:p>
            </p:txBody>
          </p:sp>
          <p:sp>
            <p:nvSpPr>
              <p:cNvPr id="78" name="Text Box 112"/>
              <p:cNvSpPr txBox="1">
                <a:spLocks noChangeArrowheads="1"/>
              </p:cNvSpPr>
              <p:nvPr/>
            </p:nvSpPr>
            <p:spPr bwMode="auto">
              <a:xfrm>
                <a:off x="225519" y="2425148"/>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1.0</a:t>
                </a:r>
              </a:p>
            </p:txBody>
          </p:sp>
          <p:sp>
            <p:nvSpPr>
              <p:cNvPr id="79" name="Text Box 113"/>
              <p:cNvSpPr txBox="1">
                <a:spLocks noChangeArrowheads="1"/>
              </p:cNvSpPr>
              <p:nvPr/>
            </p:nvSpPr>
            <p:spPr bwMode="auto">
              <a:xfrm>
                <a:off x="225519" y="4584012"/>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0.2</a:t>
                </a:r>
              </a:p>
            </p:txBody>
          </p:sp>
          <p:sp>
            <p:nvSpPr>
              <p:cNvPr id="81" name="Text Box 115"/>
              <p:cNvSpPr txBox="1">
                <a:spLocks noChangeArrowheads="1"/>
              </p:cNvSpPr>
              <p:nvPr/>
            </p:nvSpPr>
            <p:spPr bwMode="auto">
              <a:xfrm>
                <a:off x="321699" y="5123728"/>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a:t>
                </a:r>
              </a:p>
            </p:txBody>
          </p:sp>
          <p:sp>
            <p:nvSpPr>
              <p:cNvPr id="82" name="Freeform 144"/>
              <p:cNvSpPr>
                <a:spLocks/>
              </p:cNvSpPr>
              <p:nvPr/>
            </p:nvSpPr>
            <p:spPr bwMode="auto">
              <a:xfrm>
                <a:off x="545986" y="2523405"/>
                <a:ext cx="4084932" cy="271304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3" name="Line 145"/>
              <p:cNvSpPr>
                <a:spLocks noChangeShapeType="1"/>
              </p:cNvSpPr>
              <p:nvPr/>
            </p:nvSpPr>
            <p:spPr bwMode="auto">
              <a:xfrm>
                <a:off x="515344" y="254055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4" name="Line 146"/>
              <p:cNvSpPr>
                <a:spLocks noChangeShapeType="1"/>
              </p:cNvSpPr>
              <p:nvPr/>
            </p:nvSpPr>
            <p:spPr bwMode="auto">
              <a:xfrm>
                <a:off x="515344" y="281050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5" name="Line 147"/>
              <p:cNvSpPr>
                <a:spLocks noChangeShapeType="1"/>
              </p:cNvSpPr>
              <p:nvPr/>
            </p:nvSpPr>
            <p:spPr bwMode="auto">
              <a:xfrm>
                <a:off x="515344" y="308045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6" name="Line 148"/>
              <p:cNvSpPr>
                <a:spLocks noChangeShapeType="1"/>
              </p:cNvSpPr>
              <p:nvPr/>
            </p:nvSpPr>
            <p:spPr bwMode="auto">
              <a:xfrm>
                <a:off x="515344" y="335041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7" name="Line 149"/>
              <p:cNvSpPr>
                <a:spLocks noChangeShapeType="1"/>
              </p:cNvSpPr>
              <p:nvPr/>
            </p:nvSpPr>
            <p:spPr bwMode="auto">
              <a:xfrm>
                <a:off x="515344" y="524009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8" name="Line 150"/>
              <p:cNvSpPr>
                <a:spLocks noChangeShapeType="1"/>
              </p:cNvSpPr>
              <p:nvPr/>
            </p:nvSpPr>
            <p:spPr bwMode="auto">
              <a:xfrm>
                <a:off x="515344" y="497013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89" name="Line 151"/>
              <p:cNvSpPr>
                <a:spLocks noChangeShapeType="1"/>
              </p:cNvSpPr>
              <p:nvPr/>
            </p:nvSpPr>
            <p:spPr bwMode="auto">
              <a:xfrm>
                <a:off x="515344" y="470018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0" name="Line 152"/>
              <p:cNvSpPr>
                <a:spLocks noChangeShapeType="1"/>
              </p:cNvSpPr>
              <p:nvPr/>
            </p:nvSpPr>
            <p:spPr bwMode="auto">
              <a:xfrm>
                <a:off x="515344" y="443022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1" name="Line 153"/>
              <p:cNvSpPr>
                <a:spLocks noChangeShapeType="1"/>
              </p:cNvSpPr>
              <p:nvPr/>
            </p:nvSpPr>
            <p:spPr bwMode="auto">
              <a:xfrm>
                <a:off x="515344" y="416027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2" name="Line 154"/>
              <p:cNvSpPr>
                <a:spLocks noChangeShapeType="1"/>
              </p:cNvSpPr>
              <p:nvPr/>
            </p:nvSpPr>
            <p:spPr bwMode="auto">
              <a:xfrm>
                <a:off x="515344" y="389032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3" name="Line 155"/>
              <p:cNvSpPr>
                <a:spLocks noChangeShapeType="1"/>
              </p:cNvSpPr>
              <p:nvPr/>
            </p:nvSpPr>
            <p:spPr bwMode="auto">
              <a:xfrm>
                <a:off x="515344" y="362036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94" name="Line 163"/>
              <p:cNvSpPr>
                <a:spLocks noChangeShapeType="1"/>
              </p:cNvSpPr>
              <p:nvPr/>
            </p:nvSpPr>
            <p:spPr bwMode="auto">
              <a:xfrm flipV="1">
                <a:off x="54431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5" name="Line 164"/>
              <p:cNvSpPr>
                <a:spLocks noChangeShapeType="1"/>
              </p:cNvSpPr>
              <p:nvPr/>
            </p:nvSpPr>
            <p:spPr bwMode="auto">
              <a:xfrm flipV="1">
                <a:off x="1084490"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6" name="Line 165"/>
              <p:cNvSpPr>
                <a:spLocks noChangeShapeType="1"/>
              </p:cNvSpPr>
              <p:nvPr/>
            </p:nvSpPr>
            <p:spPr bwMode="auto">
              <a:xfrm>
                <a:off x="1624664"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7" name="Line 166"/>
              <p:cNvSpPr>
                <a:spLocks noChangeShapeType="1"/>
              </p:cNvSpPr>
              <p:nvPr/>
            </p:nvSpPr>
            <p:spPr bwMode="auto">
              <a:xfrm>
                <a:off x="2164838"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8" name="Line 167"/>
              <p:cNvSpPr>
                <a:spLocks noChangeShapeType="1"/>
              </p:cNvSpPr>
              <p:nvPr/>
            </p:nvSpPr>
            <p:spPr bwMode="auto">
              <a:xfrm>
                <a:off x="2705012"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99" name="Line 168"/>
              <p:cNvSpPr>
                <a:spLocks noChangeShapeType="1"/>
              </p:cNvSpPr>
              <p:nvPr/>
            </p:nvSpPr>
            <p:spPr bwMode="auto">
              <a:xfrm>
                <a:off x="324518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100" name="Line 169"/>
              <p:cNvSpPr>
                <a:spLocks noChangeShapeType="1"/>
              </p:cNvSpPr>
              <p:nvPr/>
            </p:nvSpPr>
            <p:spPr bwMode="auto">
              <a:xfrm>
                <a:off x="3785360" y="5240089"/>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101" name="Line 170"/>
              <p:cNvSpPr>
                <a:spLocks noChangeShapeType="1"/>
              </p:cNvSpPr>
              <p:nvPr/>
            </p:nvSpPr>
            <p:spPr bwMode="auto">
              <a:xfrm>
                <a:off x="4624680" y="5240091"/>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102" name="Text Box 88"/>
              <p:cNvSpPr txBox="1">
                <a:spLocks noChangeArrowheads="1"/>
              </p:cNvSpPr>
              <p:nvPr/>
            </p:nvSpPr>
            <p:spPr bwMode="auto">
              <a:xfrm>
                <a:off x="424152" y="5306105"/>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0</a:t>
                </a:r>
              </a:p>
            </p:txBody>
          </p:sp>
          <p:sp>
            <p:nvSpPr>
              <p:cNvPr id="103" name="Text Box 88"/>
              <p:cNvSpPr txBox="1">
                <a:spLocks noChangeArrowheads="1"/>
              </p:cNvSpPr>
              <p:nvPr/>
            </p:nvSpPr>
            <p:spPr bwMode="auto">
              <a:xfrm>
                <a:off x="963582" y="5306105"/>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4</a:t>
                </a:r>
              </a:p>
            </p:txBody>
          </p:sp>
          <p:sp>
            <p:nvSpPr>
              <p:cNvPr id="104" name="Text Box 88"/>
              <p:cNvSpPr txBox="1">
                <a:spLocks noChangeArrowheads="1"/>
              </p:cNvSpPr>
              <p:nvPr/>
            </p:nvSpPr>
            <p:spPr bwMode="auto">
              <a:xfrm>
                <a:off x="1495697" y="5306105"/>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8</a:t>
                </a:r>
              </a:p>
            </p:txBody>
          </p:sp>
          <p:sp>
            <p:nvSpPr>
              <p:cNvPr id="105" name="Text Box 88"/>
              <p:cNvSpPr txBox="1">
                <a:spLocks noChangeArrowheads="1"/>
              </p:cNvSpPr>
              <p:nvPr/>
            </p:nvSpPr>
            <p:spPr bwMode="auto">
              <a:xfrm>
                <a:off x="2014605"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12</a:t>
                </a:r>
              </a:p>
            </p:txBody>
          </p:sp>
          <p:sp>
            <p:nvSpPr>
              <p:cNvPr id="106" name="Text Box 88"/>
              <p:cNvSpPr txBox="1">
                <a:spLocks noChangeArrowheads="1"/>
              </p:cNvSpPr>
              <p:nvPr/>
            </p:nvSpPr>
            <p:spPr bwMode="auto">
              <a:xfrm>
                <a:off x="2550898"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16</a:t>
                </a:r>
              </a:p>
            </p:txBody>
          </p:sp>
          <p:sp>
            <p:nvSpPr>
              <p:cNvPr id="107" name="Text Box 88"/>
              <p:cNvSpPr txBox="1">
                <a:spLocks noChangeArrowheads="1"/>
              </p:cNvSpPr>
              <p:nvPr/>
            </p:nvSpPr>
            <p:spPr bwMode="auto">
              <a:xfrm>
                <a:off x="3095929"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20</a:t>
                </a:r>
              </a:p>
            </p:txBody>
          </p:sp>
          <p:sp>
            <p:nvSpPr>
              <p:cNvPr id="108" name="Text Box 88"/>
              <p:cNvSpPr txBox="1">
                <a:spLocks noChangeArrowheads="1"/>
              </p:cNvSpPr>
              <p:nvPr/>
            </p:nvSpPr>
            <p:spPr bwMode="auto">
              <a:xfrm>
                <a:off x="3633648"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24</a:t>
                </a:r>
              </a:p>
            </p:txBody>
          </p:sp>
          <p:sp>
            <p:nvSpPr>
              <p:cNvPr id="109" name="Text Box 88"/>
              <p:cNvSpPr txBox="1">
                <a:spLocks noChangeArrowheads="1"/>
              </p:cNvSpPr>
              <p:nvPr/>
            </p:nvSpPr>
            <p:spPr bwMode="auto">
              <a:xfrm>
                <a:off x="4468226" y="5306105"/>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30</a:t>
                </a:r>
              </a:p>
            </p:txBody>
          </p:sp>
        </p:grpSp>
        <p:grpSp>
          <p:nvGrpSpPr>
            <p:cNvPr id="27" name="Group 26"/>
            <p:cNvGrpSpPr/>
            <p:nvPr/>
          </p:nvGrpSpPr>
          <p:grpSpPr>
            <a:xfrm>
              <a:off x="4508535" y="2439662"/>
              <a:ext cx="4698071" cy="3321869"/>
              <a:chOff x="83062" y="2425148"/>
              <a:chExt cx="4698071" cy="3321869"/>
            </a:xfrm>
          </p:grpSpPr>
          <p:sp>
            <p:nvSpPr>
              <p:cNvPr id="28" name="Text Box 62"/>
              <p:cNvSpPr txBox="1">
                <a:spLocks noChangeArrowheads="1"/>
              </p:cNvSpPr>
              <p:nvPr/>
            </p:nvSpPr>
            <p:spPr bwMode="auto">
              <a:xfrm rot="16200000">
                <a:off x="22788" y="3755574"/>
                <a:ext cx="35137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OS</a:t>
                </a:r>
              </a:p>
            </p:txBody>
          </p:sp>
          <p:sp>
            <p:nvSpPr>
              <p:cNvPr id="29" name="Text Box 103"/>
              <p:cNvSpPr txBox="1">
                <a:spLocks noChangeArrowheads="1"/>
              </p:cNvSpPr>
              <p:nvPr/>
            </p:nvSpPr>
            <p:spPr bwMode="auto">
              <a:xfrm>
                <a:off x="2083067" y="5516185"/>
                <a:ext cx="97975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ベースラインからの経過時間(ヶ月)</a:t>
                </a:r>
              </a:p>
            </p:txBody>
          </p:sp>
          <p:sp>
            <p:nvSpPr>
              <p:cNvPr id="31" name="Text Box 106"/>
              <p:cNvSpPr txBox="1">
                <a:spLocks noChangeArrowheads="1"/>
              </p:cNvSpPr>
              <p:nvPr/>
            </p:nvSpPr>
            <p:spPr bwMode="auto">
              <a:xfrm>
                <a:off x="232834" y="4044296"/>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0.4</a:t>
                </a:r>
              </a:p>
            </p:txBody>
          </p:sp>
          <p:sp>
            <p:nvSpPr>
              <p:cNvPr id="33" name="Text Box 108"/>
              <p:cNvSpPr txBox="1">
                <a:spLocks noChangeArrowheads="1"/>
              </p:cNvSpPr>
              <p:nvPr/>
            </p:nvSpPr>
            <p:spPr bwMode="auto">
              <a:xfrm>
                <a:off x="232834" y="3504580"/>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0.6</a:t>
                </a:r>
              </a:p>
            </p:txBody>
          </p:sp>
          <p:sp>
            <p:nvSpPr>
              <p:cNvPr id="35" name="Text Box 110"/>
              <p:cNvSpPr txBox="1">
                <a:spLocks noChangeArrowheads="1"/>
              </p:cNvSpPr>
              <p:nvPr/>
            </p:nvSpPr>
            <p:spPr bwMode="auto">
              <a:xfrm>
                <a:off x="232834" y="2964864"/>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0.8</a:t>
                </a:r>
              </a:p>
            </p:txBody>
          </p:sp>
          <p:sp>
            <p:nvSpPr>
              <p:cNvPr id="37" name="Text Box 112"/>
              <p:cNvSpPr txBox="1">
                <a:spLocks noChangeArrowheads="1"/>
              </p:cNvSpPr>
              <p:nvPr/>
            </p:nvSpPr>
            <p:spPr bwMode="auto">
              <a:xfrm>
                <a:off x="232834" y="2425148"/>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1.0</a:t>
                </a:r>
              </a:p>
            </p:txBody>
          </p:sp>
          <p:sp>
            <p:nvSpPr>
              <p:cNvPr id="38" name="Text Box 113"/>
              <p:cNvSpPr txBox="1">
                <a:spLocks noChangeArrowheads="1"/>
              </p:cNvSpPr>
              <p:nvPr/>
            </p:nvSpPr>
            <p:spPr bwMode="auto">
              <a:xfrm>
                <a:off x="232834" y="4584012"/>
                <a:ext cx="34496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0.2</a:t>
                </a:r>
              </a:p>
            </p:txBody>
          </p:sp>
          <p:sp>
            <p:nvSpPr>
              <p:cNvPr id="40" name="Text Box 115"/>
              <p:cNvSpPr txBox="1">
                <a:spLocks noChangeArrowheads="1"/>
              </p:cNvSpPr>
              <p:nvPr/>
            </p:nvSpPr>
            <p:spPr bwMode="auto">
              <a:xfrm>
                <a:off x="329014" y="5123728"/>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r"/>
                <a:r>
                  <a:rPr lang="ja-JP" sz="900" b="1" i="0" dirty="0" smtClean="0">
                    <a:solidFill>
                      <a:srgbClr val="4D4D4D"/>
                    </a:solidFill>
                    <a:ea typeface="MS UI Gothic" pitchFamily="18" charset="0"/>
                  </a:rPr>
                  <a:t>0</a:t>
                </a:r>
              </a:p>
            </p:txBody>
          </p:sp>
          <p:sp>
            <p:nvSpPr>
              <p:cNvPr id="41" name="Freeform 144"/>
              <p:cNvSpPr>
                <a:spLocks/>
              </p:cNvSpPr>
              <p:nvPr/>
            </p:nvSpPr>
            <p:spPr bwMode="auto">
              <a:xfrm>
                <a:off x="545986" y="2523405"/>
                <a:ext cx="4084932" cy="2713046"/>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2" name="Line 145"/>
              <p:cNvSpPr>
                <a:spLocks noChangeShapeType="1"/>
              </p:cNvSpPr>
              <p:nvPr/>
            </p:nvSpPr>
            <p:spPr bwMode="auto">
              <a:xfrm>
                <a:off x="515344" y="254055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3" name="Line 146"/>
              <p:cNvSpPr>
                <a:spLocks noChangeShapeType="1"/>
              </p:cNvSpPr>
              <p:nvPr/>
            </p:nvSpPr>
            <p:spPr bwMode="auto">
              <a:xfrm>
                <a:off x="515344" y="281050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4" name="Line 147"/>
              <p:cNvSpPr>
                <a:spLocks noChangeShapeType="1"/>
              </p:cNvSpPr>
              <p:nvPr/>
            </p:nvSpPr>
            <p:spPr bwMode="auto">
              <a:xfrm>
                <a:off x="515344" y="308045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5" name="Line 148"/>
              <p:cNvSpPr>
                <a:spLocks noChangeShapeType="1"/>
              </p:cNvSpPr>
              <p:nvPr/>
            </p:nvSpPr>
            <p:spPr bwMode="auto">
              <a:xfrm>
                <a:off x="515344" y="335041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6" name="Line 149"/>
              <p:cNvSpPr>
                <a:spLocks noChangeShapeType="1"/>
              </p:cNvSpPr>
              <p:nvPr/>
            </p:nvSpPr>
            <p:spPr bwMode="auto">
              <a:xfrm>
                <a:off x="515344" y="524009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7" name="Line 150"/>
              <p:cNvSpPr>
                <a:spLocks noChangeShapeType="1"/>
              </p:cNvSpPr>
              <p:nvPr/>
            </p:nvSpPr>
            <p:spPr bwMode="auto">
              <a:xfrm>
                <a:off x="515344" y="497013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8" name="Line 151"/>
              <p:cNvSpPr>
                <a:spLocks noChangeShapeType="1"/>
              </p:cNvSpPr>
              <p:nvPr/>
            </p:nvSpPr>
            <p:spPr bwMode="auto">
              <a:xfrm>
                <a:off x="515344" y="4700182"/>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49" name="Line 152"/>
              <p:cNvSpPr>
                <a:spLocks noChangeShapeType="1"/>
              </p:cNvSpPr>
              <p:nvPr/>
            </p:nvSpPr>
            <p:spPr bwMode="auto">
              <a:xfrm>
                <a:off x="515344" y="4430228"/>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0" name="Line 153"/>
              <p:cNvSpPr>
                <a:spLocks noChangeShapeType="1"/>
              </p:cNvSpPr>
              <p:nvPr/>
            </p:nvSpPr>
            <p:spPr bwMode="auto">
              <a:xfrm>
                <a:off x="515344" y="4160274"/>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1" name="Line 154"/>
              <p:cNvSpPr>
                <a:spLocks noChangeShapeType="1"/>
              </p:cNvSpPr>
              <p:nvPr/>
            </p:nvSpPr>
            <p:spPr bwMode="auto">
              <a:xfrm>
                <a:off x="515344" y="3890320"/>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2" name="Line 155"/>
              <p:cNvSpPr>
                <a:spLocks noChangeShapeType="1"/>
              </p:cNvSpPr>
              <p:nvPr/>
            </p:nvSpPr>
            <p:spPr bwMode="auto">
              <a:xfrm>
                <a:off x="515344" y="3620366"/>
                <a:ext cx="28971"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sz="900">
                  <a:latin typeface="Arial" panose="020B0604020202020204" pitchFamily="34" charset="0"/>
                  <a:cs typeface="Arial" panose="020B0604020202020204" pitchFamily="34" charset="0"/>
                </a:endParaRPr>
              </a:p>
            </p:txBody>
          </p:sp>
          <p:sp>
            <p:nvSpPr>
              <p:cNvPr id="53" name="Line 163"/>
              <p:cNvSpPr>
                <a:spLocks noChangeShapeType="1"/>
              </p:cNvSpPr>
              <p:nvPr/>
            </p:nvSpPr>
            <p:spPr bwMode="auto">
              <a:xfrm flipV="1">
                <a:off x="54431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4" name="Line 164"/>
              <p:cNvSpPr>
                <a:spLocks noChangeShapeType="1"/>
              </p:cNvSpPr>
              <p:nvPr/>
            </p:nvSpPr>
            <p:spPr bwMode="auto">
              <a:xfrm flipV="1">
                <a:off x="1084490"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5" name="Line 165"/>
              <p:cNvSpPr>
                <a:spLocks noChangeShapeType="1"/>
              </p:cNvSpPr>
              <p:nvPr/>
            </p:nvSpPr>
            <p:spPr bwMode="auto">
              <a:xfrm>
                <a:off x="1624664"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6" name="Line 166"/>
              <p:cNvSpPr>
                <a:spLocks noChangeShapeType="1"/>
              </p:cNvSpPr>
              <p:nvPr/>
            </p:nvSpPr>
            <p:spPr bwMode="auto">
              <a:xfrm>
                <a:off x="2164838"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7" name="Line 167"/>
              <p:cNvSpPr>
                <a:spLocks noChangeShapeType="1"/>
              </p:cNvSpPr>
              <p:nvPr/>
            </p:nvSpPr>
            <p:spPr bwMode="auto">
              <a:xfrm>
                <a:off x="2705012"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8" name="Line 168"/>
              <p:cNvSpPr>
                <a:spLocks noChangeShapeType="1"/>
              </p:cNvSpPr>
              <p:nvPr/>
            </p:nvSpPr>
            <p:spPr bwMode="auto">
              <a:xfrm>
                <a:off x="3245186" y="5240094"/>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59" name="Line 169"/>
              <p:cNvSpPr>
                <a:spLocks noChangeShapeType="1"/>
              </p:cNvSpPr>
              <p:nvPr/>
            </p:nvSpPr>
            <p:spPr bwMode="auto">
              <a:xfrm>
                <a:off x="3785360" y="5240089"/>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60" name="Line 170"/>
              <p:cNvSpPr>
                <a:spLocks noChangeShapeType="1"/>
              </p:cNvSpPr>
              <p:nvPr/>
            </p:nvSpPr>
            <p:spPr bwMode="auto">
              <a:xfrm>
                <a:off x="4624680" y="5235328"/>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
            <p:nvSpPr>
              <p:cNvPr id="61" name="Text Box 88"/>
              <p:cNvSpPr txBox="1">
                <a:spLocks noChangeArrowheads="1"/>
              </p:cNvSpPr>
              <p:nvPr/>
            </p:nvSpPr>
            <p:spPr bwMode="auto">
              <a:xfrm>
                <a:off x="424152" y="5306096"/>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0</a:t>
                </a:r>
              </a:p>
            </p:txBody>
          </p:sp>
          <p:sp>
            <p:nvSpPr>
              <p:cNvPr id="62" name="Text Box 88"/>
              <p:cNvSpPr txBox="1">
                <a:spLocks noChangeArrowheads="1"/>
              </p:cNvSpPr>
              <p:nvPr/>
            </p:nvSpPr>
            <p:spPr bwMode="auto">
              <a:xfrm>
                <a:off x="970388" y="5306096"/>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4</a:t>
                </a:r>
              </a:p>
            </p:txBody>
          </p:sp>
          <p:sp>
            <p:nvSpPr>
              <p:cNvPr id="63" name="Text Box 88"/>
              <p:cNvSpPr txBox="1">
                <a:spLocks noChangeArrowheads="1"/>
              </p:cNvSpPr>
              <p:nvPr/>
            </p:nvSpPr>
            <p:spPr bwMode="auto">
              <a:xfrm>
                <a:off x="1500286" y="5306096"/>
                <a:ext cx="248786"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8</a:t>
                </a:r>
              </a:p>
            </p:txBody>
          </p:sp>
          <p:sp>
            <p:nvSpPr>
              <p:cNvPr id="64" name="Text Box 88"/>
              <p:cNvSpPr txBox="1">
                <a:spLocks noChangeArrowheads="1"/>
              </p:cNvSpPr>
              <p:nvPr/>
            </p:nvSpPr>
            <p:spPr bwMode="auto">
              <a:xfrm>
                <a:off x="2014400"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12</a:t>
                </a:r>
              </a:p>
            </p:txBody>
          </p:sp>
          <p:sp>
            <p:nvSpPr>
              <p:cNvPr id="65" name="Text Box 88"/>
              <p:cNvSpPr txBox="1">
                <a:spLocks noChangeArrowheads="1"/>
              </p:cNvSpPr>
              <p:nvPr/>
            </p:nvSpPr>
            <p:spPr bwMode="auto">
              <a:xfrm>
                <a:off x="2557156"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16</a:t>
                </a:r>
              </a:p>
            </p:txBody>
          </p:sp>
          <p:sp>
            <p:nvSpPr>
              <p:cNvPr id="66" name="Text Box 88"/>
              <p:cNvSpPr txBox="1">
                <a:spLocks noChangeArrowheads="1"/>
              </p:cNvSpPr>
              <p:nvPr/>
            </p:nvSpPr>
            <p:spPr bwMode="auto">
              <a:xfrm>
                <a:off x="3092316"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20</a:t>
                </a:r>
              </a:p>
            </p:txBody>
          </p:sp>
          <p:sp>
            <p:nvSpPr>
              <p:cNvPr id="67" name="Text Box 88"/>
              <p:cNvSpPr txBox="1">
                <a:spLocks noChangeArrowheads="1"/>
              </p:cNvSpPr>
              <p:nvPr/>
            </p:nvSpPr>
            <p:spPr bwMode="auto">
              <a:xfrm>
                <a:off x="3626333"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24</a:t>
                </a:r>
              </a:p>
            </p:txBody>
          </p:sp>
          <p:sp>
            <p:nvSpPr>
              <p:cNvPr id="68" name="Text Box 88"/>
              <p:cNvSpPr txBox="1">
                <a:spLocks noChangeArrowheads="1"/>
              </p:cNvSpPr>
              <p:nvPr/>
            </p:nvSpPr>
            <p:spPr bwMode="auto">
              <a:xfrm>
                <a:off x="4468226" y="5306096"/>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30</a:t>
                </a:r>
              </a:p>
            </p:txBody>
          </p:sp>
        </p:grpSp>
      </p:grpSp>
      <p:grpSp>
        <p:nvGrpSpPr>
          <p:cNvPr id="110" name="Group 109"/>
          <p:cNvGrpSpPr/>
          <p:nvPr/>
        </p:nvGrpSpPr>
        <p:grpSpPr>
          <a:xfrm>
            <a:off x="486287" y="2555064"/>
            <a:ext cx="3960176" cy="2448621"/>
            <a:chOff x="486287" y="2555064"/>
            <a:chExt cx="3960176" cy="2448621"/>
          </a:xfrm>
        </p:grpSpPr>
        <p:sp>
          <p:nvSpPr>
            <p:cNvPr id="111" name="Freeform 2"/>
            <p:cNvSpPr>
              <a:spLocks/>
            </p:cNvSpPr>
            <p:nvPr/>
          </p:nvSpPr>
          <p:spPr bwMode="auto">
            <a:xfrm>
              <a:off x="486287" y="2567751"/>
              <a:ext cx="3858307" cy="2435934"/>
            </a:xfrm>
            <a:custGeom>
              <a:avLst/>
              <a:gdLst>
                <a:gd name="T0" fmla="*/ 303 w 303"/>
                <a:gd name="T1" fmla="*/ 186 h 192"/>
                <a:gd name="T2" fmla="*/ 276 w 303"/>
                <a:gd name="T3" fmla="*/ 183 h 192"/>
                <a:gd name="T4" fmla="*/ 264 w 303"/>
                <a:gd name="T5" fmla="*/ 178 h 192"/>
                <a:gd name="T6" fmla="*/ 247 w 303"/>
                <a:gd name="T7" fmla="*/ 175 h 192"/>
                <a:gd name="T8" fmla="*/ 243 w 303"/>
                <a:gd name="T9" fmla="*/ 170 h 192"/>
                <a:gd name="T10" fmla="*/ 226 w 303"/>
                <a:gd name="T11" fmla="*/ 164 h 192"/>
                <a:gd name="T12" fmla="*/ 209 w 303"/>
                <a:gd name="T13" fmla="*/ 160 h 192"/>
                <a:gd name="T14" fmla="*/ 196 w 303"/>
                <a:gd name="T15" fmla="*/ 156 h 192"/>
                <a:gd name="T16" fmla="*/ 174 w 303"/>
                <a:gd name="T17" fmla="*/ 152 h 192"/>
                <a:gd name="T18" fmla="*/ 158 w 303"/>
                <a:gd name="T19" fmla="*/ 148 h 192"/>
                <a:gd name="T20" fmla="*/ 135 w 303"/>
                <a:gd name="T21" fmla="*/ 144 h 192"/>
                <a:gd name="T22" fmla="*/ 130 w 303"/>
                <a:gd name="T23" fmla="*/ 140 h 192"/>
                <a:gd name="T24" fmla="*/ 127 w 303"/>
                <a:gd name="T25" fmla="*/ 133 h 192"/>
                <a:gd name="T26" fmla="*/ 119 w 303"/>
                <a:gd name="T27" fmla="*/ 129 h 192"/>
                <a:gd name="T28" fmla="*/ 115 w 303"/>
                <a:gd name="T29" fmla="*/ 124 h 192"/>
                <a:gd name="T30" fmla="*/ 110 w 303"/>
                <a:gd name="T31" fmla="*/ 114 h 192"/>
                <a:gd name="T32" fmla="*/ 107 w 303"/>
                <a:gd name="T33" fmla="*/ 106 h 192"/>
                <a:gd name="T34" fmla="*/ 103 w 303"/>
                <a:gd name="T35" fmla="*/ 101 h 192"/>
                <a:gd name="T36" fmla="*/ 97 w 303"/>
                <a:gd name="T37" fmla="*/ 89 h 192"/>
                <a:gd name="T38" fmla="*/ 93 w 303"/>
                <a:gd name="T39" fmla="*/ 81 h 192"/>
                <a:gd name="T40" fmla="*/ 87 w 303"/>
                <a:gd name="T41" fmla="*/ 77 h 192"/>
                <a:gd name="T42" fmla="*/ 82 w 303"/>
                <a:gd name="T43" fmla="*/ 72 h 192"/>
                <a:gd name="T44" fmla="*/ 72 w 303"/>
                <a:gd name="T45" fmla="*/ 67 h 192"/>
                <a:gd name="T46" fmla="*/ 64 w 303"/>
                <a:gd name="T47" fmla="*/ 61 h 192"/>
                <a:gd name="T48" fmla="*/ 59 w 303"/>
                <a:gd name="T49" fmla="*/ 53 h 192"/>
                <a:gd name="T50" fmla="*/ 54 w 303"/>
                <a:gd name="T51" fmla="*/ 49 h 192"/>
                <a:gd name="T52" fmla="*/ 50 w 303"/>
                <a:gd name="T53" fmla="*/ 41 h 192"/>
                <a:gd name="T54" fmla="*/ 45 w 303"/>
                <a:gd name="T55" fmla="*/ 37 h 192"/>
                <a:gd name="T56" fmla="*/ 39 w 303"/>
                <a:gd name="T57" fmla="*/ 28 h 192"/>
                <a:gd name="T58" fmla="*/ 35 w 303"/>
                <a:gd name="T59" fmla="*/ 21 h 192"/>
                <a:gd name="T60" fmla="*/ 31 w 303"/>
                <a:gd name="T61" fmla="*/ 16 h 192"/>
                <a:gd name="T62" fmla="*/ 26 w 303"/>
                <a:gd name="T63" fmla="*/ 12 h 192"/>
                <a:gd name="T64" fmla="*/ 20 w 303"/>
                <a:gd name="T65" fmla="*/ 8 h 192"/>
                <a:gd name="T66" fmla="*/ 11 w 303"/>
                <a:gd name="T67" fmla="*/ 4 h 192"/>
                <a:gd name="T68" fmla="*/ 4 w 303"/>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3" h="192">
                  <a:moveTo>
                    <a:pt x="303" y="192"/>
                  </a:moveTo>
                  <a:lnTo>
                    <a:pt x="303" y="186"/>
                  </a:lnTo>
                  <a:lnTo>
                    <a:pt x="276" y="186"/>
                  </a:lnTo>
                  <a:lnTo>
                    <a:pt x="276" y="183"/>
                  </a:lnTo>
                  <a:lnTo>
                    <a:pt x="264" y="183"/>
                  </a:lnTo>
                  <a:lnTo>
                    <a:pt x="264" y="178"/>
                  </a:lnTo>
                  <a:lnTo>
                    <a:pt x="247" y="178"/>
                  </a:lnTo>
                  <a:lnTo>
                    <a:pt x="247" y="175"/>
                  </a:lnTo>
                  <a:lnTo>
                    <a:pt x="243" y="175"/>
                  </a:lnTo>
                  <a:lnTo>
                    <a:pt x="243" y="170"/>
                  </a:lnTo>
                  <a:lnTo>
                    <a:pt x="226" y="170"/>
                  </a:lnTo>
                  <a:lnTo>
                    <a:pt x="226" y="164"/>
                  </a:lnTo>
                  <a:lnTo>
                    <a:pt x="209" y="164"/>
                  </a:lnTo>
                  <a:lnTo>
                    <a:pt x="209" y="160"/>
                  </a:lnTo>
                  <a:lnTo>
                    <a:pt x="196" y="160"/>
                  </a:lnTo>
                  <a:lnTo>
                    <a:pt x="196" y="156"/>
                  </a:lnTo>
                  <a:lnTo>
                    <a:pt x="174" y="156"/>
                  </a:lnTo>
                  <a:lnTo>
                    <a:pt x="174" y="152"/>
                  </a:lnTo>
                  <a:lnTo>
                    <a:pt x="158" y="152"/>
                  </a:lnTo>
                  <a:lnTo>
                    <a:pt x="158" y="148"/>
                  </a:lnTo>
                  <a:lnTo>
                    <a:pt x="135" y="148"/>
                  </a:lnTo>
                  <a:lnTo>
                    <a:pt x="135" y="144"/>
                  </a:lnTo>
                  <a:lnTo>
                    <a:pt x="130" y="144"/>
                  </a:lnTo>
                  <a:lnTo>
                    <a:pt x="130" y="140"/>
                  </a:lnTo>
                  <a:lnTo>
                    <a:pt x="127" y="140"/>
                  </a:lnTo>
                  <a:lnTo>
                    <a:pt x="127" y="133"/>
                  </a:lnTo>
                  <a:lnTo>
                    <a:pt x="119" y="133"/>
                  </a:lnTo>
                  <a:lnTo>
                    <a:pt x="119" y="129"/>
                  </a:lnTo>
                  <a:lnTo>
                    <a:pt x="115" y="129"/>
                  </a:lnTo>
                  <a:lnTo>
                    <a:pt x="115" y="124"/>
                  </a:lnTo>
                  <a:lnTo>
                    <a:pt x="110" y="124"/>
                  </a:lnTo>
                  <a:lnTo>
                    <a:pt x="110" y="114"/>
                  </a:lnTo>
                  <a:lnTo>
                    <a:pt x="107" y="114"/>
                  </a:lnTo>
                  <a:lnTo>
                    <a:pt x="107" y="106"/>
                  </a:lnTo>
                  <a:lnTo>
                    <a:pt x="103" y="106"/>
                  </a:lnTo>
                  <a:lnTo>
                    <a:pt x="103" y="101"/>
                  </a:lnTo>
                  <a:lnTo>
                    <a:pt x="97" y="101"/>
                  </a:lnTo>
                  <a:lnTo>
                    <a:pt x="97" y="89"/>
                  </a:lnTo>
                  <a:lnTo>
                    <a:pt x="93" y="89"/>
                  </a:lnTo>
                  <a:lnTo>
                    <a:pt x="93" y="81"/>
                  </a:lnTo>
                  <a:lnTo>
                    <a:pt x="87" y="81"/>
                  </a:lnTo>
                  <a:lnTo>
                    <a:pt x="87" y="77"/>
                  </a:lnTo>
                  <a:lnTo>
                    <a:pt x="82" y="77"/>
                  </a:lnTo>
                  <a:lnTo>
                    <a:pt x="82" y="72"/>
                  </a:lnTo>
                  <a:lnTo>
                    <a:pt x="72" y="72"/>
                  </a:lnTo>
                  <a:lnTo>
                    <a:pt x="72" y="67"/>
                  </a:lnTo>
                  <a:lnTo>
                    <a:pt x="64" y="67"/>
                  </a:lnTo>
                  <a:lnTo>
                    <a:pt x="64" y="61"/>
                  </a:lnTo>
                  <a:lnTo>
                    <a:pt x="59" y="61"/>
                  </a:lnTo>
                  <a:lnTo>
                    <a:pt x="59" y="53"/>
                  </a:lnTo>
                  <a:lnTo>
                    <a:pt x="54" y="53"/>
                  </a:lnTo>
                  <a:lnTo>
                    <a:pt x="54" y="49"/>
                  </a:lnTo>
                  <a:lnTo>
                    <a:pt x="50" y="49"/>
                  </a:lnTo>
                  <a:lnTo>
                    <a:pt x="50" y="41"/>
                  </a:lnTo>
                  <a:lnTo>
                    <a:pt x="45" y="41"/>
                  </a:lnTo>
                  <a:lnTo>
                    <a:pt x="45" y="37"/>
                  </a:lnTo>
                  <a:lnTo>
                    <a:pt x="39" y="37"/>
                  </a:lnTo>
                  <a:lnTo>
                    <a:pt x="39" y="28"/>
                  </a:lnTo>
                  <a:lnTo>
                    <a:pt x="35" y="28"/>
                  </a:lnTo>
                  <a:lnTo>
                    <a:pt x="35" y="21"/>
                  </a:lnTo>
                  <a:lnTo>
                    <a:pt x="31" y="21"/>
                  </a:lnTo>
                  <a:lnTo>
                    <a:pt x="31" y="16"/>
                  </a:lnTo>
                  <a:lnTo>
                    <a:pt x="26" y="16"/>
                  </a:lnTo>
                  <a:lnTo>
                    <a:pt x="26" y="12"/>
                  </a:lnTo>
                  <a:lnTo>
                    <a:pt x="20" y="12"/>
                  </a:lnTo>
                  <a:lnTo>
                    <a:pt x="20" y="8"/>
                  </a:lnTo>
                  <a:lnTo>
                    <a:pt x="11" y="8"/>
                  </a:lnTo>
                  <a:lnTo>
                    <a:pt x="11" y="4"/>
                  </a:lnTo>
                  <a:lnTo>
                    <a:pt x="4" y="4"/>
                  </a:lnTo>
                  <a:lnTo>
                    <a:pt x="4"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12" name="Freeform 3"/>
            <p:cNvSpPr>
              <a:spLocks/>
            </p:cNvSpPr>
            <p:nvPr/>
          </p:nvSpPr>
          <p:spPr bwMode="auto">
            <a:xfrm>
              <a:off x="486287" y="2555064"/>
              <a:ext cx="3960176" cy="2435934"/>
            </a:xfrm>
            <a:custGeom>
              <a:avLst/>
              <a:gdLst>
                <a:gd name="T0" fmla="*/ 311 w 311"/>
                <a:gd name="T1" fmla="*/ 192 h 192"/>
                <a:gd name="T2" fmla="*/ 311 w 311"/>
                <a:gd name="T3" fmla="*/ 187 h 192"/>
                <a:gd name="T4" fmla="*/ 293 w 311"/>
                <a:gd name="T5" fmla="*/ 187 h 192"/>
                <a:gd name="T6" fmla="*/ 293 w 311"/>
                <a:gd name="T7" fmla="*/ 181 h 192"/>
                <a:gd name="T8" fmla="*/ 254 w 311"/>
                <a:gd name="T9" fmla="*/ 181 h 192"/>
                <a:gd name="T10" fmla="*/ 254 w 311"/>
                <a:gd name="T11" fmla="*/ 179 h 192"/>
                <a:gd name="T12" fmla="*/ 254 w 311"/>
                <a:gd name="T13" fmla="*/ 176 h 192"/>
                <a:gd name="T14" fmla="*/ 247 w 311"/>
                <a:gd name="T15" fmla="*/ 176 h 192"/>
                <a:gd name="T16" fmla="*/ 247 w 311"/>
                <a:gd name="T17" fmla="*/ 172 h 192"/>
                <a:gd name="T18" fmla="*/ 234 w 311"/>
                <a:gd name="T19" fmla="*/ 172 h 192"/>
                <a:gd name="T20" fmla="*/ 234 w 311"/>
                <a:gd name="T21" fmla="*/ 167 h 192"/>
                <a:gd name="T22" fmla="*/ 217 w 311"/>
                <a:gd name="T23" fmla="*/ 167 h 192"/>
                <a:gd name="T24" fmla="*/ 217 w 311"/>
                <a:gd name="T25" fmla="*/ 165 h 192"/>
                <a:gd name="T26" fmla="*/ 207 w 311"/>
                <a:gd name="T27" fmla="*/ 165 h 192"/>
                <a:gd name="T28" fmla="*/ 207 w 311"/>
                <a:gd name="T29" fmla="*/ 161 h 192"/>
                <a:gd name="T30" fmla="*/ 199 w 311"/>
                <a:gd name="T31" fmla="*/ 161 h 192"/>
                <a:gd name="T32" fmla="*/ 199 w 311"/>
                <a:gd name="T33" fmla="*/ 157 h 192"/>
                <a:gd name="T34" fmla="*/ 174 w 311"/>
                <a:gd name="T35" fmla="*/ 157 h 192"/>
                <a:gd name="T36" fmla="*/ 174 w 311"/>
                <a:gd name="T37" fmla="*/ 153 h 192"/>
                <a:gd name="T38" fmla="*/ 166 w 311"/>
                <a:gd name="T39" fmla="*/ 153 h 192"/>
                <a:gd name="T40" fmla="*/ 166 w 311"/>
                <a:gd name="T41" fmla="*/ 141 h 192"/>
                <a:gd name="T42" fmla="*/ 159 w 311"/>
                <a:gd name="T43" fmla="*/ 141 h 192"/>
                <a:gd name="T44" fmla="*/ 159 w 311"/>
                <a:gd name="T45" fmla="*/ 134 h 192"/>
                <a:gd name="T46" fmla="*/ 153 w 311"/>
                <a:gd name="T47" fmla="*/ 134 h 192"/>
                <a:gd name="T48" fmla="*/ 153 w 311"/>
                <a:gd name="T49" fmla="*/ 125 h 192"/>
                <a:gd name="T50" fmla="*/ 149 w 311"/>
                <a:gd name="T51" fmla="*/ 125 h 192"/>
                <a:gd name="T52" fmla="*/ 149 w 311"/>
                <a:gd name="T53" fmla="*/ 120 h 192"/>
                <a:gd name="T54" fmla="*/ 130 w 311"/>
                <a:gd name="T55" fmla="*/ 120 h 192"/>
                <a:gd name="T56" fmla="*/ 130 w 311"/>
                <a:gd name="T57" fmla="*/ 115 h 192"/>
                <a:gd name="T58" fmla="*/ 123 w 311"/>
                <a:gd name="T59" fmla="*/ 115 h 192"/>
                <a:gd name="T60" fmla="*/ 123 w 311"/>
                <a:gd name="T61" fmla="*/ 103 h 192"/>
                <a:gd name="T62" fmla="*/ 117 w 311"/>
                <a:gd name="T63" fmla="*/ 103 h 192"/>
                <a:gd name="T64" fmla="*/ 117 w 311"/>
                <a:gd name="T65" fmla="*/ 95 h 192"/>
                <a:gd name="T66" fmla="*/ 110 w 311"/>
                <a:gd name="T67" fmla="*/ 95 h 192"/>
                <a:gd name="T68" fmla="*/ 110 w 311"/>
                <a:gd name="T69" fmla="*/ 83 h 192"/>
                <a:gd name="T70" fmla="*/ 106 w 311"/>
                <a:gd name="T71" fmla="*/ 83 h 192"/>
                <a:gd name="T72" fmla="*/ 106 w 311"/>
                <a:gd name="T73" fmla="*/ 79 h 192"/>
                <a:gd name="T74" fmla="*/ 102 w 311"/>
                <a:gd name="T75" fmla="*/ 79 h 192"/>
                <a:gd name="T76" fmla="*/ 102 w 311"/>
                <a:gd name="T77" fmla="*/ 75 h 192"/>
                <a:gd name="T78" fmla="*/ 96 w 311"/>
                <a:gd name="T79" fmla="*/ 75 h 192"/>
                <a:gd name="T80" fmla="*/ 96 w 311"/>
                <a:gd name="T81" fmla="*/ 68 h 192"/>
                <a:gd name="T82" fmla="*/ 92 w 311"/>
                <a:gd name="T83" fmla="*/ 68 h 192"/>
                <a:gd name="T84" fmla="*/ 92 w 311"/>
                <a:gd name="T85" fmla="*/ 63 h 192"/>
                <a:gd name="T86" fmla="*/ 86 w 311"/>
                <a:gd name="T87" fmla="*/ 63 h 192"/>
                <a:gd name="T88" fmla="*/ 86 w 311"/>
                <a:gd name="T89" fmla="*/ 53 h 192"/>
                <a:gd name="T90" fmla="*/ 86 w 311"/>
                <a:gd name="T91" fmla="*/ 51 h 192"/>
                <a:gd name="T92" fmla="*/ 79 w 311"/>
                <a:gd name="T93" fmla="*/ 51 h 192"/>
                <a:gd name="T94" fmla="*/ 79 w 311"/>
                <a:gd name="T95" fmla="*/ 46 h 192"/>
                <a:gd name="T96" fmla="*/ 70 w 311"/>
                <a:gd name="T97" fmla="*/ 46 h 192"/>
                <a:gd name="T98" fmla="*/ 70 w 311"/>
                <a:gd name="T99" fmla="*/ 41 h 192"/>
                <a:gd name="T100" fmla="*/ 65 w 311"/>
                <a:gd name="T101" fmla="*/ 41 h 192"/>
                <a:gd name="T102" fmla="*/ 65 w 311"/>
                <a:gd name="T103" fmla="*/ 31 h 192"/>
                <a:gd name="T104" fmla="*/ 60 w 311"/>
                <a:gd name="T105" fmla="*/ 31 h 192"/>
                <a:gd name="T106" fmla="*/ 60 w 311"/>
                <a:gd name="T107" fmla="*/ 21 h 192"/>
                <a:gd name="T108" fmla="*/ 49 w 311"/>
                <a:gd name="T109" fmla="*/ 21 h 192"/>
                <a:gd name="T110" fmla="*/ 49 w 311"/>
                <a:gd name="T111" fmla="*/ 16 h 192"/>
                <a:gd name="T112" fmla="*/ 39 w 311"/>
                <a:gd name="T113" fmla="*/ 16 h 192"/>
                <a:gd name="T114" fmla="*/ 39 w 311"/>
                <a:gd name="T115" fmla="*/ 6 h 192"/>
                <a:gd name="T116" fmla="*/ 16 w 311"/>
                <a:gd name="T117" fmla="*/ 6 h 192"/>
                <a:gd name="T118" fmla="*/ 16 w 311"/>
                <a:gd name="T119" fmla="*/ 0 h 192"/>
                <a:gd name="T120" fmla="*/ 0 w 311"/>
                <a:gd name="T12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192">
                  <a:moveTo>
                    <a:pt x="311" y="192"/>
                  </a:moveTo>
                  <a:lnTo>
                    <a:pt x="311" y="187"/>
                  </a:lnTo>
                  <a:lnTo>
                    <a:pt x="293" y="187"/>
                  </a:lnTo>
                  <a:lnTo>
                    <a:pt x="293" y="181"/>
                  </a:lnTo>
                  <a:lnTo>
                    <a:pt x="254" y="181"/>
                  </a:lnTo>
                  <a:lnTo>
                    <a:pt x="254" y="179"/>
                  </a:lnTo>
                  <a:lnTo>
                    <a:pt x="254" y="176"/>
                  </a:lnTo>
                  <a:lnTo>
                    <a:pt x="247" y="176"/>
                  </a:lnTo>
                  <a:lnTo>
                    <a:pt x="247" y="172"/>
                  </a:lnTo>
                  <a:lnTo>
                    <a:pt x="234" y="172"/>
                  </a:lnTo>
                  <a:lnTo>
                    <a:pt x="234" y="167"/>
                  </a:lnTo>
                  <a:lnTo>
                    <a:pt x="217" y="167"/>
                  </a:lnTo>
                  <a:lnTo>
                    <a:pt x="217" y="165"/>
                  </a:lnTo>
                  <a:lnTo>
                    <a:pt x="207" y="165"/>
                  </a:lnTo>
                  <a:lnTo>
                    <a:pt x="207" y="161"/>
                  </a:lnTo>
                  <a:lnTo>
                    <a:pt x="199" y="161"/>
                  </a:lnTo>
                  <a:lnTo>
                    <a:pt x="199" y="157"/>
                  </a:lnTo>
                  <a:lnTo>
                    <a:pt x="174" y="157"/>
                  </a:lnTo>
                  <a:lnTo>
                    <a:pt x="174" y="153"/>
                  </a:lnTo>
                  <a:lnTo>
                    <a:pt x="166" y="153"/>
                  </a:lnTo>
                  <a:lnTo>
                    <a:pt x="166" y="141"/>
                  </a:lnTo>
                  <a:lnTo>
                    <a:pt x="159" y="141"/>
                  </a:lnTo>
                  <a:lnTo>
                    <a:pt x="159" y="134"/>
                  </a:lnTo>
                  <a:lnTo>
                    <a:pt x="153" y="134"/>
                  </a:lnTo>
                  <a:lnTo>
                    <a:pt x="153" y="125"/>
                  </a:lnTo>
                  <a:lnTo>
                    <a:pt x="149" y="125"/>
                  </a:lnTo>
                  <a:lnTo>
                    <a:pt x="149" y="120"/>
                  </a:lnTo>
                  <a:lnTo>
                    <a:pt x="130" y="120"/>
                  </a:lnTo>
                  <a:lnTo>
                    <a:pt x="130" y="115"/>
                  </a:lnTo>
                  <a:lnTo>
                    <a:pt x="123" y="115"/>
                  </a:lnTo>
                  <a:lnTo>
                    <a:pt x="123" y="103"/>
                  </a:lnTo>
                  <a:lnTo>
                    <a:pt x="117" y="103"/>
                  </a:lnTo>
                  <a:lnTo>
                    <a:pt x="117" y="95"/>
                  </a:lnTo>
                  <a:lnTo>
                    <a:pt x="110" y="95"/>
                  </a:lnTo>
                  <a:lnTo>
                    <a:pt x="110" y="83"/>
                  </a:lnTo>
                  <a:lnTo>
                    <a:pt x="106" y="83"/>
                  </a:lnTo>
                  <a:lnTo>
                    <a:pt x="106" y="79"/>
                  </a:lnTo>
                  <a:lnTo>
                    <a:pt x="102" y="79"/>
                  </a:lnTo>
                  <a:lnTo>
                    <a:pt x="102" y="75"/>
                  </a:lnTo>
                  <a:lnTo>
                    <a:pt x="96" y="75"/>
                  </a:lnTo>
                  <a:lnTo>
                    <a:pt x="96" y="68"/>
                  </a:lnTo>
                  <a:lnTo>
                    <a:pt x="92" y="68"/>
                  </a:lnTo>
                  <a:lnTo>
                    <a:pt x="92" y="63"/>
                  </a:lnTo>
                  <a:lnTo>
                    <a:pt x="86" y="63"/>
                  </a:lnTo>
                  <a:lnTo>
                    <a:pt x="86" y="53"/>
                  </a:lnTo>
                  <a:lnTo>
                    <a:pt x="86" y="51"/>
                  </a:lnTo>
                  <a:lnTo>
                    <a:pt x="79" y="51"/>
                  </a:lnTo>
                  <a:lnTo>
                    <a:pt x="79" y="46"/>
                  </a:lnTo>
                  <a:lnTo>
                    <a:pt x="70" y="46"/>
                  </a:lnTo>
                  <a:lnTo>
                    <a:pt x="70" y="41"/>
                  </a:lnTo>
                  <a:lnTo>
                    <a:pt x="65" y="41"/>
                  </a:lnTo>
                  <a:lnTo>
                    <a:pt x="65" y="31"/>
                  </a:lnTo>
                  <a:lnTo>
                    <a:pt x="60" y="31"/>
                  </a:lnTo>
                  <a:lnTo>
                    <a:pt x="60" y="21"/>
                  </a:lnTo>
                  <a:lnTo>
                    <a:pt x="49" y="21"/>
                  </a:lnTo>
                  <a:lnTo>
                    <a:pt x="49" y="16"/>
                  </a:lnTo>
                  <a:lnTo>
                    <a:pt x="39" y="16"/>
                  </a:lnTo>
                  <a:lnTo>
                    <a:pt x="39" y="6"/>
                  </a:lnTo>
                  <a:lnTo>
                    <a:pt x="16" y="6"/>
                  </a:lnTo>
                  <a:lnTo>
                    <a:pt x="16"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dirty="0">
                <a:solidFill>
                  <a:schemeClr val="tx1">
                    <a:lumMod val="50000"/>
                  </a:schemeClr>
                </a:solidFill>
              </a:endParaRPr>
            </a:p>
          </p:txBody>
        </p:sp>
      </p:grpSp>
      <p:sp>
        <p:nvSpPr>
          <p:cNvPr id="113" name="TextBox 112"/>
          <p:cNvSpPr txBox="1"/>
          <p:nvPr/>
        </p:nvSpPr>
        <p:spPr>
          <a:xfrm>
            <a:off x="648610" y="4297817"/>
            <a:ext cx="1789272" cy="830997"/>
          </a:xfrm>
          <a:prstGeom prst="rect">
            <a:avLst/>
          </a:prstGeom>
          <a:noFill/>
        </p:spPr>
        <p:txBody>
          <a:bodyPr wrap="none" rtlCol="0">
            <a:spAutoFit/>
          </a:bodyPr>
          <a:lstStyle/>
          <a:p>
            <a:r>
              <a:rPr lang="ja-JP" sz="800" b="0" i="0" dirty="0" smtClean="0">
                <a:solidFill>
                  <a:srgbClr val="4D4D4D"/>
                </a:solidFill>
                <a:ea typeface="MS UI Gothic" pitchFamily="18" charset="0"/>
              </a:rPr>
              <a:t>事象発生件数</a:t>
            </a:r>
          </a:p>
          <a:p>
            <a:endParaRPr lang="en-GB" sz="800" dirty="0"/>
          </a:p>
          <a:p>
            <a:r>
              <a:rPr lang="ja-JP" sz="800" b="0" i="0" dirty="0" smtClean="0">
                <a:solidFill>
                  <a:srgbClr val="4D4D4D"/>
                </a:solidFill>
                <a:ea typeface="MS UI Gothic" pitchFamily="18" charset="0"/>
              </a:rPr>
              <a:t>A: 49 (90.7%)</a:t>
            </a:r>
          </a:p>
          <a:p>
            <a:r>
              <a:rPr lang="ja-JP" sz="800" b="0" i="0" dirty="0" smtClean="0">
                <a:solidFill>
                  <a:srgbClr val="4D4D4D"/>
                </a:solidFill>
                <a:ea typeface="MS UI Gothic" pitchFamily="18" charset="0"/>
              </a:rPr>
              <a:t>B: 48 (87.3%)</a:t>
            </a:r>
          </a:p>
          <a:p>
            <a:endParaRPr lang="en-GB" sz="800" dirty="0"/>
          </a:p>
          <a:p>
            <a:r>
              <a:rPr lang="ja-JP" sz="800" b="0" i="0" dirty="0" smtClean="0">
                <a:solidFill>
                  <a:srgbClr val="4D4D4D"/>
                </a:solidFill>
                <a:ea typeface="MS UI Gothic" pitchFamily="18" charset="0"/>
              </a:rPr>
              <a:t>ログランク検定：カイ2乗=0.79 df=1 p=0.373 </a:t>
            </a:r>
          </a:p>
        </p:txBody>
      </p:sp>
      <p:sp>
        <p:nvSpPr>
          <p:cNvPr id="114" name="TextBox 113"/>
          <p:cNvSpPr txBox="1"/>
          <p:nvPr/>
        </p:nvSpPr>
        <p:spPr>
          <a:xfrm>
            <a:off x="5129308" y="4297817"/>
            <a:ext cx="1789272" cy="830997"/>
          </a:xfrm>
          <a:prstGeom prst="rect">
            <a:avLst/>
          </a:prstGeom>
          <a:noFill/>
        </p:spPr>
        <p:txBody>
          <a:bodyPr wrap="none" rtlCol="0">
            <a:spAutoFit/>
          </a:bodyPr>
          <a:lstStyle/>
          <a:p>
            <a:r>
              <a:rPr lang="ja-JP" sz="800" b="0" i="0" dirty="0" smtClean="0">
                <a:solidFill>
                  <a:srgbClr val="4D4D4D"/>
                </a:solidFill>
                <a:ea typeface="MS UI Gothic" pitchFamily="18" charset="0"/>
              </a:rPr>
              <a:t>事象発生件数</a:t>
            </a:r>
          </a:p>
          <a:p>
            <a:endParaRPr lang="en-GB" sz="800" dirty="0"/>
          </a:p>
          <a:p>
            <a:r>
              <a:rPr lang="ja-JP" sz="800" b="0" i="0" dirty="0" smtClean="0">
                <a:solidFill>
                  <a:srgbClr val="4D4D4D"/>
                </a:solidFill>
                <a:ea typeface="MS UI Gothic" pitchFamily="18" charset="0"/>
              </a:rPr>
              <a:t>A: 46 (85.2%)</a:t>
            </a:r>
          </a:p>
          <a:p>
            <a:r>
              <a:rPr lang="ja-JP" sz="800" b="0" i="0" dirty="0" smtClean="0">
                <a:solidFill>
                  <a:srgbClr val="4D4D4D"/>
                </a:solidFill>
                <a:ea typeface="MS UI Gothic" pitchFamily="18" charset="0"/>
              </a:rPr>
              <a:t>B: 43 (78.2%)</a:t>
            </a:r>
          </a:p>
          <a:p>
            <a:endParaRPr lang="en-GB" sz="800" dirty="0"/>
          </a:p>
          <a:p>
            <a:r>
              <a:rPr lang="ja-JP" sz="800" b="0" i="0" dirty="0" smtClean="0">
                <a:solidFill>
                  <a:srgbClr val="4D4D4D"/>
                </a:solidFill>
                <a:ea typeface="MS UI Gothic" pitchFamily="18" charset="0"/>
              </a:rPr>
              <a:t>ログランク検定：カイ2乗=1.30 df=1 p=0.255 </a:t>
            </a:r>
          </a:p>
        </p:txBody>
      </p:sp>
      <p:grpSp>
        <p:nvGrpSpPr>
          <p:cNvPr id="115" name="Group 114"/>
          <p:cNvGrpSpPr/>
          <p:nvPr/>
        </p:nvGrpSpPr>
        <p:grpSpPr>
          <a:xfrm>
            <a:off x="5098410" y="2643188"/>
            <a:ext cx="3713993" cy="2119731"/>
            <a:chOff x="5098410" y="2643188"/>
            <a:chExt cx="3713993" cy="2119731"/>
          </a:xfrm>
        </p:grpSpPr>
        <p:sp>
          <p:nvSpPr>
            <p:cNvPr id="116" name="Freeform 5"/>
            <p:cNvSpPr>
              <a:spLocks/>
            </p:cNvSpPr>
            <p:nvPr/>
          </p:nvSpPr>
          <p:spPr bwMode="auto">
            <a:xfrm>
              <a:off x="5098410" y="2650887"/>
              <a:ext cx="3713993" cy="2112032"/>
            </a:xfrm>
            <a:custGeom>
              <a:avLst/>
              <a:gdLst>
                <a:gd name="T0" fmla="*/ 290 w 290"/>
                <a:gd name="T1" fmla="*/ 161 h 166"/>
                <a:gd name="T2" fmla="*/ 283 w 290"/>
                <a:gd name="T3" fmla="*/ 157 h 166"/>
                <a:gd name="T4" fmla="*/ 274 w 290"/>
                <a:gd name="T5" fmla="*/ 153 h 166"/>
                <a:gd name="T6" fmla="*/ 260 w 290"/>
                <a:gd name="T7" fmla="*/ 149 h 166"/>
                <a:gd name="T8" fmla="*/ 252 w 290"/>
                <a:gd name="T9" fmla="*/ 144 h 166"/>
                <a:gd name="T10" fmla="*/ 242 w 290"/>
                <a:gd name="T11" fmla="*/ 141 h 166"/>
                <a:gd name="T12" fmla="*/ 231 w 290"/>
                <a:gd name="T13" fmla="*/ 137 h 166"/>
                <a:gd name="T14" fmla="*/ 193 w 290"/>
                <a:gd name="T15" fmla="*/ 132 h 166"/>
                <a:gd name="T16" fmla="*/ 172 w 290"/>
                <a:gd name="T17" fmla="*/ 129 h 166"/>
                <a:gd name="T18" fmla="*/ 161 w 290"/>
                <a:gd name="T19" fmla="*/ 124 h 166"/>
                <a:gd name="T20" fmla="*/ 155 w 290"/>
                <a:gd name="T21" fmla="*/ 120 h 166"/>
                <a:gd name="T22" fmla="*/ 143 w 290"/>
                <a:gd name="T23" fmla="*/ 117 h 166"/>
                <a:gd name="T24" fmla="*/ 135 w 290"/>
                <a:gd name="T25" fmla="*/ 110 h 166"/>
                <a:gd name="T26" fmla="*/ 126 w 290"/>
                <a:gd name="T27" fmla="*/ 99 h 166"/>
                <a:gd name="T28" fmla="*/ 122 w 290"/>
                <a:gd name="T29" fmla="*/ 94 h 166"/>
                <a:gd name="T30" fmla="*/ 118 w 290"/>
                <a:gd name="T31" fmla="*/ 88 h 166"/>
                <a:gd name="T32" fmla="*/ 115 w 290"/>
                <a:gd name="T33" fmla="*/ 85 h 166"/>
                <a:gd name="T34" fmla="*/ 112 w 290"/>
                <a:gd name="T35" fmla="*/ 82 h 166"/>
                <a:gd name="T36" fmla="*/ 109 w 290"/>
                <a:gd name="T37" fmla="*/ 78 h 166"/>
                <a:gd name="T38" fmla="*/ 106 w 290"/>
                <a:gd name="T39" fmla="*/ 75 h 166"/>
                <a:gd name="T40" fmla="*/ 89 w 290"/>
                <a:gd name="T41" fmla="*/ 67 h 166"/>
                <a:gd name="T42" fmla="*/ 84 w 290"/>
                <a:gd name="T43" fmla="*/ 63 h 166"/>
                <a:gd name="T44" fmla="*/ 70 w 290"/>
                <a:gd name="T45" fmla="*/ 60 h 166"/>
                <a:gd name="T46" fmla="*/ 60 w 290"/>
                <a:gd name="T47" fmla="*/ 55 h 166"/>
                <a:gd name="T48" fmla="*/ 56 w 290"/>
                <a:gd name="T49" fmla="*/ 52 h 166"/>
                <a:gd name="T50" fmla="*/ 52 w 290"/>
                <a:gd name="T51" fmla="*/ 48 h 166"/>
                <a:gd name="T52" fmla="*/ 49 w 290"/>
                <a:gd name="T53" fmla="*/ 41 h 166"/>
                <a:gd name="T54" fmla="*/ 46 w 290"/>
                <a:gd name="T55" fmla="*/ 37 h 166"/>
                <a:gd name="T56" fmla="*/ 35 w 290"/>
                <a:gd name="T57" fmla="*/ 33 h 166"/>
                <a:gd name="T58" fmla="*/ 31 w 290"/>
                <a:gd name="T59" fmla="*/ 26 h 166"/>
                <a:gd name="T60" fmla="*/ 31 w 290"/>
                <a:gd name="T61" fmla="*/ 18 h 166"/>
                <a:gd name="T62" fmla="*/ 28 w 290"/>
                <a:gd name="T63" fmla="*/ 14 h 166"/>
                <a:gd name="T64" fmla="*/ 25 w 290"/>
                <a:gd name="T65" fmla="*/ 10 h 166"/>
                <a:gd name="T66" fmla="*/ 18 w 290"/>
                <a:gd name="T67" fmla="*/ 7 h 166"/>
                <a:gd name="T68" fmla="*/ 10 w 290"/>
                <a:gd name="T69" fmla="*/ 4 h 166"/>
                <a:gd name="T70" fmla="*/ 5 w 290"/>
                <a:gd name="T7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 h="166">
                  <a:moveTo>
                    <a:pt x="290" y="166"/>
                  </a:moveTo>
                  <a:lnTo>
                    <a:pt x="290" y="161"/>
                  </a:lnTo>
                  <a:lnTo>
                    <a:pt x="283" y="161"/>
                  </a:lnTo>
                  <a:lnTo>
                    <a:pt x="283" y="157"/>
                  </a:lnTo>
                  <a:lnTo>
                    <a:pt x="274" y="157"/>
                  </a:lnTo>
                  <a:lnTo>
                    <a:pt x="274" y="153"/>
                  </a:lnTo>
                  <a:lnTo>
                    <a:pt x="260" y="153"/>
                  </a:lnTo>
                  <a:lnTo>
                    <a:pt x="260" y="149"/>
                  </a:lnTo>
                  <a:lnTo>
                    <a:pt x="252" y="149"/>
                  </a:lnTo>
                  <a:lnTo>
                    <a:pt x="252" y="144"/>
                  </a:lnTo>
                  <a:lnTo>
                    <a:pt x="242" y="144"/>
                  </a:lnTo>
                  <a:lnTo>
                    <a:pt x="242" y="141"/>
                  </a:lnTo>
                  <a:lnTo>
                    <a:pt x="231" y="141"/>
                  </a:lnTo>
                  <a:lnTo>
                    <a:pt x="231" y="137"/>
                  </a:lnTo>
                  <a:lnTo>
                    <a:pt x="193" y="137"/>
                  </a:lnTo>
                  <a:lnTo>
                    <a:pt x="193" y="132"/>
                  </a:lnTo>
                  <a:lnTo>
                    <a:pt x="172" y="132"/>
                  </a:lnTo>
                  <a:lnTo>
                    <a:pt x="172" y="129"/>
                  </a:lnTo>
                  <a:lnTo>
                    <a:pt x="161" y="129"/>
                  </a:lnTo>
                  <a:lnTo>
                    <a:pt x="161" y="124"/>
                  </a:lnTo>
                  <a:lnTo>
                    <a:pt x="155" y="124"/>
                  </a:lnTo>
                  <a:lnTo>
                    <a:pt x="155" y="120"/>
                  </a:lnTo>
                  <a:lnTo>
                    <a:pt x="143" y="120"/>
                  </a:lnTo>
                  <a:lnTo>
                    <a:pt x="143" y="117"/>
                  </a:lnTo>
                  <a:lnTo>
                    <a:pt x="135" y="117"/>
                  </a:lnTo>
                  <a:lnTo>
                    <a:pt x="135" y="110"/>
                  </a:lnTo>
                  <a:lnTo>
                    <a:pt x="126" y="110"/>
                  </a:lnTo>
                  <a:lnTo>
                    <a:pt x="126" y="99"/>
                  </a:lnTo>
                  <a:lnTo>
                    <a:pt x="122" y="99"/>
                  </a:lnTo>
                  <a:lnTo>
                    <a:pt x="122" y="94"/>
                  </a:lnTo>
                  <a:lnTo>
                    <a:pt x="118" y="94"/>
                  </a:lnTo>
                  <a:lnTo>
                    <a:pt x="118" y="88"/>
                  </a:lnTo>
                  <a:lnTo>
                    <a:pt x="115" y="88"/>
                  </a:lnTo>
                  <a:lnTo>
                    <a:pt x="115" y="85"/>
                  </a:lnTo>
                  <a:lnTo>
                    <a:pt x="112" y="85"/>
                  </a:lnTo>
                  <a:lnTo>
                    <a:pt x="112" y="82"/>
                  </a:lnTo>
                  <a:lnTo>
                    <a:pt x="109" y="82"/>
                  </a:lnTo>
                  <a:lnTo>
                    <a:pt x="109" y="78"/>
                  </a:lnTo>
                  <a:lnTo>
                    <a:pt x="106" y="78"/>
                  </a:lnTo>
                  <a:lnTo>
                    <a:pt x="106" y="75"/>
                  </a:lnTo>
                  <a:lnTo>
                    <a:pt x="106" y="67"/>
                  </a:lnTo>
                  <a:lnTo>
                    <a:pt x="89" y="67"/>
                  </a:lnTo>
                  <a:lnTo>
                    <a:pt x="89" y="63"/>
                  </a:lnTo>
                  <a:lnTo>
                    <a:pt x="84" y="63"/>
                  </a:lnTo>
                  <a:lnTo>
                    <a:pt x="84" y="60"/>
                  </a:lnTo>
                  <a:lnTo>
                    <a:pt x="70" y="60"/>
                  </a:lnTo>
                  <a:lnTo>
                    <a:pt x="70" y="55"/>
                  </a:lnTo>
                  <a:lnTo>
                    <a:pt x="60" y="55"/>
                  </a:lnTo>
                  <a:lnTo>
                    <a:pt x="60" y="52"/>
                  </a:lnTo>
                  <a:lnTo>
                    <a:pt x="56" y="52"/>
                  </a:lnTo>
                  <a:lnTo>
                    <a:pt x="56" y="48"/>
                  </a:lnTo>
                  <a:lnTo>
                    <a:pt x="52" y="48"/>
                  </a:lnTo>
                  <a:lnTo>
                    <a:pt x="52" y="41"/>
                  </a:lnTo>
                  <a:lnTo>
                    <a:pt x="49" y="41"/>
                  </a:lnTo>
                  <a:lnTo>
                    <a:pt x="49" y="37"/>
                  </a:lnTo>
                  <a:lnTo>
                    <a:pt x="46" y="37"/>
                  </a:lnTo>
                  <a:lnTo>
                    <a:pt x="46" y="33"/>
                  </a:lnTo>
                  <a:lnTo>
                    <a:pt x="35" y="33"/>
                  </a:lnTo>
                  <a:lnTo>
                    <a:pt x="35" y="26"/>
                  </a:lnTo>
                  <a:lnTo>
                    <a:pt x="31" y="26"/>
                  </a:lnTo>
                  <a:lnTo>
                    <a:pt x="31" y="21"/>
                  </a:lnTo>
                  <a:lnTo>
                    <a:pt x="31" y="18"/>
                  </a:lnTo>
                  <a:lnTo>
                    <a:pt x="28" y="18"/>
                  </a:lnTo>
                  <a:lnTo>
                    <a:pt x="28" y="14"/>
                  </a:lnTo>
                  <a:lnTo>
                    <a:pt x="25" y="14"/>
                  </a:lnTo>
                  <a:lnTo>
                    <a:pt x="25" y="10"/>
                  </a:lnTo>
                  <a:lnTo>
                    <a:pt x="18" y="10"/>
                  </a:lnTo>
                  <a:lnTo>
                    <a:pt x="18" y="7"/>
                  </a:lnTo>
                  <a:lnTo>
                    <a:pt x="10" y="7"/>
                  </a:lnTo>
                  <a:lnTo>
                    <a:pt x="10" y="4"/>
                  </a:lnTo>
                  <a:lnTo>
                    <a:pt x="5" y="4"/>
                  </a:lnTo>
                  <a:lnTo>
                    <a:pt x="5" y="0"/>
                  </a:lnTo>
                  <a:lnTo>
                    <a:pt x="0" y="0"/>
                  </a:ln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Freeform 6"/>
            <p:cNvSpPr>
              <a:spLocks/>
            </p:cNvSpPr>
            <p:nvPr/>
          </p:nvSpPr>
          <p:spPr bwMode="auto">
            <a:xfrm>
              <a:off x="5098410" y="2643188"/>
              <a:ext cx="3713993" cy="2010247"/>
            </a:xfrm>
            <a:custGeom>
              <a:avLst/>
              <a:gdLst>
                <a:gd name="T0" fmla="*/ 290 w 290"/>
                <a:gd name="T1" fmla="*/ 158 h 158"/>
                <a:gd name="T2" fmla="*/ 290 w 290"/>
                <a:gd name="T3" fmla="*/ 153 h 158"/>
                <a:gd name="T4" fmla="*/ 274 w 290"/>
                <a:gd name="T5" fmla="*/ 153 h 158"/>
                <a:gd name="T6" fmla="*/ 274 w 290"/>
                <a:gd name="T7" fmla="*/ 143 h 158"/>
                <a:gd name="T8" fmla="*/ 242 w 290"/>
                <a:gd name="T9" fmla="*/ 143 h 158"/>
                <a:gd name="T10" fmla="*/ 242 w 290"/>
                <a:gd name="T11" fmla="*/ 137 h 158"/>
                <a:gd name="T12" fmla="*/ 237 w 290"/>
                <a:gd name="T13" fmla="*/ 137 h 158"/>
                <a:gd name="T14" fmla="*/ 237 w 290"/>
                <a:gd name="T15" fmla="*/ 132 h 158"/>
                <a:gd name="T16" fmla="*/ 233 w 290"/>
                <a:gd name="T17" fmla="*/ 132 h 158"/>
                <a:gd name="T18" fmla="*/ 233 w 290"/>
                <a:gd name="T19" fmla="*/ 124 h 158"/>
                <a:gd name="T20" fmla="*/ 209 w 290"/>
                <a:gd name="T21" fmla="*/ 124 h 158"/>
                <a:gd name="T22" fmla="*/ 209 w 290"/>
                <a:gd name="T23" fmla="*/ 120 h 158"/>
                <a:gd name="T24" fmla="*/ 202 w 290"/>
                <a:gd name="T25" fmla="*/ 120 h 158"/>
                <a:gd name="T26" fmla="*/ 202 w 290"/>
                <a:gd name="T27" fmla="*/ 116 h 158"/>
                <a:gd name="T28" fmla="*/ 192 w 290"/>
                <a:gd name="T29" fmla="*/ 116 h 158"/>
                <a:gd name="T30" fmla="*/ 192 w 290"/>
                <a:gd name="T31" fmla="*/ 107 h 158"/>
                <a:gd name="T32" fmla="*/ 187 w 290"/>
                <a:gd name="T33" fmla="*/ 107 h 158"/>
                <a:gd name="T34" fmla="*/ 187 w 290"/>
                <a:gd name="T35" fmla="*/ 96 h 158"/>
                <a:gd name="T36" fmla="*/ 175 w 290"/>
                <a:gd name="T37" fmla="*/ 96 h 158"/>
                <a:gd name="T38" fmla="*/ 175 w 290"/>
                <a:gd name="T39" fmla="*/ 92 h 158"/>
                <a:gd name="T40" fmla="*/ 170 w 290"/>
                <a:gd name="T41" fmla="*/ 92 h 158"/>
                <a:gd name="T42" fmla="*/ 170 w 290"/>
                <a:gd name="T43" fmla="*/ 88 h 158"/>
                <a:gd name="T44" fmla="*/ 161 w 290"/>
                <a:gd name="T45" fmla="*/ 88 h 158"/>
                <a:gd name="T46" fmla="*/ 161 w 290"/>
                <a:gd name="T47" fmla="*/ 84 h 158"/>
                <a:gd name="T48" fmla="*/ 155 w 290"/>
                <a:gd name="T49" fmla="*/ 84 h 158"/>
                <a:gd name="T50" fmla="*/ 155 w 290"/>
                <a:gd name="T51" fmla="*/ 80 h 158"/>
                <a:gd name="T52" fmla="*/ 147 w 290"/>
                <a:gd name="T53" fmla="*/ 80 h 158"/>
                <a:gd name="T54" fmla="*/ 147 w 290"/>
                <a:gd name="T55" fmla="*/ 76 h 158"/>
                <a:gd name="T56" fmla="*/ 141 w 290"/>
                <a:gd name="T57" fmla="*/ 76 h 158"/>
                <a:gd name="T58" fmla="*/ 141 w 290"/>
                <a:gd name="T59" fmla="*/ 72 h 158"/>
                <a:gd name="T60" fmla="*/ 131 w 290"/>
                <a:gd name="T61" fmla="*/ 72 h 158"/>
                <a:gd name="T62" fmla="*/ 131 w 290"/>
                <a:gd name="T63" fmla="*/ 68 h 158"/>
                <a:gd name="T64" fmla="*/ 127 w 290"/>
                <a:gd name="T65" fmla="*/ 68 h 158"/>
                <a:gd name="T66" fmla="*/ 127 w 290"/>
                <a:gd name="T67" fmla="*/ 64 h 158"/>
                <a:gd name="T68" fmla="*/ 120 w 290"/>
                <a:gd name="T69" fmla="*/ 64 h 158"/>
                <a:gd name="T70" fmla="*/ 120 w 290"/>
                <a:gd name="T71" fmla="*/ 58 h 158"/>
                <a:gd name="T72" fmla="*/ 108 w 290"/>
                <a:gd name="T73" fmla="*/ 58 h 158"/>
                <a:gd name="T74" fmla="*/ 108 w 290"/>
                <a:gd name="T75" fmla="*/ 51 h 158"/>
                <a:gd name="T76" fmla="*/ 98 w 290"/>
                <a:gd name="T77" fmla="*/ 51 h 158"/>
                <a:gd name="T78" fmla="*/ 98 w 290"/>
                <a:gd name="T79" fmla="*/ 43 h 158"/>
                <a:gd name="T80" fmla="*/ 83 w 290"/>
                <a:gd name="T81" fmla="*/ 43 h 158"/>
                <a:gd name="T82" fmla="*/ 83 w 290"/>
                <a:gd name="T83" fmla="*/ 38 h 158"/>
                <a:gd name="T84" fmla="*/ 79 w 290"/>
                <a:gd name="T85" fmla="*/ 38 h 158"/>
                <a:gd name="T86" fmla="*/ 79 w 290"/>
                <a:gd name="T87" fmla="*/ 32 h 158"/>
                <a:gd name="T88" fmla="*/ 63 w 290"/>
                <a:gd name="T89" fmla="*/ 32 h 158"/>
                <a:gd name="T90" fmla="*/ 63 w 290"/>
                <a:gd name="T91" fmla="*/ 24 h 158"/>
                <a:gd name="T92" fmla="*/ 58 w 290"/>
                <a:gd name="T93" fmla="*/ 24 h 158"/>
                <a:gd name="T94" fmla="*/ 58 w 290"/>
                <a:gd name="T95" fmla="*/ 20 h 158"/>
                <a:gd name="T96" fmla="*/ 52 w 290"/>
                <a:gd name="T97" fmla="*/ 20 h 158"/>
                <a:gd name="T98" fmla="*/ 52 w 290"/>
                <a:gd name="T99" fmla="*/ 16 h 158"/>
                <a:gd name="T100" fmla="*/ 35 w 290"/>
                <a:gd name="T101" fmla="*/ 16 h 158"/>
                <a:gd name="T102" fmla="*/ 35 w 290"/>
                <a:gd name="T103" fmla="*/ 5 h 158"/>
                <a:gd name="T104" fmla="*/ 14 w 290"/>
                <a:gd name="T105" fmla="*/ 5 h 158"/>
                <a:gd name="T106" fmla="*/ 14 w 290"/>
                <a:gd name="T107" fmla="*/ 0 h 158"/>
                <a:gd name="T108" fmla="*/ 0 w 290"/>
                <a:gd name="T10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0" h="158">
                  <a:moveTo>
                    <a:pt x="290" y="158"/>
                  </a:moveTo>
                  <a:lnTo>
                    <a:pt x="290" y="153"/>
                  </a:lnTo>
                  <a:lnTo>
                    <a:pt x="274" y="153"/>
                  </a:lnTo>
                  <a:lnTo>
                    <a:pt x="274" y="143"/>
                  </a:lnTo>
                  <a:lnTo>
                    <a:pt x="242" y="143"/>
                  </a:lnTo>
                  <a:lnTo>
                    <a:pt x="242" y="137"/>
                  </a:lnTo>
                  <a:lnTo>
                    <a:pt x="237" y="137"/>
                  </a:lnTo>
                  <a:lnTo>
                    <a:pt x="237" y="132"/>
                  </a:lnTo>
                  <a:lnTo>
                    <a:pt x="233" y="132"/>
                  </a:lnTo>
                  <a:lnTo>
                    <a:pt x="233" y="124"/>
                  </a:lnTo>
                  <a:lnTo>
                    <a:pt x="209" y="124"/>
                  </a:lnTo>
                  <a:lnTo>
                    <a:pt x="209" y="120"/>
                  </a:lnTo>
                  <a:lnTo>
                    <a:pt x="202" y="120"/>
                  </a:lnTo>
                  <a:lnTo>
                    <a:pt x="202" y="116"/>
                  </a:lnTo>
                  <a:lnTo>
                    <a:pt x="192" y="116"/>
                  </a:lnTo>
                  <a:lnTo>
                    <a:pt x="192" y="107"/>
                  </a:lnTo>
                  <a:lnTo>
                    <a:pt x="187" y="107"/>
                  </a:lnTo>
                  <a:lnTo>
                    <a:pt x="187" y="96"/>
                  </a:lnTo>
                  <a:lnTo>
                    <a:pt x="175" y="96"/>
                  </a:lnTo>
                  <a:lnTo>
                    <a:pt x="175" y="92"/>
                  </a:lnTo>
                  <a:lnTo>
                    <a:pt x="170" y="92"/>
                  </a:lnTo>
                  <a:lnTo>
                    <a:pt x="170" y="88"/>
                  </a:lnTo>
                  <a:lnTo>
                    <a:pt x="161" y="88"/>
                  </a:lnTo>
                  <a:lnTo>
                    <a:pt x="161" y="84"/>
                  </a:lnTo>
                  <a:lnTo>
                    <a:pt x="155" y="84"/>
                  </a:lnTo>
                  <a:lnTo>
                    <a:pt x="155" y="80"/>
                  </a:lnTo>
                  <a:lnTo>
                    <a:pt x="147" y="80"/>
                  </a:lnTo>
                  <a:lnTo>
                    <a:pt x="147" y="76"/>
                  </a:lnTo>
                  <a:lnTo>
                    <a:pt x="141" y="76"/>
                  </a:lnTo>
                  <a:lnTo>
                    <a:pt x="141" y="72"/>
                  </a:lnTo>
                  <a:lnTo>
                    <a:pt x="131" y="72"/>
                  </a:lnTo>
                  <a:lnTo>
                    <a:pt x="131" y="68"/>
                  </a:lnTo>
                  <a:lnTo>
                    <a:pt x="127" y="68"/>
                  </a:lnTo>
                  <a:lnTo>
                    <a:pt x="127" y="64"/>
                  </a:lnTo>
                  <a:lnTo>
                    <a:pt x="120" y="64"/>
                  </a:lnTo>
                  <a:lnTo>
                    <a:pt x="120" y="58"/>
                  </a:lnTo>
                  <a:lnTo>
                    <a:pt x="108" y="58"/>
                  </a:lnTo>
                  <a:lnTo>
                    <a:pt x="108" y="51"/>
                  </a:lnTo>
                  <a:lnTo>
                    <a:pt x="98" y="51"/>
                  </a:lnTo>
                  <a:lnTo>
                    <a:pt x="98" y="43"/>
                  </a:lnTo>
                  <a:lnTo>
                    <a:pt x="83" y="43"/>
                  </a:lnTo>
                  <a:lnTo>
                    <a:pt x="83" y="38"/>
                  </a:lnTo>
                  <a:lnTo>
                    <a:pt x="79" y="38"/>
                  </a:lnTo>
                  <a:lnTo>
                    <a:pt x="79" y="32"/>
                  </a:lnTo>
                  <a:lnTo>
                    <a:pt x="63" y="32"/>
                  </a:lnTo>
                  <a:lnTo>
                    <a:pt x="63" y="24"/>
                  </a:lnTo>
                  <a:lnTo>
                    <a:pt x="58" y="24"/>
                  </a:lnTo>
                  <a:lnTo>
                    <a:pt x="58" y="20"/>
                  </a:lnTo>
                  <a:lnTo>
                    <a:pt x="52" y="20"/>
                  </a:lnTo>
                  <a:lnTo>
                    <a:pt x="52" y="16"/>
                  </a:lnTo>
                  <a:lnTo>
                    <a:pt x="35" y="16"/>
                  </a:lnTo>
                  <a:lnTo>
                    <a:pt x="35" y="5"/>
                  </a:lnTo>
                  <a:lnTo>
                    <a:pt x="14" y="5"/>
                  </a:lnTo>
                  <a:lnTo>
                    <a:pt x="14" y="0"/>
                  </a:lnTo>
                  <a:lnTo>
                    <a:pt x="0" y="0"/>
                  </a:lnTo>
                </a:path>
              </a:pathLst>
            </a:cu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18" name="Group 117"/>
          <p:cNvGrpSpPr/>
          <p:nvPr/>
        </p:nvGrpSpPr>
        <p:grpSpPr>
          <a:xfrm>
            <a:off x="6815472" y="2712656"/>
            <a:ext cx="2136393" cy="338554"/>
            <a:chOff x="2411723" y="2712656"/>
            <a:chExt cx="2136393" cy="338554"/>
          </a:xfrm>
        </p:grpSpPr>
        <p:sp>
          <p:nvSpPr>
            <p:cNvPr id="119" name="TextBox 118"/>
            <p:cNvSpPr txBox="1"/>
            <p:nvPr/>
          </p:nvSpPr>
          <p:spPr>
            <a:xfrm>
              <a:off x="2659457" y="2712656"/>
              <a:ext cx="1888659" cy="338554"/>
            </a:xfrm>
            <a:prstGeom prst="rect">
              <a:avLst/>
            </a:prstGeom>
            <a:noFill/>
          </p:spPr>
          <p:txBody>
            <a:bodyPr wrap="none" rtlCol="0">
              <a:spAutoFit/>
            </a:bodyPr>
            <a:lstStyle/>
            <a:p>
              <a:r>
                <a:rPr lang="ja-JP" sz="800" b="0" i="0" dirty="0" smtClean="0">
                  <a:solidFill>
                    <a:srgbClr val="4D4D4D"/>
                  </a:solidFill>
                  <a:ea typeface="MS UI Gothic" pitchFamily="18" charset="0"/>
                </a:rPr>
                <a:t>A: セツキシマブ＋イリノテカン→FOLFOX</a:t>
              </a:r>
            </a:p>
            <a:p>
              <a:r>
                <a:rPr lang="ja-JP" sz="800" b="0" i="0" dirty="0" smtClean="0">
                  <a:solidFill>
                    <a:srgbClr val="4D4D4D"/>
                  </a:solidFill>
                  <a:ea typeface="MS UI Gothic" pitchFamily="18" charset="0"/>
                </a:rPr>
                <a:t>B: FOLFOX→イリノテカン＋セツキシマブ</a:t>
              </a:r>
            </a:p>
          </p:txBody>
        </p:sp>
        <p:cxnSp>
          <p:nvCxnSpPr>
            <p:cNvPr id="120" name="Straight Connector 119"/>
            <p:cNvCxnSpPr/>
            <p:nvPr/>
          </p:nvCxnSpPr>
          <p:spPr>
            <a:xfrm>
              <a:off x="2411723" y="2826949"/>
              <a:ext cx="23535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411723" y="2941000"/>
              <a:ext cx="23535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3" name="Text Box 88"/>
          <p:cNvSpPr txBox="1">
            <a:spLocks noChangeArrowheads="1"/>
          </p:cNvSpPr>
          <p:nvPr/>
        </p:nvSpPr>
        <p:spPr bwMode="auto">
          <a:xfrm>
            <a:off x="8595068" y="5319769"/>
            <a:ext cx="312907"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ja-JP" sz="900" b="1" i="0" dirty="0" smtClean="0">
                <a:solidFill>
                  <a:srgbClr val="4D4D4D"/>
                </a:solidFill>
                <a:ea typeface="MS UI Gothic" pitchFamily="18" charset="0"/>
              </a:rPr>
              <a:t>28</a:t>
            </a:r>
          </a:p>
        </p:txBody>
      </p:sp>
      <p:sp>
        <p:nvSpPr>
          <p:cNvPr id="124" name="Line 169"/>
          <p:cNvSpPr>
            <a:spLocks noChangeShapeType="1"/>
          </p:cNvSpPr>
          <p:nvPr/>
        </p:nvSpPr>
        <p:spPr bwMode="auto">
          <a:xfrm>
            <a:off x="8751522" y="5261525"/>
            <a:ext cx="0" cy="62369"/>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927664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3" y="179614"/>
            <a:ext cx="8398867" cy="807720"/>
          </a:xfrm>
        </p:spPr>
        <p:txBody>
          <a:bodyPr/>
          <a:lstStyle/>
          <a:p>
            <a:r>
              <a:rPr lang="ja-JP" sz="1700" b="1" i="0" dirty="0" smtClean="0">
                <a:solidFill>
                  <a:srgbClr val="043882"/>
                </a:solidFill>
                <a:ea typeface="MS UI Gothic" pitchFamily="18" charset="0"/>
              </a:rPr>
              <a:t>2006: FOLFIRI／ベバシズマブ併用療法が無効の転移性K-RAS野生型（WT）結腸直腸癌（mCC）患者において、2つの異なる順序による二次／三次治療の施行（セツキシマブ／イリノテカン後にFOLFOX vs. FOLFOX後にセツキシマブ／イリノテカン）を比較する第III相多施設共同試験   – Cascinu S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marL="0" indent="0">
              <a:buNone/>
            </a:pPr>
            <a:r>
              <a:rPr lang="ja-JP" sz="1600" b="1" i="0" dirty="0" smtClean="0">
                <a:solidFill>
                  <a:srgbClr val="4D4D4D"/>
                </a:solidFill>
                <a:ea typeface="MS UI Gothic" pitchFamily="18" charset="0"/>
              </a:rPr>
              <a:t>結論</a:t>
            </a:r>
          </a:p>
          <a:p>
            <a:pPr>
              <a:spcAft>
                <a:spcPts val="200"/>
              </a:spcAft>
            </a:pPr>
            <a:r>
              <a:rPr lang="ja-JP" sz="1600" b="1" i="0" dirty="0" smtClean="0">
                <a:solidFill>
                  <a:srgbClr val="4D4D4D"/>
                </a:solidFill>
                <a:ea typeface="MS UI Gothic" pitchFamily="18" charset="0"/>
              </a:rPr>
              <a:t>FOLFIRI／ベバシズマブ併用療法無効のmCRC患者において、本試験では主要エンドポイントが達成されなかったが、FOLFOX療法後にセツキシマブを投与した群では逆順で投与した群と比較して、ORRおよびOSの改善が示された</a:t>
            </a:r>
          </a:p>
          <a:p>
            <a:pPr lvl="1">
              <a:spcAft>
                <a:spcPts val="200"/>
              </a:spcAft>
            </a:pPr>
            <a:r>
              <a:rPr lang="ja-JP" sz="1600" b="1" i="0" dirty="0" smtClean="0">
                <a:solidFill>
                  <a:srgbClr val="4D4D4D"/>
                </a:solidFill>
                <a:ea typeface="MS UI Gothic" pitchFamily="18" charset="0"/>
              </a:rPr>
              <a:t>これらのデータから、</a:t>
            </a:r>
            <a:r>
              <a:rPr lang="ja-JP" sz="1600" b="1" i="1" dirty="0" smtClean="0">
                <a:solidFill>
                  <a:srgbClr val="4D4D4D"/>
                </a:solidFill>
                <a:ea typeface="MS UI Gothic" pitchFamily="18" charset="0"/>
              </a:rPr>
              <a:t>KRAS </a:t>
            </a:r>
            <a:r>
              <a:rPr lang="ja-JP" sz="1600" b="1" i="0" dirty="0" smtClean="0">
                <a:solidFill>
                  <a:srgbClr val="4D4D4D"/>
                </a:solidFill>
                <a:ea typeface="MS UI Gothic" pitchFamily="18" charset="0"/>
              </a:rPr>
              <a:t>WT腫瘍を有する患者には、ベバシズマブの終了直後にセツキシマブを投与すべきではないことが示唆される</a:t>
            </a:r>
          </a:p>
          <a:p>
            <a:pPr>
              <a:spcAft>
                <a:spcPts val="200"/>
              </a:spcAft>
            </a:pPr>
            <a:r>
              <a:rPr lang="ja-JP" sz="1600" b="1" i="0" dirty="0" smtClean="0">
                <a:solidFill>
                  <a:srgbClr val="4D4D4D"/>
                </a:solidFill>
                <a:ea typeface="MS UI Gothic" pitchFamily="18" charset="0"/>
              </a:rPr>
              <a:t>本試験の結果は、VEGF阻害剤投与後のEGFRの阻害が有効ではないことを示唆する先行試験に一致する</a:t>
            </a:r>
          </a:p>
          <a:p>
            <a:pPr lvl="1">
              <a:spcAft>
                <a:spcPts val="200"/>
              </a:spcAft>
            </a:pPr>
            <a:r>
              <a:rPr lang="ja-JP" sz="1600" b="1" i="0" dirty="0" smtClean="0">
                <a:solidFill>
                  <a:srgbClr val="4D4D4D"/>
                </a:solidFill>
                <a:ea typeface="MS UI Gothic" pitchFamily="18" charset="0"/>
              </a:rPr>
              <a:t>本試験から得られた所見を用いて、FIRE-3試験のデータについて説明できる可能性がある</a:t>
            </a:r>
          </a:p>
          <a:p>
            <a:pPr>
              <a:spcAft>
                <a:spcPts val="200"/>
              </a:spcAft>
            </a:pPr>
            <a:r>
              <a:rPr lang="ja-JP" sz="1600" b="1" i="0" dirty="0" smtClean="0">
                <a:solidFill>
                  <a:srgbClr val="4D4D4D"/>
                </a:solidFill>
                <a:ea typeface="MS UI Gothic" pitchFamily="18" charset="0"/>
              </a:rPr>
              <a:t>毒性プロファイルは治療順序とは無関係であった</a:t>
            </a:r>
          </a:p>
          <a:p>
            <a:pPr lvl="1"/>
            <a:endParaRPr lang="en-GB" b="1" dirty="0"/>
          </a:p>
        </p:txBody>
      </p:sp>
      <p:sp>
        <p:nvSpPr>
          <p:cNvPr id="14" name="Text Placeholder 13"/>
          <p:cNvSpPr>
            <a:spLocks noGrp="1"/>
          </p:cNvSpPr>
          <p:nvPr>
            <p:ph type="body" sz="quarter" idx="11"/>
          </p:nvPr>
        </p:nvSpPr>
        <p:spPr>
          <a:xfrm>
            <a:off x="4648200" y="6324600"/>
            <a:ext cx="4130675" cy="258763"/>
          </a:xfrm>
        </p:spPr>
        <p:txBody>
          <a:bodyPr/>
          <a:lstStyle/>
          <a:p>
            <a:r>
              <a:rPr lang="ja-JP" sz="1200" b="0" i="0" dirty="0" smtClean="0">
                <a:ea typeface="MS UI Gothic" pitchFamily="18" charset="0"/>
              </a:rPr>
              <a:t>Cascinu et al. </a:t>
            </a:r>
            <a:r>
              <a:rPr lang="ja-JP" sz="1200" b="0" i="1" dirty="0" smtClean="0">
                <a:ea typeface="MS UI Gothic" pitchFamily="18" charset="0"/>
              </a:rPr>
              <a:t>Ann Oncol</a:t>
            </a:r>
            <a:r>
              <a:rPr lang="ja-JP" sz="1200" b="0" i="0" dirty="0" smtClean="0">
                <a:ea typeface="MS UI Gothic" pitchFamily="18" charset="0"/>
              </a:rPr>
              <a:t> 2015; 26 (suppl 6): abstr 2006</a:t>
            </a:r>
          </a:p>
        </p:txBody>
      </p:sp>
      <p:graphicFrame>
        <p:nvGraphicFramePr>
          <p:cNvPr id="3" name="Table 2"/>
          <p:cNvGraphicFramePr>
            <a:graphicFrameLocks noGrp="1"/>
          </p:cNvGraphicFramePr>
          <p:nvPr>
            <p:extLst>
              <p:ext uri="{D42A27DB-BD31-4B8C-83A1-F6EECF244321}">
                <p14:modId xmlns:p14="http://schemas.microsoft.com/office/powerpoint/2010/main" xmlns="" val="4017190965"/>
              </p:ext>
            </p:extLst>
          </p:nvPr>
        </p:nvGraphicFramePr>
        <p:xfrm>
          <a:off x="457200" y="1623950"/>
          <a:ext cx="8305800" cy="1524000"/>
        </p:xfrm>
        <a:graphic>
          <a:graphicData uri="http://schemas.openxmlformats.org/drawingml/2006/table">
            <a:tbl>
              <a:tblPr firstRow="1" bandRow="1">
                <a:tableStyleId>{69012ECD-51FC-41F1-AA8D-1B2483CD663E}</a:tableStyleId>
              </a:tblPr>
              <a:tblGrid>
                <a:gridCol w="4027018">
                  <a:extLst>
                    <a:ext uri="{9D8B030D-6E8A-4147-A177-3AD203B41FA5}">
                      <a16:colId xmlns="" xmlns:a16="http://schemas.microsoft.com/office/drawing/2014/main" val="20000"/>
                    </a:ext>
                  </a:extLst>
                </a:gridCol>
                <a:gridCol w="2139391">
                  <a:extLst>
                    <a:ext uri="{9D8B030D-6E8A-4147-A177-3AD203B41FA5}">
                      <a16:colId xmlns="" xmlns:a16="http://schemas.microsoft.com/office/drawing/2014/main" val="20001"/>
                    </a:ext>
                  </a:extLst>
                </a:gridCol>
                <a:gridCol w="2139391">
                  <a:extLst>
                    <a:ext uri="{9D8B030D-6E8A-4147-A177-3AD203B41FA5}">
                      <a16:colId xmlns="" xmlns:a16="http://schemas.microsoft.com/office/drawing/2014/main" val="20002"/>
                    </a:ext>
                  </a:extLst>
                </a:gridCol>
              </a:tblGrid>
              <a:tr h="0">
                <a:tc>
                  <a:txBody>
                    <a:bodyPr/>
                    <a:lstStyle/>
                    <a:p>
                      <a:r>
                        <a:rPr lang="ja-JP" sz="1400" b="1" i="0" dirty="0" smtClean="0">
                          <a:solidFill>
                            <a:srgbClr val="FFFFFF"/>
                          </a:solidFill>
                          <a:ea typeface="MS UI Gothic" pitchFamily="18" charset="0"/>
                        </a:rPr>
                        <a:t>患者≥ 10%で発生したグレード3～4のAE、n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A群 (n=54)</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B群 (n=55)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0">
                <a:tc>
                  <a:txBody>
                    <a:bodyPr/>
                    <a:lstStyle/>
                    <a:p>
                      <a:r>
                        <a:rPr lang="ja-JP" sz="1400" b="0" i="0" dirty="0" smtClean="0">
                          <a:solidFill>
                            <a:srgbClr val="4D4D4D"/>
                          </a:solidFill>
                          <a:ea typeface="MS UI Gothic" pitchFamily="18" charset="0"/>
                        </a:rPr>
                        <a:t>好中球減少症</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8 (15)</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6 (11)</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0">
                <a:tc>
                  <a:txBody>
                    <a:bodyPr/>
                    <a:lstStyle/>
                    <a:p>
                      <a:r>
                        <a:rPr lang="ja-JP" sz="1400" b="0" i="0" dirty="0" smtClean="0">
                          <a:solidFill>
                            <a:srgbClr val="4D4D4D"/>
                          </a:solidFill>
                          <a:ea typeface="MS UI Gothic" pitchFamily="18" charset="0"/>
                        </a:rPr>
                        <a:t>下痢</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7 (13)</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9 (16)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2"/>
                  </a:ext>
                </a:extLst>
              </a:tr>
              <a:tr h="0">
                <a:tc>
                  <a:txBody>
                    <a:bodyPr/>
                    <a:lstStyle/>
                    <a:p>
                      <a:r>
                        <a:rPr lang="ja-JP" sz="1400" b="0" i="0" dirty="0" smtClean="0">
                          <a:solidFill>
                            <a:srgbClr val="4D4D4D"/>
                          </a:solidFill>
                          <a:ea typeface="MS UI Gothic" pitchFamily="18" charset="0"/>
                        </a:rPr>
                        <a:t>無力症</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9 (16)</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8 (15)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3"/>
                  </a:ext>
                </a:extLst>
              </a:tr>
              <a:tr h="0">
                <a:tc>
                  <a:txBody>
                    <a:bodyPr/>
                    <a:lstStyle/>
                    <a:p>
                      <a:r>
                        <a:rPr lang="ja-JP" sz="1400" b="0" i="0" dirty="0" smtClean="0">
                          <a:solidFill>
                            <a:srgbClr val="4D4D4D"/>
                          </a:solidFill>
                          <a:ea typeface="MS UI Gothic" pitchFamily="18" charset="0"/>
                        </a:rPr>
                        <a:t>皮膚毒性</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15 (27)</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8 (15)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353369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2007: CALGB 80405試験において化学療法および生物製剤による治療を受けた、転移性結腸直腸癌（mCRC）患者609例における全生存期間（OS）のゲノムワイド関連解析（GWAS） – Innocenti F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FOLFOX療法、またはベバシズマブかセツキシマブ併用下でのFOLFIRI療法を受けたmCRC患者において、生存期間に関連する生殖細胞系列変異を特定すること</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r>
              <a:rPr lang="ja-JP" sz="1600" b="0" i="0" dirty="0" smtClean="0">
                <a:solidFill>
                  <a:srgbClr val="4D4D4D"/>
                </a:solidFill>
                <a:ea typeface="MS UI Gothic" pitchFamily="18" charset="0"/>
              </a:rPr>
              <a:t>DNAが末梢血から抽出され、700,000個のSNPについて、遺伝子型が解析された</a:t>
            </a:r>
          </a:p>
          <a:p>
            <a:r>
              <a:rPr lang="ja-JP" sz="1600" b="0" i="0" dirty="0" smtClean="0">
                <a:solidFill>
                  <a:srgbClr val="4D4D4D"/>
                </a:solidFill>
                <a:ea typeface="MS UI Gothic" pitchFamily="18" charset="0"/>
              </a:rPr>
              <a:t>COX比例ハザードモデルを用いて、SNPとOSとの関連性を検証した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Innocenti et al. </a:t>
            </a:r>
            <a:r>
              <a:rPr lang="ja-JP" sz="1200" b="0" i="1" dirty="0" smtClean="0">
                <a:ea typeface="MS UI Gothic" pitchFamily="18" charset="0"/>
              </a:rPr>
              <a:t>Ann Oncol</a:t>
            </a:r>
            <a:r>
              <a:rPr lang="ja-JP" sz="1200" b="0" i="0" dirty="0" smtClean="0">
                <a:ea typeface="MS UI Gothic" pitchFamily="18" charset="0"/>
              </a:rPr>
              <a:t> 2015; 26 (suppl 6): abstr 2007</a:t>
            </a:r>
          </a:p>
        </p:txBody>
      </p:sp>
      <p:sp>
        <p:nvSpPr>
          <p:cNvPr id="7" name="Oval 14"/>
          <p:cNvSpPr>
            <a:spLocks noChangeArrowheads="1"/>
          </p:cNvSpPr>
          <p:nvPr/>
        </p:nvSpPr>
        <p:spPr bwMode="auto">
          <a:xfrm>
            <a:off x="3941537" y="336662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8" name="AutoShape 15"/>
          <p:cNvCxnSpPr>
            <a:cxnSpLocks noChangeShapeType="1"/>
            <a:stCxn id="7" idx="0"/>
            <a:endCxn id="16" idx="1"/>
          </p:cNvCxnSpPr>
          <p:nvPr/>
        </p:nvCxnSpPr>
        <p:spPr bwMode="auto">
          <a:xfrm rot="5400000" flipH="1" flipV="1">
            <a:off x="4217370" y="2718687"/>
            <a:ext cx="663905" cy="631975"/>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8116435" y="243840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1" name="AutoShape 19"/>
          <p:cNvCxnSpPr>
            <a:cxnSpLocks noChangeShapeType="1"/>
          </p:cNvCxnSpPr>
          <p:nvPr/>
        </p:nvCxnSpPr>
        <p:spPr bwMode="auto">
          <a:xfrm>
            <a:off x="3684814" y="3658726"/>
            <a:ext cx="256723" cy="0"/>
          </a:xfrm>
          <a:prstGeom prst="straightConnector1">
            <a:avLst/>
          </a:prstGeom>
          <a:noFill/>
          <a:ln w="57150">
            <a:solidFill>
              <a:schemeClr val="bg2">
                <a:lumMod val="60000"/>
                <a:lumOff val="40000"/>
              </a:schemeClr>
            </a:solidFill>
            <a:round/>
            <a:headEnd/>
            <a:tailEnd type="triangle" w="med" len="med"/>
          </a:ln>
        </p:spPr>
      </p:cxnSp>
      <p:cxnSp>
        <p:nvCxnSpPr>
          <p:cNvPr id="15" name="AutoShape 21"/>
          <p:cNvCxnSpPr>
            <a:cxnSpLocks noChangeShapeType="1"/>
          </p:cNvCxnSpPr>
          <p:nvPr/>
        </p:nvCxnSpPr>
        <p:spPr bwMode="auto">
          <a:xfrm>
            <a:off x="7543800" y="2702721"/>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29235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セツキシマブ＋FOLFOX／FOLFIRI</a:t>
            </a:r>
          </a:p>
        </p:txBody>
      </p:sp>
      <p:sp>
        <p:nvSpPr>
          <p:cNvPr id="17" name="AutoShape 9"/>
          <p:cNvSpPr>
            <a:spLocks noChangeArrowheads="1"/>
          </p:cNvSpPr>
          <p:nvPr/>
        </p:nvSpPr>
        <p:spPr bwMode="auto">
          <a:xfrm>
            <a:off x="365124" y="2973432"/>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l"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1" dirty="0" smtClean="0">
                <a:solidFill>
                  <a:srgbClr val="FFFFFF"/>
                </a:solidFill>
                <a:ea typeface="MS UI Gothic" pitchFamily="18" charset="0"/>
              </a:rPr>
              <a:t>KRAS </a:t>
            </a:r>
            <a:r>
              <a:rPr lang="ja-JP" b="0" i="0" dirty="0" smtClean="0">
                <a:solidFill>
                  <a:srgbClr val="FFFFFF"/>
                </a:solidFill>
                <a:ea typeface="MS UI Gothic" pitchFamily="18" charset="0"/>
              </a:rPr>
              <a:t>WT (コドン12 + 13) mCRC </a:t>
            </a:r>
          </a:p>
          <a:p>
            <a:pPr marL="292100" indent="-292100" algn="l" defTabSz="892175" eaLnBrk="0" hangingPunct="0">
              <a:spcAft>
                <a:spcPct val="30000"/>
              </a:spcAft>
              <a:buFont typeface="Wingdings" pitchFamily="2" charset="2"/>
              <a:buNone/>
            </a:pPr>
            <a:r>
              <a:rPr lang="ja-JP" b="0" i="0" dirty="0" smtClean="0">
                <a:solidFill>
                  <a:srgbClr val="FFFFFF"/>
                </a:solidFill>
                <a:ea typeface="MS UI Gothic" pitchFamily="18" charset="0"/>
              </a:rPr>
              <a:t>(n=609)</a:t>
            </a:r>
          </a:p>
        </p:txBody>
      </p:sp>
      <p:sp>
        <p:nvSpPr>
          <p:cNvPr id="18" name="Rectangle 9"/>
          <p:cNvSpPr txBox="1">
            <a:spLocks noChangeArrowheads="1"/>
          </p:cNvSpPr>
          <p:nvPr/>
        </p:nvSpPr>
        <p:spPr bwMode="auto">
          <a:xfrm>
            <a:off x="365124" y="4370350"/>
            <a:ext cx="331969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b="1" i="0" dirty="0" smtClean="0">
                <a:solidFill>
                  <a:srgbClr val="A0A0A0"/>
                </a:solidFill>
                <a:ea typeface="MS UI Gothic" pitchFamily="18" charset="0"/>
              </a:rPr>
              <a:t>主要エンドポイント</a:t>
            </a:r>
          </a:p>
          <a:p>
            <a:r>
              <a:rPr lang="ja-JP" b="0" i="0" dirty="0" smtClean="0">
                <a:solidFill>
                  <a:srgbClr val="4D4D4D"/>
                </a:solidFill>
                <a:ea typeface="MS UI Gothic" pitchFamily="18" charset="0"/>
              </a:rPr>
              <a:t>OS</a:t>
            </a:r>
          </a:p>
          <a:p>
            <a:endParaRPr lang="en-GB" kern="0" dirty="0" smtClean="0"/>
          </a:p>
        </p:txBody>
      </p:sp>
      <p:cxnSp>
        <p:nvCxnSpPr>
          <p:cNvPr id="20" name="AutoShape 16"/>
          <p:cNvCxnSpPr>
            <a:cxnSpLocks noChangeShapeType="1"/>
            <a:endCxn id="23" idx="1"/>
          </p:cNvCxnSpPr>
          <p:nvPr/>
        </p:nvCxnSpPr>
        <p:spPr bwMode="auto">
          <a:xfrm rot="16200000" flipH="1">
            <a:off x="4215319" y="3968841"/>
            <a:ext cx="668006" cy="631975"/>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8116435" y="43545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2" name="AutoShape 20"/>
          <p:cNvCxnSpPr>
            <a:cxnSpLocks noChangeShapeType="1"/>
          </p:cNvCxnSpPr>
          <p:nvPr/>
        </p:nvCxnSpPr>
        <p:spPr bwMode="auto">
          <a:xfrm>
            <a:off x="7542220" y="461883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3" name="AutoShape 12"/>
          <p:cNvSpPr>
            <a:spLocks noChangeArrowheads="1"/>
          </p:cNvSpPr>
          <p:nvPr/>
        </p:nvSpPr>
        <p:spPr bwMode="auto">
          <a:xfrm>
            <a:off x="4865310" y="420846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ベバシズマブ＋FOLFOX／FOLFIRI</a:t>
            </a:r>
          </a:p>
        </p:txBody>
      </p:sp>
    </p:spTree>
    <p:extLst>
      <p:ext uri="{BB962C8B-B14F-4D97-AF65-F5344CB8AC3E}">
        <p14:creationId xmlns:p14="http://schemas.microsoft.com/office/powerpoint/2010/main" xmlns="" val="4228756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2007: CALGB 80405試験において化学療法および生物製剤による治療を受けた、転移性結腸直腸癌（mCRC）患者609例における全生存期間（OS）のゲノムワイド関連解析（GWAS） – Innocenti F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sz="1600" b="0" i="0" dirty="0" smtClean="0">
                <a:solidFill>
                  <a:srgbClr val="4D4D4D"/>
                </a:solidFill>
                <a:ea typeface="MS UI Gothic" pitchFamily="18" charset="0"/>
              </a:rPr>
              <a:t>遺伝子型解析の対象となった患者におけるOSの中央値は29.6ヶ月であった</a:t>
            </a:r>
          </a:p>
          <a:p>
            <a:endParaRPr lang="en-GB" dirty="0"/>
          </a:p>
          <a:p>
            <a:endParaRPr lang="en-GB" dirty="0" smtClean="0"/>
          </a:p>
          <a:p>
            <a:endParaRPr lang="en-GB" dirty="0"/>
          </a:p>
          <a:p>
            <a:endParaRPr lang="en-GB" dirty="0" smtClean="0"/>
          </a:p>
          <a:p>
            <a:endParaRPr lang="en-GB" dirty="0"/>
          </a:p>
          <a:p>
            <a:pPr>
              <a:spcBef>
                <a:spcPts val="1800"/>
              </a:spcBef>
            </a:pPr>
            <a:r>
              <a:rPr lang="ja-JP" sz="1600" b="0" i="0" dirty="0" smtClean="0">
                <a:solidFill>
                  <a:srgbClr val="4D4D4D"/>
                </a:solidFill>
                <a:ea typeface="MS UI Gothic" pitchFamily="18" charset="0"/>
              </a:rPr>
              <a:t>AXIN1は、CRCの生物学との関連性を示す最も有力な証拠を提供する</a:t>
            </a:r>
          </a:p>
          <a:p>
            <a:pPr lvl="1"/>
            <a:r>
              <a:rPr lang="ja-JP" sz="1600" b="0" i="0" dirty="0" smtClean="0">
                <a:solidFill>
                  <a:srgbClr val="4D4D4D"/>
                </a:solidFill>
                <a:ea typeface="MS UI Gothic" pitchFamily="18" charset="0"/>
              </a:rPr>
              <a:t>AXIN1におけるrs11644916（GからA）は、イントロンでの生殖細胞系列変異として高率に認められる（アレル頻度30%）</a:t>
            </a:r>
          </a:p>
          <a:p>
            <a:pPr lvl="1"/>
            <a:r>
              <a:rPr lang="ja-JP" sz="1600" b="0" i="0" dirty="0" smtClean="0">
                <a:solidFill>
                  <a:srgbClr val="4D4D4D"/>
                </a:solidFill>
                <a:ea typeface="MS UI Gothic" pitchFamily="18" charset="0"/>
              </a:rPr>
              <a:t>生存期間の中央値（mOS）はrs11644916のAA、AG、GG遺伝子型を有する患者でそれぞれ </a:t>
            </a:r>
            <a:r>
              <a:rPr lang="en" sz="1600" dirty="0" smtClean="0"/>
              <a:t/>
            </a:r>
            <a:br>
              <a:rPr lang="en" sz="1600" dirty="0" smtClean="0"/>
            </a:br>
            <a:r>
              <a:rPr lang="ja-JP" sz="1600" b="0" i="0" dirty="0" smtClean="0">
                <a:solidFill>
                  <a:srgbClr val="4D4D4D"/>
                </a:solidFill>
                <a:ea typeface="MS UI Gothic" pitchFamily="18" charset="0"/>
              </a:rPr>
              <a:t>18.4（95%CI 14.2、27.6）、25.6（23.6、30.4）、36.6（32.9、41.1）ヶ月であった</a:t>
            </a:r>
          </a:p>
          <a:p>
            <a:pPr marL="0" indent="0">
              <a:spcBef>
                <a:spcPts val="6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AXIN1遺伝子によく見られるSNPは、OSの悪化をもたらす</a:t>
            </a:r>
          </a:p>
          <a:p>
            <a:r>
              <a:rPr lang="ja-JP" sz="1600" b="1" i="0" dirty="0" smtClean="0">
                <a:solidFill>
                  <a:srgbClr val="4D4D4D"/>
                </a:solidFill>
                <a:ea typeface="MS UI Gothic" pitchFamily="18" charset="0"/>
              </a:rPr>
              <a:t>本試験では、CRC進行の新たな決定因子候補としてAXIN1を選定する</a:t>
            </a:r>
          </a:p>
          <a:p>
            <a:r>
              <a:rPr lang="ja-JP" sz="1600" b="1" i="0" dirty="0" smtClean="0">
                <a:solidFill>
                  <a:srgbClr val="4D4D4D"/>
                </a:solidFill>
                <a:ea typeface="MS UI Gothic" pitchFamily="18" charset="0"/>
              </a:rPr>
              <a:t>CRCの実験モデルにおけるさらなる検討が必要である</a:t>
            </a:r>
            <a:r>
              <a:rPr lang="ja-JP" sz="1600" b="0" i="0" dirty="0" smtClean="0">
                <a:solidFill>
                  <a:srgbClr val="4D4D4D"/>
                </a:solidFill>
                <a:ea typeface="MS UI Gothic" pitchFamily="18" charset="0"/>
              </a:rPr>
              <a:t> </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注：抄録からのデータのみに基づく。</a:t>
            </a:r>
          </a:p>
          <a:p>
            <a:r>
              <a:rPr lang="ja-JP" sz="1200" b="0" i="0" dirty="0" smtClean="0">
                <a:ea typeface="MS UI Gothic" pitchFamily="18" charset="0"/>
              </a:rPr>
              <a:t>Innocenti et al. </a:t>
            </a:r>
            <a:r>
              <a:rPr lang="ja-JP" sz="1200" b="0" i="1" dirty="0" smtClean="0">
                <a:ea typeface="MS UI Gothic" pitchFamily="18" charset="0"/>
              </a:rPr>
              <a:t>Ann Oncol</a:t>
            </a:r>
            <a:r>
              <a:rPr lang="ja-JP" sz="1200" b="0" i="0" dirty="0" smtClean="0">
                <a:ea typeface="MS UI Gothic" pitchFamily="18" charset="0"/>
              </a:rPr>
              <a:t> 2015; 26 (suppl 6): abstr 2007</a:t>
            </a:r>
          </a:p>
        </p:txBody>
      </p:sp>
      <p:graphicFrame>
        <p:nvGraphicFramePr>
          <p:cNvPr id="3" name="Table 2"/>
          <p:cNvGraphicFramePr>
            <a:graphicFrameLocks noGrp="1"/>
          </p:cNvGraphicFramePr>
          <p:nvPr>
            <p:extLst>
              <p:ext uri="{D42A27DB-BD31-4B8C-83A1-F6EECF244321}">
                <p14:modId xmlns:p14="http://schemas.microsoft.com/office/powerpoint/2010/main" xmlns="" val="480570909"/>
              </p:ext>
            </p:extLst>
          </p:nvPr>
        </p:nvGraphicFramePr>
        <p:xfrm>
          <a:off x="609600" y="1905000"/>
          <a:ext cx="8077200" cy="1483360"/>
        </p:xfrm>
        <a:graphic>
          <a:graphicData uri="http://schemas.openxmlformats.org/drawingml/2006/table">
            <a:tbl>
              <a:tblPr firstRow="1" bandRow="1">
                <a:tableStyleId>{69012ECD-51FC-41F1-AA8D-1B2483CD663E}</a:tableStyleId>
              </a:tblPr>
              <a:tblGrid>
                <a:gridCol w="2692400">
                  <a:extLst>
                    <a:ext uri="{9D8B030D-6E8A-4147-A177-3AD203B41FA5}">
                      <a16:colId xmlns="" xmlns:a16="http://schemas.microsoft.com/office/drawing/2014/main" val="20000"/>
                    </a:ext>
                  </a:extLst>
                </a:gridCol>
                <a:gridCol w="2692400">
                  <a:extLst>
                    <a:ext uri="{9D8B030D-6E8A-4147-A177-3AD203B41FA5}">
                      <a16:colId xmlns="" xmlns:a16="http://schemas.microsoft.com/office/drawing/2014/main" val="20001"/>
                    </a:ext>
                  </a:extLst>
                </a:gridCol>
                <a:gridCol w="2692400">
                  <a:extLst>
                    <a:ext uri="{9D8B030D-6E8A-4147-A177-3AD203B41FA5}">
                      <a16:colId xmlns="" xmlns:a16="http://schemas.microsoft.com/office/drawing/2014/main" val="20002"/>
                    </a:ext>
                  </a:extLst>
                </a:gridCol>
              </a:tblGrid>
              <a:tr h="370840">
                <a:tc>
                  <a:txBody>
                    <a:bodyPr/>
                    <a:lstStyle/>
                    <a:p>
                      <a:r>
                        <a:rPr lang="ja-JP" sz="1400" b="1" i="0" dirty="0" smtClean="0">
                          <a:solidFill>
                            <a:srgbClr val="FFFFFF"/>
                          </a:solidFill>
                          <a:ea typeface="MS UI Gothic" pitchFamily="18" charset="0"/>
                        </a:rPr>
                        <a:t>OSと関連するSNP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HR</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P値</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RDH14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u="none" dirty="0" smtClean="0">
                          <a:solidFill>
                            <a:srgbClr val="4D4D4D"/>
                          </a:solidFill>
                          <a:ea typeface="MS UI Gothic" pitchFamily="18" charset="0"/>
                        </a:rPr>
                        <a:t>1.63</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u="none" dirty="0" smtClean="0">
                          <a:solidFill>
                            <a:srgbClr val="4D4D4D"/>
                          </a:solidFill>
                          <a:ea typeface="MS UI Gothic" pitchFamily="18" charset="0"/>
                        </a:rPr>
                        <a:t>&lt;1.12x10</a:t>
                      </a:r>
                      <a:r>
                        <a:rPr lang="ja-JP" sz="1400" b="0" i="0" u="none" baseline="30000" dirty="0" smtClean="0">
                          <a:solidFill>
                            <a:srgbClr val="4D4D4D"/>
                          </a:solidFill>
                          <a:ea typeface="MS UI Gothic" pitchFamily="18" charset="0"/>
                        </a:rPr>
                        <a:t>−6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370840">
                <a:tc>
                  <a:txBody>
                    <a:bodyPr/>
                    <a:lstStyle/>
                    <a:p>
                      <a:r>
                        <a:rPr lang="ja-JP" sz="1400" b="0" i="0" dirty="0" smtClean="0">
                          <a:solidFill>
                            <a:srgbClr val="4D4D4D"/>
                          </a:solidFill>
                          <a:ea typeface="MS UI Gothic" pitchFamily="18" charset="0"/>
                        </a:rPr>
                        <a:t>TMEM16J</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1.52</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&lt;2.03x10</a:t>
                      </a:r>
                      <a:r>
                        <a:rPr lang="ja-JP" sz="1400" b="0" i="0" baseline="30000" dirty="0" smtClean="0">
                          <a:solidFill>
                            <a:srgbClr val="4D4D4D"/>
                          </a:solidFill>
                          <a:ea typeface="MS UI Gothic" pitchFamily="18" charset="0"/>
                        </a:rPr>
                        <a:t>−6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370840">
                <a:tc>
                  <a:txBody>
                    <a:bodyPr/>
                    <a:lstStyle/>
                    <a:p>
                      <a:r>
                        <a:rPr lang="ja-JP" sz="1400" b="0" i="0" dirty="0" smtClean="0">
                          <a:solidFill>
                            <a:srgbClr val="4D4D4D"/>
                          </a:solidFill>
                          <a:ea typeface="MS UI Gothic" pitchFamily="18" charset="0"/>
                        </a:rPr>
                        <a:t>AXIN1</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1.40</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&lt;4.26x10</a:t>
                      </a:r>
                      <a:r>
                        <a:rPr lang="ja-JP" sz="1400" b="0" i="0" baseline="30000" dirty="0" smtClean="0">
                          <a:solidFill>
                            <a:srgbClr val="4D4D4D"/>
                          </a:solidFill>
                          <a:ea typeface="MS UI Gothic" pitchFamily="18" charset="0"/>
                        </a:rPr>
                        <a:t>−6</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5355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2000" b="1" i="0" dirty="0" smtClean="0">
                <a:solidFill>
                  <a:srgbClr val="043882"/>
                </a:solidFill>
                <a:ea typeface="MS UI Gothic" pitchFamily="18" charset="0"/>
              </a:rPr>
              <a:t>目次</a:t>
            </a:r>
          </a:p>
        </p:txBody>
      </p:sp>
      <p:sp>
        <p:nvSpPr>
          <p:cNvPr id="3" name="Content Placeholder 4"/>
          <p:cNvSpPr txBox="1">
            <a:spLocks/>
          </p:cNvSpPr>
          <p:nvPr/>
        </p:nvSpPr>
        <p:spPr>
          <a:xfrm>
            <a:off x="365124" y="1254035"/>
            <a:ext cx="8413751" cy="4746172"/>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spcAft>
                <a:spcPts val="1200"/>
              </a:spcAft>
              <a:buClr>
                <a:srgbClr val="043882"/>
              </a:buClr>
              <a:tabLst>
                <a:tab pos="8256588" algn="r"/>
              </a:tabLst>
            </a:pPr>
            <a:r>
              <a:rPr lang="ja-JP" sz="2000" b="0" i="0" dirty="0" smtClean="0">
                <a:solidFill>
                  <a:srgbClr val="043882"/>
                </a:solidFill>
                <a:ea typeface="MS UI Gothic" pitchFamily="18" charset="0"/>
              </a:rPr>
              <a:t>結腸癌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2" action="ppaction://hlinksldjump"/>
              </a:rPr>
              <a:t>6</a:t>
            </a:r>
          </a:p>
          <a:p>
            <a:pPr>
              <a:spcAft>
                <a:spcPts val="1200"/>
              </a:spcAft>
              <a:buClr>
                <a:srgbClr val="043882"/>
              </a:buClr>
              <a:tabLst>
                <a:tab pos="8256588" algn="r"/>
              </a:tabLst>
            </a:pPr>
            <a:r>
              <a:rPr lang="ja-JP" sz="2000" b="0" i="0" dirty="0" smtClean="0">
                <a:solidFill>
                  <a:srgbClr val="043882"/>
                </a:solidFill>
                <a:ea typeface="MS UI Gothic" pitchFamily="18" charset="0"/>
              </a:rPr>
              <a:t>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3" action="ppaction://hlinksldjump"/>
              </a:rPr>
              <a:t>13</a:t>
            </a:r>
          </a:p>
          <a:p>
            <a:pPr>
              <a:spcAft>
                <a:spcPts val="1200"/>
              </a:spcAft>
              <a:buClr>
                <a:srgbClr val="043882"/>
              </a:buClr>
              <a:tabLst>
                <a:tab pos="8256588" algn="r"/>
              </a:tabLst>
            </a:pPr>
            <a:r>
              <a:rPr lang="ja-JP" sz="2000" b="0" i="0" dirty="0" smtClean="0">
                <a:solidFill>
                  <a:srgbClr val="043882"/>
                </a:solidFill>
                <a:ea typeface="MS UI Gothic" pitchFamily="18" charset="0"/>
              </a:rPr>
              <a:t>結腸直腸癌</a:t>
            </a:r>
            <a:r>
              <a:rPr lang="ja-JP" sz="2000" b="0" i="0" u="dotted" dirty="0" smtClean="0">
                <a:solidFill>
                  <a:srgbClr val="043882"/>
                </a:solidFill>
                <a:ea typeface="MS UI Gothic" pitchFamily="18" charset="0"/>
              </a:rPr>
              <a:t>	</a:t>
            </a:r>
            <a:r>
              <a:rPr lang="ja-JP" sz="2000" b="0" i="0" u="dotted" dirty="0" smtClean="0">
                <a:solidFill>
                  <a:srgbClr val="043882"/>
                </a:solidFill>
                <a:ea typeface="MS UI Gothic" pitchFamily="18" charset="0"/>
                <a:hlinkClick r:id="rId4" action="ppaction://hlinksldjump"/>
              </a:rPr>
              <a:t>30</a:t>
            </a:r>
          </a:p>
        </p:txBody>
      </p:sp>
    </p:spTree>
    <p:extLst>
      <p:ext uri="{BB962C8B-B14F-4D97-AF65-F5344CB8AC3E}">
        <p14:creationId xmlns:p14="http://schemas.microsoft.com/office/powerpoint/2010/main" xmlns="" val="24611141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2008: 無細胞RNAを用いた遺伝子発現の非侵襲的検査により、無細胞DNA検査から生成される化学療法の標的に関する情報が増加  – Danenberg P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CRC患者における腫瘍特異的変異を特定するため、無細胞（cf）RNAおよびcfDNA検査を用いた非侵襲的遺伝子発現検査の有用性を検討する</a:t>
            </a:r>
          </a:p>
          <a:p>
            <a:pPr marL="0" indent="0">
              <a:spcBef>
                <a:spcPts val="18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血液サンプルをCRC患者から採取した </a:t>
            </a:r>
          </a:p>
          <a:p>
            <a:pPr lvl="1"/>
            <a:r>
              <a:rPr lang="ja-JP" sz="1600" b="0" i="0" dirty="0" smtClean="0">
                <a:solidFill>
                  <a:srgbClr val="4D4D4D"/>
                </a:solidFill>
                <a:ea typeface="MS UI Gothic" pitchFamily="18" charset="0"/>
              </a:rPr>
              <a:t>全患者が治療抵抗性であり、CTまたは治験を受けていた</a:t>
            </a:r>
          </a:p>
          <a:p>
            <a:r>
              <a:rPr lang="ja-JP" sz="1600" b="0" i="0" dirty="0" smtClean="0">
                <a:solidFill>
                  <a:srgbClr val="4D4D4D"/>
                </a:solidFill>
                <a:ea typeface="MS UI Gothic" pitchFamily="18" charset="0"/>
              </a:rPr>
              <a:t>さらに、健康ボランティアから血液サンプルを採取した </a:t>
            </a:r>
          </a:p>
          <a:p>
            <a:r>
              <a:rPr lang="ja-JP" sz="1600" b="0" i="0" dirty="0" smtClean="0">
                <a:solidFill>
                  <a:srgbClr val="4D4D4D"/>
                </a:solidFill>
                <a:ea typeface="MS UI Gothic" pitchFamily="18" charset="0"/>
              </a:rPr>
              <a:t>遺伝子発現および遺伝子変異を、各患者について解析した</a:t>
            </a:r>
          </a:p>
          <a:p>
            <a:pPr lvl="1"/>
            <a:r>
              <a:rPr lang="ja-JP" sz="1600" b="0" i="1" dirty="0" smtClean="0">
                <a:solidFill>
                  <a:srgbClr val="4D4D4D"/>
                </a:solidFill>
                <a:ea typeface="MS UI Gothic" pitchFamily="18" charset="0"/>
              </a:rPr>
              <a:t>PD-L1</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ERCC1</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AREG</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EREG</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EGFR</a:t>
            </a:r>
            <a:r>
              <a:rPr lang="ja-JP" b="0" i="0" dirty="0" smtClean="0"/>
              <a:t>の発現を測定するため、cfRNAを血漿から抽出し、相補的DNA（cDNA）に逆転写した</a:t>
            </a:r>
          </a:p>
          <a:p>
            <a:pPr lvl="1"/>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NRAS</a:t>
            </a:r>
            <a:r>
              <a:rPr lang="ja-JP" sz="1600" b="0" i="0" dirty="0" smtClean="0">
                <a:solidFill>
                  <a:srgbClr val="4D4D4D"/>
                </a:solidFill>
                <a:ea typeface="MS UI Gothic" pitchFamily="18" charset="0"/>
              </a:rPr>
              <a:t>変異について、cfDNAを解析した</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Danenberg et al. </a:t>
            </a:r>
            <a:r>
              <a:rPr lang="ja-JP" sz="1200" b="0" i="1" dirty="0" smtClean="0">
                <a:ea typeface="MS UI Gothic" pitchFamily="18" charset="0"/>
              </a:rPr>
              <a:t>Ann Oncol</a:t>
            </a:r>
            <a:r>
              <a:rPr lang="ja-JP" sz="1200" b="0" i="0" dirty="0" smtClean="0">
                <a:ea typeface="MS UI Gothic" pitchFamily="18" charset="0"/>
              </a:rPr>
              <a:t> 2015; 26 (suppl 6): abstr 2008</a:t>
            </a:r>
          </a:p>
        </p:txBody>
      </p:sp>
    </p:spTree>
    <p:extLst>
      <p:ext uri="{BB962C8B-B14F-4D97-AF65-F5344CB8AC3E}">
        <p14:creationId xmlns:p14="http://schemas.microsoft.com/office/powerpoint/2010/main" xmlns="" val="10199941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2008: 無細胞RNAを用いた遺伝子発現の非侵襲的検査により、無細胞DNA検査から生成される化学療法の標的に関する情報が増加  – Danenberg P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a:p>
            <a:endParaRPr lang="en-GB" b="1" dirty="0" smtClean="0"/>
          </a:p>
          <a:p>
            <a:endParaRPr lang="en-GB" b="1" dirty="0"/>
          </a:p>
          <a:p>
            <a:r>
              <a:rPr lang="ja-JP" sz="1600" b="0" i="0" dirty="0" smtClean="0">
                <a:solidFill>
                  <a:srgbClr val="4D4D4D"/>
                </a:solidFill>
                <a:ea typeface="MS UI Gothic" pitchFamily="18" charset="0"/>
              </a:rPr>
              <a:t>DNAの変異はRNA標本に反映されていた</a:t>
            </a:r>
          </a:p>
          <a:p>
            <a:r>
              <a:rPr lang="ja-JP" sz="1600" b="0" i="0" dirty="0" smtClean="0">
                <a:solidFill>
                  <a:srgbClr val="4D4D4D"/>
                </a:solidFill>
                <a:ea typeface="MS UI Gothic" pitchFamily="18" charset="0"/>
              </a:rPr>
              <a:t>PD-L1の発現は、cfRNAを用いて血漿中で測定可能である</a:t>
            </a:r>
          </a:p>
          <a:p>
            <a:pPr lvl="1"/>
            <a:r>
              <a:rPr lang="ja-JP" sz="1600" b="0" i="0" dirty="0" smtClean="0">
                <a:solidFill>
                  <a:srgbClr val="4D4D4D"/>
                </a:solidFill>
                <a:ea typeface="MS UI Gothic" pitchFamily="18" charset="0"/>
              </a:rPr>
              <a:t>PD-L1陽性例はニボルマブ治療に反応したが、PD-L1陰性例は反応しなかった*</a:t>
            </a:r>
          </a:p>
          <a:p>
            <a:pPr lvl="1">
              <a:spcAft>
                <a:spcPts val="3000"/>
              </a:spcAft>
            </a:pPr>
            <a:r>
              <a:rPr lang="ja-JP" sz="1600" b="0" i="0" dirty="0" smtClean="0">
                <a:solidFill>
                  <a:srgbClr val="4D4D4D"/>
                </a:solidFill>
                <a:ea typeface="MS UI Gothic" pitchFamily="18" charset="0"/>
              </a:rPr>
              <a:t>奏効例*では、ニボルマブ治療後にPD-L1の発現レベルが急速に低下した</a:t>
            </a:r>
          </a:p>
          <a:p>
            <a:endParaRPr lang="en-GB" dirty="0"/>
          </a:p>
          <a:p>
            <a:endParaRPr lang="en-GB" dirty="0"/>
          </a:p>
          <a:p>
            <a:r>
              <a:rPr lang="ja-JP" sz="1600" b="0" i="0" dirty="0" smtClean="0">
                <a:solidFill>
                  <a:srgbClr val="4D4D4D"/>
                </a:solidFill>
                <a:ea typeface="MS UI Gothic" pitchFamily="18" charset="0"/>
              </a:rPr>
              <a:t>PD-L1陽性例では、NSCLC患者と比較して同様の発現レベルがCRC患者において認められた</a:t>
            </a:r>
          </a:p>
          <a:p>
            <a:r>
              <a:rPr lang="ja-JP" sz="1600" b="0" i="0" dirty="0" smtClean="0">
                <a:solidFill>
                  <a:srgbClr val="4D4D4D"/>
                </a:solidFill>
                <a:ea typeface="MS UI Gothic" pitchFamily="18" charset="0"/>
              </a:rPr>
              <a:t>概して、遺伝子発現レベルは病勢が進行中には上昇し、安定時に低下した（次のスライドの図を参照）</a:t>
            </a:r>
          </a:p>
          <a:p>
            <a:pPr lvl="1"/>
            <a:endParaRPr lang="en-GB" dirty="0"/>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*例はNSCLC患者</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Danenberg et al. </a:t>
            </a:r>
            <a:r>
              <a:rPr lang="ja-JP" sz="1200" b="0" i="1" dirty="0" smtClean="0">
                <a:ea typeface="MS UI Gothic" pitchFamily="18" charset="0"/>
              </a:rPr>
              <a:t>Ann Oncol</a:t>
            </a:r>
            <a:r>
              <a:rPr lang="ja-JP" sz="1200" b="0" i="0" dirty="0" smtClean="0">
                <a:ea typeface="MS UI Gothic" pitchFamily="18" charset="0"/>
              </a:rPr>
              <a:t> 2015; 26 (suppl 6): abstr 2008</a:t>
            </a:r>
          </a:p>
        </p:txBody>
      </p:sp>
      <p:graphicFrame>
        <p:nvGraphicFramePr>
          <p:cNvPr id="3" name="Table 2"/>
          <p:cNvGraphicFramePr>
            <a:graphicFrameLocks noGrp="1"/>
          </p:cNvGraphicFramePr>
          <p:nvPr>
            <p:extLst>
              <p:ext uri="{D42A27DB-BD31-4B8C-83A1-F6EECF244321}">
                <p14:modId xmlns:p14="http://schemas.microsoft.com/office/powerpoint/2010/main" xmlns="" val="4205655331"/>
              </p:ext>
            </p:extLst>
          </p:nvPr>
        </p:nvGraphicFramePr>
        <p:xfrm>
          <a:off x="609600" y="3723950"/>
          <a:ext cx="8077200" cy="741680"/>
        </p:xfrm>
        <a:graphic>
          <a:graphicData uri="http://schemas.openxmlformats.org/drawingml/2006/table">
            <a:tbl>
              <a:tblPr firstRow="1" bandRow="1">
                <a:tableStyleId>{69012ECD-51FC-41F1-AA8D-1B2483CD663E}</a:tableStyleId>
              </a:tblPr>
              <a:tblGrid>
                <a:gridCol w="24384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tblGrid>
              <a:tr h="370840">
                <a:tc>
                  <a:txBody>
                    <a:bodyPr/>
                    <a:lstStyle/>
                    <a:p>
                      <a:r>
                        <a:rPr lang="ja-JP" sz="1400" b="1" i="0" dirty="0" smtClean="0">
                          <a:solidFill>
                            <a:srgbClr val="FFFFFF"/>
                          </a:solidFill>
                          <a:ea typeface="MS UI Gothic" pitchFamily="18" charset="0"/>
                        </a:rPr>
                        <a:t>PD-L1発現</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CRC (n=69)</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健康ボランティア(n=9)</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NSCLC (n=30)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発現頻度、%</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17.4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50</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2128253461"/>
              </p:ext>
            </p:extLst>
          </p:nvPr>
        </p:nvGraphicFramePr>
        <p:xfrm>
          <a:off x="609600" y="1600200"/>
          <a:ext cx="8001000" cy="741680"/>
        </p:xfrm>
        <a:graphic>
          <a:graphicData uri="http://schemas.openxmlformats.org/drawingml/2006/table">
            <a:tbl>
              <a:tblPr firstRow="1" bandRow="1">
                <a:tableStyleId>{69012ECD-51FC-41F1-AA8D-1B2483CD663E}</a:tableStyleId>
              </a:tblPr>
              <a:tblGrid>
                <a:gridCol w="3147934">
                  <a:extLst>
                    <a:ext uri="{9D8B030D-6E8A-4147-A177-3AD203B41FA5}">
                      <a16:colId xmlns="" xmlns:a16="http://schemas.microsoft.com/office/drawing/2014/main" val="20000"/>
                    </a:ext>
                  </a:extLst>
                </a:gridCol>
                <a:gridCol w="2164205">
                  <a:extLst>
                    <a:ext uri="{9D8B030D-6E8A-4147-A177-3AD203B41FA5}">
                      <a16:colId xmlns="" xmlns:a16="http://schemas.microsoft.com/office/drawing/2014/main" val="20001"/>
                    </a:ext>
                  </a:extLst>
                </a:gridCol>
                <a:gridCol w="2688861">
                  <a:extLst>
                    <a:ext uri="{9D8B030D-6E8A-4147-A177-3AD203B41FA5}">
                      <a16:colId xmlns="" xmlns:a16="http://schemas.microsoft.com/office/drawing/2014/main" val="20002"/>
                    </a:ext>
                  </a:extLst>
                </a:gridCol>
              </a:tblGrid>
              <a:tr h="370840">
                <a:tc>
                  <a:txBody>
                    <a:bodyPr/>
                    <a:lstStyle/>
                    <a:p>
                      <a:r>
                        <a:rPr lang="ja-JP" sz="1400" b="1" i="0" dirty="0" smtClean="0">
                          <a:solidFill>
                            <a:srgbClr val="FFFFFF"/>
                          </a:solidFill>
                          <a:ea typeface="MS UI Gothic" pitchFamily="18" charset="0"/>
                        </a:rPr>
                        <a:t> CRCにおける発現レベル</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cfDNA</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cfRNA</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中央値(範囲)、ng/5 mL 血漿</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59.6 (5.9–2016.0)</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608.5 (111.1–6312.0)</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2473724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2008: 無細胞RNAを用いた遺伝子発現の非侵襲的検査により、無細胞DNA検査から生成される化学療法の標的に関する情報が増加  – Danenberg P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a:spcAft>
                <a:spcPts val="0"/>
              </a:spcAft>
            </a:pPr>
            <a:endParaRPr lang="en-GB" b="1" dirty="0" smtClean="0"/>
          </a:p>
          <a:p>
            <a:pPr marL="0" indent="0">
              <a:spcBef>
                <a:spcPts val="400"/>
              </a:spcBef>
              <a:spcAft>
                <a:spcPts val="0"/>
              </a:spcAft>
              <a:buNone/>
            </a:pPr>
            <a:r>
              <a:rPr lang="ja-JP" sz="1600" b="1" i="0" dirty="0" smtClean="0">
                <a:solidFill>
                  <a:srgbClr val="4D4D4D"/>
                </a:solidFill>
                <a:ea typeface="MS UI Gothic" pitchFamily="18" charset="0"/>
              </a:rPr>
              <a:t>結論</a:t>
            </a:r>
          </a:p>
          <a:p>
            <a:pPr>
              <a:spcAft>
                <a:spcPts val="0"/>
              </a:spcAft>
            </a:pPr>
            <a:r>
              <a:rPr lang="ja-JP" sz="1600" b="1" i="0" dirty="0" smtClean="0">
                <a:solidFill>
                  <a:srgbClr val="4D4D4D"/>
                </a:solidFill>
                <a:ea typeface="MS UI Gothic" pitchFamily="18" charset="0"/>
              </a:rPr>
              <a:t>組織検査から血液を用いた非侵襲的検査の実施に移行することが重要である</a:t>
            </a:r>
          </a:p>
          <a:p>
            <a:pPr>
              <a:spcAft>
                <a:spcPts val="0"/>
              </a:spcAft>
            </a:pPr>
            <a:r>
              <a:rPr lang="ja-JP" sz="1600" b="1" i="0" dirty="0" smtClean="0">
                <a:solidFill>
                  <a:srgbClr val="4D4D4D"/>
                </a:solidFill>
                <a:ea typeface="MS UI Gothic" pitchFamily="18" charset="0"/>
              </a:rPr>
              <a:t>検査はDNAおよびRNA両方の成分を含むものでなければならない</a:t>
            </a:r>
          </a:p>
          <a:p>
            <a:pPr lvl="1">
              <a:spcAft>
                <a:spcPts val="0"/>
              </a:spcAft>
            </a:pPr>
            <a:r>
              <a:rPr lang="ja-JP" sz="1600" b="1" i="0" dirty="0" smtClean="0">
                <a:solidFill>
                  <a:srgbClr val="4D4D4D"/>
                </a:solidFill>
                <a:ea typeface="MS UI Gothic" pitchFamily="18" charset="0"/>
              </a:rPr>
              <a:t>cfDNA変異の血液検査は、 組織を用いたDNA検査に代わるものとなりうる</a:t>
            </a:r>
          </a:p>
          <a:p>
            <a:pPr lvl="1">
              <a:spcAft>
                <a:spcPts val="0"/>
              </a:spcAft>
            </a:pPr>
            <a:r>
              <a:rPr lang="ja-JP" sz="1600" b="1" i="0" dirty="0" smtClean="0">
                <a:solidFill>
                  <a:srgbClr val="4D4D4D"/>
                </a:solidFill>
                <a:ea typeface="MS UI Gothic" pitchFamily="18" charset="0"/>
              </a:rPr>
              <a:t>cfRNA変異の血液検査は、組織を用いたIHC検査およびFISH検査に代わるものとなりうる</a:t>
            </a:r>
          </a:p>
          <a:p>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Danenberg et al. </a:t>
            </a:r>
            <a:r>
              <a:rPr lang="ja-JP" sz="1200" b="0" i="1" dirty="0" smtClean="0">
                <a:ea typeface="MS UI Gothic" pitchFamily="18" charset="0"/>
              </a:rPr>
              <a:t>Ann Oncol</a:t>
            </a:r>
            <a:r>
              <a:rPr lang="ja-JP" sz="1200" b="0" i="0" dirty="0" smtClean="0">
                <a:ea typeface="MS UI Gothic" pitchFamily="18" charset="0"/>
              </a:rPr>
              <a:t> 2015; 26 (suppl 6): abstr 2008</a:t>
            </a:r>
          </a:p>
        </p:txBody>
      </p:sp>
      <p:grpSp>
        <p:nvGrpSpPr>
          <p:cNvPr id="9" name="Group 8"/>
          <p:cNvGrpSpPr/>
          <p:nvPr/>
        </p:nvGrpSpPr>
        <p:grpSpPr>
          <a:xfrm>
            <a:off x="1390818" y="1536486"/>
            <a:ext cx="6549367" cy="3637998"/>
            <a:chOff x="1615668" y="1453416"/>
            <a:chExt cx="6549367" cy="3637998"/>
          </a:xfrm>
        </p:grpSpPr>
        <p:sp>
          <p:nvSpPr>
            <p:cNvPr id="10" name="TextBox 9"/>
            <p:cNvSpPr txBox="1"/>
            <p:nvPr/>
          </p:nvSpPr>
          <p:spPr>
            <a:xfrm>
              <a:off x="2457123" y="1453416"/>
              <a:ext cx="4431021" cy="523220"/>
            </a:xfrm>
            <a:prstGeom prst="rect">
              <a:avLst/>
            </a:prstGeom>
            <a:noFill/>
          </p:spPr>
          <p:txBody>
            <a:bodyPr wrap="none" rtlCol="0">
              <a:spAutoFit/>
            </a:bodyPr>
            <a:lstStyle/>
            <a:p>
              <a:pPr algn="ctr"/>
              <a:r>
                <a:rPr lang="ja-JP" b="0" i="0" dirty="0" smtClean="0"/>
                <a:t>CRC患者におけるcfRNAからの</a:t>
              </a:r>
              <a:r>
                <a:rPr lang="ja-JP" sz="1400" b="1" i="1" dirty="0" smtClean="0">
                  <a:solidFill>
                    <a:srgbClr val="4D4D4D"/>
                  </a:solidFill>
                  <a:ea typeface="MS UI Gothic" pitchFamily="18" charset="0"/>
                </a:rPr>
                <a:t>KRAS</a:t>
              </a:r>
              <a:r>
                <a:rPr lang="ja-JP" sz="1400" b="1" i="0" dirty="0" smtClean="0">
                  <a:solidFill>
                    <a:srgbClr val="4D4D4D"/>
                  </a:solidFill>
                  <a:ea typeface="MS UI Gothic" pitchFamily="18" charset="0"/>
                </a:rPr>
                <a:t> G12D</a:t>
              </a:r>
            </a:p>
            <a:p>
              <a:pPr algn="ctr"/>
              <a:r>
                <a:rPr lang="ja-JP" sz="1400" b="1" i="0" dirty="0" smtClean="0">
                  <a:solidFill>
                    <a:srgbClr val="4D4D4D"/>
                  </a:solidFill>
                  <a:ea typeface="MS UI Gothic" pitchFamily="18" charset="0"/>
                </a:rPr>
                <a:t>アレル頻度および関連遺伝子発現</a:t>
              </a:r>
            </a:p>
          </p:txBody>
        </p:sp>
        <p:sp>
          <p:nvSpPr>
            <p:cNvPr id="11" name="Freeform 2"/>
            <p:cNvSpPr>
              <a:spLocks/>
            </p:cNvSpPr>
            <p:nvPr/>
          </p:nvSpPr>
          <p:spPr bwMode="auto">
            <a:xfrm>
              <a:off x="2475242" y="2351583"/>
              <a:ext cx="5486400" cy="1533544"/>
            </a:xfrm>
            <a:custGeom>
              <a:avLst/>
              <a:gdLst>
                <a:gd name="T0" fmla="*/ 0 w 3456"/>
                <a:gd name="T1" fmla="*/ 749 h 1085"/>
                <a:gd name="T2" fmla="*/ 1767 w 3456"/>
                <a:gd name="T3" fmla="*/ 125 h 1085"/>
                <a:gd name="T4" fmla="*/ 3456 w 3456"/>
                <a:gd name="T5" fmla="*/ 1085 h 1085"/>
                <a:gd name="connsiteX0" fmla="*/ 0 w 10000"/>
                <a:gd name="connsiteY0" fmla="*/ 5899 h 8996"/>
                <a:gd name="connsiteX1" fmla="*/ 5113 w 10000"/>
                <a:gd name="connsiteY1" fmla="*/ 148 h 8996"/>
                <a:gd name="connsiteX2" fmla="*/ 10000 w 10000"/>
                <a:gd name="connsiteY2" fmla="*/ 8996 h 8996"/>
                <a:gd name="connsiteX0" fmla="*/ 0 w 10000"/>
                <a:gd name="connsiteY0" fmla="*/ 6454 h 9897"/>
                <a:gd name="connsiteX1" fmla="*/ 5113 w 10000"/>
                <a:gd name="connsiteY1" fmla="*/ 62 h 9897"/>
                <a:gd name="connsiteX2" fmla="*/ 10000 w 10000"/>
                <a:gd name="connsiteY2" fmla="*/ 9897 h 9897"/>
              </a:gdLst>
              <a:ahLst/>
              <a:cxnLst>
                <a:cxn ang="0">
                  <a:pos x="connsiteX0" y="connsiteY0"/>
                </a:cxn>
                <a:cxn ang="0">
                  <a:pos x="connsiteX1" y="connsiteY1"/>
                </a:cxn>
                <a:cxn ang="0">
                  <a:pos x="connsiteX2" y="connsiteY2"/>
                </a:cxn>
              </a:cxnLst>
              <a:rect l="l" t="t" r="r" b="b"/>
              <a:pathLst>
                <a:path w="10000" h="9897">
                  <a:moveTo>
                    <a:pt x="0" y="6454"/>
                  </a:moveTo>
                  <a:cubicBezTo>
                    <a:pt x="854" y="5389"/>
                    <a:pt x="2270" y="-670"/>
                    <a:pt x="5113" y="62"/>
                  </a:cubicBezTo>
                  <a:cubicBezTo>
                    <a:pt x="7975" y="1342"/>
                    <a:pt x="9078" y="7574"/>
                    <a:pt x="10000" y="9897"/>
                  </a:cubicBezTo>
                </a:path>
              </a:pathLst>
            </a:custGeom>
            <a:noFill/>
            <a:ln w="22225">
              <a:solidFill>
                <a:schemeClr val="accent3"/>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5" name="Freeform 3"/>
            <p:cNvSpPr>
              <a:spLocks/>
            </p:cNvSpPr>
            <p:nvPr/>
          </p:nvSpPr>
          <p:spPr bwMode="auto">
            <a:xfrm>
              <a:off x="2460955" y="3267128"/>
              <a:ext cx="5456237" cy="816436"/>
            </a:xfrm>
            <a:custGeom>
              <a:avLst/>
              <a:gdLst>
                <a:gd name="T0" fmla="*/ 0 w 3437"/>
                <a:gd name="T1" fmla="*/ 150 h 525"/>
                <a:gd name="T2" fmla="*/ 1603 w 3437"/>
                <a:gd name="T3" fmla="*/ 26 h 525"/>
                <a:gd name="T4" fmla="*/ 2822 w 3437"/>
                <a:gd name="T5" fmla="*/ 304 h 525"/>
                <a:gd name="T6" fmla="*/ 3437 w 3437"/>
                <a:gd name="T7" fmla="*/ 525 h 525"/>
                <a:gd name="connsiteX0" fmla="*/ 0 w 10000"/>
                <a:gd name="connsiteY0" fmla="*/ 2653 h 9796"/>
                <a:gd name="connsiteX1" fmla="*/ 4664 w 10000"/>
                <a:gd name="connsiteY1" fmla="*/ 291 h 9796"/>
                <a:gd name="connsiteX2" fmla="*/ 8211 w 10000"/>
                <a:gd name="connsiteY2" fmla="*/ 5586 h 9796"/>
                <a:gd name="connsiteX3" fmla="*/ 10000 w 10000"/>
                <a:gd name="connsiteY3" fmla="*/ 9796 h 9796"/>
              </a:gdLst>
              <a:ahLst/>
              <a:cxnLst>
                <a:cxn ang="0">
                  <a:pos x="connsiteX0" y="connsiteY0"/>
                </a:cxn>
                <a:cxn ang="0">
                  <a:pos x="connsiteX1" y="connsiteY1"/>
                </a:cxn>
                <a:cxn ang="0">
                  <a:pos x="connsiteX2" y="connsiteY2"/>
                </a:cxn>
                <a:cxn ang="0">
                  <a:pos x="connsiteX3" y="connsiteY3"/>
                </a:cxn>
              </a:cxnLst>
              <a:rect l="l" t="t" r="r" b="b"/>
              <a:pathLst>
                <a:path w="10000" h="9796">
                  <a:moveTo>
                    <a:pt x="0" y="2653"/>
                  </a:moveTo>
                  <a:cubicBezTo>
                    <a:pt x="777" y="2253"/>
                    <a:pt x="3004" y="-969"/>
                    <a:pt x="4664" y="291"/>
                  </a:cubicBezTo>
                  <a:cubicBezTo>
                    <a:pt x="5812" y="1162"/>
                    <a:pt x="7320" y="4006"/>
                    <a:pt x="8211" y="5586"/>
                  </a:cubicBezTo>
                  <a:cubicBezTo>
                    <a:pt x="9101" y="7167"/>
                    <a:pt x="9628" y="8920"/>
                    <a:pt x="10000" y="9796"/>
                  </a:cubicBezTo>
                </a:path>
              </a:pathLst>
            </a:custGeom>
            <a:noFill/>
            <a:ln w="25400">
              <a:solidFill>
                <a:srgbClr val="00B050"/>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6" name="Freeform 4"/>
            <p:cNvSpPr>
              <a:spLocks/>
            </p:cNvSpPr>
            <p:nvPr/>
          </p:nvSpPr>
          <p:spPr bwMode="auto">
            <a:xfrm>
              <a:off x="2519160" y="3724790"/>
              <a:ext cx="5183719" cy="800454"/>
            </a:xfrm>
            <a:custGeom>
              <a:avLst/>
              <a:gdLst>
                <a:gd name="T0" fmla="*/ 0 w 3293"/>
                <a:gd name="T1" fmla="*/ 216 h 514"/>
                <a:gd name="T2" fmla="*/ 807 w 3293"/>
                <a:gd name="T3" fmla="*/ 34 h 514"/>
                <a:gd name="T4" fmla="*/ 1270 w 3293"/>
                <a:gd name="T5" fmla="*/ 13 h 514"/>
                <a:gd name="T6" fmla="*/ 2055 w 3293"/>
                <a:gd name="T7" fmla="*/ 72 h 514"/>
                <a:gd name="T8" fmla="*/ 2660 w 3293"/>
                <a:gd name="T9" fmla="*/ 235 h 514"/>
                <a:gd name="T10" fmla="*/ 3293 w 3293"/>
                <a:gd name="T11" fmla="*/ 514 h 514"/>
              </a:gdLst>
              <a:ahLst/>
              <a:cxnLst>
                <a:cxn ang="0">
                  <a:pos x="T0" y="T1"/>
                </a:cxn>
                <a:cxn ang="0">
                  <a:pos x="T2" y="T3"/>
                </a:cxn>
                <a:cxn ang="0">
                  <a:pos x="T4" y="T5"/>
                </a:cxn>
                <a:cxn ang="0">
                  <a:pos x="T6" y="T7"/>
                </a:cxn>
                <a:cxn ang="0">
                  <a:pos x="T8" y="T9"/>
                </a:cxn>
                <a:cxn ang="0">
                  <a:pos x="T10" y="T11"/>
                </a:cxn>
              </a:cxnLst>
              <a:rect l="0" t="0" r="r" b="b"/>
              <a:pathLst>
                <a:path w="3293" h="514">
                  <a:moveTo>
                    <a:pt x="0" y="216"/>
                  </a:moveTo>
                  <a:cubicBezTo>
                    <a:pt x="134" y="186"/>
                    <a:pt x="595" y="68"/>
                    <a:pt x="807" y="34"/>
                  </a:cubicBezTo>
                  <a:cubicBezTo>
                    <a:pt x="1019" y="0"/>
                    <a:pt x="1062" y="7"/>
                    <a:pt x="1270" y="13"/>
                  </a:cubicBezTo>
                  <a:cubicBezTo>
                    <a:pt x="1478" y="19"/>
                    <a:pt x="1823" y="35"/>
                    <a:pt x="2055" y="72"/>
                  </a:cubicBezTo>
                  <a:cubicBezTo>
                    <a:pt x="2287" y="109"/>
                    <a:pt x="2454" y="161"/>
                    <a:pt x="2660" y="235"/>
                  </a:cubicBezTo>
                  <a:cubicBezTo>
                    <a:pt x="2866" y="309"/>
                    <a:pt x="3161" y="456"/>
                    <a:pt x="3293" y="514"/>
                  </a:cubicBezTo>
                </a:path>
              </a:pathLst>
            </a:custGeom>
            <a:noFill/>
            <a:ln w="25400">
              <a:solidFill>
                <a:schemeClr val="accent1"/>
              </a:solidFill>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chemeClr val="tx1">
                    <a:lumMod val="50000"/>
                  </a:schemeClr>
                </a:solidFill>
              </a:endParaRPr>
            </a:p>
          </p:txBody>
        </p:sp>
        <p:sp>
          <p:nvSpPr>
            <p:cNvPr id="17" name="Freeform 16"/>
            <p:cNvSpPr>
              <a:spLocks/>
            </p:cNvSpPr>
            <p:nvPr/>
          </p:nvSpPr>
          <p:spPr bwMode="auto">
            <a:xfrm>
              <a:off x="2512589" y="2201326"/>
              <a:ext cx="5421026" cy="23247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8" name="Line 6"/>
            <p:cNvSpPr>
              <a:spLocks noChangeShapeType="1"/>
            </p:cNvSpPr>
            <p:nvPr/>
          </p:nvSpPr>
          <p:spPr bwMode="auto">
            <a:xfrm>
              <a:off x="2392212" y="2209078"/>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19" name="Line 7"/>
            <p:cNvSpPr>
              <a:spLocks noChangeShapeType="1"/>
            </p:cNvSpPr>
            <p:nvPr/>
          </p:nvSpPr>
          <p:spPr bwMode="auto">
            <a:xfrm>
              <a:off x="2392212" y="2675214"/>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0" name="Line 8"/>
            <p:cNvSpPr>
              <a:spLocks noChangeShapeType="1"/>
            </p:cNvSpPr>
            <p:nvPr/>
          </p:nvSpPr>
          <p:spPr bwMode="auto">
            <a:xfrm>
              <a:off x="2392212" y="3097807"/>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1" name="Line 9"/>
            <p:cNvSpPr>
              <a:spLocks noChangeShapeType="1"/>
            </p:cNvSpPr>
            <p:nvPr/>
          </p:nvSpPr>
          <p:spPr bwMode="auto">
            <a:xfrm>
              <a:off x="2392212" y="3534915"/>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2" name="Line 10"/>
            <p:cNvSpPr>
              <a:spLocks noChangeShapeType="1"/>
            </p:cNvSpPr>
            <p:nvPr/>
          </p:nvSpPr>
          <p:spPr bwMode="auto">
            <a:xfrm>
              <a:off x="2392212" y="3972023"/>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3" name="Line 11"/>
            <p:cNvSpPr>
              <a:spLocks noChangeShapeType="1"/>
            </p:cNvSpPr>
            <p:nvPr/>
          </p:nvSpPr>
          <p:spPr bwMode="auto">
            <a:xfrm>
              <a:off x="2392212" y="4423645"/>
              <a:ext cx="120379"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4" name="Line 12"/>
            <p:cNvSpPr>
              <a:spLocks noChangeShapeType="1"/>
            </p:cNvSpPr>
            <p:nvPr/>
          </p:nvSpPr>
          <p:spPr bwMode="auto">
            <a:xfrm>
              <a:off x="5352039"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5" name="Line 13"/>
            <p:cNvSpPr>
              <a:spLocks noChangeShapeType="1"/>
            </p:cNvSpPr>
            <p:nvPr/>
          </p:nvSpPr>
          <p:spPr bwMode="auto">
            <a:xfrm>
              <a:off x="4855250"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6" name="Line 14"/>
            <p:cNvSpPr>
              <a:spLocks noChangeShapeType="1"/>
            </p:cNvSpPr>
            <p:nvPr/>
          </p:nvSpPr>
          <p:spPr bwMode="auto">
            <a:xfrm>
              <a:off x="6404818"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7" name="Line 15"/>
            <p:cNvSpPr>
              <a:spLocks noChangeShapeType="1"/>
            </p:cNvSpPr>
            <p:nvPr/>
          </p:nvSpPr>
          <p:spPr bwMode="auto">
            <a:xfrm>
              <a:off x="5869929"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8" name="Line 17"/>
            <p:cNvSpPr>
              <a:spLocks noChangeShapeType="1"/>
            </p:cNvSpPr>
            <p:nvPr/>
          </p:nvSpPr>
          <p:spPr bwMode="auto">
            <a:xfrm>
              <a:off x="6933024"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29" name="Line 18"/>
            <p:cNvSpPr>
              <a:spLocks noChangeShapeType="1"/>
            </p:cNvSpPr>
            <p:nvPr/>
          </p:nvSpPr>
          <p:spPr bwMode="auto">
            <a:xfrm>
              <a:off x="4320361"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0" name="Line 19"/>
            <p:cNvSpPr>
              <a:spLocks noChangeShapeType="1"/>
            </p:cNvSpPr>
            <p:nvPr/>
          </p:nvSpPr>
          <p:spPr bwMode="auto">
            <a:xfrm>
              <a:off x="3810970"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1" name="Line 20"/>
            <p:cNvSpPr>
              <a:spLocks noChangeShapeType="1"/>
            </p:cNvSpPr>
            <p:nvPr/>
          </p:nvSpPr>
          <p:spPr bwMode="auto">
            <a:xfrm>
              <a:off x="3301481"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2" name="Line 21"/>
            <p:cNvSpPr>
              <a:spLocks noChangeShapeType="1"/>
            </p:cNvSpPr>
            <p:nvPr/>
          </p:nvSpPr>
          <p:spPr bwMode="auto">
            <a:xfrm>
              <a:off x="2512591" y="4525243"/>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33" name="TextBox 32"/>
            <p:cNvSpPr txBox="1"/>
            <p:nvPr/>
          </p:nvSpPr>
          <p:spPr>
            <a:xfrm rot="16200000">
              <a:off x="850876" y="3099642"/>
              <a:ext cx="1991250" cy="461665"/>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関連遺伝子発現／</a:t>
              </a:r>
              <a:r>
                <a:rPr lang="en" sz="1200" dirty="0" smtClean="0"/>
                <a:t/>
              </a:r>
              <a:br>
                <a:rPr lang="en" sz="1200" dirty="0" smtClean="0"/>
              </a:br>
              <a:r>
                <a:rPr lang="ja-JP" sz="1200" b="0" i="0" dirty="0" smtClean="0">
                  <a:solidFill>
                    <a:srgbClr val="4D4D4D"/>
                  </a:solidFill>
                  <a:ea typeface="MS UI Gothic" pitchFamily="18" charset="0"/>
                </a:rPr>
                <a:t>アレル頻度(%)</a:t>
              </a:r>
            </a:p>
          </p:txBody>
        </p:sp>
        <p:sp>
          <p:nvSpPr>
            <p:cNvPr id="34" name="TextBox 33"/>
            <p:cNvSpPr txBox="1"/>
            <p:nvPr/>
          </p:nvSpPr>
          <p:spPr>
            <a:xfrm>
              <a:off x="4005263" y="4814415"/>
              <a:ext cx="2962671" cy="276999"/>
            </a:xfrm>
            <a:prstGeom prst="rect">
              <a:avLst/>
            </a:prstGeom>
            <a:noFill/>
          </p:spPr>
          <p:txBody>
            <a:bodyPr wrap="none" rtlCol="0">
              <a:spAutoFit/>
            </a:bodyPr>
            <a:lstStyle/>
            <a:p>
              <a:pPr algn="ctr" fontAlgn="base">
                <a:spcBef>
                  <a:spcPct val="0"/>
                </a:spcBef>
                <a:spcAft>
                  <a:spcPct val="0"/>
                </a:spcAft>
              </a:pPr>
              <a:r>
                <a:rPr lang="ja-JP" sz="1200" b="0" i="0" dirty="0" smtClean="0">
                  <a:solidFill>
                    <a:srgbClr val="4D4D4D"/>
                  </a:solidFill>
                  <a:ea typeface="MS UI Gothic" pitchFamily="18" charset="0"/>
                </a:rPr>
                <a:t>初回モニタリングからの経過日数(累積)</a:t>
              </a:r>
            </a:p>
          </p:txBody>
        </p:sp>
        <p:sp>
          <p:nvSpPr>
            <p:cNvPr id="35" name="TextBox 34"/>
            <p:cNvSpPr txBox="1"/>
            <p:nvPr/>
          </p:nvSpPr>
          <p:spPr>
            <a:xfrm>
              <a:off x="2056427" y="2077614"/>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a:t>
              </a:r>
            </a:p>
          </p:txBody>
        </p:sp>
        <p:sp>
          <p:nvSpPr>
            <p:cNvPr id="36" name="TextBox 35"/>
            <p:cNvSpPr txBox="1"/>
            <p:nvPr/>
          </p:nvSpPr>
          <p:spPr>
            <a:xfrm>
              <a:off x="2141386" y="2535868"/>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a:t>
              </a:r>
            </a:p>
          </p:txBody>
        </p:sp>
        <p:sp>
          <p:nvSpPr>
            <p:cNvPr id="37" name="TextBox 36"/>
            <p:cNvSpPr txBox="1"/>
            <p:nvPr/>
          </p:nvSpPr>
          <p:spPr>
            <a:xfrm>
              <a:off x="2141386" y="2958267"/>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a:t>
              </a:r>
            </a:p>
          </p:txBody>
        </p:sp>
        <p:sp>
          <p:nvSpPr>
            <p:cNvPr id="38" name="TextBox 37"/>
            <p:cNvSpPr txBox="1"/>
            <p:nvPr/>
          </p:nvSpPr>
          <p:spPr>
            <a:xfrm>
              <a:off x="2141386" y="3395181"/>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a:t>
              </a:r>
            </a:p>
          </p:txBody>
        </p:sp>
        <p:sp>
          <p:nvSpPr>
            <p:cNvPr id="39" name="TextBox 38"/>
            <p:cNvSpPr txBox="1"/>
            <p:nvPr/>
          </p:nvSpPr>
          <p:spPr>
            <a:xfrm>
              <a:off x="2141386" y="3832094"/>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a:t>
              </a:r>
            </a:p>
          </p:txBody>
        </p:sp>
        <p:sp>
          <p:nvSpPr>
            <p:cNvPr id="40" name="TextBox 39"/>
            <p:cNvSpPr txBox="1"/>
            <p:nvPr/>
          </p:nvSpPr>
          <p:spPr>
            <a:xfrm>
              <a:off x="2141386" y="4283660"/>
              <a:ext cx="269625"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41" name="TextBox 40"/>
            <p:cNvSpPr txBox="1"/>
            <p:nvPr/>
          </p:nvSpPr>
          <p:spPr>
            <a:xfrm>
              <a:off x="2384348" y="4581330"/>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42" name="TextBox 41"/>
            <p:cNvSpPr txBox="1"/>
            <p:nvPr/>
          </p:nvSpPr>
          <p:spPr>
            <a:xfrm>
              <a:off x="3123765"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a:t>
              </a:r>
            </a:p>
          </p:txBody>
        </p:sp>
        <p:sp>
          <p:nvSpPr>
            <p:cNvPr id="43" name="TextBox 42"/>
            <p:cNvSpPr txBox="1"/>
            <p:nvPr/>
          </p:nvSpPr>
          <p:spPr>
            <a:xfrm>
              <a:off x="3636165"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20</a:t>
              </a:r>
            </a:p>
          </p:txBody>
        </p:sp>
        <p:sp>
          <p:nvSpPr>
            <p:cNvPr id="44" name="TextBox 43"/>
            <p:cNvSpPr txBox="1"/>
            <p:nvPr/>
          </p:nvSpPr>
          <p:spPr>
            <a:xfrm>
              <a:off x="4154916"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30</a:t>
              </a:r>
            </a:p>
          </p:txBody>
        </p:sp>
        <p:sp>
          <p:nvSpPr>
            <p:cNvPr id="45" name="TextBox 44"/>
            <p:cNvSpPr txBox="1"/>
            <p:nvPr/>
          </p:nvSpPr>
          <p:spPr>
            <a:xfrm>
              <a:off x="4672906"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46" name="TextBox 45"/>
            <p:cNvSpPr txBox="1"/>
            <p:nvPr/>
          </p:nvSpPr>
          <p:spPr>
            <a:xfrm>
              <a:off x="5182511"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50</a:t>
              </a:r>
            </a:p>
          </p:txBody>
        </p:sp>
        <p:sp>
          <p:nvSpPr>
            <p:cNvPr id="47" name="TextBox 46"/>
            <p:cNvSpPr txBox="1"/>
            <p:nvPr/>
          </p:nvSpPr>
          <p:spPr>
            <a:xfrm>
              <a:off x="5697707"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60</a:t>
              </a:r>
            </a:p>
          </p:txBody>
        </p:sp>
        <p:sp>
          <p:nvSpPr>
            <p:cNvPr id="48" name="TextBox 47"/>
            <p:cNvSpPr txBox="1"/>
            <p:nvPr/>
          </p:nvSpPr>
          <p:spPr>
            <a:xfrm>
              <a:off x="6225602"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70</a:t>
              </a:r>
            </a:p>
          </p:txBody>
        </p:sp>
        <p:sp>
          <p:nvSpPr>
            <p:cNvPr id="49" name="TextBox 48"/>
            <p:cNvSpPr txBox="1"/>
            <p:nvPr/>
          </p:nvSpPr>
          <p:spPr>
            <a:xfrm>
              <a:off x="6759847"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80</a:t>
              </a:r>
            </a:p>
          </p:txBody>
        </p:sp>
        <p:sp>
          <p:nvSpPr>
            <p:cNvPr id="50" name="TextBox 49"/>
            <p:cNvSpPr txBox="1"/>
            <p:nvPr/>
          </p:nvSpPr>
          <p:spPr>
            <a:xfrm>
              <a:off x="2546445" y="2020178"/>
              <a:ext cx="1229825" cy="307777"/>
            </a:xfrm>
            <a:prstGeom prst="rect">
              <a:avLst/>
            </a:prstGeom>
            <a:noFill/>
          </p:spPr>
          <p:txBody>
            <a:bodyPr wrap="none" rtlCol="0">
              <a:spAutoFit/>
            </a:bodyPr>
            <a:lstStyle/>
            <a:p>
              <a:pPr algn="ctr" fontAlgn="base">
                <a:spcBef>
                  <a:spcPct val="0"/>
                </a:spcBef>
                <a:spcAft>
                  <a:spcPct val="0"/>
                </a:spcAft>
              </a:pPr>
              <a:r>
                <a:rPr lang="ja-JP" sz="1400" b="1" i="0" dirty="0" smtClean="0">
                  <a:solidFill>
                    <a:srgbClr val="4D4D4D"/>
                  </a:solidFill>
                  <a:ea typeface="MS UI Gothic" pitchFamily="18" charset="0"/>
                </a:rPr>
                <a:t>進行</a:t>
              </a:r>
            </a:p>
          </p:txBody>
        </p:sp>
        <p:sp>
          <p:nvSpPr>
            <p:cNvPr id="51" name="TextBox 50"/>
            <p:cNvSpPr txBox="1"/>
            <p:nvPr/>
          </p:nvSpPr>
          <p:spPr>
            <a:xfrm>
              <a:off x="6363250" y="2020178"/>
              <a:ext cx="1426994" cy="307777"/>
            </a:xfrm>
            <a:prstGeom prst="rect">
              <a:avLst/>
            </a:prstGeom>
            <a:noFill/>
          </p:spPr>
          <p:txBody>
            <a:bodyPr wrap="none" rtlCol="0">
              <a:spAutoFit/>
            </a:bodyPr>
            <a:lstStyle/>
            <a:p>
              <a:pPr algn="ctr" fontAlgn="base">
                <a:spcBef>
                  <a:spcPct val="0"/>
                </a:spcBef>
                <a:spcAft>
                  <a:spcPct val="0"/>
                </a:spcAft>
              </a:pPr>
              <a:r>
                <a:rPr lang="ja-JP" sz="1400" b="1" i="0" dirty="0" smtClean="0">
                  <a:solidFill>
                    <a:srgbClr val="4D4D4D"/>
                  </a:solidFill>
                  <a:ea typeface="MS UI Gothic" pitchFamily="18" charset="0"/>
                </a:rPr>
                <a:t>病勢安定</a:t>
              </a:r>
            </a:p>
          </p:txBody>
        </p:sp>
        <p:sp>
          <p:nvSpPr>
            <p:cNvPr id="52" name="TextBox 51"/>
            <p:cNvSpPr txBox="1"/>
            <p:nvPr/>
          </p:nvSpPr>
          <p:spPr>
            <a:xfrm rot="20080784">
              <a:off x="2958588" y="2299752"/>
              <a:ext cx="995786" cy="461665"/>
            </a:xfrm>
            <a:prstGeom prst="rect">
              <a:avLst/>
            </a:prstGeom>
            <a:noFill/>
          </p:spPr>
          <p:txBody>
            <a:bodyPr wrap="none" rtlCol="0">
              <a:spAutoFit/>
            </a:bodyPr>
            <a:lstStyle/>
            <a:p>
              <a:pPr algn="ctr" fontAlgn="base">
                <a:spcBef>
                  <a:spcPct val="0"/>
                </a:spcBef>
                <a:spcAft>
                  <a:spcPct val="0"/>
                </a:spcAft>
              </a:pPr>
              <a:r>
                <a:rPr lang="ja-JP" sz="1200" b="1" i="1" dirty="0" smtClean="0">
                  <a:solidFill>
                    <a:srgbClr val="4D4D4D"/>
                  </a:solidFill>
                  <a:ea typeface="MS UI Gothic" pitchFamily="18" charset="0"/>
                </a:rPr>
                <a:t>PD-L1</a:t>
              </a:r>
              <a:r>
                <a:rPr lang="en" sz="1200" dirty="0" smtClean="0"/>
                <a:t/>
              </a:r>
              <a:br>
                <a:rPr lang="en" sz="1200" dirty="0" smtClean="0"/>
              </a:br>
              <a:r>
                <a:rPr lang="ja-JP" sz="1200" b="1" i="0" dirty="0" smtClean="0">
                  <a:solidFill>
                    <a:srgbClr val="4D4D4D"/>
                  </a:solidFill>
                  <a:ea typeface="MS UI Gothic" pitchFamily="18" charset="0"/>
                </a:rPr>
                <a:t>発現</a:t>
              </a:r>
            </a:p>
          </p:txBody>
        </p:sp>
        <p:sp>
          <p:nvSpPr>
            <p:cNvPr id="53" name="TextBox 52"/>
            <p:cNvSpPr txBox="1"/>
            <p:nvPr/>
          </p:nvSpPr>
          <p:spPr>
            <a:xfrm>
              <a:off x="3878761" y="2837808"/>
              <a:ext cx="995786" cy="461665"/>
            </a:xfrm>
            <a:prstGeom prst="rect">
              <a:avLst/>
            </a:prstGeom>
            <a:noFill/>
          </p:spPr>
          <p:txBody>
            <a:bodyPr wrap="none" rtlCol="0">
              <a:spAutoFit/>
            </a:bodyPr>
            <a:lstStyle/>
            <a:p>
              <a:pPr algn="ctr" fontAlgn="base">
                <a:spcBef>
                  <a:spcPct val="0"/>
                </a:spcBef>
                <a:spcAft>
                  <a:spcPct val="0"/>
                </a:spcAft>
              </a:pPr>
              <a:r>
                <a:rPr lang="ja-JP" sz="1200" b="1" i="1" dirty="0" smtClean="0">
                  <a:solidFill>
                    <a:srgbClr val="4D4D4D"/>
                  </a:solidFill>
                  <a:ea typeface="MS UI Gothic" pitchFamily="18" charset="0"/>
                </a:rPr>
                <a:t>ERCC1</a:t>
              </a:r>
              <a:r>
                <a:rPr lang="en" sz="1200" dirty="0" smtClean="0"/>
                <a:t/>
              </a:r>
              <a:br>
                <a:rPr lang="en" sz="1200" dirty="0" smtClean="0"/>
              </a:br>
              <a:r>
                <a:rPr lang="ja-JP" sz="1200" b="1" i="0" dirty="0" smtClean="0">
                  <a:solidFill>
                    <a:srgbClr val="4D4D4D"/>
                  </a:solidFill>
                  <a:ea typeface="MS UI Gothic" pitchFamily="18" charset="0"/>
                </a:rPr>
                <a:t>発現</a:t>
              </a:r>
            </a:p>
          </p:txBody>
        </p:sp>
        <p:sp>
          <p:nvSpPr>
            <p:cNvPr id="54" name="TextBox 53"/>
            <p:cNvSpPr txBox="1"/>
            <p:nvPr/>
          </p:nvSpPr>
          <p:spPr>
            <a:xfrm>
              <a:off x="3478425" y="3833523"/>
              <a:ext cx="2118593" cy="276999"/>
            </a:xfrm>
            <a:prstGeom prst="rect">
              <a:avLst/>
            </a:prstGeom>
            <a:noFill/>
          </p:spPr>
          <p:txBody>
            <a:bodyPr wrap="none" rtlCol="0">
              <a:spAutoFit/>
            </a:bodyPr>
            <a:lstStyle/>
            <a:p>
              <a:pPr algn="ctr" fontAlgn="base">
                <a:spcBef>
                  <a:spcPct val="0"/>
                </a:spcBef>
                <a:spcAft>
                  <a:spcPct val="0"/>
                </a:spcAft>
              </a:pPr>
              <a:r>
                <a:rPr lang="ja-JP" sz="1200" b="1" i="1" dirty="0" smtClean="0">
                  <a:solidFill>
                    <a:srgbClr val="4D4D4D"/>
                  </a:solidFill>
                  <a:ea typeface="MS UI Gothic" pitchFamily="18" charset="0"/>
                </a:rPr>
                <a:t>KRAS</a:t>
              </a:r>
              <a:r>
                <a:rPr lang="ja-JP" sz="1200" b="1" i="0" dirty="0" smtClean="0">
                  <a:solidFill>
                    <a:srgbClr val="4D4D4D"/>
                  </a:solidFill>
                  <a:ea typeface="MS UI Gothic" pitchFamily="18" charset="0"/>
                </a:rPr>
                <a:t> G12Dアレル比</a:t>
              </a:r>
            </a:p>
          </p:txBody>
        </p:sp>
        <p:sp>
          <p:nvSpPr>
            <p:cNvPr id="55" name="TextBox 54"/>
            <p:cNvSpPr txBox="1"/>
            <p:nvPr/>
          </p:nvSpPr>
          <p:spPr>
            <a:xfrm>
              <a:off x="3617326" y="4084910"/>
              <a:ext cx="896400" cy="276999"/>
            </a:xfrm>
            <a:prstGeom prst="rect">
              <a:avLst/>
            </a:prstGeom>
            <a:noFill/>
          </p:spPr>
          <p:txBody>
            <a:bodyPr wrap="none" rtlCol="0">
              <a:spAutoFit/>
            </a:bodyPr>
            <a:lstStyle/>
            <a:p>
              <a:pPr algn="ctr" fontAlgn="base">
                <a:spcBef>
                  <a:spcPct val="0"/>
                </a:spcBef>
                <a:spcAft>
                  <a:spcPct val="0"/>
                </a:spcAft>
              </a:pPr>
              <a:r>
                <a:rPr lang="ja-JP" sz="1200" b="1" i="0" dirty="0" smtClean="0">
                  <a:solidFill>
                    <a:srgbClr val="B60D27"/>
                  </a:solidFill>
                  <a:ea typeface="MS UI Gothic" pitchFamily="18" charset="0"/>
                </a:rPr>
                <a:t>クリゾチニブ</a:t>
              </a:r>
            </a:p>
          </p:txBody>
        </p:sp>
        <p:sp>
          <p:nvSpPr>
            <p:cNvPr id="56" name="TextBox 55"/>
            <p:cNvSpPr txBox="1"/>
            <p:nvPr/>
          </p:nvSpPr>
          <p:spPr>
            <a:xfrm>
              <a:off x="5813779" y="4109232"/>
              <a:ext cx="811441" cy="276999"/>
            </a:xfrm>
            <a:prstGeom prst="rect">
              <a:avLst/>
            </a:prstGeom>
            <a:noFill/>
          </p:spPr>
          <p:txBody>
            <a:bodyPr wrap="none" rtlCol="0">
              <a:spAutoFit/>
            </a:bodyPr>
            <a:lstStyle/>
            <a:p>
              <a:pPr algn="ctr" fontAlgn="base">
                <a:spcBef>
                  <a:spcPct val="0"/>
                </a:spcBef>
                <a:spcAft>
                  <a:spcPct val="0"/>
                </a:spcAft>
              </a:pPr>
              <a:r>
                <a:rPr lang="ja-JP" sz="1200" b="1" i="0" dirty="0" smtClean="0">
                  <a:solidFill>
                    <a:srgbClr val="B60D27"/>
                  </a:solidFill>
                  <a:ea typeface="MS UI Gothic" pitchFamily="18" charset="0"/>
                </a:rPr>
                <a:t>FOLFOX</a:t>
              </a:r>
            </a:p>
          </p:txBody>
        </p:sp>
        <p:cxnSp>
          <p:nvCxnSpPr>
            <p:cNvPr id="57" name="Straight Connector 56"/>
            <p:cNvCxnSpPr/>
            <p:nvPr/>
          </p:nvCxnSpPr>
          <p:spPr>
            <a:xfrm>
              <a:off x="5619836" y="1976636"/>
              <a:ext cx="0" cy="2548607"/>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263415" y="2060567"/>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59" name="Oval 58"/>
            <p:cNvSpPr/>
            <p:nvPr/>
          </p:nvSpPr>
          <p:spPr>
            <a:xfrm>
              <a:off x="7450727" y="3108785"/>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0" name="Oval 59"/>
            <p:cNvSpPr/>
            <p:nvPr/>
          </p:nvSpPr>
          <p:spPr>
            <a:xfrm>
              <a:off x="6692165" y="3375837"/>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1" name="Oval 60"/>
            <p:cNvSpPr/>
            <p:nvPr/>
          </p:nvSpPr>
          <p:spPr>
            <a:xfrm>
              <a:off x="2766237" y="3129079"/>
              <a:ext cx="106326" cy="1063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2" name="Oval 61"/>
            <p:cNvSpPr/>
            <p:nvPr/>
          </p:nvSpPr>
          <p:spPr>
            <a:xfrm>
              <a:off x="2760440" y="3375837"/>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3" name="Oval 62"/>
            <p:cNvSpPr/>
            <p:nvPr/>
          </p:nvSpPr>
          <p:spPr>
            <a:xfrm>
              <a:off x="5261425" y="3288994"/>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4" name="Oval 63"/>
            <p:cNvSpPr/>
            <p:nvPr/>
          </p:nvSpPr>
          <p:spPr>
            <a:xfrm>
              <a:off x="6692165" y="3624552"/>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5" name="Oval 64"/>
            <p:cNvSpPr/>
            <p:nvPr/>
          </p:nvSpPr>
          <p:spPr>
            <a:xfrm>
              <a:off x="7450727" y="3853784"/>
              <a:ext cx="106326" cy="1063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6" name="Oval 65"/>
            <p:cNvSpPr/>
            <p:nvPr/>
          </p:nvSpPr>
          <p:spPr>
            <a:xfrm>
              <a:off x="7397564" y="4360835"/>
              <a:ext cx="106326" cy="1063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7" name="Oval 66"/>
            <p:cNvSpPr/>
            <p:nvPr/>
          </p:nvSpPr>
          <p:spPr>
            <a:xfrm>
              <a:off x="6692165" y="4057359"/>
              <a:ext cx="106326" cy="1063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8" name="Oval 67"/>
            <p:cNvSpPr/>
            <p:nvPr/>
          </p:nvSpPr>
          <p:spPr>
            <a:xfrm>
              <a:off x="2755169" y="3918860"/>
              <a:ext cx="106326" cy="1063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69" name="Line 17"/>
            <p:cNvSpPr>
              <a:spLocks noChangeShapeType="1"/>
            </p:cNvSpPr>
            <p:nvPr/>
          </p:nvSpPr>
          <p:spPr bwMode="auto">
            <a:xfrm>
              <a:off x="7446611" y="4544789"/>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70" name="TextBox 69"/>
            <p:cNvSpPr txBox="1"/>
            <p:nvPr/>
          </p:nvSpPr>
          <p:spPr>
            <a:xfrm>
              <a:off x="7273434" y="4581330"/>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90</a:t>
              </a:r>
            </a:p>
          </p:txBody>
        </p:sp>
        <p:sp>
          <p:nvSpPr>
            <p:cNvPr id="71" name="Line 17"/>
            <p:cNvSpPr>
              <a:spLocks noChangeShapeType="1"/>
            </p:cNvSpPr>
            <p:nvPr/>
          </p:nvSpPr>
          <p:spPr bwMode="auto">
            <a:xfrm>
              <a:off x="7941148" y="4535075"/>
              <a:ext cx="0" cy="96764"/>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chemeClr val="tx1">
                    <a:lumMod val="50000"/>
                  </a:schemeClr>
                </a:solidFill>
              </a:endParaRPr>
            </a:p>
          </p:txBody>
        </p:sp>
        <p:sp>
          <p:nvSpPr>
            <p:cNvPr id="72" name="TextBox 71"/>
            <p:cNvSpPr txBox="1"/>
            <p:nvPr/>
          </p:nvSpPr>
          <p:spPr>
            <a:xfrm>
              <a:off x="7725491" y="4581330"/>
              <a:ext cx="43954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100</a:t>
              </a:r>
            </a:p>
          </p:txBody>
        </p:sp>
        <p:cxnSp>
          <p:nvCxnSpPr>
            <p:cNvPr id="73" name="Straight Connector 72"/>
            <p:cNvCxnSpPr/>
            <p:nvPr/>
          </p:nvCxnSpPr>
          <p:spPr>
            <a:xfrm>
              <a:off x="2594535" y="4434105"/>
              <a:ext cx="2942560" cy="0"/>
            </a:xfrm>
            <a:prstGeom prst="line">
              <a:avLst/>
            </a:prstGeom>
            <a:ln w="25400">
              <a:solidFill>
                <a:schemeClr val="tx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675719" y="4433362"/>
              <a:ext cx="2241473" cy="1486"/>
            </a:xfrm>
            <a:prstGeom prst="line">
              <a:avLst/>
            </a:prstGeom>
            <a:ln w="25400">
              <a:solidFill>
                <a:schemeClr val="tx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917192"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669330"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595461"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521295" y="4363575"/>
              <a:ext cx="0" cy="141061"/>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8959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2010: Hippo経路の主要調節因子であるRASSF1Aにおける遺伝的変異体が、セツキシマブベースの化学療法を受けたmCRC患者からなる2つの独立コホートにおける生存期間を予測する  – Sebio A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1" dirty="0" smtClean="0">
                <a:solidFill>
                  <a:srgbClr val="4D4D4D"/>
                </a:solidFill>
                <a:ea typeface="MS UI Gothic" pitchFamily="18" charset="0"/>
              </a:rPr>
              <a:t>RASSF1A</a:t>
            </a:r>
            <a:r>
              <a:rPr lang="ja-JP" sz="1600" b="0" i="0" dirty="0" smtClean="0">
                <a:solidFill>
                  <a:srgbClr val="4D4D4D"/>
                </a:solidFill>
                <a:ea typeface="MS UI Gothic" pitchFamily="18" charset="0"/>
              </a:rPr>
              <a:t>内の多型およびHippo経路遺伝子</a:t>
            </a:r>
            <a:r>
              <a:rPr lang="ja-JP" sz="1600" b="0" i="1" dirty="0" smtClean="0">
                <a:solidFill>
                  <a:srgbClr val="4D4D4D"/>
                </a:solidFill>
                <a:ea typeface="MS UI Gothic" pitchFamily="18" charset="0"/>
              </a:rPr>
              <a:t>TAZ</a:t>
            </a:r>
            <a:r>
              <a:rPr lang="ja-JP" sz="1600" b="0" i="0" dirty="0" smtClean="0">
                <a:solidFill>
                  <a:srgbClr val="4D4D4D"/>
                </a:solidFill>
                <a:ea typeface="MS UI Gothic" pitchFamily="18" charset="0"/>
              </a:rPr>
              <a:t>＋</a:t>
            </a:r>
            <a:r>
              <a:rPr lang="ja-JP" sz="1600" b="0" i="1" dirty="0" smtClean="0">
                <a:solidFill>
                  <a:srgbClr val="4D4D4D"/>
                </a:solidFill>
                <a:ea typeface="MS UI Gothic" pitchFamily="18" charset="0"/>
              </a:rPr>
              <a:t>LATS</a:t>
            </a:r>
            <a:r>
              <a:rPr lang="ja-JP" sz="1600" b="0" i="0" dirty="0" smtClean="0">
                <a:solidFill>
                  <a:srgbClr val="4D4D4D"/>
                </a:solidFill>
                <a:ea typeface="MS UI Gothic" pitchFamily="18" charset="0"/>
              </a:rPr>
              <a:t>が、mCRC患者におけるセツキシマブベースの化学療法の有効性を予測するかどうかを検討すること</a:t>
            </a:r>
          </a:p>
          <a:p>
            <a:pPr marL="0" indent="0">
              <a:spcBef>
                <a:spcPts val="18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2つの患者コホートより採取されたホルマリン固定パラフィン包埋（FFPE）組織標本から、ゲノムDNAを単離した</a:t>
            </a:r>
          </a:p>
          <a:p>
            <a:pPr lvl="1"/>
            <a:r>
              <a:rPr lang="ja-JP" sz="1600" b="1" i="0" dirty="0" smtClean="0">
                <a:solidFill>
                  <a:srgbClr val="4D4D4D"/>
                </a:solidFill>
                <a:ea typeface="MS UI Gothic" pitchFamily="18" charset="0"/>
              </a:rPr>
              <a:t>コホート1（FIRE-3）</a:t>
            </a:r>
            <a:r>
              <a:rPr lang="ja-JP" sz="1600" b="0" i="0" dirty="0" smtClean="0">
                <a:solidFill>
                  <a:srgbClr val="4D4D4D"/>
                </a:solidFill>
                <a:ea typeface="MS UI Gothic" pitchFamily="18" charset="0"/>
              </a:rPr>
              <a:t>：一次治療としてFOLFIRI／セツキシマブを受けた、</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 WTのmCRC患者297例</a:t>
            </a:r>
          </a:p>
          <a:p>
            <a:pPr lvl="1"/>
            <a:r>
              <a:rPr lang="ja-JP" sz="1600" b="1" i="0" dirty="0" smtClean="0">
                <a:solidFill>
                  <a:srgbClr val="4D4D4D"/>
                </a:solidFill>
                <a:ea typeface="MS UI Gothic" pitchFamily="18" charset="0"/>
              </a:rPr>
              <a:t>コホート2（JACCRO CC-05/-06）</a:t>
            </a:r>
            <a:r>
              <a:rPr lang="ja-JP" sz="1600" b="0" i="0" dirty="0" smtClean="0">
                <a:solidFill>
                  <a:srgbClr val="4D4D4D"/>
                </a:solidFill>
                <a:ea typeface="MS UI Gothic" pitchFamily="18" charset="0"/>
              </a:rPr>
              <a:t>：一次治療としてmFOLFOX6＋セツキシマブ（n=28）またはS-1＋オキサリプラチン＋セツキシマブ（n=49）のいずれかを受けた、</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 WTのmCRC患者77例</a:t>
            </a:r>
          </a:p>
          <a:p>
            <a:r>
              <a:rPr lang="ja-JP" sz="1600" b="0" i="0" dirty="0" smtClean="0">
                <a:solidFill>
                  <a:srgbClr val="4D4D4D"/>
                </a:solidFill>
                <a:ea typeface="MS UI Gothic" pitchFamily="18" charset="0"/>
              </a:rPr>
              <a:t>合計で4つのSNPが評価された：</a:t>
            </a:r>
          </a:p>
          <a:p>
            <a:pPr lvl="1"/>
            <a:r>
              <a:rPr lang="ja-JP" sz="1600" b="0" i="0" dirty="0" smtClean="0">
                <a:solidFill>
                  <a:srgbClr val="4D4D4D"/>
                </a:solidFill>
                <a:ea typeface="MS UI Gothic" pitchFamily="18" charset="0"/>
              </a:rPr>
              <a:t>SNP 2個…</a:t>
            </a:r>
            <a:r>
              <a:rPr lang="ja-JP" sz="1600" b="0" i="1" dirty="0" smtClean="0">
                <a:solidFill>
                  <a:srgbClr val="4D4D4D"/>
                </a:solidFill>
                <a:ea typeface="MS UI Gothic" pitchFamily="18" charset="0"/>
              </a:rPr>
              <a:t>RASSF1A</a:t>
            </a:r>
            <a:r>
              <a:rPr lang="ja-JP" sz="1600" b="0" i="0" dirty="0" smtClean="0">
                <a:solidFill>
                  <a:srgbClr val="4D4D4D"/>
                </a:solidFill>
                <a:ea typeface="MS UI Gothic" pitchFamily="18" charset="0"/>
              </a:rPr>
              <a:t>、SNP 1個…</a:t>
            </a:r>
            <a:r>
              <a:rPr lang="ja-JP" sz="1600" b="0" i="1" dirty="0" smtClean="0">
                <a:solidFill>
                  <a:srgbClr val="4D4D4D"/>
                </a:solidFill>
                <a:ea typeface="MS UI Gothic" pitchFamily="18" charset="0"/>
              </a:rPr>
              <a:t>TAZ</a:t>
            </a:r>
            <a:r>
              <a:rPr lang="ja-JP" sz="1600" b="0" i="0" dirty="0" smtClean="0">
                <a:solidFill>
                  <a:srgbClr val="4D4D4D"/>
                </a:solidFill>
                <a:ea typeface="MS UI Gothic" pitchFamily="18" charset="0"/>
              </a:rPr>
              <a:t>、SNP 1個…</a:t>
            </a:r>
            <a:r>
              <a:rPr lang="ja-JP" sz="1600" b="0" i="1" dirty="0" smtClean="0">
                <a:solidFill>
                  <a:srgbClr val="4D4D4D"/>
                </a:solidFill>
                <a:ea typeface="MS UI Gothic" pitchFamily="18" charset="0"/>
              </a:rPr>
              <a:t>LATS</a:t>
            </a:r>
            <a:r>
              <a:rPr lang="ja-JP" sz="1600" b="0" i="0" dirty="0" smtClean="0">
                <a:solidFill>
                  <a:srgbClr val="4D4D4D"/>
                </a:solidFill>
                <a:ea typeface="MS UI Gothic" pitchFamily="18" charset="0"/>
              </a:rPr>
              <a:t> </a:t>
            </a:r>
          </a:p>
          <a:p>
            <a:pPr lvl="2"/>
            <a:r>
              <a:rPr lang="ja-JP" sz="1600" b="0" i="1" dirty="0" smtClean="0">
                <a:solidFill>
                  <a:srgbClr val="4D4D4D"/>
                </a:solidFill>
                <a:ea typeface="MS UI Gothic" pitchFamily="18" charset="0"/>
              </a:rPr>
              <a:t>RASSF1</a:t>
            </a:r>
            <a:r>
              <a:rPr lang="ja-JP" sz="1600" b="0" i="0" dirty="0" smtClean="0">
                <a:solidFill>
                  <a:srgbClr val="4D4D4D"/>
                </a:solidFill>
                <a:ea typeface="MS UI Gothic" pitchFamily="18" charset="0"/>
              </a:rPr>
              <a:t>の多型であるrs2236947について検討した</a:t>
            </a:r>
          </a:p>
          <a:p>
            <a:pPr lvl="1"/>
            <a:r>
              <a:rPr lang="ja-JP" sz="1600" b="0" i="0" dirty="0" smtClean="0">
                <a:solidFill>
                  <a:srgbClr val="4D4D4D"/>
                </a:solidFill>
                <a:ea typeface="MS UI Gothic" pitchFamily="18" charset="0"/>
              </a:rPr>
              <a:t>遺伝子型は、PCRを用いたサンガー法により直接配列決定して特定された</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Sebio et al. </a:t>
            </a:r>
            <a:r>
              <a:rPr lang="ja-JP" sz="1200" b="0" i="1" dirty="0" smtClean="0">
                <a:ea typeface="MS UI Gothic" pitchFamily="18" charset="0"/>
              </a:rPr>
              <a:t>Ann Oncol</a:t>
            </a:r>
            <a:r>
              <a:rPr lang="ja-JP" sz="1200" b="0" i="0" dirty="0" smtClean="0">
                <a:ea typeface="MS UI Gothic" pitchFamily="18" charset="0"/>
              </a:rPr>
              <a:t> 2015; 26 (suppl 6): abstr 2010</a:t>
            </a:r>
          </a:p>
        </p:txBody>
      </p:sp>
    </p:spTree>
    <p:extLst>
      <p:ext uri="{BB962C8B-B14F-4D97-AF65-F5344CB8AC3E}">
        <p14:creationId xmlns:p14="http://schemas.microsoft.com/office/powerpoint/2010/main" xmlns="" val="40492421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2010: Hippo経路の主要調節因子であるRASSF1Aにおける遺伝的変異体が、セツキシマブベースの化学療法を受けたmCRC患者からなる2つの独立コホートにおける生存期間を予測する  – Sebio A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marL="0" indent="0" algn="ctr">
              <a:buNone/>
            </a:pPr>
            <a:r>
              <a:rPr lang="ja-JP" sz="1600" b="1" i="0" dirty="0" smtClean="0">
                <a:solidFill>
                  <a:srgbClr val="4D4D4D"/>
                </a:solidFill>
                <a:ea typeface="MS UI Gothic" pitchFamily="18" charset="0"/>
              </a:rPr>
              <a:t>RASSF1A rs2236947の遺伝子型別による治療の有効性 </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Sebio et al. </a:t>
            </a:r>
            <a:r>
              <a:rPr lang="ja-JP" sz="1200" b="0" i="1" dirty="0" smtClean="0">
                <a:ea typeface="MS UI Gothic" pitchFamily="18" charset="0"/>
              </a:rPr>
              <a:t>Ann Oncol</a:t>
            </a:r>
            <a:r>
              <a:rPr lang="ja-JP" sz="1200" b="0" i="0" dirty="0" smtClean="0">
                <a:ea typeface="MS UI Gothic" pitchFamily="18" charset="0"/>
              </a:rPr>
              <a:t> 2015; 26 (suppl 6): abstr 2010</a:t>
            </a:r>
          </a:p>
        </p:txBody>
      </p:sp>
      <p:graphicFrame>
        <p:nvGraphicFramePr>
          <p:cNvPr id="3" name="Table 2"/>
          <p:cNvGraphicFramePr>
            <a:graphicFrameLocks noGrp="1"/>
          </p:cNvGraphicFramePr>
          <p:nvPr>
            <p:extLst>
              <p:ext uri="{D42A27DB-BD31-4B8C-83A1-F6EECF244321}">
                <p14:modId xmlns:p14="http://schemas.microsoft.com/office/powerpoint/2010/main" xmlns="" val="571023203"/>
              </p:ext>
            </p:extLst>
          </p:nvPr>
        </p:nvGraphicFramePr>
        <p:xfrm>
          <a:off x="609600" y="1969000"/>
          <a:ext cx="8077200" cy="2001520"/>
        </p:xfrm>
        <a:graphic>
          <a:graphicData uri="http://schemas.openxmlformats.org/drawingml/2006/table">
            <a:tbl>
              <a:tblPr firstRow="1" bandRow="1">
                <a:tableStyleId>{69012ECD-51FC-41F1-AA8D-1B2483CD663E}</a:tableStyleId>
              </a:tblPr>
              <a:tblGrid>
                <a:gridCol w="2462784">
                  <a:extLst>
                    <a:ext uri="{9D8B030D-6E8A-4147-A177-3AD203B41FA5}">
                      <a16:colId xmlns="" xmlns:a16="http://schemas.microsoft.com/office/drawing/2014/main" val="20000"/>
                    </a:ext>
                  </a:extLst>
                </a:gridCol>
                <a:gridCol w="1433779">
                  <a:extLst>
                    <a:ext uri="{9D8B030D-6E8A-4147-A177-3AD203B41FA5}">
                      <a16:colId xmlns="" xmlns:a16="http://schemas.microsoft.com/office/drawing/2014/main" val="20001"/>
                    </a:ext>
                  </a:extLst>
                </a:gridCol>
                <a:gridCol w="1777594">
                  <a:extLst>
                    <a:ext uri="{9D8B030D-6E8A-4147-A177-3AD203B41FA5}">
                      <a16:colId xmlns="" xmlns:a16="http://schemas.microsoft.com/office/drawing/2014/main" val="20002"/>
                    </a:ext>
                  </a:extLst>
                </a:gridCol>
                <a:gridCol w="1558137">
                  <a:extLst>
                    <a:ext uri="{9D8B030D-6E8A-4147-A177-3AD203B41FA5}">
                      <a16:colId xmlns="" xmlns:a16="http://schemas.microsoft.com/office/drawing/2014/main" val="20003"/>
                    </a:ext>
                  </a:extLst>
                </a:gridCol>
                <a:gridCol w="844906">
                  <a:extLst>
                    <a:ext uri="{9D8B030D-6E8A-4147-A177-3AD203B41FA5}">
                      <a16:colId xmlns="" xmlns:a16="http://schemas.microsoft.com/office/drawing/2014/main" val="20004"/>
                    </a:ext>
                  </a:extLst>
                </a:gridCol>
              </a:tblGrid>
              <a:tr h="370840">
                <a:tc>
                  <a:txBody>
                    <a:bodyPr/>
                    <a:lstStyle/>
                    <a:p>
                      <a:r>
                        <a:rPr lang="ja-JP" sz="1400" b="1" i="0" dirty="0" smtClean="0">
                          <a:solidFill>
                            <a:srgbClr val="FFFFFF"/>
                          </a:solidFill>
                          <a:ea typeface="MS UI Gothic" pitchFamily="18" charset="0"/>
                        </a:rPr>
                        <a:t>コホート1 </a:t>
                      </a:r>
                      <a:r>
                        <a:rPr lang="en" sz="1400" dirty="0" smtClean="0"/>
                        <a:t/>
                      </a:r>
                      <a:br>
                        <a:rPr lang="en" sz="1400" dirty="0" smtClean="0"/>
                      </a:br>
                      <a:r>
                        <a:rPr lang="ja-JP" sz="1400" b="1" i="0" dirty="0" smtClean="0">
                          <a:solidFill>
                            <a:srgbClr val="FFFFFF"/>
                          </a:solidFill>
                          <a:ea typeface="MS UI Gothic" pitchFamily="18" charset="0"/>
                        </a:rPr>
                        <a:t>(FIRE-3)</a:t>
                      </a:r>
                    </a:p>
                  </a:txBody>
                  <a:tcPr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CC遺伝子型</a:t>
                      </a: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CA／AA遺伝子型</a:t>
                      </a: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HR</a:t>
                      </a:r>
                      <a:r>
                        <a:rPr lang="en-GB" altLang="ja-JP" sz="1400" b="1" i="0" dirty="0" smtClean="0">
                          <a:solidFill>
                            <a:srgbClr val="FFFFFF"/>
                          </a:solidFill>
                          <a:ea typeface="MS UI Gothic" pitchFamily="18" charset="0"/>
                        </a:rPr>
                        <a:t> </a:t>
                      </a:r>
                      <a:r>
                        <a:rPr lang="ja-JP" sz="1400" b="1" i="0" dirty="0" smtClean="0">
                          <a:solidFill>
                            <a:srgbClr val="FFFFFF"/>
                          </a:solidFill>
                          <a:ea typeface="MS UI Gothic" pitchFamily="18" charset="0"/>
                        </a:rPr>
                        <a:t>(95%CI)</a:t>
                      </a:r>
                    </a:p>
                  </a:txBody>
                  <a:tcPr anchor="b">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P値</a:t>
                      </a:r>
                    </a:p>
                  </a:txBody>
                  <a:tcPr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mOS、ヶ月間</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46.3</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30.6</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1.5 (0.94, 2.38)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0.08</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370840">
                <a:tc>
                  <a:txBody>
                    <a:bodyPr/>
                    <a:lstStyle/>
                    <a:p>
                      <a:r>
                        <a:rPr lang="ja-JP" sz="1400" b="0" i="0" dirty="0" smtClean="0">
                          <a:solidFill>
                            <a:srgbClr val="4D4D4D"/>
                          </a:solidFill>
                          <a:ea typeface="MS UI Gothic" pitchFamily="18" charset="0"/>
                        </a:rPr>
                        <a:t>mOS、左側腫瘍、ヶ月間</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59.0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38.3</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1.79 (1.01, 3.14)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0.044</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370840">
                <a:tc>
                  <a:txBody>
                    <a:bodyPr/>
                    <a:lstStyle/>
                    <a:p>
                      <a:r>
                        <a:rPr lang="ja-JP" sz="1400" b="0" i="0" dirty="0" smtClean="0">
                          <a:solidFill>
                            <a:srgbClr val="4D4D4D"/>
                          </a:solidFill>
                          <a:ea typeface="MS UI Gothic" pitchFamily="18" charset="0"/>
                        </a:rPr>
                        <a:t>mOS、右側腫瘍、ヶ月間</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16.5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18.5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0.81 (0.04, 1.90)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0.61</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mPFS、左側腫瘍、ヶ月間</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10.4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11.5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0.92 (0.62, 1.38)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0.69</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02048684"/>
              </p:ext>
            </p:extLst>
          </p:nvPr>
        </p:nvGraphicFramePr>
        <p:xfrm>
          <a:off x="609600" y="4109894"/>
          <a:ext cx="8077200" cy="1630680"/>
        </p:xfrm>
        <a:graphic>
          <a:graphicData uri="http://schemas.openxmlformats.org/drawingml/2006/table">
            <a:tbl>
              <a:tblPr firstRow="1" bandRow="1">
                <a:tableStyleId>{69012ECD-51FC-41F1-AA8D-1B2483CD663E}</a:tableStyleId>
              </a:tblPr>
              <a:tblGrid>
                <a:gridCol w="2557882">
                  <a:extLst>
                    <a:ext uri="{9D8B030D-6E8A-4147-A177-3AD203B41FA5}">
                      <a16:colId xmlns="" xmlns:a16="http://schemas.microsoft.com/office/drawing/2014/main" val="20000"/>
                    </a:ext>
                  </a:extLst>
                </a:gridCol>
                <a:gridCol w="1404518">
                  <a:extLst>
                    <a:ext uri="{9D8B030D-6E8A-4147-A177-3AD203B41FA5}">
                      <a16:colId xmlns="" xmlns:a16="http://schemas.microsoft.com/office/drawing/2014/main" val="20001"/>
                    </a:ext>
                  </a:extLst>
                </a:gridCol>
                <a:gridCol w="1711757">
                  <a:extLst>
                    <a:ext uri="{9D8B030D-6E8A-4147-A177-3AD203B41FA5}">
                      <a16:colId xmlns="" xmlns:a16="http://schemas.microsoft.com/office/drawing/2014/main" val="20002"/>
                    </a:ext>
                  </a:extLst>
                </a:gridCol>
                <a:gridCol w="1565453">
                  <a:extLst>
                    <a:ext uri="{9D8B030D-6E8A-4147-A177-3AD203B41FA5}">
                      <a16:colId xmlns="" xmlns:a16="http://schemas.microsoft.com/office/drawing/2014/main" val="20003"/>
                    </a:ext>
                  </a:extLst>
                </a:gridCol>
                <a:gridCol w="837590">
                  <a:extLst>
                    <a:ext uri="{9D8B030D-6E8A-4147-A177-3AD203B41FA5}">
                      <a16:colId xmlns="" xmlns:a16="http://schemas.microsoft.com/office/drawing/2014/main" val="20004"/>
                    </a:ext>
                  </a:extLst>
                </a:gridCol>
              </a:tblGrid>
              <a:tr h="370840">
                <a:tc>
                  <a:txBody>
                    <a:bodyPr/>
                    <a:lstStyle/>
                    <a:p>
                      <a:r>
                        <a:rPr lang="ja-JP" sz="1400" b="1" i="0" dirty="0" smtClean="0">
                          <a:solidFill>
                            <a:srgbClr val="FFFFFF"/>
                          </a:solidFill>
                          <a:ea typeface="MS UI Gothic" pitchFamily="18" charset="0"/>
                        </a:rPr>
                        <a:t>コホート2 </a:t>
                      </a:r>
                      <a:r>
                        <a:rPr lang="en" sz="1400" dirty="0" smtClean="0"/>
                        <a:t/>
                      </a:r>
                      <a:br>
                        <a:rPr lang="en" sz="1400" dirty="0" smtClean="0"/>
                      </a:br>
                      <a:r>
                        <a:rPr lang="ja-JP" sz="1400" b="1" i="0" dirty="0" smtClean="0">
                          <a:solidFill>
                            <a:srgbClr val="FFFFFF"/>
                          </a:solidFill>
                          <a:ea typeface="MS UI Gothic" pitchFamily="18" charset="0"/>
                        </a:rPr>
                        <a:t>(JACCRO CC-05/-06)</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CC遺伝子型</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CA／AA遺伝子型</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HR</a:t>
                      </a:r>
                      <a:r>
                        <a:rPr lang="en-GB" altLang="ja-JP" sz="1400" b="1" i="0" dirty="0" smtClean="0">
                          <a:solidFill>
                            <a:srgbClr val="FFFFFF"/>
                          </a:solidFill>
                          <a:ea typeface="MS UI Gothic" pitchFamily="18" charset="0"/>
                        </a:rPr>
                        <a:t> </a:t>
                      </a:r>
                      <a:r>
                        <a:rPr lang="ja-JP" sz="1400" b="1" i="0" dirty="0" smtClean="0">
                          <a:solidFill>
                            <a:srgbClr val="FFFFFF"/>
                          </a:solidFill>
                          <a:ea typeface="MS UI Gothic" pitchFamily="18" charset="0"/>
                        </a:rPr>
                        <a:t>(95%CI)</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P値</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mOS、ヶ月間</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42.8</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23.2</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2.32 (1.08, 5.00)</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0.032</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E6E6E6"/>
                    </a:solidFill>
                  </a:tcPr>
                </a:tc>
                <a:extLst>
                  <a:ext uri="{0D108BD9-81ED-4DB2-BD59-A6C34878D82A}">
                    <a16:rowId xmlns="" xmlns:a16="http://schemas.microsoft.com/office/drawing/2014/main" val="10001"/>
                  </a:ext>
                </a:extLst>
              </a:tr>
              <a:tr h="370840">
                <a:tc>
                  <a:txBody>
                    <a:bodyPr/>
                    <a:lstStyle/>
                    <a:p>
                      <a:r>
                        <a:rPr lang="ja-JP" sz="1400" b="0" i="0" dirty="0" smtClean="0">
                          <a:solidFill>
                            <a:srgbClr val="4D4D4D"/>
                          </a:solidFill>
                          <a:ea typeface="MS UI Gothic" pitchFamily="18" charset="0"/>
                        </a:rPr>
                        <a:t>mOS、左側腫瘍、ヶ月間</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42.8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36.2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2.39 (1.01, 5.68)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0.048</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0" i="0" dirty="0" smtClean="0">
                          <a:solidFill>
                            <a:srgbClr val="4D4D4D"/>
                          </a:solidFill>
                          <a:ea typeface="MS UI Gothic" pitchFamily="18" charset="0"/>
                        </a:rPr>
                        <a:t>mPFS、左側腫瘍、ヶ月間</a:t>
                      </a:r>
                    </a:p>
                  </a:txBody>
                  <a:tcP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15.2</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11.1</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1.88 (1.00, 3.53)</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tc>
                  <a:txBody>
                    <a:bodyPr/>
                    <a:lstStyle/>
                    <a:p>
                      <a:pPr algn="ctr"/>
                      <a:r>
                        <a:rPr lang="ja-JP" sz="1400" b="0" i="0" dirty="0" smtClean="0">
                          <a:solidFill>
                            <a:srgbClr val="4D4D4D"/>
                          </a:solidFill>
                          <a:ea typeface="MS UI Gothic" pitchFamily="18" charset="0"/>
                        </a:rPr>
                        <a:t>0.049</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E6E6"/>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1453706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2010: Hippo経路の主要調節因子であるRASSF1Aにおける遺伝的変異体が、セツキシマブベースの化学療法を受けたmCRC患者からなる2つの独立コホートにおける生存期間を予測する  – Sebio A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Hippoシグナル伝達経路はCRCにおいて重要な役割を果たす</a:t>
            </a:r>
          </a:p>
          <a:p>
            <a:r>
              <a:rPr lang="ja-JP" sz="1600" b="1" i="1" dirty="0" smtClean="0">
                <a:solidFill>
                  <a:srgbClr val="4D4D4D"/>
                </a:solidFill>
                <a:ea typeface="MS UI Gothic" pitchFamily="18" charset="0"/>
              </a:rPr>
              <a:t>RASSF1A</a:t>
            </a:r>
            <a:r>
              <a:rPr lang="ja-JP" sz="1600" b="1" i="0" dirty="0" smtClean="0">
                <a:solidFill>
                  <a:srgbClr val="4D4D4D"/>
                </a:solidFill>
                <a:ea typeface="MS UI Gothic" pitchFamily="18" charset="0"/>
              </a:rPr>
              <a:t> rs2236947多型は、セツキシマブ＋CTの併用治療を受けるmCRC患者の予測／予後マーカーとして有望である</a:t>
            </a:r>
          </a:p>
          <a:p>
            <a:r>
              <a:rPr lang="ja-JP" sz="1600" b="1" i="1" dirty="0" smtClean="0">
                <a:solidFill>
                  <a:srgbClr val="4D4D4D"/>
                </a:solidFill>
                <a:ea typeface="MS UI Gothic" pitchFamily="18" charset="0"/>
              </a:rPr>
              <a:t>RASSF1A</a:t>
            </a:r>
            <a:r>
              <a:rPr lang="ja-JP" sz="1600" b="1" i="0" dirty="0" smtClean="0">
                <a:solidFill>
                  <a:srgbClr val="4D4D4D"/>
                </a:solidFill>
                <a:ea typeface="MS UI Gothic" pitchFamily="18" charset="0"/>
              </a:rPr>
              <a:t>の予後予測能は、結腸癌の位置とは無関係である</a:t>
            </a:r>
          </a:p>
          <a:p>
            <a:r>
              <a:rPr lang="ja-JP" sz="1600" b="1" i="1" dirty="0" smtClean="0">
                <a:solidFill>
                  <a:srgbClr val="4D4D4D"/>
                </a:solidFill>
                <a:ea typeface="MS UI Gothic" pitchFamily="18" charset="0"/>
              </a:rPr>
              <a:t>RASSF1A </a:t>
            </a:r>
            <a:r>
              <a:rPr lang="ja-JP" sz="1600" b="1" i="0" dirty="0" smtClean="0">
                <a:solidFill>
                  <a:srgbClr val="4D4D4D"/>
                </a:solidFill>
                <a:ea typeface="MS UI Gothic" pitchFamily="18" charset="0"/>
              </a:rPr>
              <a:t>rs2236947多型の機能的役割については、今後の研究において確立される必要がある</a:t>
            </a:r>
          </a:p>
          <a:p>
            <a:pPr lvl="1"/>
            <a:endParaRPr lang="en-GB" b="1" dirty="0"/>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Sebio et al. </a:t>
            </a:r>
            <a:r>
              <a:rPr lang="ja-JP" sz="1200" b="0" i="1" dirty="0" smtClean="0">
                <a:ea typeface="MS UI Gothic" pitchFamily="18" charset="0"/>
              </a:rPr>
              <a:t>Ann Oncol</a:t>
            </a:r>
            <a:r>
              <a:rPr lang="ja-JP" sz="1200" b="0" i="0" dirty="0" smtClean="0">
                <a:ea typeface="MS UI Gothic" pitchFamily="18" charset="0"/>
              </a:rPr>
              <a:t> 2015; 26 (suppl 6): abstr 2010</a:t>
            </a:r>
          </a:p>
        </p:txBody>
      </p:sp>
    </p:spTree>
    <p:extLst>
      <p:ext uri="{BB962C8B-B14F-4D97-AF65-F5344CB8AC3E}">
        <p14:creationId xmlns:p14="http://schemas.microsoft.com/office/powerpoint/2010/main" xmlns="" val="2348876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2012: 転移性CRC患者における、血中循環腫瘍DNA検査および組織を用いたRAS検査の結果の比較によるRAS変異状態の一致  – Jones F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抗EGFR抗体療法に対するmCRC患者の適格性を評価するための、血液を用いた</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検査と、組織を用いた</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検査（現在のSoC）の正確性を比較評価すること</a:t>
            </a:r>
          </a:p>
          <a:p>
            <a:pPr marL="0" indent="0">
              <a:spcBef>
                <a:spcPts val="18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mCRC患者から採取した標本を用いて</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変異の一致を検討した、2本の別々の研究からの併合データを解析し、血液と組織による</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変異検査について比較した</a:t>
            </a:r>
          </a:p>
          <a:p>
            <a:r>
              <a:rPr lang="ja-JP" sz="1600" b="0" i="0" dirty="0" smtClean="0">
                <a:solidFill>
                  <a:srgbClr val="4D4D4D"/>
                </a:solidFill>
                <a:ea typeface="MS UI Gothic" pitchFamily="18" charset="0"/>
              </a:rPr>
              <a:t>血漿</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の変異状態は、BEAMing法による</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 33変異パネルを用いて判定し、FFPE腫瘍組織標本を用いた</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 DNA塩基配列決定法（SoC）と比較した</a:t>
            </a:r>
          </a:p>
          <a:p>
            <a:r>
              <a:rPr lang="ja-JP" sz="1600" b="0" i="0" dirty="0" smtClean="0">
                <a:solidFill>
                  <a:srgbClr val="4D4D4D"/>
                </a:solidFill>
                <a:ea typeface="MS UI Gothic" pitchFamily="18" charset="0"/>
              </a:rPr>
              <a:t>後ろ向きに、ステージ4のCRC患者より採取した血漿およびFFPE腫瘍組織標本について検査した</a:t>
            </a:r>
          </a:p>
          <a:p>
            <a:r>
              <a:rPr lang="ja-JP" sz="1600" b="0" i="0" dirty="0" smtClean="0">
                <a:solidFill>
                  <a:srgbClr val="4D4D4D"/>
                </a:solidFill>
                <a:ea typeface="MS UI Gothic" pitchFamily="18" charset="0"/>
              </a:rPr>
              <a:t>FFPE組織は、治療歴のない患者（n=50）の原発腫瘍、またはCT中にPDとなった患者（n=26）の転移部位から採取された</a:t>
            </a:r>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BEAMing：ビーズ（b）、エマルジョン（e）、増幅（a）、磁気（m）</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Jones et al. </a:t>
            </a:r>
            <a:r>
              <a:rPr lang="ja-JP" sz="1200" b="0" i="1" dirty="0" smtClean="0">
                <a:ea typeface="MS UI Gothic" pitchFamily="18" charset="0"/>
              </a:rPr>
              <a:t>Ann Oncol</a:t>
            </a:r>
            <a:r>
              <a:rPr lang="ja-JP" sz="1200" b="0" i="0" dirty="0" smtClean="0">
                <a:ea typeface="MS UI Gothic" pitchFamily="18" charset="0"/>
              </a:rPr>
              <a:t> 2015; 26 (suppl 6): abstr 2012</a:t>
            </a:r>
          </a:p>
        </p:txBody>
      </p:sp>
    </p:spTree>
    <p:extLst>
      <p:ext uri="{BB962C8B-B14F-4D97-AF65-F5344CB8AC3E}">
        <p14:creationId xmlns:p14="http://schemas.microsoft.com/office/powerpoint/2010/main" xmlns="" val="34530096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2012: 転移性CRC患者における、血中循環腫瘍DNA検査および組織を用いたRAS検査の結果の比較によるRAS変異状態の一致  – Jones F et al</a:t>
            </a:r>
          </a:p>
        </p:txBody>
      </p:sp>
      <p:sp>
        <p:nvSpPr>
          <p:cNvPr id="7" name="Content Placeholder 6"/>
          <p:cNvSpPr>
            <a:spLocks noGrp="1"/>
          </p:cNvSpPr>
          <p:nvPr>
            <p:ph idx="1"/>
          </p:nvPr>
        </p:nvSpPr>
        <p:spPr/>
        <p:txBody>
          <a:bodyPr/>
          <a:lstStyle/>
          <a:p>
            <a:pPr marL="0" indent="0">
              <a:spcAft>
                <a:spcPts val="1800"/>
              </a:spcAft>
              <a:buNone/>
            </a:pPr>
            <a:r>
              <a:rPr lang="ja-JP" sz="1600" b="1" i="0" dirty="0" smtClean="0">
                <a:solidFill>
                  <a:srgbClr val="4D4D4D"/>
                </a:solidFill>
                <a:ea typeface="MS UI Gothic" pitchFamily="18" charset="0"/>
              </a:rPr>
              <a:t>主な結果</a:t>
            </a:r>
          </a:p>
          <a:p>
            <a:endParaRPr lang="en-GB" b="1" dirty="0"/>
          </a:p>
          <a:p>
            <a:endParaRPr lang="en-GB" b="1" dirty="0"/>
          </a:p>
          <a:p>
            <a:endParaRPr lang="en-GB" b="1" dirty="0"/>
          </a:p>
          <a:p>
            <a:endParaRPr lang="en-GB" b="1" dirty="0"/>
          </a:p>
          <a:p>
            <a:endParaRPr lang="en-GB" b="1" dirty="0"/>
          </a:p>
          <a:p>
            <a:r>
              <a:rPr lang="ja-JP" sz="1600" b="0" i="0" dirty="0" smtClean="0">
                <a:solidFill>
                  <a:srgbClr val="4D4D4D"/>
                </a:solidFill>
                <a:ea typeface="MS UI Gothic" pitchFamily="18" charset="0"/>
              </a:rPr>
              <a:t>組織および血漿による</a:t>
            </a: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検査間の一致：</a:t>
            </a:r>
          </a:p>
          <a:p>
            <a:pPr lvl="1"/>
            <a:r>
              <a:rPr lang="ja-JP" sz="1600" b="0" i="0" dirty="0" smtClean="0">
                <a:solidFill>
                  <a:srgbClr val="4D4D4D"/>
                </a:solidFill>
                <a:ea typeface="MS UI Gothic" pitchFamily="18" charset="0"/>
              </a:rPr>
              <a:t>全般的な一致：71/76 (93.4%)</a:t>
            </a:r>
          </a:p>
          <a:p>
            <a:pPr lvl="1"/>
            <a:r>
              <a:rPr lang="ja-JP" sz="1600" b="0" i="0" dirty="0" smtClean="0">
                <a:solidFill>
                  <a:srgbClr val="4D4D4D"/>
                </a:solidFill>
                <a:ea typeface="MS UI Gothic" pitchFamily="18" charset="0"/>
              </a:rPr>
              <a:t>陽性一致：39/42 (92.9%)</a:t>
            </a:r>
          </a:p>
          <a:p>
            <a:pPr lvl="1"/>
            <a:r>
              <a:rPr lang="ja-JP" sz="1600" b="0" i="0" dirty="0" smtClean="0">
                <a:solidFill>
                  <a:srgbClr val="4D4D4D"/>
                </a:solidFill>
                <a:ea typeface="MS UI Gothic" pitchFamily="18" charset="0"/>
              </a:rPr>
              <a:t>陰性一致：32/34 (94.1%)</a:t>
            </a:r>
          </a:p>
          <a:p>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変異保有率：血漿54%、腫瘍組織55.3%</a:t>
            </a:r>
          </a:p>
          <a:p>
            <a:pPr marL="0" indent="0">
              <a:spcBef>
                <a:spcPts val="1800"/>
              </a:spcBef>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血漿ベースと、組織ベースの</a:t>
            </a:r>
            <a:r>
              <a:rPr lang="ja-JP" sz="1600" b="1" i="1" dirty="0" smtClean="0">
                <a:solidFill>
                  <a:srgbClr val="4D4D4D"/>
                </a:solidFill>
                <a:ea typeface="MS UI Gothic" pitchFamily="18" charset="0"/>
              </a:rPr>
              <a:t>RAS</a:t>
            </a:r>
            <a:r>
              <a:rPr lang="ja-JP" sz="1600" b="1" i="0" dirty="0" smtClean="0">
                <a:solidFill>
                  <a:srgbClr val="4D4D4D"/>
                </a:solidFill>
                <a:ea typeface="MS UI Gothic" pitchFamily="18" charset="0"/>
              </a:rPr>
              <a:t>検査の間には高い一致が認められた</a:t>
            </a:r>
          </a:p>
          <a:p>
            <a:r>
              <a:rPr lang="ja-JP" sz="1600" b="1" i="0" dirty="0" smtClean="0">
                <a:solidFill>
                  <a:srgbClr val="4D4D4D"/>
                </a:solidFill>
                <a:ea typeface="MS UI Gothic" pitchFamily="18" charset="0"/>
              </a:rPr>
              <a:t>血液ベースの</a:t>
            </a:r>
            <a:r>
              <a:rPr lang="ja-JP" sz="1600" b="1" i="1" dirty="0" smtClean="0">
                <a:solidFill>
                  <a:srgbClr val="4D4D4D"/>
                </a:solidFill>
                <a:ea typeface="MS UI Gothic" pitchFamily="18" charset="0"/>
              </a:rPr>
              <a:t>RAS </a:t>
            </a:r>
            <a:r>
              <a:rPr lang="ja-JP" sz="1600" b="1" i="0" dirty="0" smtClean="0">
                <a:solidFill>
                  <a:srgbClr val="4D4D4D"/>
                </a:solidFill>
                <a:ea typeface="MS UI Gothic" pitchFamily="18" charset="0"/>
              </a:rPr>
              <a:t>変異検査は、抗EGFR療法に対するCRC患者の適格性を判定するための検査として、組織ベースの検査の代わりに実行可能である</a:t>
            </a:r>
          </a:p>
          <a:p>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Jones et al. </a:t>
            </a:r>
            <a:r>
              <a:rPr lang="ja-JP" sz="1200" b="0" i="1" dirty="0" smtClean="0">
                <a:ea typeface="MS UI Gothic" pitchFamily="18" charset="0"/>
              </a:rPr>
              <a:t>Ann Oncol </a:t>
            </a:r>
            <a:r>
              <a:rPr lang="ja-JP" sz="1200" b="0" i="0" dirty="0" smtClean="0">
                <a:ea typeface="MS UI Gothic" pitchFamily="18" charset="0"/>
              </a:rPr>
              <a:t>2015; 26 (suppl 6): abstr 2012</a:t>
            </a:r>
          </a:p>
        </p:txBody>
      </p:sp>
      <p:graphicFrame>
        <p:nvGraphicFramePr>
          <p:cNvPr id="3" name="Table 2"/>
          <p:cNvGraphicFramePr>
            <a:graphicFrameLocks noGrp="1"/>
          </p:cNvGraphicFramePr>
          <p:nvPr>
            <p:extLst>
              <p:ext uri="{D42A27DB-BD31-4B8C-83A1-F6EECF244321}">
                <p14:modId xmlns:p14="http://schemas.microsoft.com/office/powerpoint/2010/main" xmlns="" val="667085019"/>
              </p:ext>
            </p:extLst>
          </p:nvPr>
        </p:nvGraphicFramePr>
        <p:xfrm>
          <a:off x="381000" y="1611607"/>
          <a:ext cx="8382000" cy="1524000"/>
        </p:xfrm>
        <a:graphic>
          <a:graphicData uri="http://schemas.openxmlformats.org/drawingml/2006/table">
            <a:tbl>
              <a:tblPr firstRow="1" bandRow="1">
                <a:tableStyleId>{69012ECD-51FC-41F1-AA8D-1B2483CD663E}</a:tableStyleId>
              </a:tblPr>
              <a:tblGrid>
                <a:gridCol w="1850136">
                  <a:extLst>
                    <a:ext uri="{9D8B030D-6E8A-4147-A177-3AD203B41FA5}">
                      <a16:colId xmlns="" xmlns:a16="http://schemas.microsoft.com/office/drawing/2014/main" val="20000"/>
                    </a:ext>
                  </a:extLst>
                </a:gridCol>
                <a:gridCol w="1404518">
                  <a:extLst>
                    <a:ext uri="{9D8B030D-6E8A-4147-A177-3AD203B41FA5}">
                      <a16:colId xmlns="" xmlns:a16="http://schemas.microsoft.com/office/drawing/2014/main" val="20001"/>
                    </a:ext>
                  </a:extLst>
                </a:gridCol>
                <a:gridCol w="1774546">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259080">
                <a:tc rowSpan="2" gridSpan="2">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smtClean="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組織</a:t>
                      </a:r>
                      <a:r>
                        <a:rPr lang="ja-JP" sz="1400" b="1" i="1" dirty="0" smtClean="0">
                          <a:solidFill>
                            <a:srgbClr val="FFFFFF"/>
                          </a:solidFill>
                          <a:ea typeface="MS UI Gothic" pitchFamily="18" charset="0"/>
                        </a:rPr>
                        <a:t>RAS</a:t>
                      </a:r>
                      <a:r>
                        <a:rPr lang="ja-JP" sz="1400" b="1" i="0" dirty="0" smtClean="0">
                          <a:solidFill>
                            <a:srgbClr val="FFFFFF"/>
                          </a:solidFill>
                          <a:ea typeface="MS UI Gothic" pitchFamily="18" charset="0"/>
                        </a:rPr>
                        <a:t>検査結果：</a:t>
                      </a:r>
                    </a:p>
                  </a:txBody>
                  <a:tcPr anchor="b">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endParaRP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endParaRPr lang="en-GB" sz="1400" dirty="0">
                        <a:solidFill>
                          <a:schemeClr val="tx2"/>
                        </a:solidFill>
                      </a:endParaRPr>
                    </a:p>
                  </a:txBody>
                  <a:tcPr anchor="b">
                    <a:lnL>
                      <a:noFill/>
                    </a:lnL>
                    <a:lnR w="12700" cap="flat" cmpd="sng" algn="ctr">
                      <a:solidFill>
                        <a:schemeClr val="tx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259080">
                <a:tc gridSpan="2" vMerge="1">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dirty="0" smtClean="0">
                        <a:solidFill>
                          <a:schemeClr val="tx2"/>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0" dirty="0" smtClean="0">
                          <a:solidFill>
                            <a:srgbClr val="FFFFFF"/>
                          </a:solidFill>
                          <a:ea typeface="MS UI Gothic" pitchFamily="18" charset="0"/>
                        </a:rPr>
                        <a:t>陽性</a:t>
                      </a:r>
                    </a:p>
                  </a:txBody>
                  <a:tcPr anchor="b">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0" i="0" dirty="0" smtClean="0">
                          <a:solidFill>
                            <a:srgbClr val="FFFFFF"/>
                          </a:solidFill>
                          <a:ea typeface="MS UI Gothic" pitchFamily="18" charset="0"/>
                        </a:rPr>
                        <a:t>陰性</a:t>
                      </a:r>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0" i="0" dirty="0" smtClean="0">
                          <a:solidFill>
                            <a:srgbClr val="FFFFFF"/>
                          </a:solidFill>
                          <a:ea typeface="MS UI Gothic" pitchFamily="18" charset="0"/>
                        </a:rPr>
                        <a:t>合計</a:t>
                      </a:r>
                    </a:p>
                  </a:txBody>
                  <a:tcPr anchor="b">
                    <a:lnL>
                      <a:noFill/>
                    </a:lnL>
                    <a:lnR w="12700" cap="flat" cmpd="sng" algn="ctr">
                      <a:solidFill>
                        <a:schemeClr val="tx2"/>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1"/>
                  </a:ext>
                </a:extLst>
              </a:tr>
              <a:tr h="25908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FFFFFF"/>
                          </a:solidFill>
                          <a:ea typeface="MS UI Gothic" pitchFamily="18" charset="0"/>
                        </a:rPr>
                        <a:t>血漿</a:t>
                      </a:r>
                      <a:r>
                        <a:rPr lang="ja-JP" sz="1400" b="1" i="1" dirty="0" smtClean="0">
                          <a:solidFill>
                            <a:srgbClr val="FFFFFF"/>
                          </a:solidFill>
                          <a:ea typeface="MS UI Gothic" pitchFamily="18" charset="0"/>
                        </a:rPr>
                        <a:t>RAS</a:t>
                      </a:r>
                      <a:r>
                        <a:rPr lang="ja-JP" sz="1400" b="1" i="0" dirty="0" smtClean="0">
                          <a:solidFill>
                            <a:srgbClr val="FFFFFF"/>
                          </a:solidFill>
                          <a:ea typeface="MS UI Gothic" pitchFamily="18" charset="0"/>
                        </a:rPr>
                        <a:t>検査結果：</a:t>
                      </a:r>
                    </a:p>
                  </a:txBody>
                  <a:tcPr anchor="ctr">
                    <a:lnL w="1270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0" i="0" dirty="0" smtClean="0">
                          <a:solidFill>
                            <a:srgbClr val="FFFFFF"/>
                          </a:solidFill>
                          <a:ea typeface="MS UI Gothic" pitchFamily="18" charset="0"/>
                        </a:rPr>
                        <a:t>陽性</a:t>
                      </a:r>
                    </a:p>
                  </a:txBody>
                  <a:tcPr anchor="ct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0" i="0" dirty="0" smtClean="0">
                          <a:solidFill>
                            <a:srgbClr val="4D4D4D"/>
                          </a:solidFill>
                          <a:ea typeface="MS UI Gothic" pitchFamily="18" charset="0"/>
                        </a:rPr>
                        <a:t>39</a:t>
                      </a:r>
                    </a:p>
                  </a:txBody>
                  <a:tcPr anchor="ctr">
                    <a:lnL>
                      <a:noFill/>
                    </a:lnL>
                    <a:lnT w="9525" cap="flat" cmpd="sng" algn="ctr">
                      <a:noFill/>
                      <a:prstDash val="solid"/>
                    </a:lnT>
                    <a:lnB w="12700" cap="flat" cmpd="sng" algn="ctr">
                      <a:no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2</a:t>
                      </a:r>
                    </a:p>
                  </a:txBody>
                  <a:tcPr anchor="ctr">
                    <a:lnT w="9525" cap="flat" cmpd="sng" algn="ctr">
                      <a:noFill/>
                      <a:prstDash val="solid"/>
                    </a:lnT>
                    <a:lnB w="12700" cap="flat" cmpd="sng" algn="ctr">
                      <a:noFill/>
                      <a:prstDash val="solid"/>
                      <a:round/>
                      <a:headEnd type="none" w="med" len="med"/>
                      <a:tailEnd type="none" w="med" len="med"/>
                    </a:lnB>
                    <a:solidFill>
                      <a:srgbClr val="E8E8E8"/>
                    </a:solidFill>
                  </a:tcPr>
                </a:tc>
                <a:tc>
                  <a:txBody>
                    <a:bodyPr/>
                    <a:lstStyle/>
                    <a:p>
                      <a:pPr algn="ctr"/>
                      <a:r>
                        <a:rPr lang="ja-JP" sz="1400" b="1" i="0" dirty="0" smtClean="0">
                          <a:solidFill>
                            <a:srgbClr val="4D4D4D"/>
                          </a:solidFill>
                          <a:ea typeface="MS UI Gothic" pitchFamily="18" charset="0"/>
                        </a:rPr>
                        <a:t>41</a:t>
                      </a:r>
                    </a:p>
                  </a:txBody>
                  <a:tcPr anchor="ctr">
                    <a:lnR w="12700" cap="flat" cmpd="sng" algn="ctr">
                      <a:solidFill>
                        <a:schemeClr val="tx2"/>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solidFill>
                      <a:srgbClr val="E8E8E8"/>
                    </a:solidFill>
                  </a:tcPr>
                </a:tc>
                <a:extLst>
                  <a:ext uri="{0D108BD9-81ED-4DB2-BD59-A6C34878D82A}">
                    <a16:rowId xmlns="" xmlns:a16="http://schemas.microsoft.com/office/drawing/2014/main" val="10002"/>
                  </a:ext>
                </a:extLst>
              </a:tr>
              <a:tr h="259080">
                <a:tc vMerge="1">
                  <a:txBody>
                    <a:bodyPr/>
                    <a:lstStyle/>
                    <a:p>
                      <a:endParaRPr lang="en-GB" dirty="0"/>
                    </a:p>
                  </a:txBody>
                  <a:tcPr/>
                </a:tc>
                <a:tc>
                  <a:txBody>
                    <a:bodyPr/>
                    <a:lstStyle/>
                    <a:p>
                      <a:pPr algn="ctr"/>
                      <a:r>
                        <a:rPr lang="ja-JP" sz="1400" b="0" i="0" dirty="0" smtClean="0">
                          <a:solidFill>
                            <a:srgbClr val="FFFFFF"/>
                          </a:solidFill>
                          <a:ea typeface="MS UI Gothic" pitchFamily="18" charset="0"/>
                        </a:rPr>
                        <a:t>陰性</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algn="ctr"/>
                      <a:r>
                        <a:rPr lang="ja-JP" sz="1400" b="0" i="0" dirty="0" smtClean="0">
                          <a:solidFill>
                            <a:srgbClr val="4D4D4D"/>
                          </a:solidFill>
                          <a:ea typeface="MS UI Gothic" pitchFamily="18" charset="0"/>
                        </a:rPr>
                        <a:t>3</a:t>
                      </a:r>
                    </a:p>
                  </a:txBody>
                  <a:tcPr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sz="1400" b="1" i="0" dirty="0" smtClean="0">
                          <a:solidFill>
                            <a:srgbClr val="4D4D4D"/>
                          </a:solidFill>
                          <a:ea typeface="MS UI Gothic" pitchFamily="18" charset="0"/>
                        </a:rPr>
                        <a:t>35</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3"/>
                  </a:ext>
                </a:extLst>
              </a:tr>
              <a:tr h="259080">
                <a:tc vMerge="1">
                  <a:txBody>
                    <a:bodyPr/>
                    <a:lstStyle/>
                    <a:p>
                      <a:endParaRPr lang="en-GB" dirty="0"/>
                    </a:p>
                  </a:txBody>
                  <a:tcPr/>
                </a:tc>
                <a:tc>
                  <a:txBody>
                    <a:bodyPr/>
                    <a:lstStyle/>
                    <a:p>
                      <a:pPr algn="ctr"/>
                      <a:r>
                        <a:rPr lang="ja-JP" sz="1400" b="0" i="0" dirty="0" smtClean="0">
                          <a:solidFill>
                            <a:srgbClr val="FFFFFF"/>
                          </a:solidFill>
                          <a:ea typeface="MS UI Gothic" pitchFamily="18" charset="0"/>
                        </a:rPr>
                        <a:t>合計</a:t>
                      </a:r>
                    </a:p>
                  </a:txBody>
                  <a:tcPr anchor="ct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4D4D4D"/>
                          </a:solidFill>
                          <a:ea typeface="MS UI Gothic" pitchFamily="18" charset="0"/>
                        </a:rPr>
                        <a:t>42</a:t>
                      </a:r>
                    </a:p>
                  </a:txBody>
                  <a:tcPr anchor="ctr">
                    <a:lnL>
                      <a:noFill/>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1" i="0" dirty="0" smtClean="0">
                          <a:solidFill>
                            <a:srgbClr val="4D4D4D"/>
                          </a:solidFill>
                          <a:ea typeface="MS UI Gothic" pitchFamily="18" charset="0"/>
                        </a:rPr>
                        <a:t>34</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1" i="0" dirty="0" smtClean="0">
                          <a:solidFill>
                            <a:srgbClr val="4D4D4D"/>
                          </a:solidFill>
                          <a:ea typeface="MS UI Gothic" pitchFamily="18" charset="0"/>
                        </a:rPr>
                        <a:t>76</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41462905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2013: 転移性結腸直腸癌（mCRC）を有するアジア人患者におけるレゴラフェニブを検討した第III相CONCUR試験からの血中循環腫瘍DNAにおけるバイオマーカー解析：臨床転帰との相関関係 – Teufel M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多標的キナーゼ阻害剤であるレゴラフェニブの投与を受けるアジア人のmCRC患者において、プラセボとの比較下で、臨床転帰に関連する可能性のあるバイオマーカーを特定する </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a:spcAft>
                <a:spcPts val="200"/>
              </a:spcAft>
            </a:pPr>
            <a:r>
              <a:rPr lang="ja-JP" sz="1600" b="0" i="0" dirty="0" smtClean="0">
                <a:solidFill>
                  <a:srgbClr val="4D4D4D"/>
                </a:solidFill>
                <a:ea typeface="MS UI Gothic" pitchFamily="18" charset="0"/>
              </a:rPr>
              <a:t>患者204例のうち143例（70%、n=98 レゴラフェニブ、n=45 プラセボ）からベースライン時に採取した新鮮血漿標本より、血中循環DNAを単離した</a:t>
            </a:r>
          </a:p>
          <a:p>
            <a:pPr>
              <a:spcAft>
                <a:spcPts val="200"/>
              </a:spcAft>
            </a:pPr>
            <a:r>
              <a:rPr lang="ja-JP" sz="1600" b="0" i="0" dirty="0" smtClean="0">
                <a:solidFill>
                  <a:srgbClr val="4D4D4D"/>
                </a:solidFill>
                <a:ea typeface="MS UI Gothic" pitchFamily="18" charset="0"/>
              </a:rPr>
              <a:t>血漿中の血中循環DNAの変異解析は、BEAMing法を用いて実施した</a:t>
            </a:r>
          </a:p>
          <a:p>
            <a:pPr>
              <a:spcAft>
                <a:spcPts val="200"/>
              </a:spcAft>
            </a:pP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変異歴に関する情報は、試験登録時に収集された</a:t>
            </a:r>
          </a:p>
        </p:txBody>
      </p:sp>
      <p:sp>
        <p:nvSpPr>
          <p:cNvPr id="13" name="Text Placeholder 12"/>
          <p:cNvSpPr>
            <a:spLocks noGrp="1"/>
          </p:cNvSpPr>
          <p:nvPr>
            <p:ph type="body" sz="quarter" idx="10"/>
          </p:nvPr>
        </p:nvSpPr>
        <p:spPr/>
        <p:txBody>
          <a:bodyPr/>
          <a:lstStyle/>
          <a:p>
            <a:r>
              <a:rPr lang="ja-JP" sz="1200" b="0" i="0" dirty="0" smtClean="0">
                <a:solidFill>
                  <a:srgbClr val="4D4D4D"/>
                </a:solidFill>
                <a:ea typeface="MS UI Gothic" pitchFamily="18" charset="0"/>
              </a:rPr>
              <a:t>*3週間の投与、1週間の休薬、4週間サイクル</a:t>
            </a:r>
          </a:p>
          <a:p>
            <a:r>
              <a:rPr lang="ja-JP" sz="1200" b="0" i="0" dirty="0" smtClean="0">
                <a:solidFill>
                  <a:srgbClr val="4D4D4D"/>
                </a:solidFill>
                <a:ea typeface="MS UI Gothic" pitchFamily="18" charset="0"/>
              </a:rPr>
              <a:t>BEAMing：ビーズ（b）、エマルジョン（e）、増幅（a）、磁気（m）</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Teufel et al. </a:t>
            </a:r>
            <a:r>
              <a:rPr lang="ja-JP" sz="1200" b="0" i="1" dirty="0" smtClean="0">
                <a:ea typeface="MS UI Gothic" pitchFamily="18" charset="0"/>
              </a:rPr>
              <a:t>Ann Oncol</a:t>
            </a:r>
            <a:r>
              <a:rPr lang="ja-JP" sz="1200" b="0" i="0" dirty="0" smtClean="0">
                <a:ea typeface="MS UI Gothic" pitchFamily="18" charset="0"/>
              </a:rPr>
              <a:t> 2015; 26 (suppl 6): abstr 2013</a:t>
            </a:r>
          </a:p>
        </p:txBody>
      </p:sp>
      <p:sp>
        <p:nvSpPr>
          <p:cNvPr id="6" name="Oval 14"/>
          <p:cNvSpPr>
            <a:spLocks noChangeArrowheads="1"/>
          </p:cNvSpPr>
          <p:nvPr/>
        </p:nvSpPr>
        <p:spPr bwMode="auto">
          <a:xfrm>
            <a:off x="3965287" y="331417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100" b="1" i="0" dirty="0" smtClean="0">
                <a:solidFill>
                  <a:srgbClr val="043882"/>
                </a:solidFill>
                <a:ea typeface="MS UI Gothic" pitchFamily="18" charset="0"/>
              </a:rPr>
              <a:t>無作</a:t>
            </a:r>
            <a:r>
              <a:rPr lang="es-ES" altLang="ja-JP" sz="1100" b="1" i="0" dirty="0" smtClean="0">
                <a:solidFill>
                  <a:srgbClr val="043882"/>
                </a:solidFill>
                <a:ea typeface="MS UI Gothic" pitchFamily="18" charset="0"/>
              </a:rPr>
              <a:t/>
            </a:r>
            <a:br>
              <a:rPr lang="es-ES" altLang="ja-JP" sz="1100" b="1" i="0" dirty="0" smtClean="0">
                <a:solidFill>
                  <a:srgbClr val="043882"/>
                </a:solidFill>
                <a:ea typeface="MS UI Gothic" pitchFamily="18" charset="0"/>
              </a:rPr>
            </a:br>
            <a:r>
              <a:rPr lang="ja-JP" sz="1100" b="1" i="0" dirty="0" smtClean="0">
                <a:solidFill>
                  <a:srgbClr val="043882"/>
                </a:solidFill>
                <a:ea typeface="MS UI Gothic" pitchFamily="18" charset="0"/>
              </a:rPr>
              <a:t>為化</a:t>
            </a:r>
          </a:p>
          <a:p>
            <a:pPr algn="ctr"/>
            <a:r>
              <a:rPr lang="ja-JP" sz="1100" b="1" i="0" dirty="0" smtClean="0">
                <a:solidFill>
                  <a:srgbClr val="043882"/>
                </a:solidFill>
                <a:ea typeface="MS UI Gothic" pitchFamily="18" charset="0"/>
              </a:rPr>
              <a:t>2:1</a:t>
            </a:r>
          </a:p>
        </p:txBody>
      </p:sp>
      <p:cxnSp>
        <p:nvCxnSpPr>
          <p:cNvPr id="7" name="AutoShape 15"/>
          <p:cNvCxnSpPr>
            <a:cxnSpLocks noChangeShapeType="1"/>
            <a:stCxn id="6" idx="0"/>
            <a:endCxn id="15" idx="1"/>
          </p:cNvCxnSpPr>
          <p:nvPr/>
        </p:nvCxnSpPr>
        <p:spPr bwMode="auto">
          <a:xfrm rot="5400000" flipH="1" flipV="1">
            <a:off x="4217370" y="2666237"/>
            <a:ext cx="687655" cy="608224"/>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36220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0" name="AutoShape 19"/>
          <p:cNvCxnSpPr>
            <a:cxnSpLocks noChangeShapeType="1"/>
          </p:cNvCxnSpPr>
          <p:nvPr/>
        </p:nvCxnSpPr>
        <p:spPr bwMode="auto">
          <a:xfrm>
            <a:off x="3684814" y="358252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26521"/>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09" y="2216152"/>
            <a:ext cx="2810329"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レゴラフェニブ 160 mg/日* + BSC（n=136）</a:t>
            </a:r>
          </a:p>
        </p:txBody>
      </p:sp>
      <p:sp>
        <p:nvSpPr>
          <p:cNvPr id="16" name="AutoShape 9"/>
          <p:cNvSpPr>
            <a:spLocks noChangeArrowheads="1"/>
          </p:cNvSpPr>
          <p:nvPr/>
        </p:nvSpPr>
        <p:spPr bwMode="auto">
          <a:xfrm>
            <a:off x="365124" y="2903237"/>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標準CT後にPDとなった、mCRCを有するアジア人患者</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（n=204）</a:t>
            </a:r>
          </a:p>
        </p:txBody>
      </p:sp>
      <p:cxnSp>
        <p:nvCxnSpPr>
          <p:cNvPr id="17" name="AutoShape 16"/>
          <p:cNvCxnSpPr>
            <a:cxnSpLocks noChangeShapeType="1"/>
            <a:endCxn id="20" idx="1"/>
          </p:cNvCxnSpPr>
          <p:nvPr/>
        </p:nvCxnSpPr>
        <p:spPr bwMode="auto">
          <a:xfrm rot="16200000" flipH="1">
            <a:off x="4215318" y="3892641"/>
            <a:ext cx="668006" cy="63197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27831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19" name="AutoShape 20"/>
          <p:cNvCxnSpPr>
            <a:cxnSpLocks noChangeShapeType="1"/>
          </p:cNvCxnSpPr>
          <p:nvPr/>
        </p:nvCxnSpPr>
        <p:spPr bwMode="auto">
          <a:xfrm>
            <a:off x="7542220" y="454263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09" y="4132264"/>
            <a:ext cx="2808671"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プラセボ＋BSC</a:t>
            </a:r>
          </a:p>
          <a:p>
            <a:pPr algn="ctr" defTabSz="892175" eaLnBrk="0" hangingPunct="0"/>
            <a:r>
              <a:rPr lang="ja-JP" b="0" i="0" dirty="0" smtClean="0">
                <a:solidFill>
                  <a:srgbClr val="4D4D4D"/>
                </a:solidFill>
                <a:ea typeface="MS UI Gothic" pitchFamily="18" charset="0"/>
              </a:rPr>
              <a:t>（n=68）</a:t>
            </a:r>
          </a:p>
        </p:txBody>
      </p:sp>
    </p:spTree>
    <p:extLst>
      <p:ext uri="{BB962C8B-B14F-4D97-AF65-F5344CB8AC3E}">
        <p14:creationId xmlns:p14="http://schemas.microsoft.com/office/powerpoint/2010/main" xmlns="" val="14067722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2013: 転移性結腸直腸癌（mCRC）を有するアジア人患者におけるレゴラフェニブを検討した第III相CONCUR試験からの血中循環腫瘍DNAにおけるバイオマーカー解析：臨床転帰との相関関係 – Teufel M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r>
              <a:rPr lang="ja-JP" b="0" i="0" dirty="0" smtClean="0"/>
              <a:t>BEAMing法を用いて、55%の標本に</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変異が検出された一方、 </a:t>
            </a:r>
            <a:r>
              <a:rPr lang="ja-JP" sz="1600" b="0" i="1" dirty="0" smtClean="0">
                <a:solidFill>
                  <a:srgbClr val="4D4D4D"/>
                </a:solidFill>
                <a:ea typeface="MS UI Gothic" pitchFamily="18" charset="0"/>
              </a:rPr>
              <a:t>NRAS</a:t>
            </a:r>
            <a:r>
              <a:rPr lang="ja-JP" sz="1600" b="0" i="0" dirty="0" smtClean="0">
                <a:solidFill>
                  <a:srgbClr val="4D4D4D"/>
                </a:solidFill>
                <a:ea typeface="MS UI Gothic" pitchFamily="18" charset="0"/>
              </a:rPr>
              <a:t>および</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変異はそれぞれ7～8%の標本で検出された</a:t>
            </a:r>
          </a:p>
          <a:p>
            <a:r>
              <a:rPr lang="ja-JP" sz="1600" b="0" i="0" dirty="0" smtClean="0">
                <a:solidFill>
                  <a:srgbClr val="4D4D4D"/>
                </a:solidFill>
                <a:ea typeface="MS UI Gothic" pitchFamily="18" charset="0"/>
              </a:rPr>
              <a:t>腫瘍検査記録から、血漿BEAMing法の結果と</a:t>
            </a:r>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の変異歴状況を適合させた患者97例のうち、63例（65%）で一致した</a:t>
            </a:r>
          </a:p>
          <a:p>
            <a:pPr lvl="1"/>
            <a:r>
              <a:rPr lang="ja-JP" sz="1600" b="0" i="1" dirty="0" smtClean="0">
                <a:solidFill>
                  <a:srgbClr val="4D4D4D"/>
                </a:solidFill>
                <a:ea typeface="MS UI Gothic" pitchFamily="18" charset="0"/>
              </a:rPr>
              <a:t>KRAS</a:t>
            </a:r>
            <a:r>
              <a:rPr lang="ja-JP" sz="1600" b="0" i="0" dirty="0" smtClean="0">
                <a:solidFill>
                  <a:srgbClr val="4D4D4D"/>
                </a:solidFill>
                <a:ea typeface="MS UI Gothic" pitchFamily="18" charset="0"/>
              </a:rPr>
              <a:t>変異：BEAMing法 n=53 vs. 変異歴 n=39</a:t>
            </a:r>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Teufel et al. </a:t>
            </a:r>
            <a:r>
              <a:rPr lang="ja-JP" sz="1200" b="0" i="1" dirty="0" smtClean="0">
                <a:ea typeface="MS UI Gothic" pitchFamily="18" charset="0"/>
              </a:rPr>
              <a:t>Ann Oncol</a:t>
            </a:r>
            <a:r>
              <a:rPr lang="ja-JP" sz="1200" b="0" i="0" dirty="0" smtClean="0">
                <a:ea typeface="MS UI Gothic" pitchFamily="18" charset="0"/>
              </a:rPr>
              <a:t> 2015; 26 (suppl 6): abstr 2013</a:t>
            </a:r>
          </a:p>
        </p:txBody>
      </p:sp>
      <p:grpSp>
        <p:nvGrpSpPr>
          <p:cNvPr id="8" name="Group 7"/>
          <p:cNvGrpSpPr/>
          <p:nvPr/>
        </p:nvGrpSpPr>
        <p:grpSpPr>
          <a:xfrm>
            <a:off x="2483768" y="5296537"/>
            <a:ext cx="4608512" cy="72008"/>
            <a:chOff x="2483768" y="5085184"/>
            <a:chExt cx="4608512" cy="72008"/>
          </a:xfrm>
        </p:grpSpPr>
        <p:cxnSp>
          <p:nvCxnSpPr>
            <p:cNvPr id="9" name="Straight Connector 8"/>
            <p:cNvCxnSpPr/>
            <p:nvPr/>
          </p:nvCxnSpPr>
          <p:spPr>
            <a:xfrm>
              <a:off x="2483768" y="5085184"/>
              <a:ext cx="46085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56176"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87520"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37886"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14527"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91168"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89754" y="5085184"/>
              <a:ext cx="0" cy="720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4314527" y="3969893"/>
            <a:ext cx="0" cy="13266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49738" y="5361801"/>
            <a:ext cx="26962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0</a:t>
            </a:r>
          </a:p>
        </p:txBody>
      </p:sp>
      <p:sp>
        <p:nvSpPr>
          <p:cNvPr id="21" name="TextBox 20"/>
          <p:cNvSpPr txBox="1"/>
          <p:nvPr/>
        </p:nvSpPr>
        <p:spPr>
          <a:xfrm>
            <a:off x="3192236" y="5361801"/>
            <a:ext cx="39786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0.5</a:t>
            </a:r>
          </a:p>
        </p:txBody>
      </p:sp>
      <p:sp>
        <p:nvSpPr>
          <p:cNvPr id="22" name="TextBox 21"/>
          <p:cNvSpPr txBox="1"/>
          <p:nvPr/>
        </p:nvSpPr>
        <p:spPr>
          <a:xfrm>
            <a:off x="4177602" y="5361801"/>
            <a:ext cx="26962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a:t>
            </a:r>
          </a:p>
        </p:txBody>
      </p:sp>
      <p:sp>
        <p:nvSpPr>
          <p:cNvPr id="23" name="TextBox 22"/>
          <p:cNvSpPr txBox="1"/>
          <p:nvPr/>
        </p:nvSpPr>
        <p:spPr>
          <a:xfrm>
            <a:off x="5034730" y="5361801"/>
            <a:ext cx="39786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1.5</a:t>
            </a:r>
          </a:p>
        </p:txBody>
      </p:sp>
      <p:sp>
        <p:nvSpPr>
          <p:cNvPr id="24" name="TextBox 23"/>
          <p:cNvSpPr txBox="1"/>
          <p:nvPr/>
        </p:nvSpPr>
        <p:spPr>
          <a:xfrm>
            <a:off x="6020096" y="5361801"/>
            <a:ext cx="26962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a:t>
            </a:r>
          </a:p>
        </p:txBody>
      </p:sp>
      <p:sp>
        <p:nvSpPr>
          <p:cNvPr id="25" name="TextBox 24"/>
          <p:cNvSpPr txBox="1"/>
          <p:nvPr/>
        </p:nvSpPr>
        <p:spPr>
          <a:xfrm>
            <a:off x="6883162" y="5361801"/>
            <a:ext cx="39786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2.5</a:t>
            </a:r>
          </a:p>
        </p:txBody>
      </p:sp>
      <p:sp>
        <p:nvSpPr>
          <p:cNvPr id="26" name="TextBox 25"/>
          <p:cNvSpPr txBox="1"/>
          <p:nvPr/>
        </p:nvSpPr>
        <p:spPr>
          <a:xfrm>
            <a:off x="3486177" y="5590401"/>
            <a:ext cx="1669048"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ハザード比(95% CI)</a:t>
            </a:r>
          </a:p>
        </p:txBody>
      </p:sp>
      <p:sp>
        <p:nvSpPr>
          <p:cNvPr id="27" name="TextBox 26"/>
          <p:cNvSpPr txBox="1"/>
          <p:nvPr/>
        </p:nvSpPr>
        <p:spPr>
          <a:xfrm>
            <a:off x="2707759" y="3640352"/>
            <a:ext cx="155683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レゴラフェニブ群におけるリスクが小</a:t>
            </a:r>
          </a:p>
        </p:txBody>
      </p:sp>
      <p:sp>
        <p:nvSpPr>
          <p:cNvPr id="28" name="TextBox 27"/>
          <p:cNvSpPr txBox="1"/>
          <p:nvPr/>
        </p:nvSpPr>
        <p:spPr>
          <a:xfrm>
            <a:off x="4496230" y="3640352"/>
            <a:ext cx="1317990"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プラセボ群におけるリスクが小</a:t>
            </a:r>
          </a:p>
        </p:txBody>
      </p:sp>
      <p:cxnSp>
        <p:nvCxnSpPr>
          <p:cNvPr id="29" name="Straight Connector 28"/>
          <p:cNvCxnSpPr/>
          <p:nvPr/>
        </p:nvCxnSpPr>
        <p:spPr>
          <a:xfrm>
            <a:off x="3192236" y="3974174"/>
            <a:ext cx="2193224" cy="0"/>
          </a:xfrm>
          <a:prstGeom prst="line">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16332" y="4118335"/>
            <a:ext cx="14308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65334" y="4288547"/>
            <a:ext cx="978214" cy="0"/>
          </a:xfrm>
          <a:prstGeom prst="line">
            <a:avLst/>
          </a:prstGeom>
          <a:ln w="19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14336" y="4464697"/>
            <a:ext cx="852022" cy="0"/>
          </a:xfrm>
          <a:prstGeom prst="line">
            <a:avLst/>
          </a:prstGeom>
          <a:ln w="19050">
            <a:solidFill>
              <a:schemeClr val="tx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39146" y="4599284"/>
            <a:ext cx="3356953" cy="0"/>
          </a:xfrm>
          <a:prstGeom prst="line">
            <a:avLst/>
          </a:prstGeom>
          <a:ln w="19050">
            <a:solidFill>
              <a:schemeClr val="tx2">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114336" y="4759601"/>
            <a:ext cx="792646"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20009" y="4900126"/>
            <a:ext cx="4119238" cy="0"/>
          </a:xfrm>
          <a:prstGeom prst="line">
            <a:avLst/>
          </a:prstGeom>
          <a:ln w="19050">
            <a:solidFill>
              <a:srgbClr val="99FF9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89854" y="5066380"/>
            <a:ext cx="817128"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798946" y="5212842"/>
            <a:ext cx="2434717"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495065" y="4088647"/>
            <a:ext cx="71252" cy="712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39" name="Oval 38"/>
          <p:cNvSpPr/>
          <p:nvPr/>
        </p:nvSpPr>
        <p:spPr>
          <a:xfrm>
            <a:off x="3355543" y="4252922"/>
            <a:ext cx="71252" cy="71252"/>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0" name="Oval 39"/>
          <p:cNvSpPr/>
          <p:nvPr/>
        </p:nvSpPr>
        <p:spPr>
          <a:xfrm>
            <a:off x="3439407" y="4429073"/>
            <a:ext cx="71252" cy="7125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1" name="Oval 40"/>
          <p:cNvSpPr/>
          <p:nvPr/>
        </p:nvSpPr>
        <p:spPr>
          <a:xfrm>
            <a:off x="2980706" y="4567901"/>
            <a:ext cx="71252" cy="71252"/>
          </a:xfrm>
          <a:prstGeom prst="ellipse">
            <a:avLst/>
          </a:prstGeom>
          <a:solidFill>
            <a:schemeClr val="tx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2" name="Oval 41"/>
          <p:cNvSpPr/>
          <p:nvPr/>
        </p:nvSpPr>
        <p:spPr>
          <a:xfrm>
            <a:off x="3409719" y="4725107"/>
            <a:ext cx="71252" cy="712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3" name="Oval 42"/>
          <p:cNvSpPr/>
          <p:nvPr/>
        </p:nvSpPr>
        <p:spPr>
          <a:xfrm>
            <a:off x="3368155" y="4864500"/>
            <a:ext cx="71252" cy="71252"/>
          </a:xfrm>
          <a:prstGeom prst="ellipse">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4" name="Oval 43"/>
          <p:cNvSpPr/>
          <p:nvPr/>
        </p:nvSpPr>
        <p:spPr>
          <a:xfrm>
            <a:off x="3377813" y="5030754"/>
            <a:ext cx="71252" cy="712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5" name="Oval 44"/>
          <p:cNvSpPr/>
          <p:nvPr/>
        </p:nvSpPr>
        <p:spPr>
          <a:xfrm>
            <a:off x="3369657" y="5173256"/>
            <a:ext cx="71252" cy="7125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schemeClr>
              </a:solidFill>
            </a:endParaRPr>
          </a:p>
        </p:txBody>
      </p:sp>
      <p:sp>
        <p:nvSpPr>
          <p:cNvPr id="46" name="TextBox 45"/>
          <p:cNvSpPr txBox="1"/>
          <p:nvPr/>
        </p:nvSpPr>
        <p:spPr>
          <a:xfrm>
            <a:off x="670666" y="3980969"/>
            <a:ext cx="532518" cy="246221"/>
          </a:xfrm>
          <a:prstGeom prst="rect">
            <a:avLst/>
          </a:prstGeom>
          <a:noFill/>
        </p:spPr>
        <p:txBody>
          <a:bodyPr wrap="none" rtlCol="0">
            <a:spAutoFit/>
          </a:bodyPr>
          <a:lstStyle/>
          <a:p>
            <a:r>
              <a:rPr lang="ja-JP" sz="1000" b="0" i="1" dirty="0" smtClean="0">
                <a:solidFill>
                  <a:srgbClr val="4D4D4D"/>
                </a:solidFill>
                <a:ea typeface="MS UI Gothic" pitchFamily="18" charset="0"/>
              </a:rPr>
              <a:t>KRAS</a:t>
            </a:r>
          </a:p>
        </p:txBody>
      </p:sp>
      <p:sp>
        <p:nvSpPr>
          <p:cNvPr id="47" name="TextBox 46"/>
          <p:cNvSpPr txBox="1"/>
          <p:nvPr/>
        </p:nvSpPr>
        <p:spPr>
          <a:xfrm>
            <a:off x="670666" y="4322079"/>
            <a:ext cx="540533" cy="246221"/>
          </a:xfrm>
          <a:prstGeom prst="rect">
            <a:avLst/>
          </a:prstGeom>
          <a:noFill/>
        </p:spPr>
        <p:txBody>
          <a:bodyPr wrap="none" rtlCol="0">
            <a:spAutoFit/>
          </a:bodyPr>
          <a:lstStyle/>
          <a:p>
            <a:r>
              <a:rPr lang="ja-JP" sz="1000" b="0" i="1" dirty="0" smtClean="0">
                <a:solidFill>
                  <a:srgbClr val="4D4D4D"/>
                </a:solidFill>
                <a:ea typeface="MS UI Gothic" pitchFamily="18" charset="0"/>
              </a:rPr>
              <a:t>NRAS</a:t>
            </a:r>
          </a:p>
        </p:txBody>
      </p:sp>
      <p:sp>
        <p:nvSpPr>
          <p:cNvPr id="48" name="TextBox 47"/>
          <p:cNvSpPr txBox="1"/>
          <p:nvPr/>
        </p:nvSpPr>
        <p:spPr>
          <a:xfrm>
            <a:off x="670666" y="4639437"/>
            <a:ext cx="526106" cy="246221"/>
          </a:xfrm>
          <a:prstGeom prst="rect">
            <a:avLst/>
          </a:prstGeom>
          <a:noFill/>
        </p:spPr>
        <p:txBody>
          <a:bodyPr wrap="none" rtlCol="0">
            <a:spAutoFit/>
          </a:bodyPr>
          <a:lstStyle/>
          <a:p>
            <a:r>
              <a:rPr lang="ja-JP" sz="1000" b="0" i="1" dirty="0" smtClean="0">
                <a:solidFill>
                  <a:srgbClr val="4D4D4D"/>
                </a:solidFill>
                <a:ea typeface="MS UI Gothic" pitchFamily="18" charset="0"/>
              </a:rPr>
              <a:t>BRAF</a:t>
            </a:r>
          </a:p>
        </p:txBody>
      </p:sp>
      <p:sp>
        <p:nvSpPr>
          <p:cNvPr id="49" name="TextBox 48"/>
          <p:cNvSpPr txBox="1"/>
          <p:nvPr/>
        </p:nvSpPr>
        <p:spPr>
          <a:xfrm>
            <a:off x="670666" y="4958046"/>
            <a:ext cx="638316" cy="246221"/>
          </a:xfrm>
          <a:prstGeom prst="rect">
            <a:avLst/>
          </a:prstGeom>
          <a:noFill/>
        </p:spPr>
        <p:txBody>
          <a:bodyPr wrap="none" rtlCol="0">
            <a:spAutoFit/>
          </a:bodyPr>
          <a:lstStyle/>
          <a:p>
            <a:r>
              <a:rPr lang="ja-JP" sz="1000" b="0" i="1" dirty="0" smtClean="0">
                <a:solidFill>
                  <a:srgbClr val="4D4D4D"/>
                </a:solidFill>
                <a:ea typeface="MS UI Gothic" pitchFamily="18" charset="0"/>
              </a:rPr>
              <a:t>PIK3CA</a:t>
            </a:r>
          </a:p>
        </p:txBody>
      </p:sp>
      <p:sp>
        <p:nvSpPr>
          <p:cNvPr id="50" name="TextBox 49"/>
          <p:cNvSpPr txBox="1"/>
          <p:nvPr/>
        </p:nvSpPr>
        <p:spPr>
          <a:xfrm>
            <a:off x="1264641" y="3980969"/>
            <a:ext cx="574196" cy="1477328"/>
          </a:xfrm>
          <a:prstGeom prst="rect">
            <a:avLst/>
          </a:prstGeom>
          <a:noFill/>
        </p:spPr>
        <p:txBody>
          <a:bodyPr wrap="none" rtlCol="0">
            <a:spAutoFit/>
          </a:bodyPr>
          <a:lstStyle/>
          <a:p>
            <a:r>
              <a:rPr lang="ja-JP" sz="1000" b="0" i="0" dirty="0" smtClean="0">
                <a:solidFill>
                  <a:srgbClr val="4D4D4D"/>
                </a:solidFill>
                <a:ea typeface="MS UI Gothic" pitchFamily="18" charset="0"/>
              </a:rPr>
              <a:t>WT</a:t>
            </a:r>
          </a:p>
          <a:p>
            <a:r>
              <a:rPr lang="ja-JP" sz="1000" b="0" i="0" dirty="0" smtClean="0">
                <a:solidFill>
                  <a:srgbClr val="4D4D4D"/>
                </a:solidFill>
                <a:ea typeface="MS UI Gothic" pitchFamily="18" charset="0"/>
              </a:rPr>
              <a:t>変異</a:t>
            </a:r>
          </a:p>
          <a:p>
            <a:r>
              <a:rPr lang="ja-JP" sz="1000" b="0" i="0" dirty="0" smtClean="0">
                <a:solidFill>
                  <a:srgbClr val="4D4D4D"/>
                </a:solidFill>
                <a:ea typeface="MS UI Gothic" pitchFamily="18" charset="0"/>
              </a:rPr>
              <a:t>WT</a:t>
            </a:r>
          </a:p>
          <a:p>
            <a:r>
              <a:rPr lang="ja-JP" sz="1000" b="0" i="0" dirty="0" smtClean="0">
                <a:solidFill>
                  <a:srgbClr val="4D4D4D"/>
                </a:solidFill>
                <a:ea typeface="MS UI Gothic" pitchFamily="18" charset="0"/>
              </a:rPr>
              <a:t>変異</a:t>
            </a:r>
          </a:p>
          <a:p>
            <a:r>
              <a:rPr lang="ja-JP" sz="1000" b="0" i="0" dirty="0" smtClean="0">
                <a:solidFill>
                  <a:srgbClr val="4D4D4D"/>
                </a:solidFill>
                <a:ea typeface="MS UI Gothic" pitchFamily="18" charset="0"/>
              </a:rPr>
              <a:t>WT</a:t>
            </a:r>
          </a:p>
          <a:p>
            <a:r>
              <a:rPr lang="ja-JP" sz="1000" b="0" i="0" dirty="0" smtClean="0">
                <a:solidFill>
                  <a:srgbClr val="4D4D4D"/>
                </a:solidFill>
                <a:ea typeface="MS UI Gothic" pitchFamily="18" charset="0"/>
              </a:rPr>
              <a:t>変異</a:t>
            </a:r>
          </a:p>
          <a:p>
            <a:r>
              <a:rPr lang="ja-JP" sz="1000" b="0" i="0" dirty="0" smtClean="0">
                <a:solidFill>
                  <a:srgbClr val="4D4D4D"/>
                </a:solidFill>
                <a:ea typeface="MS UI Gothic" pitchFamily="18" charset="0"/>
              </a:rPr>
              <a:t>WT</a:t>
            </a:r>
          </a:p>
          <a:p>
            <a:r>
              <a:rPr lang="ja-JP" sz="1000" b="0" i="0" dirty="0" smtClean="0">
                <a:solidFill>
                  <a:srgbClr val="4D4D4D"/>
                </a:solidFill>
                <a:ea typeface="MS UI Gothic" pitchFamily="18" charset="0"/>
              </a:rPr>
              <a:t>変異</a:t>
            </a:r>
          </a:p>
          <a:p>
            <a:endParaRPr lang="en-GB" sz="1000" dirty="0"/>
          </a:p>
        </p:txBody>
      </p:sp>
      <p:sp>
        <p:nvSpPr>
          <p:cNvPr id="51" name="TextBox 50"/>
          <p:cNvSpPr txBox="1"/>
          <p:nvPr/>
        </p:nvSpPr>
        <p:spPr>
          <a:xfrm>
            <a:off x="1270105" y="3829034"/>
            <a:ext cx="495649" cy="246221"/>
          </a:xfrm>
          <a:prstGeom prst="rect">
            <a:avLst/>
          </a:prstGeom>
          <a:noFill/>
        </p:spPr>
        <p:txBody>
          <a:bodyPr wrap="none" rtlCol="0">
            <a:spAutoFit/>
          </a:bodyPr>
          <a:lstStyle/>
          <a:p>
            <a:r>
              <a:rPr lang="ja-JP" sz="1000" b="0" i="0" dirty="0" smtClean="0">
                <a:solidFill>
                  <a:srgbClr val="4D4D4D"/>
                </a:solidFill>
                <a:ea typeface="MS UI Gothic" pitchFamily="18" charset="0"/>
              </a:rPr>
              <a:t>遺伝子</a:t>
            </a:r>
          </a:p>
        </p:txBody>
      </p:sp>
      <p:sp>
        <p:nvSpPr>
          <p:cNvPr id="52" name="TextBox 51"/>
          <p:cNvSpPr txBox="1"/>
          <p:nvPr/>
        </p:nvSpPr>
        <p:spPr>
          <a:xfrm>
            <a:off x="2112218" y="3829034"/>
            <a:ext cx="255198" cy="246221"/>
          </a:xfrm>
          <a:prstGeom prst="rect">
            <a:avLst/>
          </a:prstGeom>
          <a:noFill/>
        </p:spPr>
        <p:txBody>
          <a:bodyPr wrap="none" rtlCol="0">
            <a:spAutoFit/>
          </a:bodyPr>
          <a:lstStyle/>
          <a:p>
            <a:r>
              <a:rPr lang="ja-JP" sz="1000" b="0" i="0" dirty="0" smtClean="0">
                <a:solidFill>
                  <a:srgbClr val="4D4D4D"/>
                </a:solidFill>
                <a:ea typeface="MS UI Gothic" pitchFamily="18" charset="0"/>
              </a:rPr>
              <a:t>n</a:t>
            </a:r>
          </a:p>
        </p:txBody>
      </p:sp>
      <p:sp>
        <p:nvSpPr>
          <p:cNvPr id="53" name="TextBox 52"/>
          <p:cNvSpPr txBox="1"/>
          <p:nvPr/>
        </p:nvSpPr>
        <p:spPr>
          <a:xfrm>
            <a:off x="1971154" y="3980969"/>
            <a:ext cx="396262" cy="1323439"/>
          </a:xfrm>
          <a:prstGeom prst="rect">
            <a:avLst/>
          </a:prstGeom>
          <a:noFill/>
        </p:spPr>
        <p:txBody>
          <a:bodyPr wrap="none" rtlCol="0">
            <a:spAutoFit/>
          </a:bodyPr>
          <a:lstStyle/>
          <a:p>
            <a:pPr algn="r"/>
            <a:r>
              <a:rPr lang="ja-JP" sz="1000" b="0" i="0" dirty="0" smtClean="0">
                <a:solidFill>
                  <a:srgbClr val="4D4D4D"/>
                </a:solidFill>
                <a:ea typeface="MS UI Gothic" pitchFamily="18" charset="0"/>
              </a:rPr>
              <a:t>65</a:t>
            </a:r>
          </a:p>
          <a:p>
            <a:pPr algn="r"/>
            <a:r>
              <a:rPr lang="ja-JP" sz="1000" b="0" i="0" dirty="0" smtClean="0">
                <a:solidFill>
                  <a:srgbClr val="4D4D4D"/>
                </a:solidFill>
                <a:ea typeface="MS UI Gothic" pitchFamily="18" charset="0"/>
              </a:rPr>
              <a:t>78</a:t>
            </a:r>
          </a:p>
          <a:p>
            <a:pPr algn="r"/>
            <a:r>
              <a:rPr lang="ja-JP" sz="1000" b="0" i="0" dirty="0" smtClean="0">
                <a:solidFill>
                  <a:srgbClr val="4D4D4D"/>
                </a:solidFill>
                <a:ea typeface="MS UI Gothic" pitchFamily="18" charset="0"/>
              </a:rPr>
              <a:t>133</a:t>
            </a:r>
          </a:p>
          <a:p>
            <a:pPr algn="r"/>
            <a:r>
              <a:rPr lang="ja-JP" sz="1000" b="0" i="0" dirty="0" smtClean="0">
                <a:solidFill>
                  <a:srgbClr val="4D4D4D"/>
                </a:solidFill>
                <a:ea typeface="MS UI Gothic" pitchFamily="18" charset="0"/>
              </a:rPr>
              <a:t>10</a:t>
            </a:r>
          </a:p>
          <a:p>
            <a:pPr algn="r"/>
            <a:r>
              <a:rPr lang="ja-JP" sz="1000" b="0" i="0" dirty="0" smtClean="0">
                <a:solidFill>
                  <a:srgbClr val="4D4D4D"/>
                </a:solidFill>
                <a:ea typeface="MS UI Gothic" pitchFamily="18" charset="0"/>
              </a:rPr>
              <a:t>131</a:t>
            </a:r>
          </a:p>
          <a:p>
            <a:pPr algn="r"/>
            <a:r>
              <a:rPr lang="ja-JP" sz="1000" b="0" i="0" dirty="0" smtClean="0">
                <a:solidFill>
                  <a:srgbClr val="4D4D4D"/>
                </a:solidFill>
                <a:ea typeface="MS UI Gothic" pitchFamily="18" charset="0"/>
              </a:rPr>
              <a:t>11</a:t>
            </a:r>
          </a:p>
          <a:p>
            <a:pPr algn="r"/>
            <a:r>
              <a:rPr lang="ja-JP" sz="1000" b="0" i="0" dirty="0" smtClean="0">
                <a:solidFill>
                  <a:srgbClr val="4D4D4D"/>
                </a:solidFill>
                <a:ea typeface="MS UI Gothic" pitchFamily="18" charset="0"/>
              </a:rPr>
              <a:t>120</a:t>
            </a:r>
          </a:p>
          <a:p>
            <a:pPr algn="r"/>
            <a:r>
              <a:rPr lang="ja-JP" sz="1000" b="0" i="0" dirty="0" smtClean="0">
                <a:solidFill>
                  <a:srgbClr val="4D4D4D"/>
                </a:solidFill>
                <a:ea typeface="MS UI Gothic" pitchFamily="18" charset="0"/>
              </a:rPr>
              <a:t>23</a:t>
            </a:r>
          </a:p>
        </p:txBody>
      </p:sp>
      <p:sp>
        <p:nvSpPr>
          <p:cNvPr id="54" name="TextBox 53"/>
          <p:cNvSpPr txBox="1"/>
          <p:nvPr/>
        </p:nvSpPr>
        <p:spPr>
          <a:xfrm>
            <a:off x="7172365" y="3829034"/>
            <a:ext cx="1130438" cy="246221"/>
          </a:xfrm>
          <a:prstGeom prst="rect">
            <a:avLst/>
          </a:prstGeom>
          <a:noFill/>
        </p:spPr>
        <p:txBody>
          <a:bodyPr wrap="none" rtlCol="0">
            <a:spAutoFit/>
          </a:bodyPr>
          <a:lstStyle/>
          <a:p>
            <a:pPr algn="ctr"/>
            <a:r>
              <a:rPr lang="ja-JP" sz="1000" b="0" i="0" dirty="0" smtClean="0">
                <a:solidFill>
                  <a:srgbClr val="4D4D4D"/>
                </a:solidFill>
                <a:ea typeface="MS UI Gothic" pitchFamily="18" charset="0"/>
              </a:rPr>
              <a:t>OS、HR (95%CI)</a:t>
            </a:r>
          </a:p>
        </p:txBody>
      </p:sp>
      <p:sp>
        <p:nvSpPr>
          <p:cNvPr id="55" name="TextBox 54"/>
          <p:cNvSpPr txBox="1"/>
          <p:nvPr/>
        </p:nvSpPr>
        <p:spPr>
          <a:xfrm>
            <a:off x="7178745" y="3980969"/>
            <a:ext cx="1117678" cy="1477328"/>
          </a:xfrm>
          <a:prstGeom prst="rect">
            <a:avLst/>
          </a:prstGeom>
          <a:noFill/>
        </p:spPr>
        <p:txBody>
          <a:bodyPr wrap="none" rtlCol="0">
            <a:spAutoFit/>
          </a:bodyPr>
          <a:lstStyle/>
          <a:p>
            <a:pPr algn="r"/>
            <a:r>
              <a:rPr lang="ja-JP" sz="1000" b="0" i="0" dirty="0" smtClean="0">
                <a:solidFill>
                  <a:srgbClr val="4D4D4D"/>
                </a:solidFill>
                <a:ea typeface="MS UI Gothic" pitchFamily="18" charset="0"/>
              </a:rPr>
              <a:t>0.57 (0.30, 1.11)</a:t>
            </a:r>
          </a:p>
          <a:p>
            <a:pPr algn="r"/>
            <a:r>
              <a:rPr lang="ja-JP" sz="1000" b="0" i="0" dirty="0" smtClean="0">
                <a:solidFill>
                  <a:srgbClr val="4D4D4D"/>
                </a:solidFill>
                <a:ea typeface="MS UI Gothic" pitchFamily="18" charset="0"/>
              </a:rPr>
              <a:t>0.50 (0.31, 0.83)</a:t>
            </a:r>
          </a:p>
          <a:p>
            <a:pPr algn="r"/>
            <a:r>
              <a:rPr lang="ja-JP" sz="1000" b="0" i="0" dirty="0" smtClean="0">
                <a:solidFill>
                  <a:srgbClr val="4D4D4D"/>
                </a:solidFill>
                <a:ea typeface="MS UI Gothic" pitchFamily="18" charset="0"/>
              </a:rPr>
              <a:t>0.54 (0.36, 0.81)</a:t>
            </a:r>
          </a:p>
          <a:p>
            <a:pPr algn="r"/>
            <a:r>
              <a:rPr lang="ja-JP" sz="1000" b="0" i="0" dirty="0" smtClean="0">
                <a:solidFill>
                  <a:srgbClr val="4D4D4D"/>
                </a:solidFill>
                <a:ea typeface="MS UI Gothic" pitchFamily="18" charset="0"/>
              </a:rPr>
              <a:t>0.30 (0.05, 1.86)</a:t>
            </a:r>
          </a:p>
          <a:p>
            <a:pPr algn="r"/>
            <a:r>
              <a:rPr lang="ja-JP" sz="1000" b="0" i="0" dirty="0" smtClean="0">
                <a:solidFill>
                  <a:srgbClr val="4D4D4D"/>
                </a:solidFill>
                <a:ea typeface="MS UI Gothic" pitchFamily="18" charset="0"/>
              </a:rPr>
              <a:t>0.54 (0.36, 0.81)</a:t>
            </a:r>
          </a:p>
          <a:p>
            <a:pPr algn="r"/>
            <a:r>
              <a:rPr lang="ja-JP" sz="1000" b="0" i="0" dirty="0" smtClean="0">
                <a:solidFill>
                  <a:srgbClr val="4D4D4D"/>
                </a:solidFill>
                <a:ea typeface="MS UI Gothic" pitchFamily="18" charset="0"/>
              </a:rPr>
              <a:t>0.51 (0.11, 2.31)</a:t>
            </a:r>
          </a:p>
          <a:p>
            <a:pPr algn="r"/>
            <a:r>
              <a:rPr lang="ja-JP" sz="1000" b="0" i="0" dirty="0" smtClean="0">
                <a:solidFill>
                  <a:srgbClr val="4D4D4D"/>
                </a:solidFill>
                <a:ea typeface="MS UI Gothic" pitchFamily="18" charset="0"/>
              </a:rPr>
              <a:t>0.52 (0.34, 0.80)</a:t>
            </a:r>
          </a:p>
          <a:p>
            <a:pPr algn="r"/>
            <a:r>
              <a:rPr lang="ja-JP" sz="1000" b="0" i="0" dirty="0" smtClean="0">
                <a:solidFill>
                  <a:srgbClr val="4D4D4D"/>
                </a:solidFill>
                <a:ea typeface="MS UI Gothic" pitchFamily="18" charset="0"/>
              </a:rPr>
              <a:t>0.51 (0.18, 1.48)</a:t>
            </a:r>
          </a:p>
          <a:p>
            <a:pPr algn="r"/>
            <a:endParaRPr lang="en-GB" sz="1000" dirty="0"/>
          </a:p>
        </p:txBody>
      </p:sp>
      <p:sp>
        <p:nvSpPr>
          <p:cNvPr id="3" name="TextBox 2"/>
          <p:cNvSpPr txBox="1"/>
          <p:nvPr/>
        </p:nvSpPr>
        <p:spPr>
          <a:xfrm>
            <a:off x="3558336" y="3276600"/>
            <a:ext cx="1518364" cy="307777"/>
          </a:xfrm>
          <a:prstGeom prst="rect">
            <a:avLst/>
          </a:prstGeom>
          <a:noFill/>
        </p:spPr>
        <p:txBody>
          <a:bodyPr wrap="none" rtlCol="0">
            <a:spAutoFit/>
          </a:bodyPr>
          <a:lstStyle/>
          <a:p>
            <a:r>
              <a:rPr lang="ja-JP" sz="1400" b="1" i="0" dirty="0" smtClean="0">
                <a:solidFill>
                  <a:srgbClr val="4D4D4D"/>
                </a:solidFill>
                <a:ea typeface="MS UI Gothic" pitchFamily="18" charset="0"/>
              </a:rPr>
              <a:t>全生存</a:t>
            </a:r>
          </a:p>
        </p:txBody>
      </p:sp>
    </p:spTree>
    <p:extLst>
      <p:ext uri="{BB962C8B-B14F-4D97-AF65-F5344CB8AC3E}">
        <p14:creationId xmlns:p14="http://schemas.microsoft.com/office/powerpoint/2010/main" xmlns="" val="1339052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sz="4000" b="1" i="0" dirty="0" smtClean="0">
                <a:solidFill>
                  <a:srgbClr val="043882"/>
                </a:solidFill>
                <a:ea typeface="MS UI Gothic" pitchFamily="18" charset="0"/>
              </a:rPr>
              <a:t>結腸癌</a:t>
            </a:r>
          </a:p>
        </p:txBody>
      </p:sp>
    </p:spTree>
    <p:extLst>
      <p:ext uri="{BB962C8B-B14F-4D97-AF65-F5344CB8AC3E}">
        <p14:creationId xmlns:p14="http://schemas.microsoft.com/office/powerpoint/2010/main" xmlns="" val="37342528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2013: 転移性結腸直腸癌（mCRC）を有するアジア人患者におけるレゴラフェニブを検討した第III相CONCUR試験からの血中循環腫瘍DNAにおけるバイオマーカー解析：臨床転帰との相関関係 – Teufel M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endParaRPr lang="en-GB" b="1" dirty="0" smtClean="0"/>
          </a:p>
          <a:p>
            <a:endParaRPr lang="en-GB" b="1" dirty="0"/>
          </a:p>
          <a:p>
            <a:endParaRPr lang="en-GB" b="1" dirty="0" smtClean="0"/>
          </a:p>
          <a:p>
            <a:endParaRPr lang="en-GB" b="1" dirty="0"/>
          </a:p>
          <a:p>
            <a:endParaRPr lang="en-GB" b="1" dirty="0" smtClean="0"/>
          </a:p>
          <a:p>
            <a:endParaRPr lang="en-GB" b="1" dirty="0"/>
          </a:p>
          <a:p>
            <a:endParaRPr lang="en-GB" b="1" dirty="0" smtClean="0"/>
          </a:p>
          <a:p>
            <a:endParaRPr lang="en-GB" b="1" dirty="0" smtClean="0"/>
          </a:p>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新鮮血漿DNAの変異解析は実行可能かつ頑健であり、保存腫瘍組織よりも、現在の腫瘍の変異の状態をより鋭敏に反映する可能性がある</a:t>
            </a:r>
          </a:p>
          <a:p>
            <a:r>
              <a:rPr lang="ja-JP" sz="1600" b="1" i="0" dirty="0" smtClean="0">
                <a:solidFill>
                  <a:srgbClr val="4D4D4D"/>
                </a:solidFill>
                <a:ea typeface="MS UI Gothic" pitchFamily="18" charset="0"/>
              </a:rPr>
              <a:t>プラセボと比較して、レゴラフェニブは変異サブグループ全体で臨床的に有用であることを示した </a:t>
            </a:r>
          </a:p>
          <a:p>
            <a:pPr lvl="1"/>
            <a:r>
              <a:rPr lang="ja-JP" sz="1600" b="1" i="1" dirty="0" smtClean="0">
                <a:solidFill>
                  <a:srgbClr val="4D4D4D"/>
                </a:solidFill>
                <a:ea typeface="MS UI Gothic" pitchFamily="18" charset="0"/>
              </a:rPr>
              <a:t>KRAS</a:t>
            </a:r>
            <a:r>
              <a:rPr lang="ja-JP" sz="1600" b="1" i="0" dirty="0" smtClean="0">
                <a:solidFill>
                  <a:srgbClr val="4D4D4D"/>
                </a:solidFill>
                <a:ea typeface="MS UI Gothic" pitchFamily="18" charset="0"/>
              </a:rPr>
              <a:t>、</a:t>
            </a:r>
            <a:r>
              <a:rPr lang="ja-JP" sz="1600" b="1" i="1" dirty="0" smtClean="0">
                <a:solidFill>
                  <a:srgbClr val="4D4D4D"/>
                </a:solidFill>
                <a:ea typeface="MS UI Gothic" pitchFamily="18" charset="0"/>
              </a:rPr>
              <a:t>NRAS</a:t>
            </a:r>
            <a:r>
              <a:rPr lang="ja-JP" sz="1600" b="1" i="0" dirty="0" smtClean="0">
                <a:solidFill>
                  <a:srgbClr val="4D4D4D"/>
                </a:solidFill>
                <a:ea typeface="MS UI Gothic" pitchFamily="18" charset="0"/>
              </a:rPr>
              <a:t>、</a:t>
            </a:r>
            <a:r>
              <a:rPr lang="ja-JP" sz="1600" b="1" i="1" dirty="0" smtClean="0">
                <a:solidFill>
                  <a:srgbClr val="4D4D4D"/>
                </a:solidFill>
                <a:ea typeface="MS UI Gothic" pitchFamily="18" charset="0"/>
              </a:rPr>
              <a:t>PIK3CA</a:t>
            </a:r>
            <a:r>
              <a:rPr lang="ja-JP" sz="1600" b="1" i="0" dirty="0" smtClean="0">
                <a:solidFill>
                  <a:srgbClr val="4D4D4D"/>
                </a:solidFill>
                <a:ea typeface="MS UI Gothic" pitchFamily="18" charset="0"/>
              </a:rPr>
              <a:t>、</a:t>
            </a:r>
            <a:r>
              <a:rPr lang="ja-JP" sz="1600" b="1" i="1" dirty="0" smtClean="0">
                <a:solidFill>
                  <a:srgbClr val="4D4D4D"/>
                </a:solidFill>
                <a:ea typeface="MS UI Gothic" pitchFamily="18" charset="0"/>
              </a:rPr>
              <a:t>BRAF</a:t>
            </a:r>
            <a:r>
              <a:rPr lang="ja-JP" sz="1600" b="1" i="0" dirty="0" smtClean="0">
                <a:solidFill>
                  <a:srgbClr val="4D4D4D"/>
                </a:solidFill>
                <a:ea typeface="MS UI Gothic" pitchFamily="18" charset="0"/>
              </a:rPr>
              <a:t>変異は治療の有用性を予測しなかった</a:t>
            </a:r>
          </a:p>
          <a:p>
            <a:r>
              <a:rPr lang="ja-JP" sz="1600" b="1" i="0" dirty="0" smtClean="0">
                <a:solidFill>
                  <a:srgbClr val="4D4D4D"/>
                </a:solidFill>
                <a:ea typeface="MS UI Gothic" pitchFamily="18" charset="0"/>
              </a:rPr>
              <a:t>標的療法による治療歴のない患者では、全変異サブグループを通して臨床転帰の改善傾向が</a:t>
            </a:r>
            <a:endParaRPr lang="es-ES" altLang="ja-JP" sz="1600" b="1" i="0" dirty="0" smtClean="0">
              <a:solidFill>
                <a:srgbClr val="4D4D4D"/>
              </a:solidFill>
              <a:ea typeface="MS UI Gothic" pitchFamily="18" charset="0"/>
            </a:endParaRPr>
          </a:p>
          <a:p>
            <a:r>
              <a:rPr lang="ja-JP" sz="1600" b="1" i="0" dirty="0" smtClean="0">
                <a:solidFill>
                  <a:srgbClr val="4D4D4D"/>
                </a:solidFill>
                <a:ea typeface="MS UI Gothic" pitchFamily="18" charset="0"/>
              </a:rPr>
              <a:t>認められた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Teufel et al. </a:t>
            </a:r>
            <a:r>
              <a:rPr lang="ja-JP" sz="1200" b="0" i="1" dirty="0" smtClean="0">
                <a:ea typeface="MS UI Gothic" pitchFamily="18" charset="0"/>
              </a:rPr>
              <a:t>Ann Oncol</a:t>
            </a:r>
            <a:r>
              <a:rPr lang="ja-JP" sz="1200" b="0" i="0" dirty="0" smtClean="0">
                <a:ea typeface="MS UI Gothic" pitchFamily="18" charset="0"/>
              </a:rPr>
              <a:t> 2015; 26 (suppl 6): abstr 2013</a:t>
            </a:r>
          </a:p>
        </p:txBody>
      </p:sp>
      <p:graphicFrame>
        <p:nvGraphicFramePr>
          <p:cNvPr id="3" name="Table 2"/>
          <p:cNvGraphicFramePr>
            <a:graphicFrameLocks noGrp="1"/>
          </p:cNvGraphicFramePr>
          <p:nvPr>
            <p:extLst>
              <p:ext uri="{D42A27DB-BD31-4B8C-83A1-F6EECF244321}">
                <p14:modId xmlns:p14="http://schemas.microsoft.com/office/powerpoint/2010/main" xmlns="" val="4151967342"/>
              </p:ext>
            </p:extLst>
          </p:nvPr>
        </p:nvGraphicFramePr>
        <p:xfrm>
          <a:off x="609600" y="1727200"/>
          <a:ext cx="8077200" cy="1854200"/>
        </p:xfrm>
        <a:graphic>
          <a:graphicData uri="http://schemas.openxmlformats.org/drawingml/2006/table">
            <a:tbl>
              <a:tblPr firstRow="1" bandRow="1">
                <a:tableStyleId>{69012ECD-51FC-41F1-AA8D-1B2483CD663E}</a:tableStyleId>
              </a:tblPr>
              <a:tblGrid>
                <a:gridCol w="1600200">
                  <a:extLst>
                    <a:ext uri="{9D8B030D-6E8A-4147-A177-3AD203B41FA5}">
                      <a16:colId xmlns="" xmlns:a16="http://schemas.microsoft.com/office/drawing/2014/main" val="20000"/>
                    </a:ext>
                  </a:extLst>
                </a:gridCol>
                <a:gridCol w="2895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2971800">
                  <a:extLst>
                    <a:ext uri="{9D8B030D-6E8A-4147-A177-3AD203B41FA5}">
                      <a16:colId xmlns="" xmlns:a16="http://schemas.microsoft.com/office/drawing/2014/main" val="20003"/>
                    </a:ext>
                  </a:extLst>
                </a:gridCol>
              </a:tblGrid>
              <a:tr h="370840">
                <a:tc>
                  <a:txBody>
                    <a:bodyPr/>
                    <a:lstStyle/>
                    <a:p>
                      <a:r>
                        <a:rPr lang="ja-JP" sz="1400" b="1" i="1" dirty="0" smtClean="0">
                          <a:solidFill>
                            <a:srgbClr val="FFFFFF"/>
                          </a:solidFill>
                          <a:ea typeface="MS UI Gothic" pitchFamily="18" charset="0"/>
                        </a:rPr>
                        <a:t>KRAS</a:t>
                      </a:r>
                      <a:r>
                        <a:rPr lang="ja-JP" sz="1400" b="1" i="0" dirty="0" smtClean="0">
                          <a:solidFill>
                            <a:srgbClr val="FFFFFF"/>
                          </a:solidFill>
                          <a:ea typeface="MS UI Gothic" pitchFamily="18" charset="0"/>
                        </a:rPr>
                        <a:t>状態</a:t>
                      </a:r>
                    </a:p>
                  </a:txBody>
                  <a:tcPr>
                    <a:lnL w="9525" cap="flat" cmpd="sng" algn="ctr">
                      <a:noFill/>
                      <a:prstDash val="solid"/>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標的療法歴</a:t>
                      </a: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n</a:t>
                      </a:r>
                    </a:p>
                  </a:txBody>
                  <a:tcPr>
                    <a:lnL>
                      <a:noFill/>
                    </a:lnL>
                    <a:lnR>
                      <a:noFill/>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ja-JP" sz="1400" b="1" i="0" dirty="0" smtClean="0">
                          <a:solidFill>
                            <a:srgbClr val="FFFFFF"/>
                          </a:solidFill>
                          <a:ea typeface="MS UI Gothic" pitchFamily="18" charset="0"/>
                        </a:rPr>
                        <a:t>OS、HR (95%CI)</a:t>
                      </a:r>
                    </a:p>
                  </a:txBody>
                  <a:tcPr>
                    <a:lnL>
                      <a:noFill/>
                    </a:lnL>
                    <a:lnR w="9525" cap="flat" cmpd="sng" algn="ctr">
                      <a:noFill/>
                      <a:prstDash val="solid"/>
                    </a:lnR>
                    <a:lnT w="9525"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0"/>
                  </a:ext>
                </a:extLst>
              </a:tr>
              <a:tr h="370840">
                <a:tc>
                  <a:txBody>
                    <a:bodyPr/>
                    <a:lstStyle/>
                    <a:p>
                      <a:r>
                        <a:rPr lang="ja-JP" sz="1400" b="0" i="0" dirty="0" smtClean="0">
                          <a:solidFill>
                            <a:srgbClr val="4D4D4D"/>
                          </a:solidFill>
                          <a:ea typeface="MS UI Gothic" pitchFamily="18" charset="0"/>
                        </a:rPr>
                        <a:t>WT</a:t>
                      </a:r>
                    </a:p>
                  </a:txBody>
                  <a:tcPr>
                    <a:lnL w="9525" cap="flat" cmpd="sng" algn="ctr">
                      <a:noFill/>
                      <a:prstDash val="soli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なし</a:t>
                      </a:r>
                    </a:p>
                  </a:txBody>
                  <a:tcP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21</a:t>
                      </a:r>
                    </a:p>
                  </a:txBody>
                  <a:tcP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0.46 (0.17, 1.19)</a:t>
                      </a:r>
                    </a:p>
                  </a:txBody>
                  <a:tcPr>
                    <a:lnL>
                      <a:noFill/>
                    </a:lnL>
                    <a:lnR w="9525" cap="flat" cmpd="sng" algn="ctr">
                      <a:noFill/>
                      <a:prstDash val="soli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1"/>
                  </a:ext>
                </a:extLst>
              </a:tr>
              <a:tr h="370840">
                <a:tc>
                  <a:txBody>
                    <a:bodyPr/>
                    <a:lstStyle/>
                    <a:p>
                      <a:r>
                        <a:rPr lang="ja-JP" sz="1400" b="0" i="0" dirty="0" smtClean="0">
                          <a:solidFill>
                            <a:srgbClr val="4D4D4D"/>
                          </a:solidFill>
                          <a:ea typeface="MS UI Gothic" pitchFamily="18" charset="0"/>
                        </a:rPr>
                        <a:t>変異</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なし</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40</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0.41 (0.21, 0.78)</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2"/>
                  </a:ext>
                </a:extLst>
              </a:tr>
              <a:tr h="370840">
                <a:tc>
                  <a:txBody>
                    <a:bodyPr/>
                    <a:lstStyle/>
                    <a:p>
                      <a:r>
                        <a:rPr lang="ja-JP" sz="1400" b="0" i="0" dirty="0" smtClean="0">
                          <a:solidFill>
                            <a:srgbClr val="4D4D4D"/>
                          </a:solidFill>
                          <a:ea typeface="MS UI Gothic" pitchFamily="18" charset="0"/>
                        </a:rPr>
                        <a:t>WT</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あり</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44</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lang="ja-JP" sz="1400" b="0" i="0" dirty="0" smtClean="0">
                          <a:solidFill>
                            <a:srgbClr val="4D4D4D"/>
                          </a:solidFill>
                          <a:ea typeface="MS UI Gothic" pitchFamily="18" charset="0"/>
                        </a:rPr>
                        <a:t>0.68 (0.34, 1.34)</a:t>
                      </a:r>
                    </a:p>
                  </a:txBody>
                  <a:tcP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 xmlns:a16="http://schemas.microsoft.com/office/drawing/2014/main" val="10003"/>
                  </a:ext>
                </a:extLst>
              </a:tr>
              <a:tr h="370840">
                <a:tc>
                  <a:txBody>
                    <a:bodyPr/>
                    <a:lstStyle/>
                    <a:p>
                      <a:r>
                        <a:rPr lang="ja-JP" sz="1400" b="0" i="0" dirty="0" smtClean="0">
                          <a:solidFill>
                            <a:srgbClr val="4D4D4D"/>
                          </a:solidFill>
                          <a:ea typeface="MS UI Gothic" pitchFamily="18" charset="0"/>
                        </a:rPr>
                        <a:t>変異</a:t>
                      </a:r>
                    </a:p>
                  </a:txBody>
                  <a:tcP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あり</a:t>
                      </a: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38</a:t>
                      </a:r>
                    </a:p>
                  </a:txBody>
                  <a:tcPr>
                    <a:lnL>
                      <a:noFill/>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tc>
                  <a:txBody>
                    <a:bodyPr/>
                    <a:lstStyle/>
                    <a:p>
                      <a:pPr algn="ctr"/>
                      <a:r>
                        <a:rPr lang="ja-JP" sz="1400" b="0" i="0" dirty="0" smtClean="0">
                          <a:solidFill>
                            <a:srgbClr val="4D4D4D"/>
                          </a:solidFill>
                          <a:ea typeface="MS UI Gothic" pitchFamily="18" charset="0"/>
                        </a:rPr>
                        <a:t>0.60 (0.32, 1.15)</a:t>
                      </a:r>
                    </a:p>
                  </a:txBody>
                  <a:tcP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F5F5F5"/>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xmlns="" val="36772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2014: PEAK治験の最終解析：転移性結腸直腸癌（mCRC）患者におけるmFOLFOX6＋パニツムマブ（pmab）またはベバシズマブ（bev）の併用療法による一次治療中の全生存率（OS）および腫瘍反応  – Rivera F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mCRC患者における一次治療として、パニツムマブ＋mFOLFOX6とベバシズマブ＋mFOLFOX6の有効性を比較評価すること </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Rivera et al. </a:t>
            </a:r>
            <a:r>
              <a:rPr lang="ja-JP" sz="1200" b="0" i="1" dirty="0" smtClean="0">
                <a:ea typeface="MS UI Gothic" pitchFamily="18" charset="0"/>
              </a:rPr>
              <a:t>Ann Oncol</a:t>
            </a:r>
            <a:r>
              <a:rPr lang="ja-JP" sz="1200" b="0" i="0" dirty="0" smtClean="0">
                <a:ea typeface="MS UI Gothic" pitchFamily="18" charset="0"/>
              </a:rPr>
              <a:t> 2015; 26 (suppl 6): abstr 2014</a:t>
            </a:r>
          </a:p>
        </p:txBody>
      </p:sp>
      <p:sp>
        <p:nvSpPr>
          <p:cNvPr id="6" name="Oval 14"/>
          <p:cNvSpPr>
            <a:spLocks noChangeArrowheads="1"/>
          </p:cNvSpPr>
          <p:nvPr/>
        </p:nvSpPr>
        <p:spPr bwMode="auto">
          <a:xfrm>
            <a:off x="3941537" y="33386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ja-JP" sz="1400" b="1" i="0" dirty="0" smtClean="0">
                <a:solidFill>
                  <a:srgbClr val="043882"/>
                </a:solidFill>
                <a:ea typeface="MS UI Gothic" pitchFamily="18" charset="0"/>
              </a:rPr>
              <a:t>無作</a:t>
            </a:r>
            <a:r>
              <a:rPr lang="es-ES" altLang="ja-JP" sz="1400" b="1" i="0" dirty="0" smtClean="0">
                <a:solidFill>
                  <a:srgbClr val="043882"/>
                </a:solidFill>
                <a:ea typeface="MS UI Gothic" pitchFamily="18" charset="0"/>
              </a:rPr>
              <a:t/>
            </a:r>
            <a:br>
              <a:rPr lang="es-ES" altLang="ja-JP" sz="1400" b="1" i="0" dirty="0" smtClean="0">
                <a:solidFill>
                  <a:srgbClr val="043882"/>
                </a:solidFill>
                <a:ea typeface="MS UI Gothic" pitchFamily="18" charset="0"/>
              </a:rPr>
            </a:br>
            <a:r>
              <a:rPr lang="ja-JP" sz="1400" b="1" i="0" dirty="0" smtClean="0">
                <a:solidFill>
                  <a:srgbClr val="043882"/>
                </a:solidFill>
                <a:ea typeface="MS UI Gothic" pitchFamily="18" charset="0"/>
              </a:rPr>
              <a:t>為化</a:t>
            </a:r>
          </a:p>
        </p:txBody>
      </p:sp>
      <p:cxnSp>
        <p:nvCxnSpPr>
          <p:cNvPr id="7" name="AutoShape 15"/>
          <p:cNvCxnSpPr>
            <a:cxnSpLocks noChangeShapeType="1"/>
            <a:stCxn id="6" idx="0"/>
            <a:endCxn id="15" idx="1"/>
          </p:cNvCxnSpPr>
          <p:nvPr/>
        </p:nvCxnSpPr>
        <p:spPr bwMode="auto">
          <a:xfrm rot="5400000" flipH="1" flipV="1">
            <a:off x="4217370" y="2690727"/>
            <a:ext cx="663905"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241044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sp>
        <p:nvSpPr>
          <p:cNvPr id="9" name="Content Placeholder 26"/>
          <p:cNvSpPr txBox="1">
            <a:spLocks/>
          </p:cNvSpPr>
          <p:nvPr/>
        </p:nvSpPr>
        <p:spPr bwMode="auto">
          <a:xfrm>
            <a:off x="4855936" y="3168898"/>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ja-JP" sz="1600" b="1" i="0" dirty="0" smtClean="0">
                <a:solidFill>
                  <a:srgbClr val="043882"/>
                </a:solidFill>
                <a:ea typeface="MS UI Gothic" pitchFamily="18" charset="0"/>
              </a:rPr>
              <a:t>層別化</a:t>
            </a:r>
          </a:p>
          <a:p>
            <a:pPr marL="203200" indent="-203200">
              <a:spcBef>
                <a:spcPts val="0"/>
              </a:spcBef>
              <a:spcAft>
                <a:spcPts val="400"/>
              </a:spcAft>
              <a:buFont typeface="Arial" pitchFamily="34" charset="0"/>
              <a:buChar char="•"/>
              <a:defRPr/>
            </a:pP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 WT</a:t>
            </a:r>
          </a:p>
          <a:p>
            <a:pPr marL="203200" indent="-203200">
              <a:spcBef>
                <a:spcPts val="0"/>
              </a:spcBef>
              <a:spcAft>
                <a:spcPts val="400"/>
              </a:spcAft>
              <a:buFont typeface="Arial" pitchFamily="34" charset="0"/>
              <a:buChar char="•"/>
              <a:defRPr/>
            </a:pPr>
            <a:r>
              <a:rPr lang="ja-JP" sz="1600" b="0" i="1" dirty="0" smtClean="0">
                <a:solidFill>
                  <a:srgbClr val="4D4D4D"/>
                </a:solidFill>
                <a:ea typeface="MS UI Gothic" pitchFamily="18" charset="0"/>
              </a:rPr>
              <a:t>RAS</a:t>
            </a:r>
            <a:r>
              <a:rPr lang="ja-JP" sz="1600" b="0" i="0" dirty="0" smtClean="0">
                <a:solidFill>
                  <a:srgbClr val="4D4D4D"/>
                </a:solidFill>
                <a:ea typeface="MS UI Gothic" pitchFamily="18" charset="0"/>
              </a:rPr>
              <a:t> WT / </a:t>
            </a:r>
            <a:r>
              <a:rPr lang="ja-JP" sz="1600" b="0" i="1" dirty="0" smtClean="0">
                <a:solidFill>
                  <a:srgbClr val="4D4D4D"/>
                </a:solidFill>
                <a:ea typeface="MS UI Gothic" pitchFamily="18" charset="0"/>
              </a:rPr>
              <a:t>BRAF</a:t>
            </a:r>
            <a:r>
              <a:rPr lang="ja-JP" sz="1600" b="0" i="0" dirty="0" smtClean="0">
                <a:solidFill>
                  <a:srgbClr val="4D4D4D"/>
                </a:solidFill>
                <a:ea typeface="MS UI Gothic" pitchFamily="18" charset="0"/>
              </a:rPr>
              <a:t> WT</a:t>
            </a:r>
          </a:p>
        </p:txBody>
      </p:sp>
      <p:cxnSp>
        <p:nvCxnSpPr>
          <p:cNvPr id="10" name="AutoShape 19"/>
          <p:cNvCxnSpPr>
            <a:cxnSpLocks noChangeShapeType="1"/>
          </p:cNvCxnSpPr>
          <p:nvPr/>
        </p:nvCxnSpPr>
        <p:spPr bwMode="auto">
          <a:xfrm>
            <a:off x="3684814" y="3630766"/>
            <a:ext cx="256723" cy="0"/>
          </a:xfrm>
          <a:prstGeom prst="straightConnector1">
            <a:avLst/>
          </a:prstGeom>
          <a:noFill/>
          <a:ln w="57150">
            <a:solidFill>
              <a:schemeClr val="bg2">
                <a:lumMod val="60000"/>
                <a:lumOff val="40000"/>
              </a:schemeClr>
            </a:solidFill>
            <a:round/>
            <a:headEnd/>
            <a:tailEnd type="triangle" w="med" len="med"/>
          </a:ln>
        </p:spPr>
      </p:cxnSp>
      <p:cxnSp>
        <p:nvCxnSpPr>
          <p:cNvPr id="11" name="AutoShape 21"/>
          <p:cNvCxnSpPr>
            <a:cxnSpLocks noChangeShapeType="1"/>
          </p:cNvCxnSpPr>
          <p:nvPr/>
        </p:nvCxnSpPr>
        <p:spPr bwMode="auto">
          <a:xfrm>
            <a:off x="7543800" y="2674761"/>
            <a:ext cx="572635"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26439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ja-JP" b="0" i="0" dirty="0" smtClean="0">
                <a:solidFill>
                  <a:srgbClr val="FFFFFF"/>
                </a:solidFill>
                <a:ea typeface="MS UI Gothic" pitchFamily="18" charset="0"/>
              </a:rPr>
              <a:t>パニツムマブ + mFOLFOX6</a:t>
            </a:r>
          </a:p>
          <a:p>
            <a:pPr algn="ctr" defTabSz="892175" eaLnBrk="0" hangingPunct="0"/>
            <a:r>
              <a:rPr lang="ja-JP" b="0" i="0" dirty="0" smtClean="0">
                <a:solidFill>
                  <a:srgbClr val="FFFFFF"/>
                </a:solidFill>
                <a:ea typeface="MS UI Gothic" pitchFamily="18" charset="0"/>
              </a:rPr>
              <a:t>（n=165）</a:t>
            </a:r>
          </a:p>
        </p:txBody>
      </p:sp>
      <p:sp>
        <p:nvSpPr>
          <p:cNvPr id="16" name="AutoShape 9"/>
          <p:cNvSpPr>
            <a:spLocks noChangeArrowheads="1"/>
          </p:cNvSpPr>
          <p:nvPr/>
        </p:nvSpPr>
        <p:spPr bwMode="auto">
          <a:xfrm>
            <a:off x="365124" y="2942644"/>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ja-JP" b="0" i="0" dirty="0" smtClean="0">
                <a:solidFill>
                  <a:srgbClr val="FFFFFF"/>
                </a:solidFill>
                <a:ea typeface="MS UI Gothic" pitchFamily="18" charset="0"/>
              </a:rPr>
              <a:t>主要な患者選択基準</a:t>
            </a:r>
          </a:p>
          <a:p>
            <a:pPr marL="228600" indent="-228600" defTabSz="892175" eaLnBrk="0" hangingPunct="0">
              <a:spcAft>
                <a:spcPct val="30000"/>
              </a:spcAft>
              <a:buFont typeface="Arial" pitchFamily="34" charset="0"/>
              <a:buChar char="•"/>
            </a:pPr>
            <a:r>
              <a:rPr lang="ja-JP" b="0" i="0" dirty="0" smtClean="0">
                <a:solidFill>
                  <a:srgbClr val="FFFFFF"/>
                </a:solidFill>
                <a:ea typeface="MS UI Gothic" pitchFamily="18" charset="0"/>
              </a:rPr>
              <a:t>治療歴のない</a:t>
            </a:r>
            <a:r>
              <a:rPr lang="ja-JP" b="0" i="1" dirty="0" smtClean="0">
                <a:solidFill>
                  <a:srgbClr val="FFFFFF"/>
                </a:solidFill>
                <a:ea typeface="MS UI Gothic" pitchFamily="18" charset="0"/>
              </a:rPr>
              <a:t>KRAS</a:t>
            </a:r>
            <a:r>
              <a:rPr lang="ja-JP" b="0" i="0" dirty="0" smtClean="0">
                <a:solidFill>
                  <a:srgbClr val="FFFFFF"/>
                </a:solidFill>
                <a:ea typeface="MS UI Gothic" pitchFamily="18" charset="0"/>
              </a:rPr>
              <a:t>エクソン2 WTのmCRC</a:t>
            </a:r>
          </a:p>
          <a:p>
            <a:pPr marL="292100" indent="-292100" defTabSz="892175" eaLnBrk="0" hangingPunct="0">
              <a:spcAft>
                <a:spcPct val="30000"/>
              </a:spcAft>
              <a:buFont typeface="Wingdings" pitchFamily="2" charset="2"/>
              <a:buNone/>
            </a:pPr>
            <a:r>
              <a:rPr lang="ja-JP" b="0" i="0" dirty="0" smtClean="0">
                <a:solidFill>
                  <a:srgbClr val="FFFFFF"/>
                </a:solidFill>
                <a:ea typeface="MS UI Gothic" pitchFamily="18" charset="0"/>
              </a:rPr>
              <a:t>（</a:t>
            </a:r>
            <a:r>
              <a:rPr lang="ja-JP" i="0" dirty="0" smtClean="0">
                <a:solidFill>
                  <a:srgbClr val="FFFFFF"/>
                </a:solidFill>
                <a:ea typeface="MS UI Gothic" pitchFamily="18" charset="0"/>
              </a:rPr>
              <a:t>n=326</a:t>
            </a:r>
            <a:r>
              <a:rPr lang="ja-JP" b="0" i="0" dirty="0" smtClean="0">
                <a:solidFill>
                  <a:srgbClr val="FFFFFF"/>
                </a:solidFill>
                <a:ea typeface="MS UI Gothic" pitchFamily="18" charset="0"/>
              </a:rPr>
              <a:t>）</a:t>
            </a:r>
          </a:p>
        </p:txBody>
      </p:sp>
      <p:sp>
        <p:nvSpPr>
          <p:cNvPr id="17" name="Rectangle 9"/>
          <p:cNvSpPr txBox="1">
            <a:spLocks noChangeArrowheads="1"/>
          </p:cNvSpPr>
          <p:nvPr/>
        </p:nvSpPr>
        <p:spPr bwMode="auto">
          <a:xfrm>
            <a:off x="365124" y="5156816"/>
            <a:ext cx="4130676" cy="765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主要エンドポイント</a:t>
            </a:r>
          </a:p>
          <a:p>
            <a:pPr>
              <a:buClr>
                <a:srgbClr val="043882"/>
              </a:buClr>
            </a:pPr>
            <a:r>
              <a:rPr lang="ja-JP" b="0" i="0" dirty="0" smtClean="0">
                <a:solidFill>
                  <a:srgbClr val="4D4D4D"/>
                </a:solidFill>
                <a:ea typeface="MS UI Gothic" pitchFamily="18" charset="0"/>
              </a:rPr>
              <a:t>PFS</a:t>
            </a:r>
          </a:p>
          <a:p>
            <a:pPr>
              <a:buClr>
                <a:srgbClr val="043882"/>
              </a:buClr>
            </a:pPr>
            <a:endParaRPr lang="en-GB" kern="0" dirty="0" smtClean="0"/>
          </a:p>
        </p:txBody>
      </p:sp>
      <p:sp>
        <p:nvSpPr>
          <p:cNvPr id="18" name="Content Placeholder 26"/>
          <p:cNvSpPr txBox="1">
            <a:spLocks/>
          </p:cNvSpPr>
          <p:nvPr/>
        </p:nvSpPr>
        <p:spPr>
          <a:xfrm>
            <a:off x="4648200" y="5156816"/>
            <a:ext cx="4130675" cy="76517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ja-JP" b="1" i="0" dirty="0" smtClean="0">
                <a:solidFill>
                  <a:srgbClr val="A0A0A0"/>
                </a:solidFill>
                <a:ea typeface="MS UI Gothic" pitchFamily="18" charset="0"/>
              </a:rPr>
              <a:t>副次的エンドポイント</a:t>
            </a:r>
          </a:p>
          <a:p>
            <a:pPr>
              <a:buClr>
                <a:srgbClr val="043882"/>
              </a:buClr>
            </a:pPr>
            <a:r>
              <a:rPr lang="ja-JP" b="0" i="0" dirty="0" smtClean="0">
                <a:solidFill>
                  <a:srgbClr val="4D4D4D"/>
                </a:solidFill>
                <a:ea typeface="MS UI Gothic" pitchFamily="18" charset="0"/>
              </a:rPr>
              <a:t>OS</a:t>
            </a:r>
          </a:p>
          <a:p>
            <a:pPr>
              <a:buClr>
                <a:srgbClr val="043882"/>
              </a:buClr>
            </a:pPr>
            <a:r>
              <a:rPr lang="ja-JP" b="0" i="0" dirty="0" smtClean="0">
                <a:solidFill>
                  <a:srgbClr val="4D4D4D"/>
                </a:solidFill>
                <a:ea typeface="MS UI Gothic" pitchFamily="18" charset="0"/>
              </a:rPr>
              <a:t>ORR</a:t>
            </a:r>
          </a:p>
        </p:txBody>
      </p:sp>
      <p:cxnSp>
        <p:nvCxnSpPr>
          <p:cNvPr id="19" name="AutoShape 16"/>
          <p:cNvCxnSpPr>
            <a:cxnSpLocks noChangeShapeType="1"/>
            <a:endCxn id="22" idx="1"/>
          </p:cNvCxnSpPr>
          <p:nvPr/>
        </p:nvCxnSpPr>
        <p:spPr bwMode="auto">
          <a:xfrm rot="16200000" flipH="1">
            <a:off x="4215319" y="3940881"/>
            <a:ext cx="668006" cy="631975"/>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8116435" y="432655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ja-JP" b="1" i="0" dirty="0" smtClean="0">
                <a:solidFill>
                  <a:srgbClr val="FFFFFF"/>
                </a:solidFill>
                <a:ea typeface="MS UI Gothic" pitchFamily="18" charset="0"/>
              </a:rPr>
              <a:t>PD</a:t>
            </a:r>
          </a:p>
        </p:txBody>
      </p:sp>
      <p:cxnSp>
        <p:nvCxnSpPr>
          <p:cNvPr id="21" name="AutoShape 20"/>
          <p:cNvCxnSpPr>
            <a:cxnSpLocks noChangeShapeType="1"/>
          </p:cNvCxnSpPr>
          <p:nvPr/>
        </p:nvCxnSpPr>
        <p:spPr bwMode="auto">
          <a:xfrm>
            <a:off x="7542220" y="459087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2" name="AutoShape 12"/>
          <p:cNvSpPr>
            <a:spLocks noChangeArrowheads="1"/>
          </p:cNvSpPr>
          <p:nvPr/>
        </p:nvSpPr>
        <p:spPr bwMode="auto">
          <a:xfrm>
            <a:off x="4865310" y="41805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ja-JP" b="0" i="0" dirty="0" smtClean="0">
                <a:solidFill>
                  <a:srgbClr val="4D4D4D"/>
                </a:solidFill>
                <a:ea typeface="MS UI Gothic" pitchFamily="18" charset="0"/>
              </a:rPr>
              <a:t>ベバシズマブ + mFOLFOX6 </a:t>
            </a:r>
          </a:p>
          <a:p>
            <a:pPr algn="ctr" defTabSz="892175" eaLnBrk="0" hangingPunct="0"/>
            <a:r>
              <a:rPr lang="ja-JP" b="0" i="0" dirty="0" smtClean="0">
                <a:solidFill>
                  <a:srgbClr val="4D4D4D"/>
                </a:solidFill>
                <a:ea typeface="MS UI Gothic" pitchFamily="18" charset="0"/>
              </a:rPr>
              <a:t>（n=161）</a:t>
            </a:r>
          </a:p>
        </p:txBody>
      </p:sp>
    </p:spTree>
    <p:extLst>
      <p:ext uri="{BB962C8B-B14F-4D97-AF65-F5344CB8AC3E}">
        <p14:creationId xmlns:p14="http://schemas.microsoft.com/office/powerpoint/2010/main" xmlns="" val="114805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2014: PEAK治験の最終解析：転移性結腸直腸癌（mCRC）患者におけるmFOLFOX6＋パニツムマブ（pmab）またはベバシズマブ（bev）の併用療法による一次治療中の全生存率（OS）および腫瘍反応  – Rivera F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r>
              <a:rPr lang="en-GB" dirty="0" smtClean="0"/>
              <a:t> </a:t>
            </a:r>
            <a:endParaRPr lang="en-GB" dirty="0"/>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PAN：パニツムマブ、BEV：ベバシズマブ</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Rivera et al. </a:t>
            </a:r>
            <a:r>
              <a:rPr lang="ja-JP" sz="1200" b="0" i="1" dirty="0" smtClean="0">
                <a:ea typeface="MS UI Gothic" pitchFamily="18" charset="0"/>
              </a:rPr>
              <a:t>Ann Oncol</a:t>
            </a:r>
            <a:r>
              <a:rPr lang="ja-JP" sz="1200" b="0" i="0" dirty="0" smtClean="0">
                <a:ea typeface="MS UI Gothic" pitchFamily="18" charset="0"/>
              </a:rPr>
              <a:t> 2015; 26 (suppl 6): abstr 2014</a:t>
            </a:r>
          </a:p>
        </p:txBody>
      </p:sp>
      <p:graphicFrame>
        <p:nvGraphicFramePr>
          <p:cNvPr id="4" name="Table 3"/>
          <p:cNvGraphicFramePr>
            <a:graphicFrameLocks noGrp="1"/>
          </p:cNvGraphicFramePr>
          <p:nvPr>
            <p:extLst>
              <p:ext uri="{D42A27DB-BD31-4B8C-83A1-F6EECF244321}">
                <p14:modId xmlns:p14="http://schemas.microsoft.com/office/powerpoint/2010/main" xmlns="" val="2306586494"/>
              </p:ext>
            </p:extLst>
          </p:nvPr>
        </p:nvGraphicFramePr>
        <p:xfrm>
          <a:off x="228600" y="1559256"/>
          <a:ext cx="8686799" cy="2255520"/>
        </p:xfrm>
        <a:graphic>
          <a:graphicData uri="http://schemas.openxmlformats.org/drawingml/2006/table">
            <a:tbl>
              <a:tblPr firstRow="1" bandRow="1">
                <a:tableStyleId>{69012ECD-51FC-41F1-AA8D-1B2483CD663E}</a:tableStyleId>
              </a:tblPr>
              <a:tblGrid>
                <a:gridCol w="27432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gridCol w="1447799">
                  <a:extLst>
                    <a:ext uri="{9D8B030D-6E8A-4147-A177-3AD203B41FA5}">
                      <a16:colId xmlns="" xmlns:a16="http://schemas.microsoft.com/office/drawing/2014/main" val="20004"/>
                    </a:ext>
                  </a:extLst>
                </a:gridCol>
              </a:tblGrid>
              <a:tr h="152400">
                <a:tc>
                  <a:txBody>
                    <a:bodyPr/>
                    <a:lstStyle/>
                    <a:p>
                      <a:pPr>
                        <a:lnSpc>
                          <a:spcPts val="1500"/>
                        </a:lnSpc>
                      </a:pP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gridSpan="2">
                  <a:txBody>
                    <a:bodyPr/>
                    <a:lstStyle/>
                    <a:p>
                      <a:pPr algn="ctr">
                        <a:lnSpc>
                          <a:spcPts val="1500"/>
                        </a:lnSpc>
                      </a:pPr>
                      <a:r>
                        <a:rPr lang="ja-JP" sz="1400" b="1" i="1" dirty="0" smtClean="0">
                          <a:solidFill>
                            <a:srgbClr val="FFFFFF"/>
                          </a:solidFill>
                          <a:ea typeface="MS UI Gothic" pitchFamily="18" charset="0"/>
                        </a:rPr>
                        <a:t>RAS</a:t>
                      </a:r>
                      <a:r>
                        <a:rPr lang="ja-JP" sz="1400" b="1" i="0" dirty="0" smtClean="0">
                          <a:solidFill>
                            <a:srgbClr val="FFFFFF"/>
                          </a:solidFill>
                          <a:ea typeface="MS UI Gothic" pitchFamily="18" charset="0"/>
                        </a:rPr>
                        <a:t> WT</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a:p>
                  </a:txBody>
                  <a:tcPr/>
                </a:tc>
                <a:tc gridSpan="2">
                  <a:txBody>
                    <a:bodyPr/>
                    <a:lstStyle/>
                    <a:p>
                      <a:pPr algn="ctr">
                        <a:lnSpc>
                          <a:spcPts val="1500"/>
                        </a:lnSpc>
                      </a:pPr>
                      <a:r>
                        <a:rPr lang="ja-JP" sz="1400" b="1" i="1" dirty="0" smtClean="0">
                          <a:solidFill>
                            <a:srgbClr val="FFFFFF"/>
                          </a:solidFill>
                          <a:ea typeface="MS UI Gothic" pitchFamily="18" charset="0"/>
                        </a:rPr>
                        <a:t>RAS</a:t>
                      </a:r>
                      <a:r>
                        <a:rPr lang="ja-JP" sz="1400" b="1" i="0" dirty="0" smtClean="0">
                          <a:solidFill>
                            <a:srgbClr val="FFFFFF"/>
                          </a:solidFill>
                          <a:ea typeface="MS UI Gothic" pitchFamily="18" charset="0"/>
                        </a:rPr>
                        <a:t> WT / </a:t>
                      </a:r>
                      <a:r>
                        <a:rPr lang="ja-JP" sz="1400" b="1" i="1" dirty="0" smtClean="0">
                          <a:solidFill>
                            <a:srgbClr val="FFFFFF"/>
                          </a:solidFill>
                          <a:ea typeface="MS UI Gothic" pitchFamily="18" charset="0"/>
                        </a:rPr>
                        <a:t>BRAF</a:t>
                      </a:r>
                      <a:r>
                        <a:rPr lang="ja-JP" sz="1400" b="1" i="0" dirty="0" smtClean="0">
                          <a:solidFill>
                            <a:srgbClr val="FFFFFF"/>
                          </a:solidFill>
                          <a:ea typeface="MS UI Gothic" pitchFamily="18" charset="0"/>
                        </a:rPr>
                        <a:t> WT</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a:p>
                  </a:txBody>
                  <a:tcPr/>
                </a:tc>
                <a:extLst>
                  <a:ext uri="{0D108BD9-81ED-4DB2-BD59-A6C34878D82A}">
                    <a16:rowId xmlns="" xmlns:a16="http://schemas.microsoft.com/office/drawing/2014/main" val="10000"/>
                  </a:ext>
                </a:extLst>
              </a:tr>
              <a:tr h="152400">
                <a:tc>
                  <a:txBody>
                    <a:bodyPr/>
                    <a:lstStyle/>
                    <a:p>
                      <a:pPr>
                        <a:lnSpc>
                          <a:spcPts val="1500"/>
                        </a:lnSpc>
                      </a:pPr>
                      <a:endParaRPr lang="en-GB" sz="1400" dirty="0">
                        <a:solidFill>
                          <a:schemeClr val="tx2"/>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ja-JP" sz="1400" b="0" i="0" dirty="0" smtClean="0">
                          <a:solidFill>
                            <a:srgbClr val="FFFFFF"/>
                          </a:solidFill>
                          <a:ea typeface="MS UI Gothic" pitchFamily="18" charset="0"/>
                        </a:rPr>
                        <a:t>PAN (n=88)</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ja-JP" sz="1400" b="0" i="0" dirty="0" smtClean="0">
                          <a:solidFill>
                            <a:srgbClr val="FFFFFF"/>
                          </a:solidFill>
                          <a:ea typeface="MS UI Gothic" pitchFamily="18" charset="0"/>
                        </a:rPr>
                        <a:t>BEV (n=82)</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ja-JP" sz="1400" b="0" i="0" dirty="0" smtClean="0">
                          <a:solidFill>
                            <a:srgbClr val="FFFFFF"/>
                          </a:solidFill>
                          <a:ea typeface="MS UI Gothic" pitchFamily="18" charset="0"/>
                        </a:rPr>
                        <a:t>PAN (n=77)</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ja-JP" sz="1400" b="0" i="0" dirty="0" smtClean="0">
                          <a:solidFill>
                            <a:srgbClr val="FFFFFF"/>
                          </a:solidFill>
                          <a:ea typeface="MS UI Gothic" pitchFamily="18" charset="0"/>
                        </a:rPr>
                        <a:t>BEV (n=79)</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152400">
                <a:tc>
                  <a:txBody>
                    <a:bodyPr/>
                    <a:lstStyle/>
                    <a:p>
                      <a:pPr>
                        <a:lnSpc>
                          <a:spcPts val="1500"/>
                        </a:lnSpc>
                      </a:pPr>
                      <a:r>
                        <a:rPr lang="ja-JP" sz="1400" b="1" i="0" dirty="0" smtClean="0">
                          <a:solidFill>
                            <a:srgbClr val="4D4D4D"/>
                          </a:solidFill>
                          <a:ea typeface="MS UI Gothic" pitchFamily="18" charset="0"/>
                        </a:rPr>
                        <a:t>mPFS、ヶ月間(95%CI)</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ja-JP" sz="1300" b="0" i="0" dirty="0" smtClean="0">
                          <a:solidFill>
                            <a:srgbClr val="4D4D4D"/>
                          </a:solidFill>
                          <a:ea typeface="MS UI Gothic" pitchFamily="18" charset="0"/>
                        </a:rPr>
                        <a:t>12.8 (10.7, 15.1)</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ja-JP" sz="1300" b="0" i="0" dirty="0" smtClean="0">
                          <a:solidFill>
                            <a:srgbClr val="4D4D4D"/>
                          </a:solidFill>
                          <a:ea typeface="MS UI Gothic" pitchFamily="18" charset="0"/>
                        </a:rPr>
                        <a:t>10.1 (9.0, 12.7)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ja-JP" sz="1300" b="0" i="0" dirty="0" smtClean="0">
                          <a:solidFill>
                            <a:srgbClr val="4D4D4D"/>
                          </a:solidFill>
                          <a:ea typeface="MS UI Gothic" pitchFamily="18" charset="0"/>
                        </a:rPr>
                        <a:t>13.1 (11.6, 16.2)</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10.1 (9.0, 12.7)</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2"/>
                  </a:ext>
                </a:extLst>
              </a:tr>
              <a:tr h="152400">
                <a:tc>
                  <a:txBody>
                    <a:bodyPr/>
                    <a:lstStyle/>
                    <a:p>
                      <a:pPr marL="108000">
                        <a:lnSpc>
                          <a:spcPts val="1500"/>
                        </a:lnSpc>
                      </a:pPr>
                      <a:r>
                        <a:rPr lang="ja-JP" sz="1400" b="0" i="0" dirty="0" smtClean="0">
                          <a:solidFill>
                            <a:srgbClr val="4D4D4D"/>
                          </a:solidFill>
                          <a:ea typeface="MS UI Gothic" pitchFamily="18" charset="0"/>
                        </a:rPr>
                        <a:t>HR</a:t>
                      </a:r>
                      <a:r>
                        <a:rPr lang="en-GB" altLang="ja-JP" sz="1400" b="0" i="0" dirty="0" smtClean="0">
                          <a:solidFill>
                            <a:srgbClr val="4D4D4D"/>
                          </a:solidFill>
                          <a:ea typeface="MS UI Gothic" pitchFamily="18" charset="0"/>
                        </a:rPr>
                        <a:t> </a:t>
                      </a:r>
                      <a:r>
                        <a:rPr lang="ja-JP" sz="1400" b="0" i="0" dirty="0" smtClean="0">
                          <a:solidFill>
                            <a:srgbClr val="4D4D4D"/>
                          </a:solidFill>
                          <a:ea typeface="MS UI Gothic" pitchFamily="18" charset="0"/>
                        </a:rPr>
                        <a:t>(95%CI);P値</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gridSpan="2">
                  <a:txBody>
                    <a:bodyPr/>
                    <a:lstStyle/>
                    <a:p>
                      <a:pPr algn="ctr">
                        <a:lnSpc>
                          <a:spcPts val="1500"/>
                        </a:lnSpc>
                      </a:pPr>
                      <a:r>
                        <a:rPr lang="ja-JP" sz="1300" b="0" i="0" dirty="0" smtClean="0">
                          <a:solidFill>
                            <a:srgbClr val="4D4D4D"/>
                          </a:solidFill>
                          <a:ea typeface="MS UI Gothic" pitchFamily="18" charset="0"/>
                        </a:rPr>
                        <a:t>0.68 (0.48, 0.96); 0.029</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0.61 (0.42, 0.88); 0.0075</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extLst>
                  <a:ext uri="{0D108BD9-81ED-4DB2-BD59-A6C34878D82A}">
                    <a16:rowId xmlns="" xmlns:a16="http://schemas.microsoft.com/office/drawing/2014/main" val="10003"/>
                  </a:ext>
                </a:extLst>
              </a:tr>
              <a:tr h="152400">
                <a:tc>
                  <a:txBody>
                    <a:bodyPr/>
                    <a:lstStyle/>
                    <a:p>
                      <a:pPr>
                        <a:lnSpc>
                          <a:spcPts val="1500"/>
                        </a:lnSpc>
                      </a:pPr>
                      <a:r>
                        <a:rPr lang="ja-JP" sz="1400" b="1" i="0" dirty="0" smtClean="0">
                          <a:solidFill>
                            <a:srgbClr val="4D4D4D"/>
                          </a:solidFill>
                          <a:ea typeface="MS UI Gothic" pitchFamily="18" charset="0"/>
                        </a:rPr>
                        <a:t>mOS、ヶ月間 (95%CI)</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ja-JP" sz="1300" b="0" i="0" dirty="0" smtClean="0">
                          <a:solidFill>
                            <a:srgbClr val="4D4D4D"/>
                          </a:solidFill>
                          <a:ea typeface="MS UI Gothic" pitchFamily="18" charset="0"/>
                        </a:rPr>
                        <a:t>36.9 (27.9, 46.1)</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28.9 (23.3, 32.0)</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41.3 (31.6, 46.7)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ja-JP" sz="1300" b="0" i="0" dirty="0" smtClean="0">
                          <a:solidFill>
                            <a:srgbClr val="4D4D4D"/>
                          </a:solidFill>
                          <a:ea typeface="MS UI Gothic" pitchFamily="18" charset="0"/>
                        </a:rPr>
                        <a:t>28.9 (23.9, 33.1)</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4"/>
                  </a:ext>
                </a:extLst>
              </a:tr>
              <a:tr h="152400">
                <a:tc>
                  <a:txBody>
                    <a:bodyPr/>
                    <a:lstStyle/>
                    <a:p>
                      <a:pPr marL="108000" marR="0" indent="0" algn="l" defTabSz="914400" rtl="0" eaLnBrk="1" fontAlgn="auto" latinLnBrk="0" hangingPunct="1">
                        <a:lnSpc>
                          <a:spcPts val="1500"/>
                        </a:lnSpc>
                        <a:spcBef>
                          <a:spcPts val="0"/>
                        </a:spcBef>
                        <a:spcAft>
                          <a:spcPts val="0"/>
                        </a:spcAft>
                        <a:buClrTx/>
                        <a:buSzTx/>
                        <a:buFontTx/>
                        <a:buNone/>
                        <a:tabLst/>
                        <a:defRPr/>
                      </a:pPr>
                      <a:r>
                        <a:rPr lang="ja-JP" sz="1400" b="0" i="0" dirty="0" smtClean="0">
                          <a:solidFill>
                            <a:srgbClr val="4D4D4D"/>
                          </a:solidFill>
                          <a:ea typeface="MS UI Gothic" pitchFamily="18" charset="0"/>
                        </a:rPr>
                        <a:t>HR</a:t>
                      </a:r>
                      <a:r>
                        <a:rPr lang="en-GB" altLang="ja-JP" sz="1400" b="0" i="0" dirty="0" smtClean="0">
                          <a:solidFill>
                            <a:srgbClr val="4D4D4D"/>
                          </a:solidFill>
                          <a:ea typeface="MS UI Gothic" pitchFamily="18" charset="0"/>
                        </a:rPr>
                        <a:t> </a:t>
                      </a:r>
                      <a:r>
                        <a:rPr lang="ja-JP" sz="1400" b="0" i="0" dirty="0" smtClean="0">
                          <a:solidFill>
                            <a:srgbClr val="4D4D4D"/>
                          </a:solidFill>
                          <a:ea typeface="MS UI Gothic" pitchFamily="18" charset="0"/>
                        </a:rPr>
                        <a:t>(95%CI);P値</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gridSpan="2">
                  <a:txBody>
                    <a:bodyPr/>
                    <a:lstStyle/>
                    <a:p>
                      <a:pPr algn="ctr">
                        <a:lnSpc>
                          <a:spcPts val="1500"/>
                        </a:lnSpc>
                      </a:pPr>
                      <a:r>
                        <a:rPr lang="ja-JP" sz="1300" b="0" i="0" dirty="0" smtClean="0">
                          <a:solidFill>
                            <a:srgbClr val="4D4D4D"/>
                          </a:solidFill>
                          <a:ea typeface="MS UI Gothic" pitchFamily="18" charset="0"/>
                        </a:rPr>
                        <a:t>0.76 (0.53, 1.11); 0.15</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0.70 (0.48, 1.04); 0.08</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hMerge="1">
                  <a:txBody>
                    <a:bodyPr/>
                    <a:lstStyle/>
                    <a:p>
                      <a:endParaRPr lang="en-GB"/>
                    </a:p>
                  </a:txBody>
                  <a:tcPr/>
                </a:tc>
                <a:extLst>
                  <a:ext uri="{0D108BD9-81ED-4DB2-BD59-A6C34878D82A}">
                    <a16:rowId xmlns="" xmlns:a16="http://schemas.microsoft.com/office/drawing/2014/main" val="10005"/>
                  </a:ext>
                </a:extLst>
              </a:tr>
              <a:tr h="152400">
                <a:tc>
                  <a:txBody>
                    <a:bodyPr/>
                    <a:lstStyle/>
                    <a:p>
                      <a:pPr>
                        <a:lnSpc>
                          <a:spcPts val="1500"/>
                        </a:lnSpc>
                      </a:pPr>
                      <a:r>
                        <a:rPr lang="ja-JP" sz="1400" b="1" i="0" dirty="0" smtClean="0">
                          <a:solidFill>
                            <a:srgbClr val="4D4D4D"/>
                          </a:solidFill>
                          <a:ea typeface="MS UI Gothic" pitchFamily="18" charset="0"/>
                        </a:rPr>
                        <a:t>ORR, n (%) [95%CI]</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lnSpc>
                          <a:spcPts val="1500"/>
                        </a:lnSpc>
                      </a:pPr>
                      <a:r>
                        <a:rPr lang="ja-JP" sz="1300" b="0" i="0" dirty="0" smtClean="0">
                          <a:solidFill>
                            <a:srgbClr val="4D4D4D"/>
                          </a:solidFill>
                          <a:ea typeface="MS UI Gothic" pitchFamily="18" charset="0"/>
                        </a:rPr>
                        <a:t>57 (65) [54, 75]</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49 (60) [49, 71]</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49 (64) [52, 74]</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46 (59) [47, 70]</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6"/>
                  </a:ext>
                </a:extLst>
              </a:tr>
              <a:tr h="152400">
                <a:tc>
                  <a:txBody>
                    <a:bodyPr/>
                    <a:lstStyle/>
                    <a:p>
                      <a:pPr marL="108000" marR="0" lvl="0" indent="0" algn="l" defTabSz="914400" rtl="0" eaLnBrk="1" fontAlgn="auto" latinLnBrk="0" hangingPunct="1">
                        <a:lnSpc>
                          <a:spcPts val="1500"/>
                        </a:lnSpc>
                        <a:spcBef>
                          <a:spcPts val="0"/>
                        </a:spcBef>
                        <a:spcAft>
                          <a:spcPts val="0"/>
                        </a:spcAft>
                        <a:buClrTx/>
                        <a:buSzTx/>
                        <a:buFontTx/>
                        <a:buNone/>
                        <a:tabLst/>
                        <a:defRPr/>
                      </a:pPr>
                      <a:r>
                        <a:rPr lang="ja-JP" sz="1400" b="0" i="0" u="none" dirty="0" smtClean="0">
                          <a:solidFill>
                            <a:srgbClr val="4D4D4D"/>
                          </a:solidFill>
                          <a:ea typeface="MS UI Gothic" pitchFamily="18" charset="0"/>
                        </a:rPr>
                        <a:t>オッズ比(95%CI); P値</a:t>
                      </a:r>
                    </a:p>
                  </a:txBody>
                  <a:tcPr>
                    <a:lnL w="12700" cap="flat" cmpd="sng" algn="ctr">
                      <a:no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gridSpan="2">
                  <a:txBody>
                    <a:bodyPr/>
                    <a:lstStyle/>
                    <a:p>
                      <a:pPr algn="ctr">
                        <a:lnSpc>
                          <a:spcPts val="1500"/>
                        </a:lnSpc>
                      </a:pPr>
                      <a:r>
                        <a:rPr lang="ja-JP" sz="1300" b="0" i="0" dirty="0" smtClean="0">
                          <a:solidFill>
                            <a:srgbClr val="4D4D4D"/>
                          </a:solidFill>
                          <a:ea typeface="MS UI Gothic" pitchFamily="18" charset="0"/>
                        </a:rPr>
                        <a:t>1.12 (0.56, 2.22); 0.86</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hMerge="1">
                  <a:txBody>
                    <a:bodyPr/>
                    <a:lstStyle/>
                    <a:p>
                      <a:endParaRPr lang="en-GB"/>
                    </a:p>
                  </a:txBody>
                  <a:tcPr/>
                </a:tc>
                <a:tc gridSpan="2">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ja-JP" sz="1300" b="0" i="0" dirty="0" smtClean="0">
                          <a:solidFill>
                            <a:srgbClr val="4D4D4D"/>
                          </a:solidFill>
                          <a:ea typeface="MS UI Gothic" pitchFamily="18" charset="0"/>
                        </a:rPr>
                        <a:t>1.17 (0.58, 2.38); 0.76</a:t>
                      </a:r>
                    </a:p>
                  </a:txBody>
                  <a:tcPr anchor="ctr">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hMerge="1">
                  <a:txBody>
                    <a:bodyPr/>
                    <a:lstStyle/>
                    <a:p>
                      <a:endParaRPr lang="en-GB"/>
                    </a:p>
                  </a:txBody>
                  <a:tcPr/>
                </a:tc>
                <a:extLst>
                  <a:ext uri="{0D108BD9-81ED-4DB2-BD59-A6C34878D82A}">
                    <a16:rowId xmlns="" xmlns:a16="http://schemas.microsoft.com/office/drawing/2014/main" val="10007"/>
                  </a:ext>
                </a:extLst>
              </a:tr>
            </a:tbl>
          </a:graphicData>
        </a:graphic>
      </p:graphicFrame>
      <p:grpSp>
        <p:nvGrpSpPr>
          <p:cNvPr id="11" name="Group 10"/>
          <p:cNvGrpSpPr/>
          <p:nvPr/>
        </p:nvGrpSpPr>
        <p:grpSpPr>
          <a:xfrm>
            <a:off x="576508" y="3869614"/>
            <a:ext cx="3827819" cy="2525828"/>
            <a:chOff x="737438" y="3915852"/>
            <a:chExt cx="3827819" cy="2525828"/>
          </a:xfrm>
        </p:grpSpPr>
        <p:sp>
          <p:nvSpPr>
            <p:cNvPr id="16" name="Rectangle 15"/>
            <p:cNvSpPr/>
            <p:nvPr/>
          </p:nvSpPr>
          <p:spPr>
            <a:xfrm>
              <a:off x="2208669" y="3942803"/>
              <a:ext cx="1576230" cy="369332"/>
            </a:xfrm>
            <a:prstGeom prst="rect">
              <a:avLst/>
            </a:prstGeom>
          </p:spPr>
          <p:txBody>
            <a:bodyPr wrap="square">
              <a:spAutoFit/>
            </a:bodyPr>
            <a:lstStyle/>
            <a:p>
              <a:r>
                <a:rPr lang="ja-JP" b="1" i="0" dirty="0" smtClean="0">
                  <a:solidFill>
                    <a:srgbClr val="4D4D4D"/>
                  </a:solidFill>
                  <a:ea typeface="MS UI Gothic" pitchFamily="18" charset="0"/>
                </a:rPr>
                <a:t>OS: </a:t>
              </a:r>
              <a:r>
                <a:rPr lang="ja-JP" b="1" i="1" dirty="0" smtClean="0">
                  <a:solidFill>
                    <a:srgbClr val="4D4D4D"/>
                  </a:solidFill>
                  <a:ea typeface="MS UI Gothic" pitchFamily="18" charset="0"/>
                </a:rPr>
                <a:t>RAS </a:t>
              </a:r>
              <a:r>
                <a:rPr lang="ja-JP" b="1" i="0" dirty="0" smtClean="0">
                  <a:solidFill>
                    <a:srgbClr val="4D4D4D"/>
                  </a:solidFill>
                  <a:ea typeface="MS UI Gothic" pitchFamily="18" charset="0"/>
                </a:rPr>
                <a:t>WT</a:t>
              </a:r>
            </a:p>
          </p:txBody>
        </p:sp>
        <p:sp>
          <p:nvSpPr>
            <p:cNvPr id="17" name="TextBox 16"/>
            <p:cNvSpPr txBox="1"/>
            <p:nvPr/>
          </p:nvSpPr>
          <p:spPr>
            <a:xfrm rot="16200000">
              <a:off x="-96978" y="4855390"/>
              <a:ext cx="1945832" cy="276999"/>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生存割合(%)</a:t>
              </a:r>
            </a:p>
          </p:txBody>
        </p:sp>
        <p:sp>
          <p:nvSpPr>
            <p:cNvPr id="18" name="Freeform 17"/>
            <p:cNvSpPr>
              <a:spLocks/>
            </p:cNvSpPr>
            <p:nvPr/>
          </p:nvSpPr>
          <p:spPr bwMode="auto">
            <a:xfrm>
              <a:off x="1396669" y="4048055"/>
              <a:ext cx="3011885" cy="1917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6"/>
            <p:cNvSpPr>
              <a:spLocks noChangeShapeType="1"/>
            </p:cNvSpPr>
            <p:nvPr/>
          </p:nvSpPr>
          <p:spPr bwMode="auto">
            <a:xfrm>
              <a:off x="1326442" y="4048054"/>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7"/>
            <p:cNvSpPr>
              <a:spLocks noChangeShapeType="1"/>
            </p:cNvSpPr>
            <p:nvPr/>
          </p:nvSpPr>
          <p:spPr bwMode="auto">
            <a:xfrm>
              <a:off x="1326442" y="443167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8"/>
            <p:cNvSpPr>
              <a:spLocks noChangeShapeType="1"/>
            </p:cNvSpPr>
            <p:nvPr/>
          </p:nvSpPr>
          <p:spPr bwMode="auto">
            <a:xfrm>
              <a:off x="1326442" y="4789885"/>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9"/>
            <p:cNvSpPr>
              <a:spLocks noChangeShapeType="1"/>
            </p:cNvSpPr>
            <p:nvPr/>
          </p:nvSpPr>
          <p:spPr bwMode="auto">
            <a:xfrm>
              <a:off x="1326442" y="514810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0"/>
            <p:cNvSpPr>
              <a:spLocks noChangeShapeType="1"/>
            </p:cNvSpPr>
            <p:nvPr/>
          </p:nvSpPr>
          <p:spPr bwMode="auto">
            <a:xfrm>
              <a:off x="1326442" y="5506316"/>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1"/>
            <p:cNvSpPr>
              <a:spLocks noChangeShapeType="1"/>
            </p:cNvSpPr>
            <p:nvPr/>
          </p:nvSpPr>
          <p:spPr bwMode="auto">
            <a:xfrm>
              <a:off x="1326442" y="5864532"/>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2"/>
            <p:cNvSpPr>
              <a:spLocks noChangeShapeType="1"/>
            </p:cNvSpPr>
            <p:nvPr/>
          </p:nvSpPr>
          <p:spPr bwMode="auto">
            <a:xfrm>
              <a:off x="29065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3"/>
            <p:cNvSpPr>
              <a:spLocks noChangeShapeType="1"/>
            </p:cNvSpPr>
            <p:nvPr/>
          </p:nvSpPr>
          <p:spPr bwMode="auto">
            <a:xfrm>
              <a:off x="2725159"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4"/>
            <p:cNvSpPr>
              <a:spLocks noChangeShapeType="1"/>
            </p:cNvSpPr>
            <p:nvPr/>
          </p:nvSpPr>
          <p:spPr bwMode="auto">
            <a:xfrm>
              <a:off x="3841622"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5"/>
            <p:cNvSpPr>
              <a:spLocks noChangeShapeType="1"/>
            </p:cNvSpPr>
            <p:nvPr/>
          </p:nvSpPr>
          <p:spPr bwMode="auto">
            <a:xfrm>
              <a:off x="32873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7"/>
            <p:cNvSpPr>
              <a:spLocks noChangeShapeType="1"/>
            </p:cNvSpPr>
            <p:nvPr/>
          </p:nvSpPr>
          <p:spPr bwMode="auto">
            <a:xfrm>
              <a:off x="4030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8"/>
            <p:cNvSpPr>
              <a:spLocks noChangeShapeType="1"/>
            </p:cNvSpPr>
            <p:nvPr/>
          </p:nvSpPr>
          <p:spPr bwMode="auto">
            <a:xfrm>
              <a:off x="2348943"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Line 19"/>
            <p:cNvSpPr>
              <a:spLocks noChangeShapeType="1"/>
            </p:cNvSpPr>
            <p:nvPr/>
          </p:nvSpPr>
          <p:spPr bwMode="auto">
            <a:xfrm>
              <a:off x="1788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20"/>
            <p:cNvSpPr>
              <a:spLocks noChangeShapeType="1"/>
            </p:cNvSpPr>
            <p:nvPr/>
          </p:nvSpPr>
          <p:spPr bwMode="auto">
            <a:xfrm>
              <a:off x="1608436"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21"/>
            <p:cNvSpPr>
              <a:spLocks noChangeShapeType="1"/>
            </p:cNvSpPr>
            <p:nvPr/>
          </p:nvSpPr>
          <p:spPr bwMode="auto">
            <a:xfrm>
              <a:off x="1396668"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TextBox 33"/>
            <p:cNvSpPr txBox="1"/>
            <p:nvPr/>
          </p:nvSpPr>
          <p:spPr>
            <a:xfrm>
              <a:off x="2312660" y="6164681"/>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
          <p:nvSpPr>
            <p:cNvPr id="35" name="TextBox 34"/>
            <p:cNvSpPr txBox="1"/>
            <p:nvPr/>
          </p:nvSpPr>
          <p:spPr>
            <a:xfrm>
              <a:off x="941287" y="3915852"/>
              <a:ext cx="43954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36" name="TextBox 35"/>
            <p:cNvSpPr txBox="1"/>
            <p:nvPr/>
          </p:nvSpPr>
          <p:spPr>
            <a:xfrm>
              <a:off x="1026246" y="429255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37" name="TextBox 36"/>
            <p:cNvSpPr txBox="1"/>
            <p:nvPr/>
          </p:nvSpPr>
          <p:spPr>
            <a:xfrm>
              <a:off x="1026246" y="465059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38" name="TextBox 37"/>
            <p:cNvSpPr txBox="1"/>
            <p:nvPr/>
          </p:nvSpPr>
          <p:spPr>
            <a:xfrm>
              <a:off x="1026246" y="500864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39" name="TextBox 38"/>
            <p:cNvSpPr txBox="1"/>
            <p:nvPr/>
          </p:nvSpPr>
          <p:spPr>
            <a:xfrm>
              <a:off x="1026246" y="536668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40" name="TextBox 39"/>
            <p:cNvSpPr txBox="1"/>
            <p:nvPr/>
          </p:nvSpPr>
          <p:spPr>
            <a:xfrm>
              <a:off x="1111203" y="5724729"/>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41" name="TextBox 40"/>
            <p:cNvSpPr txBox="1"/>
            <p:nvPr/>
          </p:nvSpPr>
          <p:spPr>
            <a:xfrm>
              <a:off x="1265688" y="599840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42" name="TextBox 41"/>
            <p:cNvSpPr txBox="1"/>
            <p:nvPr/>
          </p:nvSpPr>
          <p:spPr>
            <a:xfrm>
              <a:off x="1655092" y="599840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43" name="TextBox 42"/>
            <p:cNvSpPr txBox="1"/>
            <p:nvPr/>
          </p:nvSpPr>
          <p:spPr>
            <a:xfrm>
              <a:off x="1987713"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44" name="TextBox 43"/>
            <p:cNvSpPr txBox="1"/>
            <p:nvPr/>
          </p:nvSpPr>
          <p:spPr>
            <a:xfrm>
              <a:off x="2358047"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45" name="TextBox 44"/>
            <p:cNvSpPr txBox="1"/>
            <p:nvPr/>
          </p:nvSpPr>
          <p:spPr>
            <a:xfrm>
              <a:off x="2717880"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46" name="TextBox 45"/>
            <p:cNvSpPr txBox="1"/>
            <p:nvPr/>
          </p:nvSpPr>
          <p:spPr>
            <a:xfrm>
              <a:off x="3113012"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47" name="TextBox 46"/>
            <p:cNvSpPr txBox="1"/>
            <p:nvPr/>
          </p:nvSpPr>
          <p:spPr>
            <a:xfrm>
              <a:off x="3476336"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48</a:t>
              </a:r>
            </a:p>
          </p:txBody>
        </p:sp>
        <p:sp>
          <p:nvSpPr>
            <p:cNvPr id="48" name="Line 17"/>
            <p:cNvSpPr>
              <a:spLocks noChangeShapeType="1"/>
            </p:cNvSpPr>
            <p:nvPr/>
          </p:nvSpPr>
          <p:spPr bwMode="auto">
            <a:xfrm>
              <a:off x="4214958" y="597271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TextBox 48"/>
            <p:cNvSpPr txBox="1"/>
            <p:nvPr/>
          </p:nvSpPr>
          <p:spPr>
            <a:xfrm>
              <a:off x="3846246" y="600498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56</a:t>
              </a:r>
            </a:p>
          </p:txBody>
        </p:sp>
        <p:sp>
          <p:nvSpPr>
            <p:cNvPr id="50" name="Line 17"/>
            <p:cNvSpPr>
              <a:spLocks noChangeShapeType="1"/>
            </p:cNvSpPr>
            <p:nvPr/>
          </p:nvSpPr>
          <p:spPr bwMode="auto">
            <a:xfrm>
              <a:off x="4397492" y="597929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TextBox 50"/>
            <p:cNvSpPr txBox="1"/>
            <p:nvPr/>
          </p:nvSpPr>
          <p:spPr>
            <a:xfrm>
              <a:off x="4210673" y="601156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64</a:t>
              </a:r>
            </a:p>
          </p:txBody>
        </p:sp>
        <p:sp>
          <p:nvSpPr>
            <p:cNvPr id="52" name="Line 13"/>
            <p:cNvSpPr>
              <a:spLocks noChangeShapeType="1"/>
            </p:cNvSpPr>
            <p:nvPr/>
          </p:nvSpPr>
          <p:spPr bwMode="auto">
            <a:xfrm>
              <a:off x="3658107" y="5970580"/>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5"/>
            <p:cNvSpPr>
              <a:spLocks noChangeShapeType="1"/>
            </p:cNvSpPr>
            <p:nvPr/>
          </p:nvSpPr>
          <p:spPr bwMode="auto">
            <a:xfrm>
              <a:off x="3464731" y="5970135"/>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12"/>
            <p:cNvSpPr>
              <a:spLocks noChangeShapeType="1"/>
            </p:cNvSpPr>
            <p:nvPr/>
          </p:nvSpPr>
          <p:spPr bwMode="auto">
            <a:xfrm>
              <a:off x="3090750" y="596670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18"/>
            <p:cNvSpPr>
              <a:spLocks noChangeShapeType="1"/>
            </p:cNvSpPr>
            <p:nvPr/>
          </p:nvSpPr>
          <p:spPr bwMode="auto">
            <a:xfrm>
              <a:off x="2538834" y="596581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18"/>
            <p:cNvSpPr>
              <a:spLocks noChangeShapeType="1"/>
            </p:cNvSpPr>
            <p:nvPr/>
          </p:nvSpPr>
          <p:spPr bwMode="auto">
            <a:xfrm>
              <a:off x="2163413" y="5962628"/>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18"/>
            <p:cNvSpPr>
              <a:spLocks noChangeShapeType="1"/>
            </p:cNvSpPr>
            <p:nvPr/>
          </p:nvSpPr>
          <p:spPr bwMode="auto">
            <a:xfrm>
              <a:off x="1977883" y="595912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TextBox 57"/>
            <p:cNvSpPr txBox="1"/>
            <p:nvPr/>
          </p:nvSpPr>
          <p:spPr>
            <a:xfrm>
              <a:off x="1617323" y="5516942"/>
              <a:ext cx="2215671" cy="400110"/>
            </a:xfrm>
            <a:prstGeom prst="rect">
              <a:avLst/>
            </a:prstGeom>
            <a:noFill/>
          </p:spPr>
          <p:txBody>
            <a:bodyPr wrap="none" rtlCol="0">
              <a:spAutoFit/>
            </a:bodyPr>
            <a:lstStyle/>
            <a:p>
              <a:r>
                <a:rPr lang="ja-JP" sz="1000" b="0" i="0" dirty="0" smtClean="0">
                  <a:solidFill>
                    <a:srgbClr val="4D4D4D"/>
                  </a:solidFill>
                  <a:ea typeface="MS UI Gothic" pitchFamily="18" charset="0"/>
                </a:rPr>
                <a:t>パニツムマブ + mFOLFOX6 (n=88)</a:t>
              </a:r>
            </a:p>
            <a:p>
              <a:r>
                <a:rPr lang="ja-JP" sz="1000" b="0" i="0" dirty="0" smtClean="0">
                  <a:solidFill>
                    <a:srgbClr val="4D4D4D"/>
                  </a:solidFill>
                  <a:ea typeface="MS UI Gothic" pitchFamily="18" charset="0"/>
                </a:rPr>
                <a:t>ベバシズマブ + mFOLFOX6 (n=82)</a:t>
              </a:r>
            </a:p>
          </p:txBody>
        </p:sp>
      </p:grpSp>
      <p:grpSp>
        <p:nvGrpSpPr>
          <p:cNvPr id="59" name="Group 58"/>
          <p:cNvGrpSpPr/>
          <p:nvPr/>
        </p:nvGrpSpPr>
        <p:grpSpPr>
          <a:xfrm>
            <a:off x="4441253" y="3869614"/>
            <a:ext cx="4029749" cy="2525828"/>
            <a:chOff x="734701" y="3915852"/>
            <a:chExt cx="4029749" cy="2525828"/>
          </a:xfrm>
        </p:grpSpPr>
        <p:sp>
          <p:nvSpPr>
            <p:cNvPr id="60" name="Rectangle 59"/>
            <p:cNvSpPr/>
            <p:nvPr/>
          </p:nvSpPr>
          <p:spPr>
            <a:xfrm>
              <a:off x="1895855" y="3946393"/>
              <a:ext cx="2868595" cy="369332"/>
            </a:xfrm>
            <a:prstGeom prst="rect">
              <a:avLst/>
            </a:prstGeom>
          </p:spPr>
          <p:txBody>
            <a:bodyPr wrap="square">
              <a:spAutoFit/>
            </a:bodyPr>
            <a:lstStyle/>
            <a:p>
              <a:r>
                <a:rPr lang="ja-JP" b="1" i="0" dirty="0" smtClean="0">
                  <a:solidFill>
                    <a:srgbClr val="4D4D4D"/>
                  </a:solidFill>
                  <a:ea typeface="MS UI Gothic" pitchFamily="18" charset="0"/>
                </a:rPr>
                <a:t>OS: </a:t>
              </a:r>
              <a:r>
                <a:rPr lang="ja-JP" b="1" i="1" dirty="0" smtClean="0">
                  <a:solidFill>
                    <a:srgbClr val="4D4D4D"/>
                  </a:solidFill>
                  <a:ea typeface="MS UI Gothic" pitchFamily="18" charset="0"/>
                </a:rPr>
                <a:t>RAS </a:t>
              </a:r>
              <a:r>
                <a:rPr lang="ja-JP" b="1" i="0" dirty="0" smtClean="0">
                  <a:solidFill>
                    <a:srgbClr val="4D4D4D"/>
                  </a:solidFill>
                  <a:ea typeface="MS UI Gothic" pitchFamily="18" charset="0"/>
                </a:rPr>
                <a:t>WT / </a:t>
              </a:r>
              <a:r>
                <a:rPr lang="ja-JP" b="1" i="1" dirty="0" smtClean="0">
                  <a:solidFill>
                    <a:srgbClr val="4D4D4D"/>
                  </a:solidFill>
                  <a:ea typeface="MS UI Gothic" pitchFamily="18" charset="0"/>
                </a:rPr>
                <a:t>BRA</a:t>
              </a:r>
              <a:r>
                <a:rPr lang="ja-JP" b="1" i="0" dirty="0" smtClean="0">
                  <a:solidFill>
                    <a:srgbClr val="4D4D4D"/>
                  </a:solidFill>
                  <a:ea typeface="MS UI Gothic" pitchFamily="18" charset="0"/>
                </a:rPr>
                <a:t>F WT</a:t>
              </a:r>
            </a:p>
          </p:txBody>
        </p:sp>
        <p:sp>
          <p:nvSpPr>
            <p:cNvPr id="61" name="TextBox 60"/>
            <p:cNvSpPr txBox="1"/>
            <p:nvPr/>
          </p:nvSpPr>
          <p:spPr>
            <a:xfrm rot="16200000">
              <a:off x="-99715" y="4863030"/>
              <a:ext cx="1945832" cy="276999"/>
            </a:xfrm>
            <a:prstGeom prst="rect">
              <a:avLst/>
            </a:prstGeom>
            <a:noFill/>
          </p:spPr>
          <p:txBody>
            <a:bodyPr wrap="square" rtlCol="0">
              <a:spAutoFit/>
            </a:bodyPr>
            <a:lstStyle/>
            <a:p>
              <a:pPr algn="ctr"/>
              <a:r>
                <a:rPr lang="ja-JP" sz="1200" b="0" i="0" dirty="0" smtClean="0">
                  <a:solidFill>
                    <a:srgbClr val="4D4D4D"/>
                  </a:solidFill>
                  <a:ea typeface="MS UI Gothic" pitchFamily="18" charset="0"/>
                </a:rPr>
                <a:t>生存割合(%)</a:t>
              </a:r>
            </a:p>
          </p:txBody>
        </p:sp>
        <p:sp>
          <p:nvSpPr>
            <p:cNvPr id="62" name="Freeform 61"/>
            <p:cNvSpPr>
              <a:spLocks/>
            </p:cNvSpPr>
            <p:nvPr/>
          </p:nvSpPr>
          <p:spPr bwMode="auto">
            <a:xfrm>
              <a:off x="1396669" y="4048055"/>
              <a:ext cx="3011885" cy="1917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8575"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6"/>
            <p:cNvSpPr>
              <a:spLocks noChangeShapeType="1"/>
            </p:cNvSpPr>
            <p:nvPr/>
          </p:nvSpPr>
          <p:spPr bwMode="auto">
            <a:xfrm>
              <a:off x="1326442" y="4048054"/>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7"/>
            <p:cNvSpPr>
              <a:spLocks noChangeShapeType="1"/>
            </p:cNvSpPr>
            <p:nvPr/>
          </p:nvSpPr>
          <p:spPr bwMode="auto">
            <a:xfrm>
              <a:off x="1326442" y="443167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8"/>
            <p:cNvSpPr>
              <a:spLocks noChangeShapeType="1"/>
            </p:cNvSpPr>
            <p:nvPr/>
          </p:nvSpPr>
          <p:spPr bwMode="auto">
            <a:xfrm>
              <a:off x="1326442" y="4789885"/>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9"/>
            <p:cNvSpPr>
              <a:spLocks noChangeShapeType="1"/>
            </p:cNvSpPr>
            <p:nvPr/>
          </p:nvSpPr>
          <p:spPr bwMode="auto">
            <a:xfrm>
              <a:off x="1326442" y="5148100"/>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0"/>
            <p:cNvSpPr>
              <a:spLocks noChangeShapeType="1"/>
            </p:cNvSpPr>
            <p:nvPr/>
          </p:nvSpPr>
          <p:spPr bwMode="auto">
            <a:xfrm>
              <a:off x="1326442" y="5506316"/>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1"/>
            <p:cNvSpPr>
              <a:spLocks noChangeShapeType="1"/>
            </p:cNvSpPr>
            <p:nvPr/>
          </p:nvSpPr>
          <p:spPr bwMode="auto">
            <a:xfrm>
              <a:off x="1326442" y="5864532"/>
              <a:ext cx="7022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2"/>
            <p:cNvSpPr>
              <a:spLocks noChangeShapeType="1"/>
            </p:cNvSpPr>
            <p:nvPr/>
          </p:nvSpPr>
          <p:spPr bwMode="auto">
            <a:xfrm>
              <a:off x="29065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3"/>
            <p:cNvSpPr>
              <a:spLocks noChangeShapeType="1"/>
            </p:cNvSpPr>
            <p:nvPr/>
          </p:nvSpPr>
          <p:spPr bwMode="auto">
            <a:xfrm>
              <a:off x="2725159"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14"/>
            <p:cNvSpPr>
              <a:spLocks noChangeShapeType="1"/>
            </p:cNvSpPr>
            <p:nvPr/>
          </p:nvSpPr>
          <p:spPr bwMode="auto">
            <a:xfrm>
              <a:off x="3841622"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15"/>
            <p:cNvSpPr>
              <a:spLocks noChangeShapeType="1"/>
            </p:cNvSpPr>
            <p:nvPr/>
          </p:nvSpPr>
          <p:spPr bwMode="auto">
            <a:xfrm>
              <a:off x="3287347"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17"/>
            <p:cNvSpPr>
              <a:spLocks noChangeShapeType="1"/>
            </p:cNvSpPr>
            <p:nvPr/>
          </p:nvSpPr>
          <p:spPr bwMode="auto">
            <a:xfrm>
              <a:off x="4030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18"/>
            <p:cNvSpPr>
              <a:spLocks noChangeShapeType="1"/>
            </p:cNvSpPr>
            <p:nvPr/>
          </p:nvSpPr>
          <p:spPr bwMode="auto">
            <a:xfrm>
              <a:off x="2348943"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19"/>
            <p:cNvSpPr>
              <a:spLocks noChangeShapeType="1"/>
            </p:cNvSpPr>
            <p:nvPr/>
          </p:nvSpPr>
          <p:spPr bwMode="auto">
            <a:xfrm>
              <a:off x="1788455"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0"/>
            <p:cNvSpPr>
              <a:spLocks noChangeShapeType="1"/>
            </p:cNvSpPr>
            <p:nvPr/>
          </p:nvSpPr>
          <p:spPr bwMode="auto">
            <a:xfrm>
              <a:off x="1608436"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1"/>
            <p:cNvSpPr>
              <a:spLocks noChangeShapeType="1"/>
            </p:cNvSpPr>
            <p:nvPr/>
          </p:nvSpPr>
          <p:spPr bwMode="auto">
            <a:xfrm>
              <a:off x="1396668" y="596613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TextBox 77"/>
            <p:cNvSpPr txBox="1"/>
            <p:nvPr/>
          </p:nvSpPr>
          <p:spPr>
            <a:xfrm>
              <a:off x="2312660" y="6164681"/>
              <a:ext cx="1169616" cy="276999"/>
            </a:xfrm>
            <a:prstGeom prst="rect">
              <a:avLst/>
            </a:prstGeom>
            <a:noFill/>
          </p:spPr>
          <p:txBody>
            <a:bodyPr wrap="none" rtlCol="0">
              <a:spAutoFit/>
            </a:bodyPr>
            <a:lstStyle/>
            <a:p>
              <a:pPr algn="ctr"/>
              <a:r>
                <a:rPr lang="ja-JP" sz="1200" b="0" i="0" dirty="0" smtClean="0">
                  <a:solidFill>
                    <a:srgbClr val="4D4D4D"/>
                  </a:solidFill>
                  <a:ea typeface="MS UI Gothic" pitchFamily="18" charset="0"/>
                </a:rPr>
                <a:t>ベースラインからの経過時間(ヶ月)</a:t>
              </a:r>
            </a:p>
          </p:txBody>
        </p:sp>
        <p:sp>
          <p:nvSpPr>
            <p:cNvPr id="79" name="TextBox 78"/>
            <p:cNvSpPr txBox="1"/>
            <p:nvPr/>
          </p:nvSpPr>
          <p:spPr>
            <a:xfrm>
              <a:off x="941287" y="3915852"/>
              <a:ext cx="439543"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100</a:t>
              </a:r>
            </a:p>
          </p:txBody>
        </p:sp>
        <p:sp>
          <p:nvSpPr>
            <p:cNvPr id="80" name="TextBox 79"/>
            <p:cNvSpPr txBox="1"/>
            <p:nvPr/>
          </p:nvSpPr>
          <p:spPr>
            <a:xfrm>
              <a:off x="1026246" y="429255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80</a:t>
              </a:r>
            </a:p>
          </p:txBody>
        </p:sp>
        <p:sp>
          <p:nvSpPr>
            <p:cNvPr id="81" name="TextBox 80"/>
            <p:cNvSpPr txBox="1"/>
            <p:nvPr/>
          </p:nvSpPr>
          <p:spPr>
            <a:xfrm>
              <a:off x="1026246" y="465059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60</a:t>
              </a:r>
            </a:p>
          </p:txBody>
        </p:sp>
        <p:sp>
          <p:nvSpPr>
            <p:cNvPr id="82" name="TextBox 81"/>
            <p:cNvSpPr txBox="1"/>
            <p:nvPr/>
          </p:nvSpPr>
          <p:spPr>
            <a:xfrm>
              <a:off x="1026246" y="5008640"/>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40</a:t>
              </a:r>
            </a:p>
          </p:txBody>
        </p:sp>
        <p:sp>
          <p:nvSpPr>
            <p:cNvPr id="83" name="TextBox 82"/>
            <p:cNvSpPr txBox="1"/>
            <p:nvPr/>
          </p:nvSpPr>
          <p:spPr>
            <a:xfrm>
              <a:off x="1026246" y="5366685"/>
              <a:ext cx="354584"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20</a:t>
              </a:r>
            </a:p>
          </p:txBody>
        </p:sp>
        <p:sp>
          <p:nvSpPr>
            <p:cNvPr id="84" name="TextBox 83"/>
            <p:cNvSpPr txBox="1"/>
            <p:nvPr/>
          </p:nvSpPr>
          <p:spPr>
            <a:xfrm>
              <a:off x="1111203" y="5724729"/>
              <a:ext cx="269626" cy="276999"/>
            </a:xfrm>
            <a:prstGeom prst="rect">
              <a:avLst/>
            </a:prstGeom>
            <a:noFill/>
          </p:spPr>
          <p:txBody>
            <a:bodyPr wrap="none" rtlCol="0" anchor="ctr" anchorCtr="0">
              <a:spAutoFit/>
            </a:bodyPr>
            <a:lstStyle/>
            <a:p>
              <a:pPr algn="r"/>
              <a:r>
                <a:rPr lang="ja-JP" sz="1200" b="0" i="0" dirty="0" smtClean="0">
                  <a:solidFill>
                    <a:srgbClr val="4D4D4D"/>
                  </a:solidFill>
                  <a:ea typeface="MS UI Gothic" pitchFamily="18" charset="0"/>
                </a:rPr>
                <a:t>0</a:t>
              </a:r>
            </a:p>
          </p:txBody>
        </p:sp>
        <p:sp>
          <p:nvSpPr>
            <p:cNvPr id="85" name="TextBox 84"/>
            <p:cNvSpPr txBox="1"/>
            <p:nvPr/>
          </p:nvSpPr>
          <p:spPr>
            <a:xfrm>
              <a:off x="1265688" y="599840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0</a:t>
              </a:r>
            </a:p>
          </p:txBody>
        </p:sp>
        <p:sp>
          <p:nvSpPr>
            <p:cNvPr id="86" name="TextBox 85"/>
            <p:cNvSpPr txBox="1"/>
            <p:nvPr/>
          </p:nvSpPr>
          <p:spPr>
            <a:xfrm>
              <a:off x="1655092" y="5998406"/>
              <a:ext cx="269626"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8</a:t>
              </a:r>
            </a:p>
          </p:txBody>
        </p:sp>
        <p:sp>
          <p:nvSpPr>
            <p:cNvPr id="87" name="TextBox 86"/>
            <p:cNvSpPr txBox="1"/>
            <p:nvPr/>
          </p:nvSpPr>
          <p:spPr>
            <a:xfrm>
              <a:off x="1987713"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16</a:t>
              </a:r>
            </a:p>
          </p:txBody>
        </p:sp>
        <p:sp>
          <p:nvSpPr>
            <p:cNvPr id="88" name="TextBox 87"/>
            <p:cNvSpPr txBox="1"/>
            <p:nvPr/>
          </p:nvSpPr>
          <p:spPr>
            <a:xfrm>
              <a:off x="2358047"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24</a:t>
              </a:r>
            </a:p>
          </p:txBody>
        </p:sp>
        <p:sp>
          <p:nvSpPr>
            <p:cNvPr id="89" name="TextBox 88"/>
            <p:cNvSpPr txBox="1"/>
            <p:nvPr/>
          </p:nvSpPr>
          <p:spPr>
            <a:xfrm>
              <a:off x="2717880"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32</a:t>
              </a:r>
            </a:p>
          </p:txBody>
        </p:sp>
        <p:sp>
          <p:nvSpPr>
            <p:cNvPr id="90" name="TextBox 89"/>
            <p:cNvSpPr txBox="1"/>
            <p:nvPr/>
          </p:nvSpPr>
          <p:spPr>
            <a:xfrm>
              <a:off x="3113012"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40</a:t>
              </a:r>
            </a:p>
          </p:txBody>
        </p:sp>
        <p:sp>
          <p:nvSpPr>
            <p:cNvPr id="91" name="TextBox 90"/>
            <p:cNvSpPr txBox="1"/>
            <p:nvPr/>
          </p:nvSpPr>
          <p:spPr>
            <a:xfrm>
              <a:off x="3476336" y="599840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48</a:t>
              </a:r>
            </a:p>
          </p:txBody>
        </p:sp>
        <p:sp>
          <p:nvSpPr>
            <p:cNvPr id="92" name="Line 17"/>
            <p:cNvSpPr>
              <a:spLocks noChangeShapeType="1"/>
            </p:cNvSpPr>
            <p:nvPr/>
          </p:nvSpPr>
          <p:spPr bwMode="auto">
            <a:xfrm>
              <a:off x="4214958" y="5972712"/>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TextBox 92"/>
            <p:cNvSpPr txBox="1"/>
            <p:nvPr/>
          </p:nvSpPr>
          <p:spPr>
            <a:xfrm>
              <a:off x="3846246" y="600498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56</a:t>
              </a:r>
            </a:p>
          </p:txBody>
        </p:sp>
        <p:sp>
          <p:nvSpPr>
            <p:cNvPr id="94" name="Line 17"/>
            <p:cNvSpPr>
              <a:spLocks noChangeShapeType="1"/>
            </p:cNvSpPr>
            <p:nvPr/>
          </p:nvSpPr>
          <p:spPr bwMode="auto">
            <a:xfrm>
              <a:off x="4397492" y="5974529"/>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TextBox 94"/>
            <p:cNvSpPr txBox="1"/>
            <p:nvPr/>
          </p:nvSpPr>
          <p:spPr>
            <a:xfrm>
              <a:off x="4210673" y="6011566"/>
              <a:ext cx="354584" cy="276999"/>
            </a:xfrm>
            <a:prstGeom prst="rect">
              <a:avLst/>
            </a:prstGeom>
            <a:noFill/>
          </p:spPr>
          <p:txBody>
            <a:bodyPr wrap="none" rtlCol="0" anchor="ctr" anchorCtr="0">
              <a:spAutoFit/>
            </a:bodyPr>
            <a:lstStyle/>
            <a:p>
              <a:pPr algn="ctr"/>
              <a:r>
                <a:rPr lang="ja-JP" sz="1200" b="0" i="0" dirty="0" smtClean="0">
                  <a:solidFill>
                    <a:srgbClr val="4D4D4D"/>
                  </a:solidFill>
                  <a:ea typeface="MS UI Gothic" pitchFamily="18" charset="0"/>
                </a:rPr>
                <a:t>64</a:t>
              </a:r>
            </a:p>
          </p:txBody>
        </p:sp>
        <p:sp>
          <p:nvSpPr>
            <p:cNvPr id="96" name="Line 13"/>
            <p:cNvSpPr>
              <a:spLocks noChangeShapeType="1"/>
            </p:cNvSpPr>
            <p:nvPr/>
          </p:nvSpPr>
          <p:spPr bwMode="auto">
            <a:xfrm>
              <a:off x="3658107" y="5970580"/>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15"/>
            <p:cNvSpPr>
              <a:spLocks noChangeShapeType="1"/>
            </p:cNvSpPr>
            <p:nvPr/>
          </p:nvSpPr>
          <p:spPr bwMode="auto">
            <a:xfrm>
              <a:off x="3464731" y="5970135"/>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12"/>
            <p:cNvSpPr>
              <a:spLocks noChangeShapeType="1"/>
            </p:cNvSpPr>
            <p:nvPr/>
          </p:nvSpPr>
          <p:spPr bwMode="auto">
            <a:xfrm>
              <a:off x="3090750" y="596670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18"/>
            <p:cNvSpPr>
              <a:spLocks noChangeShapeType="1"/>
            </p:cNvSpPr>
            <p:nvPr/>
          </p:nvSpPr>
          <p:spPr bwMode="auto">
            <a:xfrm>
              <a:off x="2538834" y="596581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18"/>
            <p:cNvSpPr>
              <a:spLocks noChangeShapeType="1"/>
            </p:cNvSpPr>
            <p:nvPr/>
          </p:nvSpPr>
          <p:spPr bwMode="auto">
            <a:xfrm>
              <a:off x="2163413" y="5962628"/>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18"/>
            <p:cNvSpPr>
              <a:spLocks noChangeShapeType="1"/>
            </p:cNvSpPr>
            <p:nvPr/>
          </p:nvSpPr>
          <p:spPr bwMode="auto">
            <a:xfrm>
              <a:off x="1977883" y="5959124"/>
              <a:ext cx="0" cy="8492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TextBox 101"/>
            <p:cNvSpPr txBox="1"/>
            <p:nvPr/>
          </p:nvSpPr>
          <p:spPr>
            <a:xfrm>
              <a:off x="1617323" y="5516942"/>
              <a:ext cx="2215671" cy="400110"/>
            </a:xfrm>
            <a:prstGeom prst="rect">
              <a:avLst/>
            </a:prstGeom>
            <a:noFill/>
          </p:spPr>
          <p:txBody>
            <a:bodyPr wrap="none" rtlCol="0">
              <a:spAutoFit/>
            </a:bodyPr>
            <a:lstStyle/>
            <a:p>
              <a:r>
                <a:rPr lang="ja-JP" sz="1000" b="0" i="0" dirty="0" smtClean="0">
                  <a:solidFill>
                    <a:srgbClr val="4D4D4D"/>
                  </a:solidFill>
                  <a:ea typeface="MS UI Gothic" pitchFamily="18" charset="0"/>
                </a:rPr>
                <a:t>パニツムマブ + mFOLFOX6 (n=77)</a:t>
              </a:r>
            </a:p>
            <a:p>
              <a:r>
                <a:rPr lang="ja-JP" sz="1000" b="0" i="0" dirty="0" smtClean="0">
                  <a:solidFill>
                    <a:srgbClr val="4D4D4D"/>
                  </a:solidFill>
                  <a:ea typeface="MS UI Gothic" pitchFamily="18" charset="0"/>
                </a:rPr>
                <a:t>ベバシズマブ + mFOLFOX6 (n=79)</a:t>
              </a:r>
            </a:p>
          </p:txBody>
        </p:sp>
      </p:grpSp>
      <p:sp>
        <p:nvSpPr>
          <p:cNvPr id="103" name="Freeform 2"/>
          <p:cNvSpPr>
            <a:spLocks/>
          </p:cNvSpPr>
          <p:nvPr/>
        </p:nvSpPr>
        <p:spPr bwMode="auto">
          <a:xfrm>
            <a:off x="1275859" y="4003500"/>
            <a:ext cx="2951176" cy="1801592"/>
          </a:xfrm>
          <a:custGeom>
            <a:avLst/>
            <a:gdLst>
              <a:gd name="T0" fmla="*/ 1380 w 1380"/>
              <a:gd name="T1" fmla="*/ 678 h 864"/>
              <a:gd name="T2" fmla="*/ 1212 w 1380"/>
              <a:gd name="T3" fmla="*/ 636 h 864"/>
              <a:gd name="T4" fmla="*/ 1080 w 1380"/>
              <a:gd name="T5" fmla="*/ 612 h 864"/>
              <a:gd name="T6" fmla="*/ 1062 w 1380"/>
              <a:gd name="T7" fmla="*/ 594 h 864"/>
              <a:gd name="T8" fmla="*/ 1050 w 1380"/>
              <a:gd name="T9" fmla="*/ 576 h 864"/>
              <a:gd name="T10" fmla="*/ 1020 w 1380"/>
              <a:gd name="T11" fmla="*/ 558 h 864"/>
              <a:gd name="T12" fmla="*/ 1008 w 1380"/>
              <a:gd name="T13" fmla="*/ 528 h 864"/>
              <a:gd name="T14" fmla="*/ 966 w 1380"/>
              <a:gd name="T15" fmla="*/ 516 h 864"/>
              <a:gd name="T16" fmla="*/ 948 w 1380"/>
              <a:gd name="T17" fmla="*/ 492 h 864"/>
              <a:gd name="T18" fmla="*/ 918 w 1380"/>
              <a:gd name="T19" fmla="*/ 486 h 864"/>
              <a:gd name="T20" fmla="*/ 906 w 1380"/>
              <a:gd name="T21" fmla="*/ 462 h 864"/>
              <a:gd name="T22" fmla="*/ 864 w 1380"/>
              <a:gd name="T23" fmla="*/ 450 h 864"/>
              <a:gd name="T24" fmla="*/ 822 w 1380"/>
              <a:gd name="T25" fmla="*/ 438 h 864"/>
              <a:gd name="T26" fmla="*/ 804 w 1380"/>
              <a:gd name="T27" fmla="*/ 420 h 864"/>
              <a:gd name="T28" fmla="*/ 792 w 1380"/>
              <a:gd name="T29" fmla="*/ 402 h 864"/>
              <a:gd name="T30" fmla="*/ 750 w 1380"/>
              <a:gd name="T31" fmla="*/ 384 h 864"/>
              <a:gd name="T32" fmla="*/ 684 w 1380"/>
              <a:gd name="T33" fmla="*/ 372 h 864"/>
              <a:gd name="T34" fmla="*/ 666 w 1380"/>
              <a:gd name="T35" fmla="*/ 360 h 864"/>
              <a:gd name="T36" fmla="*/ 630 w 1380"/>
              <a:gd name="T37" fmla="*/ 360 h 864"/>
              <a:gd name="T38" fmla="*/ 606 w 1380"/>
              <a:gd name="T39" fmla="*/ 342 h 864"/>
              <a:gd name="T40" fmla="*/ 582 w 1380"/>
              <a:gd name="T41" fmla="*/ 324 h 864"/>
              <a:gd name="T42" fmla="*/ 540 w 1380"/>
              <a:gd name="T43" fmla="*/ 300 h 864"/>
              <a:gd name="T44" fmla="*/ 516 w 1380"/>
              <a:gd name="T45" fmla="*/ 288 h 864"/>
              <a:gd name="T46" fmla="*/ 498 w 1380"/>
              <a:gd name="T47" fmla="*/ 276 h 864"/>
              <a:gd name="T48" fmla="*/ 492 w 1380"/>
              <a:gd name="T49" fmla="*/ 258 h 864"/>
              <a:gd name="T50" fmla="*/ 468 w 1380"/>
              <a:gd name="T51" fmla="*/ 240 h 864"/>
              <a:gd name="T52" fmla="*/ 450 w 1380"/>
              <a:gd name="T53" fmla="*/ 222 h 864"/>
              <a:gd name="T54" fmla="*/ 390 w 1380"/>
              <a:gd name="T55" fmla="*/ 198 h 864"/>
              <a:gd name="T56" fmla="*/ 378 w 1380"/>
              <a:gd name="T57" fmla="*/ 192 h 864"/>
              <a:gd name="T58" fmla="*/ 366 w 1380"/>
              <a:gd name="T59" fmla="*/ 174 h 864"/>
              <a:gd name="T60" fmla="*/ 306 w 1380"/>
              <a:gd name="T61" fmla="*/ 174 h 864"/>
              <a:gd name="T62" fmla="*/ 282 w 1380"/>
              <a:gd name="T63" fmla="*/ 144 h 864"/>
              <a:gd name="T64" fmla="*/ 234 w 1380"/>
              <a:gd name="T65" fmla="*/ 144 h 864"/>
              <a:gd name="T66" fmla="*/ 222 w 1380"/>
              <a:gd name="T67" fmla="*/ 126 h 864"/>
              <a:gd name="T68" fmla="*/ 192 w 1380"/>
              <a:gd name="T69" fmla="*/ 102 h 864"/>
              <a:gd name="T70" fmla="*/ 174 w 1380"/>
              <a:gd name="T71" fmla="*/ 90 h 864"/>
              <a:gd name="T72" fmla="*/ 132 w 1380"/>
              <a:gd name="T73" fmla="*/ 72 h 864"/>
              <a:gd name="T74" fmla="*/ 120 w 1380"/>
              <a:gd name="T75" fmla="*/ 54 h 864"/>
              <a:gd name="T76" fmla="*/ 90 w 1380"/>
              <a:gd name="T77" fmla="*/ 54 h 864"/>
              <a:gd name="T78" fmla="*/ 66 w 1380"/>
              <a:gd name="T79" fmla="*/ 30 h 864"/>
              <a:gd name="T80" fmla="*/ 24 w 1380"/>
              <a:gd name="T81" fmla="*/ 18 h 864"/>
              <a:gd name="T82" fmla="*/ 12 w 1380"/>
              <a:gd name="T83" fmla="*/ 18 h 864"/>
              <a:gd name="T84" fmla="*/ 0 w 1380"/>
              <a:gd name="T85"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0" h="864">
                <a:moveTo>
                  <a:pt x="1380" y="864"/>
                </a:moveTo>
                <a:lnTo>
                  <a:pt x="1380" y="678"/>
                </a:lnTo>
                <a:lnTo>
                  <a:pt x="1212" y="678"/>
                </a:lnTo>
                <a:lnTo>
                  <a:pt x="1212" y="636"/>
                </a:lnTo>
                <a:lnTo>
                  <a:pt x="1080" y="636"/>
                </a:lnTo>
                <a:cubicBezTo>
                  <a:pt x="1074" y="636"/>
                  <a:pt x="1080" y="612"/>
                  <a:pt x="1080" y="612"/>
                </a:cubicBezTo>
                <a:lnTo>
                  <a:pt x="1062" y="612"/>
                </a:lnTo>
                <a:lnTo>
                  <a:pt x="1062" y="594"/>
                </a:lnTo>
                <a:lnTo>
                  <a:pt x="1050" y="594"/>
                </a:lnTo>
                <a:lnTo>
                  <a:pt x="1050" y="576"/>
                </a:lnTo>
                <a:lnTo>
                  <a:pt x="1020" y="576"/>
                </a:lnTo>
                <a:lnTo>
                  <a:pt x="1020" y="558"/>
                </a:lnTo>
                <a:lnTo>
                  <a:pt x="1008" y="558"/>
                </a:lnTo>
                <a:lnTo>
                  <a:pt x="1008" y="528"/>
                </a:lnTo>
                <a:lnTo>
                  <a:pt x="966" y="528"/>
                </a:lnTo>
                <a:lnTo>
                  <a:pt x="966" y="516"/>
                </a:lnTo>
                <a:cubicBezTo>
                  <a:pt x="963" y="514"/>
                  <a:pt x="951" y="520"/>
                  <a:pt x="948" y="516"/>
                </a:cubicBezTo>
                <a:cubicBezTo>
                  <a:pt x="945" y="512"/>
                  <a:pt x="953" y="496"/>
                  <a:pt x="948" y="492"/>
                </a:cubicBezTo>
                <a:lnTo>
                  <a:pt x="918" y="492"/>
                </a:lnTo>
                <a:lnTo>
                  <a:pt x="918" y="486"/>
                </a:lnTo>
                <a:lnTo>
                  <a:pt x="906" y="486"/>
                </a:lnTo>
                <a:lnTo>
                  <a:pt x="906" y="462"/>
                </a:lnTo>
                <a:lnTo>
                  <a:pt x="864" y="462"/>
                </a:lnTo>
                <a:cubicBezTo>
                  <a:pt x="864" y="462"/>
                  <a:pt x="876" y="450"/>
                  <a:pt x="864" y="450"/>
                </a:cubicBezTo>
                <a:lnTo>
                  <a:pt x="822" y="450"/>
                </a:lnTo>
                <a:cubicBezTo>
                  <a:pt x="822" y="450"/>
                  <a:pt x="822" y="438"/>
                  <a:pt x="822" y="438"/>
                </a:cubicBezTo>
                <a:cubicBezTo>
                  <a:pt x="822" y="444"/>
                  <a:pt x="804" y="438"/>
                  <a:pt x="804" y="438"/>
                </a:cubicBezTo>
                <a:lnTo>
                  <a:pt x="804" y="420"/>
                </a:lnTo>
                <a:lnTo>
                  <a:pt x="792" y="420"/>
                </a:lnTo>
                <a:lnTo>
                  <a:pt x="792" y="402"/>
                </a:lnTo>
                <a:lnTo>
                  <a:pt x="750" y="402"/>
                </a:lnTo>
                <a:lnTo>
                  <a:pt x="750" y="384"/>
                </a:lnTo>
                <a:lnTo>
                  <a:pt x="684" y="384"/>
                </a:lnTo>
                <a:lnTo>
                  <a:pt x="684" y="372"/>
                </a:lnTo>
                <a:lnTo>
                  <a:pt x="666" y="372"/>
                </a:lnTo>
                <a:lnTo>
                  <a:pt x="666" y="360"/>
                </a:lnTo>
                <a:lnTo>
                  <a:pt x="624" y="360"/>
                </a:lnTo>
                <a:lnTo>
                  <a:pt x="630" y="360"/>
                </a:lnTo>
                <a:lnTo>
                  <a:pt x="606" y="360"/>
                </a:lnTo>
                <a:cubicBezTo>
                  <a:pt x="600" y="360"/>
                  <a:pt x="606" y="342"/>
                  <a:pt x="606" y="342"/>
                </a:cubicBezTo>
                <a:lnTo>
                  <a:pt x="582" y="342"/>
                </a:lnTo>
                <a:lnTo>
                  <a:pt x="582" y="324"/>
                </a:lnTo>
                <a:lnTo>
                  <a:pt x="540" y="324"/>
                </a:lnTo>
                <a:lnTo>
                  <a:pt x="540" y="300"/>
                </a:lnTo>
                <a:lnTo>
                  <a:pt x="516" y="300"/>
                </a:lnTo>
                <a:cubicBezTo>
                  <a:pt x="512" y="298"/>
                  <a:pt x="519" y="290"/>
                  <a:pt x="516" y="288"/>
                </a:cubicBezTo>
                <a:cubicBezTo>
                  <a:pt x="513" y="286"/>
                  <a:pt x="501" y="290"/>
                  <a:pt x="498" y="288"/>
                </a:cubicBezTo>
                <a:lnTo>
                  <a:pt x="498" y="276"/>
                </a:lnTo>
                <a:lnTo>
                  <a:pt x="492" y="276"/>
                </a:lnTo>
                <a:lnTo>
                  <a:pt x="492" y="258"/>
                </a:lnTo>
                <a:lnTo>
                  <a:pt x="468" y="258"/>
                </a:lnTo>
                <a:lnTo>
                  <a:pt x="468" y="240"/>
                </a:lnTo>
                <a:lnTo>
                  <a:pt x="450" y="240"/>
                </a:lnTo>
                <a:lnTo>
                  <a:pt x="450" y="222"/>
                </a:lnTo>
                <a:lnTo>
                  <a:pt x="390" y="222"/>
                </a:lnTo>
                <a:lnTo>
                  <a:pt x="390" y="198"/>
                </a:lnTo>
                <a:lnTo>
                  <a:pt x="378" y="198"/>
                </a:lnTo>
                <a:lnTo>
                  <a:pt x="378" y="192"/>
                </a:lnTo>
                <a:lnTo>
                  <a:pt x="366" y="192"/>
                </a:lnTo>
                <a:lnTo>
                  <a:pt x="366" y="174"/>
                </a:lnTo>
                <a:lnTo>
                  <a:pt x="324" y="174"/>
                </a:lnTo>
                <a:cubicBezTo>
                  <a:pt x="324" y="174"/>
                  <a:pt x="306" y="174"/>
                  <a:pt x="306" y="174"/>
                </a:cubicBezTo>
                <a:cubicBezTo>
                  <a:pt x="306" y="168"/>
                  <a:pt x="306" y="144"/>
                  <a:pt x="306" y="144"/>
                </a:cubicBezTo>
                <a:lnTo>
                  <a:pt x="282" y="144"/>
                </a:lnTo>
                <a:lnTo>
                  <a:pt x="294" y="144"/>
                </a:lnTo>
                <a:lnTo>
                  <a:pt x="234" y="144"/>
                </a:lnTo>
                <a:lnTo>
                  <a:pt x="234" y="126"/>
                </a:lnTo>
                <a:lnTo>
                  <a:pt x="222" y="126"/>
                </a:lnTo>
                <a:lnTo>
                  <a:pt x="222" y="102"/>
                </a:lnTo>
                <a:lnTo>
                  <a:pt x="192" y="102"/>
                </a:lnTo>
                <a:lnTo>
                  <a:pt x="192" y="90"/>
                </a:lnTo>
                <a:lnTo>
                  <a:pt x="174" y="90"/>
                </a:lnTo>
                <a:lnTo>
                  <a:pt x="174" y="72"/>
                </a:lnTo>
                <a:lnTo>
                  <a:pt x="132" y="72"/>
                </a:lnTo>
                <a:lnTo>
                  <a:pt x="132" y="54"/>
                </a:lnTo>
                <a:lnTo>
                  <a:pt x="120" y="54"/>
                </a:lnTo>
                <a:lnTo>
                  <a:pt x="126" y="54"/>
                </a:lnTo>
                <a:lnTo>
                  <a:pt x="90" y="54"/>
                </a:lnTo>
                <a:lnTo>
                  <a:pt x="90" y="30"/>
                </a:lnTo>
                <a:lnTo>
                  <a:pt x="66" y="30"/>
                </a:lnTo>
                <a:lnTo>
                  <a:pt x="66" y="18"/>
                </a:lnTo>
                <a:lnTo>
                  <a:pt x="24" y="18"/>
                </a:lnTo>
                <a:lnTo>
                  <a:pt x="30" y="18"/>
                </a:lnTo>
                <a:lnTo>
                  <a:pt x="12" y="18"/>
                </a:lnTo>
                <a:lnTo>
                  <a:pt x="12"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4" name="Freeform 3"/>
          <p:cNvSpPr>
            <a:spLocks/>
          </p:cNvSpPr>
          <p:nvPr/>
        </p:nvSpPr>
        <p:spPr bwMode="auto">
          <a:xfrm>
            <a:off x="1292967" y="4028522"/>
            <a:ext cx="2925514" cy="1351194"/>
          </a:xfrm>
          <a:custGeom>
            <a:avLst/>
            <a:gdLst>
              <a:gd name="T0" fmla="*/ 1050 w 1368"/>
              <a:gd name="T1" fmla="*/ 648 h 648"/>
              <a:gd name="T2" fmla="*/ 1032 w 1368"/>
              <a:gd name="T3" fmla="*/ 636 h 648"/>
              <a:gd name="T4" fmla="*/ 900 w 1368"/>
              <a:gd name="T5" fmla="*/ 612 h 648"/>
              <a:gd name="T6" fmla="*/ 894 w 1368"/>
              <a:gd name="T7" fmla="*/ 600 h 648"/>
              <a:gd name="T8" fmla="*/ 786 w 1368"/>
              <a:gd name="T9" fmla="*/ 582 h 648"/>
              <a:gd name="T10" fmla="*/ 762 w 1368"/>
              <a:gd name="T11" fmla="*/ 570 h 648"/>
              <a:gd name="T12" fmla="*/ 756 w 1368"/>
              <a:gd name="T13" fmla="*/ 558 h 648"/>
              <a:gd name="T14" fmla="*/ 744 w 1368"/>
              <a:gd name="T15" fmla="*/ 558 h 648"/>
              <a:gd name="T16" fmla="*/ 702 w 1368"/>
              <a:gd name="T17" fmla="*/ 540 h 648"/>
              <a:gd name="T18" fmla="*/ 684 w 1368"/>
              <a:gd name="T19" fmla="*/ 510 h 648"/>
              <a:gd name="T20" fmla="*/ 672 w 1368"/>
              <a:gd name="T21" fmla="*/ 492 h 648"/>
              <a:gd name="T22" fmla="*/ 630 w 1368"/>
              <a:gd name="T23" fmla="*/ 480 h 648"/>
              <a:gd name="T24" fmla="*/ 618 w 1368"/>
              <a:gd name="T25" fmla="*/ 438 h 648"/>
              <a:gd name="T26" fmla="*/ 594 w 1368"/>
              <a:gd name="T27" fmla="*/ 420 h 648"/>
              <a:gd name="T28" fmla="*/ 576 w 1368"/>
              <a:gd name="T29" fmla="*/ 408 h 648"/>
              <a:gd name="T30" fmla="*/ 552 w 1368"/>
              <a:gd name="T31" fmla="*/ 396 h 648"/>
              <a:gd name="T32" fmla="*/ 546 w 1368"/>
              <a:gd name="T33" fmla="*/ 384 h 648"/>
              <a:gd name="T34" fmla="*/ 534 w 1368"/>
              <a:gd name="T35" fmla="*/ 360 h 648"/>
              <a:gd name="T36" fmla="*/ 516 w 1368"/>
              <a:gd name="T37" fmla="*/ 342 h 648"/>
              <a:gd name="T38" fmla="*/ 498 w 1368"/>
              <a:gd name="T39" fmla="*/ 330 h 648"/>
              <a:gd name="T40" fmla="*/ 456 w 1368"/>
              <a:gd name="T41" fmla="*/ 306 h 648"/>
              <a:gd name="T42" fmla="*/ 444 w 1368"/>
              <a:gd name="T43" fmla="*/ 294 h 648"/>
              <a:gd name="T44" fmla="*/ 438 w 1368"/>
              <a:gd name="T45" fmla="*/ 294 h 648"/>
              <a:gd name="T46" fmla="*/ 378 w 1368"/>
              <a:gd name="T47" fmla="*/ 276 h 648"/>
              <a:gd name="T48" fmla="*/ 360 w 1368"/>
              <a:gd name="T49" fmla="*/ 252 h 648"/>
              <a:gd name="T50" fmla="*/ 324 w 1368"/>
              <a:gd name="T51" fmla="*/ 234 h 648"/>
              <a:gd name="T52" fmla="*/ 282 w 1368"/>
              <a:gd name="T53" fmla="*/ 210 h 648"/>
              <a:gd name="T54" fmla="*/ 264 w 1368"/>
              <a:gd name="T55" fmla="*/ 180 h 648"/>
              <a:gd name="T56" fmla="*/ 198 w 1368"/>
              <a:gd name="T57" fmla="*/ 162 h 648"/>
              <a:gd name="T58" fmla="*/ 180 w 1368"/>
              <a:gd name="T59" fmla="*/ 144 h 648"/>
              <a:gd name="T60" fmla="*/ 150 w 1368"/>
              <a:gd name="T61" fmla="*/ 120 h 648"/>
              <a:gd name="T62" fmla="*/ 126 w 1368"/>
              <a:gd name="T63" fmla="*/ 102 h 648"/>
              <a:gd name="T64" fmla="*/ 108 w 1368"/>
              <a:gd name="T65" fmla="*/ 72 h 648"/>
              <a:gd name="T66" fmla="*/ 78 w 1368"/>
              <a:gd name="T67" fmla="*/ 60 h 648"/>
              <a:gd name="T68" fmla="*/ 48 w 1368"/>
              <a:gd name="T69" fmla="*/ 42 h 648"/>
              <a:gd name="T70" fmla="*/ 6 w 1368"/>
              <a:gd name="T71" fmla="*/ 24 h 648"/>
              <a:gd name="T72" fmla="*/ 6 w 1368"/>
              <a:gd name="T73" fmla="*/ 12 h 648"/>
              <a:gd name="T74" fmla="*/ 0 w 1368"/>
              <a:gd name="T75"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8" h="648">
                <a:moveTo>
                  <a:pt x="1368" y="648"/>
                </a:moveTo>
                <a:lnTo>
                  <a:pt x="1050" y="648"/>
                </a:lnTo>
                <a:lnTo>
                  <a:pt x="1050" y="636"/>
                </a:lnTo>
                <a:lnTo>
                  <a:pt x="1032" y="636"/>
                </a:lnTo>
                <a:lnTo>
                  <a:pt x="1032" y="612"/>
                </a:lnTo>
                <a:lnTo>
                  <a:pt x="900" y="612"/>
                </a:lnTo>
                <a:lnTo>
                  <a:pt x="900" y="600"/>
                </a:lnTo>
                <a:lnTo>
                  <a:pt x="894" y="600"/>
                </a:lnTo>
                <a:lnTo>
                  <a:pt x="894" y="582"/>
                </a:lnTo>
                <a:lnTo>
                  <a:pt x="786" y="582"/>
                </a:lnTo>
                <a:lnTo>
                  <a:pt x="786" y="570"/>
                </a:lnTo>
                <a:lnTo>
                  <a:pt x="762" y="570"/>
                </a:lnTo>
                <a:lnTo>
                  <a:pt x="762" y="558"/>
                </a:lnTo>
                <a:lnTo>
                  <a:pt x="756" y="558"/>
                </a:lnTo>
                <a:lnTo>
                  <a:pt x="762" y="558"/>
                </a:lnTo>
                <a:lnTo>
                  <a:pt x="744" y="558"/>
                </a:lnTo>
                <a:lnTo>
                  <a:pt x="744" y="540"/>
                </a:lnTo>
                <a:lnTo>
                  <a:pt x="702" y="540"/>
                </a:lnTo>
                <a:cubicBezTo>
                  <a:pt x="695" y="535"/>
                  <a:pt x="705" y="515"/>
                  <a:pt x="702" y="510"/>
                </a:cubicBezTo>
                <a:cubicBezTo>
                  <a:pt x="699" y="505"/>
                  <a:pt x="687" y="513"/>
                  <a:pt x="684" y="510"/>
                </a:cubicBezTo>
                <a:lnTo>
                  <a:pt x="684" y="492"/>
                </a:lnTo>
                <a:lnTo>
                  <a:pt x="672" y="492"/>
                </a:lnTo>
                <a:lnTo>
                  <a:pt x="672" y="480"/>
                </a:lnTo>
                <a:lnTo>
                  <a:pt x="630" y="480"/>
                </a:lnTo>
                <a:lnTo>
                  <a:pt x="630" y="438"/>
                </a:lnTo>
                <a:lnTo>
                  <a:pt x="618" y="438"/>
                </a:lnTo>
                <a:lnTo>
                  <a:pt x="618" y="420"/>
                </a:lnTo>
                <a:lnTo>
                  <a:pt x="594" y="420"/>
                </a:lnTo>
                <a:lnTo>
                  <a:pt x="594" y="408"/>
                </a:lnTo>
                <a:lnTo>
                  <a:pt x="576" y="408"/>
                </a:lnTo>
                <a:lnTo>
                  <a:pt x="576" y="396"/>
                </a:lnTo>
                <a:lnTo>
                  <a:pt x="552" y="396"/>
                </a:lnTo>
                <a:lnTo>
                  <a:pt x="552" y="384"/>
                </a:lnTo>
                <a:cubicBezTo>
                  <a:pt x="552" y="384"/>
                  <a:pt x="552" y="384"/>
                  <a:pt x="546" y="384"/>
                </a:cubicBezTo>
                <a:lnTo>
                  <a:pt x="534" y="384"/>
                </a:lnTo>
                <a:cubicBezTo>
                  <a:pt x="532" y="380"/>
                  <a:pt x="537" y="364"/>
                  <a:pt x="534" y="360"/>
                </a:cubicBezTo>
                <a:cubicBezTo>
                  <a:pt x="531" y="356"/>
                  <a:pt x="519" y="363"/>
                  <a:pt x="516" y="360"/>
                </a:cubicBezTo>
                <a:lnTo>
                  <a:pt x="516" y="342"/>
                </a:lnTo>
                <a:lnTo>
                  <a:pt x="498" y="342"/>
                </a:lnTo>
                <a:lnTo>
                  <a:pt x="498" y="330"/>
                </a:lnTo>
                <a:lnTo>
                  <a:pt x="456" y="330"/>
                </a:lnTo>
                <a:lnTo>
                  <a:pt x="456" y="306"/>
                </a:lnTo>
                <a:lnTo>
                  <a:pt x="444" y="306"/>
                </a:lnTo>
                <a:lnTo>
                  <a:pt x="444" y="294"/>
                </a:lnTo>
                <a:lnTo>
                  <a:pt x="426" y="294"/>
                </a:lnTo>
                <a:lnTo>
                  <a:pt x="438" y="294"/>
                </a:lnTo>
                <a:lnTo>
                  <a:pt x="438" y="276"/>
                </a:lnTo>
                <a:lnTo>
                  <a:pt x="378" y="276"/>
                </a:lnTo>
                <a:lnTo>
                  <a:pt x="378" y="252"/>
                </a:lnTo>
                <a:lnTo>
                  <a:pt x="360" y="252"/>
                </a:lnTo>
                <a:lnTo>
                  <a:pt x="360" y="234"/>
                </a:lnTo>
                <a:lnTo>
                  <a:pt x="324" y="234"/>
                </a:lnTo>
                <a:lnTo>
                  <a:pt x="324" y="210"/>
                </a:lnTo>
                <a:lnTo>
                  <a:pt x="282" y="210"/>
                </a:lnTo>
                <a:lnTo>
                  <a:pt x="282" y="180"/>
                </a:lnTo>
                <a:lnTo>
                  <a:pt x="264" y="180"/>
                </a:lnTo>
                <a:cubicBezTo>
                  <a:pt x="264" y="180"/>
                  <a:pt x="270" y="162"/>
                  <a:pt x="264" y="162"/>
                </a:cubicBezTo>
                <a:cubicBezTo>
                  <a:pt x="252" y="162"/>
                  <a:pt x="198" y="162"/>
                  <a:pt x="198" y="162"/>
                </a:cubicBezTo>
                <a:lnTo>
                  <a:pt x="198" y="144"/>
                </a:lnTo>
                <a:lnTo>
                  <a:pt x="180" y="144"/>
                </a:lnTo>
                <a:lnTo>
                  <a:pt x="180" y="120"/>
                </a:lnTo>
                <a:lnTo>
                  <a:pt x="150" y="120"/>
                </a:lnTo>
                <a:lnTo>
                  <a:pt x="150" y="102"/>
                </a:lnTo>
                <a:lnTo>
                  <a:pt x="126" y="102"/>
                </a:lnTo>
                <a:lnTo>
                  <a:pt x="126" y="72"/>
                </a:lnTo>
                <a:lnTo>
                  <a:pt x="108" y="72"/>
                </a:lnTo>
                <a:lnTo>
                  <a:pt x="108" y="60"/>
                </a:lnTo>
                <a:lnTo>
                  <a:pt x="78" y="60"/>
                </a:lnTo>
                <a:lnTo>
                  <a:pt x="78" y="42"/>
                </a:lnTo>
                <a:lnTo>
                  <a:pt x="48" y="42"/>
                </a:lnTo>
                <a:lnTo>
                  <a:pt x="48" y="24"/>
                </a:lnTo>
                <a:lnTo>
                  <a:pt x="6" y="24"/>
                </a:lnTo>
                <a:lnTo>
                  <a:pt x="6" y="6"/>
                </a:lnTo>
                <a:lnTo>
                  <a:pt x="6" y="12"/>
                </a:lnTo>
                <a:lnTo>
                  <a:pt x="6"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5" name="Line 4"/>
          <p:cNvSpPr>
            <a:spLocks noChangeShapeType="1"/>
          </p:cNvSpPr>
          <p:nvPr/>
        </p:nvSpPr>
        <p:spPr bwMode="auto">
          <a:xfrm>
            <a:off x="4227035" y="531716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6" name="Line 5"/>
          <p:cNvSpPr>
            <a:spLocks noChangeShapeType="1"/>
          </p:cNvSpPr>
          <p:nvPr/>
        </p:nvSpPr>
        <p:spPr bwMode="auto">
          <a:xfrm>
            <a:off x="4111554" y="535469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7" name="Line 6"/>
          <p:cNvSpPr>
            <a:spLocks noChangeShapeType="1"/>
          </p:cNvSpPr>
          <p:nvPr/>
        </p:nvSpPr>
        <p:spPr bwMode="auto">
          <a:xfrm>
            <a:off x="4085892" y="535469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8" name="Line 7"/>
          <p:cNvSpPr>
            <a:spLocks noChangeShapeType="1"/>
          </p:cNvSpPr>
          <p:nvPr/>
        </p:nvSpPr>
        <p:spPr bwMode="auto">
          <a:xfrm>
            <a:off x="4060229" y="531716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09" name="Line 8"/>
          <p:cNvSpPr>
            <a:spLocks noChangeShapeType="1"/>
          </p:cNvSpPr>
          <p:nvPr/>
        </p:nvSpPr>
        <p:spPr bwMode="auto">
          <a:xfrm>
            <a:off x="3996073" y="5329672"/>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9"/>
          <p:cNvSpPr>
            <a:spLocks noChangeShapeType="1"/>
          </p:cNvSpPr>
          <p:nvPr/>
        </p:nvSpPr>
        <p:spPr bwMode="auto">
          <a:xfrm>
            <a:off x="3842099" y="532967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10"/>
          <p:cNvSpPr>
            <a:spLocks noChangeShapeType="1"/>
          </p:cNvSpPr>
          <p:nvPr/>
        </p:nvSpPr>
        <p:spPr bwMode="auto">
          <a:xfrm>
            <a:off x="3829268" y="532967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11"/>
          <p:cNvSpPr>
            <a:spLocks noChangeShapeType="1"/>
          </p:cNvSpPr>
          <p:nvPr/>
        </p:nvSpPr>
        <p:spPr bwMode="auto">
          <a:xfrm>
            <a:off x="3649631" y="5317161"/>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12"/>
          <p:cNvSpPr>
            <a:spLocks noChangeShapeType="1"/>
          </p:cNvSpPr>
          <p:nvPr/>
        </p:nvSpPr>
        <p:spPr bwMode="auto">
          <a:xfrm>
            <a:off x="3585475" y="532967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13"/>
          <p:cNvSpPr>
            <a:spLocks noChangeShapeType="1"/>
          </p:cNvSpPr>
          <p:nvPr/>
        </p:nvSpPr>
        <p:spPr bwMode="auto">
          <a:xfrm>
            <a:off x="3521319" y="5279628"/>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14"/>
          <p:cNvSpPr>
            <a:spLocks noChangeShapeType="1"/>
          </p:cNvSpPr>
          <p:nvPr/>
        </p:nvSpPr>
        <p:spPr bwMode="auto">
          <a:xfrm>
            <a:off x="3457163"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5"/>
          <p:cNvSpPr>
            <a:spLocks noChangeShapeType="1"/>
          </p:cNvSpPr>
          <p:nvPr/>
        </p:nvSpPr>
        <p:spPr bwMode="auto">
          <a:xfrm>
            <a:off x="3431501"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6"/>
          <p:cNvSpPr>
            <a:spLocks noChangeShapeType="1"/>
          </p:cNvSpPr>
          <p:nvPr/>
        </p:nvSpPr>
        <p:spPr bwMode="auto">
          <a:xfrm>
            <a:off x="3303189"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7"/>
          <p:cNvSpPr>
            <a:spLocks noChangeShapeType="1"/>
          </p:cNvSpPr>
          <p:nvPr/>
        </p:nvSpPr>
        <p:spPr bwMode="auto">
          <a:xfrm>
            <a:off x="3277526"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8"/>
          <p:cNvSpPr>
            <a:spLocks noChangeShapeType="1"/>
          </p:cNvSpPr>
          <p:nvPr/>
        </p:nvSpPr>
        <p:spPr bwMode="auto">
          <a:xfrm>
            <a:off x="1391340" y="397727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9"/>
          <p:cNvSpPr>
            <a:spLocks noChangeShapeType="1"/>
          </p:cNvSpPr>
          <p:nvPr/>
        </p:nvSpPr>
        <p:spPr bwMode="auto">
          <a:xfrm>
            <a:off x="1468327" y="401601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20"/>
          <p:cNvSpPr>
            <a:spLocks noChangeShapeType="1"/>
          </p:cNvSpPr>
          <p:nvPr/>
        </p:nvSpPr>
        <p:spPr bwMode="auto">
          <a:xfrm>
            <a:off x="1506821" y="4028522"/>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21"/>
          <p:cNvSpPr>
            <a:spLocks noChangeShapeType="1"/>
          </p:cNvSpPr>
          <p:nvPr/>
        </p:nvSpPr>
        <p:spPr bwMode="auto">
          <a:xfrm>
            <a:off x="1532483" y="405354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22"/>
          <p:cNvSpPr>
            <a:spLocks noChangeShapeType="1"/>
          </p:cNvSpPr>
          <p:nvPr/>
        </p:nvSpPr>
        <p:spPr bwMode="auto">
          <a:xfrm>
            <a:off x="1814769" y="4216188"/>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23"/>
          <p:cNvSpPr>
            <a:spLocks noChangeShapeType="1"/>
          </p:cNvSpPr>
          <p:nvPr/>
        </p:nvSpPr>
        <p:spPr bwMode="auto">
          <a:xfrm>
            <a:off x="3239033" y="522958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24"/>
          <p:cNvSpPr>
            <a:spLocks noChangeShapeType="1"/>
          </p:cNvSpPr>
          <p:nvPr/>
        </p:nvSpPr>
        <p:spPr bwMode="auto">
          <a:xfrm>
            <a:off x="3072227" y="5176554"/>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25"/>
          <p:cNvSpPr>
            <a:spLocks noChangeShapeType="1"/>
          </p:cNvSpPr>
          <p:nvPr/>
        </p:nvSpPr>
        <p:spPr bwMode="auto">
          <a:xfrm>
            <a:off x="3008071" y="5164043"/>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26"/>
          <p:cNvSpPr>
            <a:spLocks noChangeShapeType="1"/>
          </p:cNvSpPr>
          <p:nvPr/>
        </p:nvSpPr>
        <p:spPr bwMode="auto">
          <a:xfrm>
            <a:off x="2982409" y="5151532"/>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27"/>
          <p:cNvSpPr>
            <a:spLocks noChangeShapeType="1"/>
          </p:cNvSpPr>
          <p:nvPr/>
        </p:nvSpPr>
        <p:spPr bwMode="auto">
          <a:xfrm>
            <a:off x="3059396" y="4829230"/>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28"/>
          <p:cNvSpPr>
            <a:spLocks noChangeShapeType="1"/>
          </p:cNvSpPr>
          <p:nvPr/>
        </p:nvSpPr>
        <p:spPr bwMode="auto">
          <a:xfrm>
            <a:off x="3072227" y="4866763"/>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9"/>
          <p:cNvSpPr>
            <a:spLocks noChangeShapeType="1"/>
          </p:cNvSpPr>
          <p:nvPr/>
        </p:nvSpPr>
        <p:spPr bwMode="auto">
          <a:xfrm>
            <a:off x="3136383" y="4879274"/>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Line 30"/>
          <p:cNvSpPr>
            <a:spLocks noChangeShapeType="1"/>
          </p:cNvSpPr>
          <p:nvPr/>
        </p:nvSpPr>
        <p:spPr bwMode="auto">
          <a:xfrm>
            <a:off x="3187708" y="4904296"/>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2" name="Line 31"/>
          <p:cNvSpPr>
            <a:spLocks noChangeShapeType="1"/>
          </p:cNvSpPr>
          <p:nvPr/>
        </p:nvSpPr>
        <p:spPr bwMode="auto">
          <a:xfrm>
            <a:off x="3213370" y="492214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3" name="Line 32"/>
          <p:cNvSpPr>
            <a:spLocks noChangeShapeType="1"/>
          </p:cNvSpPr>
          <p:nvPr/>
        </p:nvSpPr>
        <p:spPr bwMode="auto">
          <a:xfrm>
            <a:off x="3239033" y="4943607"/>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33"/>
          <p:cNvSpPr>
            <a:spLocks noChangeShapeType="1"/>
          </p:cNvSpPr>
          <p:nvPr/>
        </p:nvSpPr>
        <p:spPr bwMode="auto">
          <a:xfrm>
            <a:off x="3264695" y="4968629"/>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34"/>
          <p:cNvSpPr>
            <a:spLocks noChangeShapeType="1"/>
          </p:cNvSpPr>
          <p:nvPr/>
        </p:nvSpPr>
        <p:spPr bwMode="auto">
          <a:xfrm>
            <a:off x="3328851" y="5031185"/>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35"/>
          <p:cNvSpPr>
            <a:spLocks noChangeShapeType="1"/>
          </p:cNvSpPr>
          <p:nvPr/>
        </p:nvSpPr>
        <p:spPr bwMode="auto">
          <a:xfrm>
            <a:off x="3405838" y="5034170"/>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36"/>
          <p:cNvSpPr>
            <a:spLocks noChangeShapeType="1"/>
          </p:cNvSpPr>
          <p:nvPr/>
        </p:nvSpPr>
        <p:spPr bwMode="auto">
          <a:xfrm>
            <a:off x="3534150" y="5179539"/>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Line 37"/>
          <p:cNvSpPr>
            <a:spLocks noChangeShapeType="1"/>
          </p:cNvSpPr>
          <p:nvPr/>
        </p:nvSpPr>
        <p:spPr bwMode="auto">
          <a:xfrm>
            <a:off x="3623969" y="5254606"/>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9" name="Line 38"/>
          <p:cNvSpPr>
            <a:spLocks noChangeShapeType="1"/>
          </p:cNvSpPr>
          <p:nvPr/>
        </p:nvSpPr>
        <p:spPr bwMode="auto">
          <a:xfrm>
            <a:off x="3649631" y="5254606"/>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0" name="Line 39"/>
          <p:cNvSpPr>
            <a:spLocks noChangeShapeType="1"/>
          </p:cNvSpPr>
          <p:nvPr/>
        </p:nvSpPr>
        <p:spPr bwMode="auto">
          <a:xfrm>
            <a:off x="3675293" y="5254606"/>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1" name="Line 40"/>
          <p:cNvSpPr>
            <a:spLocks noChangeShapeType="1"/>
          </p:cNvSpPr>
          <p:nvPr/>
        </p:nvSpPr>
        <p:spPr bwMode="auto">
          <a:xfrm>
            <a:off x="3765112" y="5254606"/>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2" name="Line 41"/>
          <p:cNvSpPr>
            <a:spLocks noChangeShapeType="1"/>
          </p:cNvSpPr>
          <p:nvPr/>
        </p:nvSpPr>
        <p:spPr bwMode="auto">
          <a:xfrm>
            <a:off x="4034567" y="5317161"/>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3" name="Line 42"/>
          <p:cNvSpPr>
            <a:spLocks noChangeShapeType="1"/>
          </p:cNvSpPr>
          <p:nvPr/>
        </p:nvSpPr>
        <p:spPr bwMode="auto">
          <a:xfrm>
            <a:off x="2931084" y="5139021"/>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4" name="Line 43"/>
          <p:cNvSpPr>
            <a:spLocks noChangeShapeType="1"/>
          </p:cNvSpPr>
          <p:nvPr/>
        </p:nvSpPr>
        <p:spPr bwMode="auto">
          <a:xfrm>
            <a:off x="2995240" y="4804208"/>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5" name="Line 44"/>
          <p:cNvSpPr>
            <a:spLocks noChangeShapeType="1"/>
          </p:cNvSpPr>
          <p:nvPr/>
        </p:nvSpPr>
        <p:spPr bwMode="auto">
          <a:xfrm>
            <a:off x="3072227" y="4860793"/>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6" name="Line 45"/>
          <p:cNvSpPr>
            <a:spLocks noChangeShapeType="1"/>
          </p:cNvSpPr>
          <p:nvPr/>
        </p:nvSpPr>
        <p:spPr bwMode="auto">
          <a:xfrm>
            <a:off x="3149214" y="4879274"/>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Line 46"/>
          <p:cNvSpPr>
            <a:spLocks noChangeShapeType="1"/>
          </p:cNvSpPr>
          <p:nvPr/>
        </p:nvSpPr>
        <p:spPr bwMode="auto">
          <a:xfrm>
            <a:off x="1647964" y="4216188"/>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8" name="Line 47"/>
          <p:cNvSpPr>
            <a:spLocks noChangeShapeType="1"/>
          </p:cNvSpPr>
          <p:nvPr/>
        </p:nvSpPr>
        <p:spPr bwMode="auto">
          <a:xfrm>
            <a:off x="2161212" y="4553987"/>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9" name="Line 48"/>
          <p:cNvSpPr>
            <a:spLocks noChangeShapeType="1"/>
          </p:cNvSpPr>
          <p:nvPr/>
        </p:nvSpPr>
        <p:spPr bwMode="auto">
          <a:xfrm>
            <a:off x="1827601" y="4300210"/>
            <a:ext cx="0" cy="75066"/>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0" name="Line 49"/>
          <p:cNvSpPr>
            <a:spLocks noChangeShapeType="1"/>
          </p:cNvSpPr>
          <p:nvPr/>
        </p:nvSpPr>
        <p:spPr bwMode="auto">
          <a:xfrm>
            <a:off x="1314353" y="3990989"/>
            <a:ext cx="0" cy="62555"/>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1" name="Line 50"/>
          <p:cNvSpPr>
            <a:spLocks noChangeShapeType="1"/>
          </p:cNvSpPr>
          <p:nvPr/>
        </p:nvSpPr>
        <p:spPr bwMode="auto">
          <a:xfrm>
            <a:off x="7979920"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2" name="Line 51"/>
          <p:cNvSpPr>
            <a:spLocks noChangeShapeType="1"/>
          </p:cNvSpPr>
          <p:nvPr/>
        </p:nvSpPr>
        <p:spPr bwMode="auto">
          <a:xfrm>
            <a:off x="7967187"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3" name="Line 52"/>
          <p:cNvSpPr>
            <a:spLocks noChangeShapeType="1"/>
          </p:cNvSpPr>
          <p:nvPr/>
        </p:nvSpPr>
        <p:spPr bwMode="auto">
          <a:xfrm>
            <a:off x="7916256"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4" name="Line 53"/>
          <p:cNvSpPr>
            <a:spLocks noChangeShapeType="1"/>
          </p:cNvSpPr>
          <p:nvPr/>
        </p:nvSpPr>
        <p:spPr bwMode="auto">
          <a:xfrm>
            <a:off x="7878057"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5" name="Line 54"/>
          <p:cNvSpPr>
            <a:spLocks noChangeShapeType="1"/>
          </p:cNvSpPr>
          <p:nvPr/>
        </p:nvSpPr>
        <p:spPr bwMode="auto">
          <a:xfrm>
            <a:off x="7712529" y="5321582"/>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6" name="Line 55"/>
          <p:cNvSpPr>
            <a:spLocks noChangeShapeType="1"/>
          </p:cNvSpPr>
          <p:nvPr/>
        </p:nvSpPr>
        <p:spPr bwMode="auto">
          <a:xfrm>
            <a:off x="7699796" y="5321582"/>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7" name="Line 56"/>
          <p:cNvSpPr>
            <a:spLocks noChangeShapeType="1"/>
          </p:cNvSpPr>
          <p:nvPr/>
        </p:nvSpPr>
        <p:spPr bwMode="auto">
          <a:xfrm>
            <a:off x="7521536" y="5321582"/>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8" name="Line 57"/>
          <p:cNvSpPr>
            <a:spLocks noChangeShapeType="1"/>
          </p:cNvSpPr>
          <p:nvPr/>
        </p:nvSpPr>
        <p:spPr bwMode="auto">
          <a:xfrm>
            <a:off x="7457871" y="5321582"/>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59" name="Line 58"/>
          <p:cNvSpPr>
            <a:spLocks noChangeShapeType="1"/>
          </p:cNvSpPr>
          <p:nvPr/>
        </p:nvSpPr>
        <p:spPr bwMode="auto">
          <a:xfrm>
            <a:off x="7394207" y="525872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0" name="Line 59"/>
          <p:cNvSpPr>
            <a:spLocks noChangeShapeType="1"/>
          </p:cNvSpPr>
          <p:nvPr/>
        </p:nvSpPr>
        <p:spPr bwMode="auto">
          <a:xfrm>
            <a:off x="7330542" y="520843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1" name="Line 60"/>
          <p:cNvSpPr>
            <a:spLocks noChangeShapeType="1"/>
          </p:cNvSpPr>
          <p:nvPr/>
        </p:nvSpPr>
        <p:spPr bwMode="auto">
          <a:xfrm>
            <a:off x="7406940" y="5110898"/>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2" name="Line 61"/>
          <p:cNvSpPr>
            <a:spLocks noChangeShapeType="1"/>
          </p:cNvSpPr>
          <p:nvPr/>
        </p:nvSpPr>
        <p:spPr bwMode="auto">
          <a:xfrm>
            <a:off x="7508803" y="520843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3" name="Line 62"/>
          <p:cNvSpPr>
            <a:spLocks noChangeShapeType="1"/>
          </p:cNvSpPr>
          <p:nvPr/>
        </p:nvSpPr>
        <p:spPr bwMode="auto">
          <a:xfrm>
            <a:off x="7521536" y="520843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4" name="Line 63"/>
          <p:cNvSpPr>
            <a:spLocks noChangeShapeType="1"/>
          </p:cNvSpPr>
          <p:nvPr/>
        </p:nvSpPr>
        <p:spPr bwMode="auto">
          <a:xfrm>
            <a:off x="7534269" y="522100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5" name="Line 64"/>
          <p:cNvSpPr>
            <a:spLocks noChangeShapeType="1"/>
          </p:cNvSpPr>
          <p:nvPr/>
        </p:nvSpPr>
        <p:spPr bwMode="auto">
          <a:xfrm>
            <a:off x="7559735" y="522100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6" name="Line 65"/>
          <p:cNvSpPr>
            <a:spLocks noChangeShapeType="1"/>
          </p:cNvSpPr>
          <p:nvPr/>
        </p:nvSpPr>
        <p:spPr bwMode="auto">
          <a:xfrm>
            <a:off x="7636132" y="520843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7" name="Line 66"/>
          <p:cNvSpPr>
            <a:spLocks noChangeShapeType="1"/>
          </p:cNvSpPr>
          <p:nvPr/>
        </p:nvSpPr>
        <p:spPr bwMode="auto">
          <a:xfrm>
            <a:off x="7878057"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8" name="Line 67"/>
          <p:cNvSpPr>
            <a:spLocks noChangeShapeType="1"/>
          </p:cNvSpPr>
          <p:nvPr/>
        </p:nvSpPr>
        <p:spPr bwMode="auto">
          <a:xfrm>
            <a:off x="7916256"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69" name="Line 68"/>
          <p:cNvSpPr>
            <a:spLocks noChangeShapeType="1"/>
          </p:cNvSpPr>
          <p:nvPr/>
        </p:nvSpPr>
        <p:spPr bwMode="auto">
          <a:xfrm>
            <a:off x="7954454"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0" name="Line 69"/>
          <p:cNvSpPr>
            <a:spLocks noChangeShapeType="1"/>
          </p:cNvSpPr>
          <p:nvPr/>
        </p:nvSpPr>
        <p:spPr bwMode="auto">
          <a:xfrm>
            <a:off x="7979920" y="5283865"/>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1" name="Line 70"/>
          <p:cNvSpPr>
            <a:spLocks noChangeShapeType="1"/>
          </p:cNvSpPr>
          <p:nvPr/>
        </p:nvSpPr>
        <p:spPr bwMode="auto">
          <a:xfrm>
            <a:off x="7305077" y="5208430"/>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2" name="Line 71"/>
          <p:cNvSpPr>
            <a:spLocks noChangeShapeType="1"/>
          </p:cNvSpPr>
          <p:nvPr/>
        </p:nvSpPr>
        <p:spPr bwMode="auto">
          <a:xfrm>
            <a:off x="7190481" y="5198904"/>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3" name="Line 72"/>
          <p:cNvSpPr>
            <a:spLocks noChangeShapeType="1"/>
          </p:cNvSpPr>
          <p:nvPr/>
        </p:nvSpPr>
        <p:spPr bwMode="auto">
          <a:xfrm>
            <a:off x="7152282" y="5198904"/>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4" name="Line 73"/>
          <p:cNvSpPr>
            <a:spLocks noChangeShapeType="1"/>
          </p:cNvSpPr>
          <p:nvPr/>
        </p:nvSpPr>
        <p:spPr bwMode="auto">
          <a:xfrm>
            <a:off x="7114083" y="5198904"/>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5" name="Line 74"/>
          <p:cNvSpPr>
            <a:spLocks noChangeShapeType="1"/>
          </p:cNvSpPr>
          <p:nvPr/>
        </p:nvSpPr>
        <p:spPr bwMode="auto">
          <a:xfrm>
            <a:off x="5726198" y="433141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6" name="Line 75"/>
          <p:cNvSpPr>
            <a:spLocks noChangeShapeType="1"/>
          </p:cNvSpPr>
          <p:nvPr/>
        </p:nvSpPr>
        <p:spPr bwMode="auto">
          <a:xfrm>
            <a:off x="6948556" y="5145569"/>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7" name="Line 76"/>
          <p:cNvSpPr>
            <a:spLocks noChangeShapeType="1"/>
          </p:cNvSpPr>
          <p:nvPr/>
        </p:nvSpPr>
        <p:spPr bwMode="auto">
          <a:xfrm>
            <a:off x="6897624" y="4755825"/>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78" name="Line 77"/>
          <p:cNvSpPr>
            <a:spLocks noChangeShapeType="1"/>
          </p:cNvSpPr>
          <p:nvPr/>
        </p:nvSpPr>
        <p:spPr bwMode="auto">
          <a:xfrm>
            <a:off x="6923090" y="4780969"/>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0" name="Line 79"/>
          <p:cNvSpPr>
            <a:spLocks noChangeShapeType="1"/>
          </p:cNvSpPr>
          <p:nvPr/>
        </p:nvSpPr>
        <p:spPr bwMode="auto">
          <a:xfrm>
            <a:off x="6884891" y="5145569"/>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1" name="Line 80"/>
          <p:cNvSpPr>
            <a:spLocks noChangeShapeType="1"/>
          </p:cNvSpPr>
          <p:nvPr/>
        </p:nvSpPr>
        <p:spPr bwMode="auto">
          <a:xfrm>
            <a:off x="6808494" y="5095279"/>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2" name="Line 81"/>
          <p:cNvSpPr>
            <a:spLocks noChangeShapeType="1"/>
          </p:cNvSpPr>
          <p:nvPr/>
        </p:nvSpPr>
        <p:spPr bwMode="auto">
          <a:xfrm>
            <a:off x="6783028" y="5070134"/>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3" name="Line 82"/>
          <p:cNvSpPr>
            <a:spLocks noChangeShapeType="1"/>
          </p:cNvSpPr>
          <p:nvPr/>
        </p:nvSpPr>
        <p:spPr bwMode="auto">
          <a:xfrm>
            <a:off x="6057253" y="4545141"/>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4" name="Line 83"/>
          <p:cNvSpPr>
            <a:spLocks noChangeShapeType="1"/>
          </p:cNvSpPr>
          <p:nvPr/>
        </p:nvSpPr>
        <p:spPr bwMode="auto">
          <a:xfrm>
            <a:off x="5280547" y="397938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5" name="Line 84"/>
          <p:cNvSpPr>
            <a:spLocks noChangeShapeType="1"/>
          </p:cNvSpPr>
          <p:nvPr/>
        </p:nvSpPr>
        <p:spPr bwMode="auto">
          <a:xfrm>
            <a:off x="5522472" y="4205686"/>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7" name="Line 86"/>
          <p:cNvSpPr>
            <a:spLocks noChangeShapeType="1"/>
          </p:cNvSpPr>
          <p:nvPr/>
        </p:nvSpPr>
        <p:spPr bwMode="auto">
          <a:xfrm>
            <a:off x="5382410" y="4017101"/>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8" name="Line 87"/>
          <p:cNvSpPr>
            <a:spLocks noChangeShapeType="1"/>
          </p:cNvSpPr>
          <p:nvPr/>
        </p:nvSpPr>
        <p:spPr bwMode="auto">
          <a:xfrm>
            <a:off x="5433342" y="4017101"/>
            <a:ext cx="0" cy="75434"/>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89" name="Line 88"/>
          <p:cNvSpPr>
            <a:spLocks noChangeShapeType="1"/>
          </p:cNvSpPr>
          <p:nvPr/>
        </p:nvSpPr>
        <p:spPr bwMode="auto">
          <a:xfrm>
            <a:off x="5713465" y="4193114"/>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0" name="Line 89"/>
          <p:cNvSpPr>
            <a:spLocks noChangeShapeType="1"/>
          </p:cNvSpPr>
          <p:nvPr/>
        </p:nvSpPr>
        <p:spPr bwMode="auto">
          <a:xfrm>
            <a:off x="7152282" y="4872023"/>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1" name="Line 90"/>
          <p:cNvSpPr>
            <a:spLocks noChangeShapeType="1"/>
          </p:cNvSpPr>
          <p:nvPr/>
        </p:nvSpPr>
        <p:spPr bwMode="auto">
          <a:xfrm>
            <a:off x="6872158" y="4730680"/>
            <a:ext cx="0" cy="62862"/>
          </a:xfrm>
          <a:prstGeom prst="line">
            <a:avLst/>
          </a:prstGeom>
          <a:noFill/>
          <a:ln w="15875">
            <a:solidFill>
              <a:srgbClr val="24211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2" name="Freeform 91"/>
          <p:cNvSpPr>
            <a:spLocks/>
          </p:cNvSpPr>
          <p:nvPr/>
        </p:nvSpPr>
        <p:spPr bwMode="auto">
          <a:xfrm>
            <a:off x="5140485" y="4042245"/>
            <a:ext cx="2954031" cy="1734989"/>
          </a:xfrm>
          <a:custGeom>
            <a:avLst/>
            <a:gdLst>
              <a:gd name="T0" fmla="*/ 232 w 232"/>
              <a:gd name="T1" fmla="*/ 105 h 138"/>
              <a:gd name="T2" fmla="*/ 203 w 232"/>
              <a:gd name="T3" fmla="*/ 98 h 138"/>
              <a:gd name="T4" fmla="*/ 182 w 232"/>
              <a:gd name="T5" fmla="*/ 94 h 138"/>
              <a:gd name="T6" fmla="*/ 179 w 232"/>
              <a:gd name="T7" fmla="*/ 91 h 138"/>
              <a:gd name="T8" fmla="*/ 177 w 232"/>
              <a:gd name="T9" fmla="*/ 88 h 138"/>
              <a:gd name="T10" fmla="*/ 173 w 232"/>
              <a:gd name="T11" fmla="*/ 84 h 138"/>
              <a:gd name="T12" fmla="*/ 170 w 232"/>
              <a:gd name="T13" fmla="*/ 79 h 138"/>
              <a:gd name="T14" fmla="*/ 163 w 232"/>
              <a:gd name="T15" fmla="*/ 76 h 138"/>
              <a:gd name="T16" fmla="*/ 160 w 232"/>
              <a:gd name="T17" fmla="*/ 73 h 138"/>
              <a:gd name="T18" fmla="*/ 157 w 232"/>
              <a:gd name="T19" fmla="*/ 71 h 138"/>
              <a:gd name="T20" fmla="*/ 153 w 232"/>
              <a:gd name="T21" fmla="*/ 66 h 138"/>
              <a:gd name="T22" fmla="*/ 145 w 232"/>
              <a:gd name="T23" fmla="*/ 64 h 138"/>
              <a:gd name="T24" fmla="*/ 138 w 232"/>
              <a:gd name="T25" fmla="*/ 61 h 138"/>
              <a:gd name="T26" fmla="*/ 135 w 232"/>
              <a:gd name="T27" fmla="*/ 56 h 138"/>
              <a:gd name="T28" fmla="*/ 127 w 232"/>
              <a:gd name="T29" fmla="*/ 54 h 138"/>
              <a:gd name="T30" fmla="*/ 117 w 232"/>
              <a:gd name="T31" fmla="*/ 52 h 138"/>
              <a:gd name="T32" fmla="*/ 114 w 232"/>
              <a:gd name="T33" fmla="*/ 50 h 138"/>
              <a:gd name="T34" fmla="*/ 104 w 232"/>
              <a:gd name="T35" fmla="*/ 48 h 138"/>
              <a:gd name="T36" fmla="*/ 99 w 232"/>
              <a:gd name="T37" fmla="*/ 46 h 138"/>
              <a:gd name="T38" fmla="*/ 97 w 232"/>
              <a:gd name="T39" fmla="*/ 44 h 138"/>
              <a:gd name="T40" fmla="*/ 90 w 232"/>
              <a:gd name="T41" fmla="*/ 41 h 138"/>
              <a:gd name="T42" fmla="*/ 88 w 232"/>
              <a:gd name="T43" fmla="*/ 39 h 138"/>
              <a:gd name="T44" fmla="*/ 86 w 232"/>
              <a:gd name="T45" fmla="*/ 37 h 138"/>
              <a:gd name="T46" fmla="*/ 84 w 232"/>
              <a:gd name="T47" fmla="*/ 33 h 138"/>
              <a:gd name="T48" fmla="*/ 80 w 232"/>
              <a:gd name="T49" fmla="*/ 29 h 138"/>
              <a:gd name="T50" fmla="*/ 75 w 232"/>
              <a:gd name="T51" fmla="*/ 27 h 138"/>
              <a:gd name="T52" fmla="*/ 67 w 232"/>
              <a:gd name="T53" fmla="*/ 25 h 138"/>
              <a:gd name="T54" fmla="*/ 64 w 232"/>
              <a:gd name="T55" fmla="*/ 22 h 138"/>
              <a:gd name="T56" fmla="*/ 55 w 232"/>
              <a:gd name="T57" fmla="*/ 20 h 138"/>
              <a:gd name="T58" fmla="*/ 49 w 232"/>
              <a:gd name="T59" fmla="*/ 17 h 138"/>
              <a:gd name="T60" fmla="*/ 42 w 232"/>
              <a:gd name="T61" fmla="*/ 15 h 138"/>
              <a:gd name="T62" fmla="*/ 39 w 232"/>
              <a:gd name="T63" fmla="*/ 12 h 138"/>
              <a:gd name="T64" fmla="*/ 34 w 232"/>
              <a:gd name="T65" fmla="*/ 10 h 138"/>
              <a:gd name="T66" fmla="*/ 32 w 232"/>
              <a:gd name="T67" fmla="*/ 8 h 138"/>
              <a:gd name="T68" fmla="*/ 30 w 232"/>
              <a:gd name="T69" fmla="*/ 7 h 138"/>
              <a:gd name="T70" fmla="*/ 23 w 232"/>
              <a:gd name="T71" fmla="*/ 4 h 138"/>
              <a:gd name="T72" fmla="*/ 18 w 232"/>
              <a:gd name="T73" fmla="*/ 4 h 138"/>
              <a:gd name="T74" fmla="*/ 14 w 232"/>
              <a:gd name="T75" fmla="*/ 0 h 138"/>
              <a:gd name="T76" fmla="*/ 8 w 232"/>
              <a:gd name="T7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38">
                <a:moveTo>
                  <a:pt x="232" y="138"/>
                </a:moveTo>
                <a:lnTo>
                  <a:pt x="232" y="105"/>
                </a:lnTo>
                <a:lnTo>
                  <a:pt x="203" y="105"/>
                </a:lnTo>
                <a:lnTo>
                  <a:pt x="203" y="98"/>
                </a:lnTo>
                <a:lnTo>
                  <a:pt x="182" y="98"/>
                </a:lnTo>
                <a:lnTo>
                  <a:pt x="182" y="94"/>
                </a:lnTo>
                <a:lnTo>
                  <a:pt x="179" y="94"/>
                </a:lnTo>
                <a:lnTo>
                  <a:pt x="179" y="91"/>
                </a:lnTo>
                <a:lnTo>
                  <a:pt x="177" y="91"/>
                </a:lnTo>
                <a:lnTo>
                  <a:pt x="177" y="88"/>
                </a:lnTo>
                <a:lnTo>
                  <a:pt x="173" y="88"/>
                </a:lnTo>
                <a:lnTo>
                  <a:pt x="173" y="84"/>
                </a:lnTo>
                <a:lnTo>
                  <a:pt x="170" y="84"/>
                </a:lnTo>
                <a:lnTo>
                  <a:pt x="170" y="79"/>
                </a:lnTo>
                <a:lnTo>
                  <a:pt x="163" y="79"/>
                </a:lnTo>
                <a:lnTo>
                  <a:pt x="163" y="76"/>
                </a:lnTo>
                <a:lnTo>
                  <a:pt x="160" y="76"/>
                </a:lnTo>
                <a:lnTo>
                  <a:pt x="160" y="73"/>
                </a:lnTo>
                <a:lnTo>
                  <a:pt x="157" y="73"/>
                </a:lnTo>
                <a:lnTo>
                  <a:pt x="157" y="71"/>
                </a:lnTo>
                <a:lnTo>
                  <a:pt x="153" y="71"/>
                </a:lnTo>
                <a:lnTo>
                  <a:pt x="153" y="66"/>
                </a:lnTo>
                <a:lnTo>
                  <a:pt x="145" y="66"/>
                </a:lnTo>
                <a:lnTo>
                  <a:pt x="145" y="64"/>
                </a:lnTo>
                <a:lnTo>
                  <a:pt x="138" y="64"/>
                </a:lnTo>
                <a:lnTo>
                  <a:pt x="138" y="61"/>
                </a:lnTo>
                <a:lnTo>
                  <a:pt x="135" y="61"/>
                </a:lnTo>
                <a:lnTo>
                  <a:pt x="135" y="56"/>
                </a:lnTo>
                <a:lnTo>
                  <a:pt x="127" y="56"/>
                </a:lnTo>
                <a:lnTo>
                  <a:pt x="127" y="54"/>
                </a:lnTo>
                <a:lnTo>
                  <a:pt x="117" y="54"/>
                </a:lnTo>
                <a:lnTo>
                  <a:pt x="117" y="52"/>
                </a:lnTo>
                <a:lnTo>
                  <a:pt x="114" y="52"/>
                </a:lnTo>
                <a:lnTo>
                  <a:pt x="114" y="50"/>
                </a:lnTo>
                <a:lnTo>
                  <a:pt x="104" y="50"/>
                </a:lnTo>
                <a:lnTo>
                  <a:pt x="104" y="48"/>
                </a:lnTo>
                <a:lnTo>
                  <a:pt x="99" y="48"/>
                </a:lnTo>
                <a:lnTo>
                  <a:pt x="99" y="46"/>
                </a:lnTo>
                <a:lnTo>
                  <a:pt x="97" y="46"/>
                </a:lnTo>
                <a:lnTo>
                  <a:pt x="97" y="44"/>
                </a:lnTo>
                <a:lnTo>
                  <a:pt x="90" y="44"/>
                </a:lnTo>
                <a:lnTo>
                  <a:pt x="90" y="41"/>
                </a:lnTo>
                <a:lnTo>
                  <a:pt x="88" y="41"/>
                </a:lnTo>
                <a:lnTo>
                  <a:pt x="88" y="39"/>
                </a:lnTo>
                <a:lnTo>
                  <a:pt x="86" y="39"/>
                </a:lnTo>
                <a:lnTo>
                  <a:pt x="86" y="37"/>
                </a:lnTo>
                <a:lnTo>
                  <a:pt x="84" y="37"/>
                </a:lnTo>
                <a:lnTo>
                  <a:pt x="84" y="33"/>
                </a:lnTo>
                <a:lnTo>
                  <a:pt x="80" y="33"/>
                </a:lnTo>
                <a:lnTo>
                  <a:pt x="80" y="29"/>
                </a:lnTo>
                <a:lnTo>
                  <a:pt x="75" y="29"/>
                </a:lnTo>
                <a:lnTo>
                  <a:pt x="75" y="27"/>
                </a:lnTo>
                <a:lnTo>
                  <a:pt x="67" y="27"/>
                </a:lnTo>
                <a:cubicBezTo>
                  <a:pt x="67" y="27"/>
                  <a:pt x="69" y="25"/>
                  <a:pt x="67" y="25"/>
                </a:cubicBezTo>
                <a:lnTo>
                  <a:pt x="64" y="25"/>
                </a:lnTo>
                <a:lnTo>
                  <a:pt x="64" y="22"/>
                </a:lnTo>
                <a:lnTo>
                  <a:pt x="55" y="22"/>
                </a:lnTo>
                <a:lnTo>
                  <a:pt x="55" y="20"/>
                </a:lnTo>
                <a:lnTo>
                  <a:pt x="49" y="20"/>
                </a:lnTo>
                <a:lnTo>
                  <a:pt x="49" y="17"/>
                </a:lnTo>
                <a:lnTo>
                  <a:pt x="42" y="17"/>
                </a:lnTo>
                <a:lnTo>
                  <a:pt x="42" y="15"/>
                </a:lnTo>
                <a:lnTo>
                  <a:pt x="39" y="15"/>
                </a:lnTo>
                <a:lnTo>
                  <a:pt x="39" y="12"/>
                </a:lnTo>
                <a:lnTo>
                  <a:pt x="34" y="12"/>
                </a:lnTo>
                <a:cubicBezTo>
                  <a:pt x="34" y="12"/>
                  <a:pt x="34" y="8"/>
                  <a:pt x="34" y="10"/>
                </a:cubicBezTo>
                <a:cubicBezTo>
                  <a:pt x="34" y="12"/>
                  <a:pt x="32" y="10"/>
                  <a:pt x="32" y="10"/>
                </a:cubicBezTo>
                <a:lnTo>
                  <a:pt x="32" y="8"/>
                </a:lnTo>
                <a:lnTo>
                  <a:pt x="30" y="8"/>
                </a:lnTo>
                <a:cubicBezTo>
                  <a:pt x="30" y="8"/>
                  <a:pt x="32" y="7"/>
                  <a:pt x="30" y="7"/>
                </a:cubicBezTo>
                <a:lnTo>
                  <a:pt x="23" y="7"/>
                </a:lnTo>
                <a:lnTo>
                  <a:pt x="23" y="4"/>
                </a:lnTo>
                <a:lnTo>
                  <a:pt x="16" y="4"/>
                </a:lnTo>
                <a:lnTo>
                  <a:pt x="18" y="4"/>
                </a:lnTo>
                <a:lnTo>
                  <a:pt x="14" y="4"/>
                </a:lnTo>
                <a:lnTo>
                  <a:pt x="14" y="0"/>
                </a:lnTo>
                <a:lnTo>
                  <a:pt x="7" y="0"/>
                </a:lnTo>
                <a:lnTo>
                  <a:pt x="8" y="0"/>
                </a:lnTo>
                <a:lnTo>
                  <a:pt x="0" y="0"/>
                </a:lnTo>
              </a:path>
            </a:pathLst>
          </a:cu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93" name="Freeform 92"/>
          <p:cNvSpPr>
            <a:spLocks/>
          </p:cNvSpPr>
          <p:nvPr/>
        </p:nvSpPr>
        <p:spPr bwMode="auto">
          <a:xfrm>
            <a:off x="5140485" y="4042245"/>
            <a:ext cx="2954031" cy="1345245"/>
          </a:xfrm>
          <a:custGeom>
            <a:avLst/>
            <a:gdLst>
              <a:gd name="T0" fmla="*/ 179 w 232"/>
              <a:gd name="T1" fmla="*/ 107 h 107"/>
              <a:gd name="T2" fmla="*/ 174 w 232"/>
              <a:gd name="T3" fmla="*/ 102 h 107"/>
              <a:gd name="T4" fmla="*/ 155 w 232"/>
              <a:gd name="T5" fmla="*/ 98 h 107"/>
              <a:gd name="T6" fmla="*/ 153 w 232"/>
              <a:gd name="T7" fmla="*/ 96 h 107"/>
              <a:gd name="T8" fmla="*/ 135 w 232"/>
              <a:gd name="T9" fmla="*/ 94 h 107"/>
              <a:gd name="T10" fmla="*/ 131 w 232"/>
              <a:gd name="T11" fmla="*/ 92 h 107"/>
              <a:gd name="T12" fmla="*/ 129 w 232"/>
              <a:gd name="T13" fmla="*/ 89 h 107"/>
              <a:gd name="T14" fmla="*/ 129 w 232"/>
              <a:gd name="T15" fmla="*/ 87 h 107"/>
              <a:gd name="T16" fmla="*/ 127 w 232"/>
              <a:gd name="T17" fmla="*/ 84 h 107"/>
              <a:gd name="T18" fmla="*/ 120 w 232"/>
              <a:gd name="T19" fmla="*/ 81 h 107"/>
              <a:gd name="T20" fmla="*/ 117 w 232"/>
              <a:gd name="T21" fmla="*/ 78 h 107"/>
              <a:gd name="T22" fmla="*/ 115 w 232"/>
              <a:gd name="T23" fmla="*/ 76 h 107"/>
              <a:gd name="T24" fmla="*/ 111 w 232"/>
              <a:gd name="T25" fmla="*/ 74 h 107"/>
              <a:gd name="T26" fmla="*/ 109 w 232"/>
              <a:gd name="T27" fmla="*/ 70 h 107"/>
              <a:gd name="T28" fmla="*/ 106 w 232"/>
              <a:gd name="T29" fmla="*/ 65 h 107"/>
              <a:gd name="T30" fmla="*/ 103 w 232"/>
              <a:gd name="T31" fmla="*/ 62 h 107"/>
              <a:gd name="T32" fmla="*/ 99 w 232"/>
              <a:gd name="T33" fmla="*/ 61 h 107"/>
              <a:gd name="T34" fmla="*/ 95 w 232"/>
              <a:gd name="T35" fmla="*/ 58 h 107"/>
              <a:gd name="T36" fmla="*/ 91 w 232"/>
              <a:gd name="T37" fmla="*/ 55 h 107"/>
              <a:gd name="T38" fmla="*/ 89 w 232"/>
              <a:gd name="T39" fmla="*/ 52 h 107"/>
              <a:gd name="T40" fmla="*/ 87 w 232"/>
              <a:gd name="T41" fmla="*/ 50 h 107"/>
              <a:gd name="T42" fmla="*/ 81 w 232"/>
              <a:gd name="T43" fmla="*/ 48 h 107"/>
              <a:gd name="T44" fmla="*/ 74 w 232"/>
              <a:gd name="T45" fmla="*/ 46 h 107"/>
              <a:gd name="T46" fmla="*/ 71 w 232"/>
              <a:gd name="T47" fmla="*/ 44 h 107"/>
              <a:gd name="T48" fmla="*/ 68 w 232"/>
              <a:gd name="T49" fmla="*/ 42 h 107"/>
              <a:gd name="T50" fmla="*/ 66 w 232"/>
              <a:gd name="T51" fmla="*/ 40 h 107"/>
              <a:gd name="T52" fmla="*/ 62 w 232"/>
              <a:gd name="T53" fmla="*/ 37 h 107"/>
              <a:gd name="T54" fmla="*/ 57 w 232"/>
              <a:gd name="T55" fmla="*/ 33 h 107"/>
              <a:gd name="T56" fmla="*/ 53 w 232"/>
              <a:gd name="T57" fmla="*/ 30 h 107"/>
              <a:gd name="T58" fmla="*/ 50 w 232"/>
              <a:gd name="T59" fmla="*/ 28 h 107"/>
              <a:gd name="T60" fmla="*/ 46 w 232"/>
              <a:gd name="T61" fmla="*/ 26 h 107"/>
              <a:gd name="T62" fmla="*/ 36 w 232"/>
              <a:gd name="T63" fmla="*/ 23 h 107"/>
              <a:gd name="T64" fmla="*/ 34 w 232"/>
              <a:gd name="T65" fmla="*/ 19 h 107"/>
              <a:gd name="T66" fmla="*/ 30 w 232"/>
              <a:gd name="T67" fmla="*/ 15 h 107"/>
              <a:gd name="T68" fmla="*/ 25 w 232"/>
              <a:gd name="T69" fmla="*/ 10 h 107"/>
              <a:gd name="T70" fmla="*/ 18 w 232"/>
              <a:gd name="T71" fmla="*/ 8 h 107"/>
              <a:gd name="T72" fmla="*/ 13 w 232"/>
              <a:gd name="T73" fmla="*/ 4 h 107"/>
              <a:gd name="T74" fmla="*/ 7 w 232"/>
              <a:gd name="T7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107">
                <a:moveTo>
                  <a:pt x="232" y="107"/>
                </a:moveTo>
                <a:lnTo>
                  <a:pt x="179" y="107"/>
                </a:lnTo>
                <a:lnTo>
                  <a:pt x="179" y="102"/>
                </a:lnTo>
                <a:lnTo>
                  <a:pt x="174" y="102"/>
                </a:lnTo>
                <a:lnTo>
                  <a:pt x="174" y="98"/>
                </a:lnTo>
                <a:lnTo>
                  <a:pt x="155" y="98"/>
                </a:lnTo>
                <a:cubicBezTo>
                  <a:pt x="155" y="98"/>
                  <a:pt x="155" y="94"/>
                  <a:pt x="155" y="96"/>
                </a:cubicBezTo>
                <a:cubicBezTo>
                  <a:pt x="155" y="98"/>
                  <a:pt x="153" y="96"/>
                  <a:pt x="153" y="96"/>
                </a:cubicBezTo>
                <a:lnTo>
                  <a:pt x="153" y="94"/>
                </a:lnTo>
                <a:lnTo>
                  <a:pt x="135" y="94"/>
                </a:lnTo>
                <a:lnTo>
                  <a:pt x="135" y="92"/>
                </a:lnTo>
                <a:lnTo>
                  <a:pt x="131" y="92"/>
                </a:lnTo>
                <a:lnTo>
                  <a:pt x="131" y="89"/>
                </a:lnTo>
                <a:lnTo>
                  <a:pt x="129" y="89"/>
                </a:lnTo>
                <a:cubicBezTo>
                  <a:pt x="129" y="89"/>
                  <a:pt x="129" y="87"/>
                  <a:pt x="129" y="88"/>
                </a:cubicBezTo>
                <a:cubicBezTo>
                  <a:pt x="129" y="89"/>
                  <a:pt x="129" y="87"/>
                  <a:pt x="129" y="87"/>
                </a:cubicBezTo>
                <a:lnTo>
                  <a:pt x="127" y="87"/>
                </a:lnTo>
                <a:lnTo>
                  <a:pt x="127" y="84"/>
                </a:lnTo>
                <a:lnTo>
                  <a:pt x="120" y="84"/>
                </a:lnTo>
                <a:lnTo>
                  <a:pt x="120" y="81"/>
                </a:lnTo>
                <a:lnTo>
                  <a:pt x="117" y="81"/>
                </a:lnTo>
                <a:lnTo>
                  <a:pt x="117" y="78"/>
                </a:lnTo>
                <a:lnTo>
                  <a:pt x="115" y="78"/>
                </a:lnTo>
                <a:lnTo>
                  <a:pt x="115" y="76"/>
                </a:lnTo>
                <a:lnTo>
                  <a:pt x="111" y="76"/>
                </a:lnTo>
                <a:cubicBezTo>
                  <a:pt x="111" y="76"/>
                  <a:pt x="111" y="71"/>
                  <a:pt x="111" y="74"/>
                </a:cubicBezTo>
                <a:cubicBezTo>
                  <a:pt x="111" y="76"/>
                  <a:pt x="109" y="74"/>
                  <a:pt x="109" y="74"/>
                </a:cubicBezTo>
                <a:lnTo>
                  <a:pt x="109" y="70"/>
                </a:lnTo>
                <a:lnTo>
                  <a:pt x="106" y="70"/>
                </a:lnTo>
                <a:lnTo>
                  <a:pt x="106" y="65"/>
                </a:lnTo>
                <a:lnTo>
                  <a:pt x="103" y="65"/>
                </a:lnTo>
                <a:lnTo>
                  <a:pt x="103" y="62"/>
                </a:lnTo>
                <a:lnTo>
                  <a:pt x="99" y="62"/>
                </a:lnTo>
                <a:lnTo>
                  <a:pt x="99" y="61"/>
                </a:lnTo>
                <a:lnTo>
                  <a:pt x="95" y="61"/>
                </a:lnTo>
                <a:lnTo>
                  <a:pt x="95" y="58"/>
                </a:lnTo>
                <a:lnTo>
                  <a:pt x="91" y="58"/>
                </a:lnTo>
                <a:lnTo>
                  <a:pt x="91" y="55"/>
                </a:lnTo>
                <a:lnTo>
                  <a:pt x="89" y="55"/>
                </a:lnTo>
                <a:lnTo>
                  <a:pt x="89" y="52"/>
                </a:lnTo>
                <a:lnTo>
                  <a:pt x="87" y="52"/>
                </a:lnTo>
                <a:lnTo>
                  <a:pt x="87" y="50"/>
                </a:lnTo>
                <a:lnTo>
                  <a:pt x="81" y="50"/>
                </a:lnTo>
                <a:lnTo>
                  <a:pt x="81" y="48"/>
                </a:lnTo>
                <a:lnTo>
                  <a:pt x="74" y="48"/>
                </a:lnTo>
                <a:lnTo>
                  <a:pt x="74" y="46"/>
                </a:lnTo>
                <a:lnTo>
                  <a:pt x="71" y="46"/>
                </a:lnTo>
                <a:cubicBezTo>
                  <a:pt x="71" y="46"/>
                  <a:pt x="71" y="42"/>
                  <a:pt x="71" y="44"/>
                </a:cubicBezTo>
                <a:cubicBezTo>
                  <a:pt x="71" y="46"/>
                  <a:pt x="68" y="44"/>
                  <a:pt x="68" y="44"/>
                </a:cubicBezTo>
                <a:lnTo>
                  <a:pt x="68" y="42"/>
                </a:lnTo>
                <a:lnTo>
                  <a:pt x="66" y="42"/>
                </a:lnTo>
                <a:cubicBezTo>
                  <a:pt x="66" y="42"/>
                  <a:pt x="66" y="38"/>
                  <a:pt x="66" y="40"/>
                </a:cubicBezTo>
                <a:cubicBezTo>
                  <a:pt x="66" y="42"/>
                  <a:pt x="62" y="40"/>
                  <a:pt x="62" y="40"/>
                </a:cubicBezTo>
                <a:lnTo>
                  <a:pt x="62" y="37"/>
                </a:lnTo>
                <a:lnTo>
                  <a:pt x="57" y="37"/>
                </a:lnTo>
                <a:lnTo>
                  <a:pt x="57" y="33"/>
                </a:lnTo>
                <a:lnTo>
                  <a:pt x="53" y="33"/>
                </a:lnTo>
                <a:lnTo>
                  <a:pt x="53" y="30"/>
                </a:lnTo>
                <a:lnTo>
                  <a:pt x="50" y="30"/>
                </a:lnTo>
                <a:lnTo>
                  <a:pt x="50" y="28"/>
                </a:lnTo>
                <a:lnTo>
                  <a:pt x="46" y="28"/>
                </a:lnTo>
                <a:lnTo>
                  <a:pt x="46" y="26"/>
                </a:lnTo>
                <a:lnTo>
                  <a:pt x="36" y="26"/>
                </a:lnTo>
                <a:lnTo>
                  <a:pt x="36" y="23"/>
                </a:lnTo>
                <a:lnTo>
                  <a:pt x="34" y="23"/>
                </a:lnTo>
                <a:lnTo>
                  <a:pt x="34" y="19"/>
                </a:lnTo>
                <a:lnTo>
                  <a:pt x="30" y="19"/>
                </a:lnTo>
                <a:cubicBezTo>
                  <a:pt x="30" y="19"/>
                  <a:pt x="31" y="15"/>
                  <a:pt x="30" y="15"/>
                </a:cubicBezTo>
                <a:cubicBezTo>
                  <a:pt x="28" y="15"/>
                  <a:pt x="25" y="15"/>
                  <a:pt x="25" y="15"/>
                </a:cubicBezTo>
                <a:lnTo>
                  <a:pt x="25" y="10"/>
                </a:lnTo>
                <a:lnTo>
                  <a:pt x="18" y="10"/>
                </a:lnTo>
                <a:lnTo>
                  <a:pt x="18" y="8"/>
                </a:lnTo>
                <a:lnTo>
                  <a:pt x="13" y="8"/>
                </a:lnTo>
                <a:cubicBezTo>
                  <a:pt x="13" y="8"/>
                  <a:pt x="12" y="4"/>
                  <a:pt x="13" y="4"/>
                </a:cubicBezTo>
                <a:cubicBezTo>
                  <a:pt x="14" y="4"/>
                  <a:pt x="7" y="4"/>
                  <a:pt x="7" y="4"/>
                </a:cubicBezTo>
                <a:lnTo>
                  <a:pt x="7" y="0"/>
                </a:lnTo>
                <a:lnTo>
                  <a:pt x="0" y="0"/>
                </a:lnTo>
              </a:path>
            </a:pathLst>
          </a:cu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4D4D4D"/>
              </a:solidFill>
            </a:endParaRPr>
          </a:p>
        </p:txBody>
      </p:sp>
      <p:cxnSp>
        <p:nvCxnSpPr>
          <p:cNvPr id="194" name="Straight Connector 193"/>
          <p:cNvCxnSpPr/>
          <p:nvPr/>
        </p:nvCxnSpPr>
        <p:spPr>
          <a:xfrm>
            <a:off x="5192781" y="5597446"/>
            <a:ext cx="168863" cy="0"/>
          </a:xfrm>
          <a:prstGeom prst="line">
            <a:avLst/>
          </a:pr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5" name="Straight Connector 194"/>
          <p:cNvCxnSpPr/>
          <p:nvPr/>
        </p:nvCxnSpPr>
        <p:spPr>
          <a:xfrm>
            <a:off x="5192781" y="5749846"/>
            <a:ext cx="168863"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6" name="Straight Connector 195"/>
          <p:cNvCxnSpPr/>
          <p:nvPr/>
        </p:nvCxnSpPr>
        <p:spPr>
          <a:xfrm>
            <a:off x="1338114" y="5589495"/>
            <a:ext cx="168863" cy="0"/>
          </a:xfrm>
          <a:prstGeom prst="line">
            <a:avLst/>
          </a:prstGeom>
          <a:noFill/>
          <a:ln w="15875">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97" name="Straight Connector 196"/>
          <p:cNvCxnSpPr/>
          <p:nvPr/>
        </p:nvCxnSpPr>
        <p:spPr>
          <a:xfrm>
            <a:off x="1338114" y="5741895"/>
            <a:ext cx="168863" cy="0"/>
          </a:xfrm>
          <a:prstGeom prst="line">
            <a:avLst/>
          </a:prstGeom>
          <a:noFill/>
          <a:ln w="15875">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31866990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2014: PEAK治験の最終解析：転移性結腸直腸癌（mCRC）患者におけるmFOLFOX6＋パニツムマブ（pmab）またはベバシズマブ（bev）の併用療法による一次治療中の全生存率（OS）および腫瘍反応  – Rivera F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主要な結果（続き）</a:t>
            </a:r>
          </a:p>
          <a:p>
            <a:pPr lvl="1"/>
            <a:endParaRPr lang="en-GB" dirty="0"/>
          </a:p>
          <a:p>
            <a:pPr lvl="1"/>
            <a:endParaRPr lang="en-GB" dirty="0" smtClean="0"/>
          </a:p>
          <a:p>
            <a:pPr lvl="1"/>
            <a:endParaRPr lang="en-GB" dirty="0"/>
          </a:p>
          <a:p>
            <a:pPr lvl="1"/>
            <a:endParaRPr lang="en-GB" dirty="0" smtClean="0"/>
          </a:p>
          <a:p>
            <a:pPr lvl="1"/>
            <a:endParaRPr lang="en-GB" dirty="0" smtClean="0"/>
          </a:p>
          <a:p>
            <a:pPr lvl="1"/>
            <a:endParaRPr lang="en-GB" dirty="0"/>
          </a:p>
          <a:p>
            <a:pPr lvl="1"/>
            <a:endParaRPr lang="en-GB" dirty="0" smtClean="0"/>
          </a:p>
          <a:p>
            <a:pPr marL="0" indent="0">
              <a:buNone/>
            </a:pPr>
            <a:r>
              <a:rPr lang="ja-JP" sz="1600" b="1" i="0" dirty="0" smtClean="0">
                <a:solidFill>
                  <a:srgbClr val="4D4D4D"/>
                </a:solidFill>
                <a:ea typeface="MS UI Gothic" pitchFamily="18" charset="0"/>
              </a:rPr>
              <a:t>結論</a:t>
            </a:r>
          </a:p>
          <a:p>
            <a:r>
              <a:rPr lang="ja-JP" sz="1600" b="1" i="1" dirty="0" smtClean="0">
                <a:solidFill>
                  <a:srgbClr val="4D4D4D"/>
                </a:solidFill>
                <a:ea typeface="MS UI Gothic" pitchFamily="18" charset="0"/>
              </a:rPr>
              <a:t>RAS</a:t>
            </a:r>
            <a:r>
              <a:rPr lang="ja-JP" sz="1600" b="1" i="0" dirty="0" smtClean="0">
                <a:solidFill>
                  <a:srgbClr val="4D4D4D"/>
                </a:solidFill>
                <a:ea typeface="MS UI Gothic" pitchFamily="18" charset="0"/>
              </a:rPr>
              <a:t> WTのmCRC患者におけるPFSは、一次治療としてベバシズマブ＋mFOLFOX6を受けた群と比較して、パニツムマブ＋mFOLFOX6を受けた群で有意に改善した</a:t>
            </a:r>
          </a:p>
          <a:p>
            <a:r>
              <a:rPr lang="ja-JP" sz="1600" b="1" i="0" dirty="0" smtClean="0">
                <a:solidFill>
                  <a:srgbClr val="4D4D4D"/>
                </a:solidFill>
                <a:ea typeface="MS UI Gothic" pitchFamily="18" charset="0"/>
              </a:rPr>
              <a:t>mOSは、ベバシズマブ群と比較して、パニツムマブ群で数値的に長かった</a:t>
            </a:r>
          </a:p>
          <a:p>
            <a:r>
              <a:rPr lang="ja-JP" sz="1600" b="1" i="0" dirty="0" smtClean="0">
                <a:solidFill>
                  <a:srgbClr val="4D4D4D"/>
                </a:solidFill>
                <a:ea typeface="MS UI Gothic" pitchFamily="18" charset="0"/>
              </a:rPr>
              <a:t>ORRは群間で同様であったが、パニツムマブ群ではベバシズマブ群と比較して、より早期に、より深く、またより長期間にわたる腫瘍反応が得られた</a:t>
            </a:r>
          </a:p>
          <a:p>
            <a:r>
              <a:rPr lang="ja-JP" sz="1600" b="1" i="0" dirty="0" smtClean="0">
                <a:solidFill>
                  <a:srgbClr val="4D4D4D"/>
                </a:solidFill>
                <a:ea typeface="MS UI Gothic" pitchFamily="18" charset="0"/>
              </a:rPr>
              <a:t>パニツムマブ＋mFOLFOX6の併用療法は、</a:t>
            </a:r>
            <a:r>
              <a:rPr lang="en" sz="1600" dirty="0" smtClean="0"/>
              <a:t/>
            </a:r>
            <a:br>
              <a:rPr lang="en" sz="1600" dirty="0" smtClean="0"/>
            </a:br>
            <a:r>
              <a:rPr lang="ja-JP" sz="1600" b="1" i="1" dirty="0" smtClean="0">
                <a:solidFill>
                  <a:srgbClr val="4D4D4D"/>
                </a:solidFill>
                <a:ea typeface="MS UI Gothic" pitchFamily="18" charset="0"/>
              </a:rPr>
              <a:t>RAS</a:t>
            </a:r>
            <a:r>
              <a:rPr lang="ja-JP" sz="1600" b="1" i="0" dirty="0" smtClean="0">
                <a:solidFill>
                  <a:srgbClr val="4D4D4D"/>
                </a:solidFill>
                <a:ea typeface="MS UI Gothic" pitchFamily="18" charset="0"/>
              </a:rPr>
              <a:t> WTのmCRC</a:t>
            </a:r>
            <a:r>
              <a:rPr lang="ja-JP" b="0" i="0" dirty="0" smtClean="0"/>
              <a:t>患者への一次治療として有効である</a:t>
            </a:r>
          </a:p>
          <a:p>
            <a:pPr lvl="1"/>
            <a:endParaRPr lang="en-GB" b="1" dirty="0"/>
          </a:p>
        </p:txBody>
      </p:sp>
      <p:sp>
        <p:nvSpPr>
          <p:cNvPr id="13" name="Text Placeholder 12"/>
          <p:cNvSpPr>
            <a:spLocks noGrp="1"/>
          </p:cNvSpPr>
          <p:nvPr>
            <p:ph type="body" sz="quarter" idx="10"/>
          </p:nvPr>
        </p:nvSpPr>
        <p:spPr/>
        <p:txBody>
          <a:bodyPr/>
          <a:lstStyle/>
          <a:p>
            <a:r>
              <a:rPr lang="ja-JP" sz="1200" b="0" i="0" dirty="0" smtClean="0">
                <a:ea typeface="MS UI Gothic" pitchFamily="18" charset="0"/>
              </a:rPr>
              <a:t>n/a：該当なし</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Rivera et al. </a:t>
            </a:r>
            <a:r>
              <a:rPr lang="ja-JP" sz="1200" b="0" i="1" dirty="0" smtClean="0">
                <a:ea typeface="MS UI Gothic" pitchFamily="18" charset="0"/>
              </a:rPr>
              <a:t>Ann Oncol</a:t>
            </a:r>
            <a:r>
              <a:rPr lang="ja-JP" sz="1200" b="0" i="0" dirty="0" smtClean="0">
                <a:ea typeface="MS UI Gothic" pitchFamily="18" charset="0"/>
              </a:rPr>
              <a:t> 2015; 26 (suppl 6): abstr 2014</a:t>
            </a:r>
          </a:p>
        </p:txBody>
      </p:sp>
      <p:graphicFrame>
        <p:nvGraphicFramePr>
          <p:cNvPr id="3" name="Table 2"/>
          <p:cNvGraphicFramePr>
            <a:graphicFrameLocks noGrp="1"/>
          </p:cNvGraphicFramePr>
          <p:nvPr>
            <p:extLst>
              <p:ext uri="{D42A27DB-BD31-4B8C-83A1-F6EECF244321}">
                <p14:modId xmlns:p14="http://schemas.microsoft.com/office/powerpoint/2010/main" xmlns="" val="2844448056"/>
              </p:ext>
            </p:extLst>
          </p:nvPr>
        </p:nvGraphicFramePr>
        <p:xfrm>
          <a:off x="533400" y="1661160"/>
          <a:ext cx="8305800" cy="1691640"/>
        </p:xfrm>
        <a:graphic>
          <a:graphicData uri="http://schemas.openxmlformats.org/drawingml/2006/table">
            <a:tbl>
              <a:tblPr firstRow="1" bandRow="1">
                <a:tableStyleId>{69012ECD-51FC-41F1-AA8D-1B2483CD663E}</a:tableStyleId>
              </a:tblPr>
              <a:tblGrid>
                <a:gridCol w="24384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2819400">
                  <a:extLst>
                    <a:ext uri="{9D8B030D-6E8A-4147-A177-3AD203B41FA5}">
                      <a16:colId xmlns="" xmlns:a16="http://schemas.microsoft.com/office/drawing/2014/main" val="20003"/>
                    </a:ext>
                  </a:extLst>
                </a:gridCol>
              </a:tblGrid>
              <a:tr h="422910">
                <a:tc>
                  <a:txBody>
                    <a:bodyPr/>
                    <a:lstStyle/>
                    <a:p>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PAN (n=88)</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BEV (n=82)</a:t>
                      </a: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a:r>
                        <a:rPr lang="ja-JP" b="1" i="0" dirty="0" smtClean="0">
                          <a:solidFill>
                            <a:srgbClr val="FFFFFF"/>
                          </a:solidFill>
                          <a:ea typeface="MS UI Gothic" pitchFamily="18" charset="0"/>
                        </a:rPr>
                        <a:t>HR</a:t>
                      </a:r>
                      <a:r>
                        <a:rPr lang="en-GB" altLang="ja-JP" b="1" i="0" dirty="0" smtClean="0">
                          <a:solidFill>
                            <a:srgbClr val="FFFFFF"/>
                          </a:solidFill>
                          <a:ea typeface="MS UI Gothic" pitchFamily="18" charset="0"/>
                        </a:rPr>
                        <a:t> </a:t>
                      </a:r>
                      <a:r>
                        <a:rPr lang="ja-JP" b="1" i="0" dirty="0" smtClean="0">
                          <a:solidFill>
                            <a:srgbClr val="FFFFFF"/>
                          </a:solidFill>
                          <a:ea typeface="MS UI Gothic" pitchFamily="18" charset="0"/>
                        </a:rPr>
                        <a:t>(95%CI);P値</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22910">
                <a:tc>
                  <a:txBody>
                    <a:bodyPr/>
                    <a:lstStyle/>
                    <a:p>
                      <a:r>
                        <a:rPr lang="ja-JP" b="0" i="0" dirty="0" smtClean="0">
                          <a:solidFill>
                            <a:srgbClr val="4D4D4D"/>
                          </a:solidFill>
                          <a:ea typeface="MS UI Gothic" pitchFamily="18" charset="0"/>
                        </a:rPr>
                        <a:t>DOR中央値、ヶ月間</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ja-JP" b="0" i="0" dirty="0" smtClean="0">
                          <a:solidFill>
                            <a:srgbClr val="4D4D4D"/>
                          </a:solidFill>
                          <a:ea typeface="MS UI Gothic" pitchFamily="18" charset="0"/>
                        </a:rPr>
                        <a:t>11.4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ja-JP" b="0" i="0" dirty="0" smtClean="0">
                          <a:solidFill>
                            <a:srgbClr val="4D4D4D"/>
                          </a:solidFill>
                          <a:ea typeface="MS UI Gothic" pitchFamily="18" charset="0"/>
                        </a:rPr>
                        <a:t>9.0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tc>
                  <a:txBody>
                    <a:bodyPr/>
                    <a:lstStyle/>
                    <a:p>
                      <a:pPr algn="ctr"/>
                      <a:r>
                        <a:rPr lang="ja-JP" b="0" i="0" dirty="0" smtClean="0">
                          <a:solidFill>
                            <a:srgbClr val="4D4D4D"/>
                          </a:solidFill>
                          <a:ea typeface="MS UI Gothic" pitchFamily="18" charset="0"/>
                        </a:rPr>
                        <a:t>0.59 (0.39, 0.88); 0.011</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8E8E8"/>
                    </a:solidFill>
                  </a:tcPr>
                </a:tc>
                <a:extLst>
                  <a:ext uri="{0D108BD9-81ED-4DB2-BD59-A6C34878D82A}">
                    <a16:rowId xmlns="" xmlns:a16="http://schemas.microsoft.com/office/drawing/2014/main" val="10001"/>
                  </a:ext>
                </a:extLst>
              </a:tr>
              <a:tr h="422910">
                <a:tc>
                  <a:txBody>
                    <a:bodyPr/>
                    <a:lstStyle/>
                    <a:p>
                      <a:r>
                        <a:rPr lang="ja-JP" b="0" i="0" dirty="0" smtClean="0">
                          <a:solidFill>
                            <a:srgbClr val="4D4D4D"/>
                          </a:solidFill>
                          <a:ea typeface="MS UI Gothic" pitchFamily="18" charset="0"/>
                        </a:rPr>
                        <a:t>TTR中央値、ヶ月間</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b="0" i="0" dirty="0" smtClean="0">
                          <a:solidFill>
                            <a:srgbClr val="4D4D4D"/>
                          </a:solidFill>
                          <a:ea typeface="MS UI Gothic" pitchFamily="18" charset="0"/>
                        </a:rPr>
                        <a:t>2.3</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b="0" i="0" dirty="0" smtClean="0">
                          <a:solidFill>
                            <a:srgbClr val="4D4D4D"/>
                          </a:solidFill>
                          <a:ea typeface="MS UI Gothic" pitchFamily="18" charset="0"/>
                        </a:rPr>
                        <a:t>3.8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tc>
                  <a:txBody>
                    <a:bodyPr/>
                    <a:lstStyle/>
                    <a:p>
                      <a:pPr algn="ctr"/>
                      <a:r>
                        <a:rPr lang="ja-JP" b="0" i="0" dirty="0" smtClean="0">
                          <a:solidFill>
                            <a:srgbClr val="4D4D4D"/>
                          </a:solidFill>
                          <a:ea typeface="MS UI Gothic" pitchFamily="18" charset="0"/>
                        </a:rPr>
                        <a:t>1.19 (0.81, 1.74); 0.37</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422910">
                <a:tc>
                  <a:txBody>
                    <a:bodyPr/>
                    <a:lstStyle/>
                    <a:p>
                      <a:r>
                        <a:rPr lang="ja-JP" b="0" i="0" dirty="0" smtClean="0">
                          <a:solidFill>
                            <a:srgbClr val="4D4D4D"/>
                          </a:solidFill>
                          <a:ea typeface="MS UI Gothic" pitchFamily="18" charset="0"/>
                        </a:rPr>
                        <a:t>DPR中央値、%</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b="0" i="0" dirty="0" smtClean="0">
                          <a:solidFill>
                            <a:srgbClr val="4D4D4D"/>
                          </a:solidFill>
                          <a:ea typeface="MS UI Gothic" pitchFamily="18" charset="0"/>
                        </a:rPr>
                        <a:t>65.0</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b="0" i="0" dirty="0" smtClean="0">
                          <a:solidFill>
                            <a:srgbClr val="4D4D4D"/>
                          </a:solidFill>
                          <a:ea typeface="MS UI Gothic" pitchFamily="18" charset="0"/>
                        </a:rPr>
                        <a:t>46.3</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800" b="0" i="0" u="none" dirty="0" smtClean="0">
                          <a:solidFill>
                            <a:srgbClr val="4D4D4D"/>
                          </a:solidFill>
                          <a:ea typeface="MS UI Gothic" pitchFamily="18" charset="0"/>
                        </a:rPr>
                        <a:t>n/a (n/a); 0.0018 </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xmlns="" val="42657001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2015: 結腸直腸癌患者の肺転移におけるレゴラフェニブ誘発性の空洞形成：第III相CORRECT試験からのデータ</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Ricotta R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CRC患者において、肺転移における空洞形成の発生率および予測評価の候補に関し、レゴラフェニブとプラセボ間で比較評価すること</a:t>
            </a:r>
          </a:p>
          <a:p>
            <a:pPr marL="0" indent="0">
              <a:spcBef>
                <a:spcPts val="1800"/>
              </a:spcBef>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多施設共同後ろ向き試験においてレゴラフェニブ（n=75）群もしくはプラセボ（n=33）群に無作為化された肺転移を有する患者</a:t>
            </a:r>
            <a:r>
              <a:rPr lang="en" sz="1600" dirty="0" smtClean="0"/>
              <a:t/>
            </a:r>
            <a:br>
              <a:rPr lang="en" sz="1600" dirty="0" smtClean="0"/>
            </a:br>
            <a:r>
              <a:rPr lang="ja-JP" sz="1600" b="0" i="0" dirty="0" smtClean="0">
                <a:solidFill>
                  <a:srgbClr val="4D4D4D"/>
                </a:solidFill>
                <a:ea typeface="MS UI Gothic" pitchFamily="18" charset="0"/>
              </a:rPr>
              <a:t>108例について、ベースライン時および8週目の造影コンピュータ断層撮影のデータを解析した</a:t>
            </a:r>
          </a:p>
          <a:p>
            <a:r>
              <a:rPr lang="ja-JP" sz="1600" b="0" i="0" dirty="0" smtClean="0">
                <a:solidFill>
                  <a:srgbClr val="4D4D4D"/>
                </a:solidFill>
                <a:ea typeface="MS UI Gothic" pitchFamily="18" charset="0"/>
              </a:rPr>
              <a:t>10 mm以上の肺転移における空洞形成の発生率を8週時に評価し、ベースライン時のデータと</a:t>
            </a:r>
            <a:r>
              <a:rPr lang="es-ES" altLang="ja-JP" sz="1600" b="0" i="0" dirty="0" smtClean="0">
                <a:solidFill>
                  <a:srgbClr val="4D4D4D"/>
                </a:solidFill>
                <a:ea typeface="MS UI Gothic" pitchFamily="18" charset="0"/>
              </a:rPr>
              <a:t/>
            </a:r>
            <a:br>
              <a:rPr lang="es-ES" altLang="ja-JP" sz="1600" b="0" i="0" dirty="0" smtClean="0">
                <a:solidFill>
                  <a:srgbClr val="4D4D4D"/>
                </a:solidFill>
                <a:ea typeface="MS UI Gothic" pitchFamily="18" charset="0"/>
              </a:rPr>
            </a:br>
            <a:r>
              <a:rPr lang="ja-JP" sz="1600" b="0" i="0" dirty="0" smtClean="0">
                <a:solidFill>
                  <a:srgbClr val="4D4D4D"/>
                </a:solidFill>
                <a:ea typeface="MS UI Gothic" pitchFamily="18" charset="0"/>
              </a:rPr>
              <a:t>比較した</a:t>
            </a:r>
          </a:p>
          <a:p>
            <a:r>
              <a:rPr lang="ja-JP" sz="1600" b="0" i="0" dirty="0" smtClean="0">
                <a:solidFill>
                  <a:srgbClr val="4D4D4D"/>
                </a:solidFill>
                <a:ea typeface="MS UI Gothic" pitchFamily="18" charset="0"/>
              </a:rPr>
              <a:t>空洞形成は、1つ以上の肺病変における、10%以上の含気空洞の発生、もしくは既存の空洞形成の増大として定義された</a:t>
            </a:r>
          </a:p>
        </p:txBody>
      </p:sp>
      <p:sp>
        <p:nvSpPr>
          <p:cNvPr id="13" name="Text Placeholder 12"/>
          <p:cNvSpPr>
            <a:spLocks noGrp="1"/>
          </p:cNvSpPr>
          <p:nvPr>
            <p:ph type="body" sz="quarter" idx="10"/>
          </p:nvPr>
        </p:nvSpPr>
        <p:spPr/>
        <p:txBody>
          <a:bodyPr/>
          <a:lstStyle/>
          <a:p>
            <a:r>
              <a:rPr lang="en-GB" dirty="0" smtClean="0"/>
              <a:t> </a:t>
            </a:r>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Ricotta et al. </a:t>
            </a:r>
            <a:r>
              <a:rPr lang="ja-JP" sz="1200" b="0" i="1" dirty="0" smtClean="0">
                <a:ea typeface="MS UI Gothic" pitchFamily="18" charset="0"/>
              </a:rPr>
              <a:t>Ann Oncol</a:t>
            </a:r>
            <a:r>
              <a:rPr lang="ja-JP" sz="1200" b="0" i="0" dirty="0" smtClean="0">
                <a:ea typeface="MS UI Gothic" pitchFamily="18" charset="0"/>
              </a:rPr>
              <a:t> 2015; 26 (suppl 6): abstr 2015</a:t>
            </a:r>
          </a:p>
        </p:txBody>
      </p:sp>
    </p:spTree>
    <p:extLst>
      <p:ext uri="{BB962C8B-B14F-4D97-AF65-F5344CB8AC3E}">
        <p14:creationId xmlns:p14="http://schemas.microsoft.com/office/powerpoint/2010/main" xmlns="" val="34341879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2015: 結腸直腸癌患者の肺転移におけるレゴラフェニブ誘発性の空洞形成：第III相CORRECT試験からのデータ</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Ricotta R et al</a:t>
            </a:r>
          </a:p>
        </p:txBody>
      </p:sp>
      <p:sp>
        <p:nvSpPr>
          <p:cNvPr id="12" name="Content Placeholder 11"/>
          <p:cNvSpPr>
            <a:spLocks noGrp="1"/>
          </p:cNvSpPr>
          <p:nvPr>
            <p:ph idx="1"/>
          </p:nvPr>
        </p:nvSpPr>
        <p:spPr>
          <a:xfrm>
            <a:off x="365124" y="1254035"/>
            <a:ext cx="8508214" cy="4746172"/>
          </a:xfrm>
        </p:spPr>
        <p:txBody>
          <a:bodyPr/>
          <a:lstStyle/>
          <a:p>
            <a:pPr marL="0" indent="0">
              <a:buNone/>
            </a:pPr>
            <a:r>
              <a:rPr lang="ja-JP" sz="1600" b="1" i="0" dirty="0" smtClean="0">
                <a:solidFill>
                  <a:srgbClr val="4D4D4D"/>
                </a:solidFill>
                <a:ea typeface="MS UI Gothic" pitchFamily="18" charset="0"/>
              </a:rPr>
              <a:t>主な結果</a:t>
            </a:r>
          </a:p>
          <a:p>
            <a:endParaRPr lang="en-GB" b="1" dirty="0"/>
          </a:p>
          <a:p>
            <a:endParaRPr lang="en-GB" b="1" dirty="0" smtClean="0"/>
          </a:p>
          <a:p>
            <a:endParaRPr lang="en-GB" b="1" dirty="0" smtClean="0"/>
          </a:p>
          <a:p>
            <a:endParaRPr lang="en-GB" b="1" dirty="0"/>
          </a:p>
          <a:p>
            <a:pPr lvl="1"/>
            <a:endParaRPr lang="en-GB" dirty="0" smtClean="0"/>
          </a:p>
          <a:p>
            <a:r>
              <a:rPr lang="ja-JP" sz="1600" b="0" i="0" dirty="0" smtClean="0">
                <a:solidFill>
                  <a:srgbClr val="4D4D4D"/>
                </a:solidFill>
                <a:ea typeface="MS UI Gothic" pitchFamily="18" charset="0"/>
              </a:rPr>
              <a:t>肺転移の空洞形成：ベースライン時…n=18（16.7%）（レゴラフェニブ群…n=15、プラセボ群…n=3）</a:t>
            </a:r>
          </a:p>
          <a:p>
            <a:pPr lvl="1"/>
            <a:r>
              <a:rPr lang="ja-JP" sz="1600" b="0" i="0" dirty="0" smtClean="0">
                <a:solidFill>
                  <a:srgbClr val="4D4D4D"/>
                </a:solidFill>
                <a:ea typeface="MS UI Gothic" pitchFamily="18" charset="0"/>
              </a:rPr>
              <a:t>8週時…レゴラフェニブ群29例（38.7%）、プラセボ群0例（p&lt;0.01）</a:t>
            </a:r>
          </a:p>
          <a:p>
            <a:pPr lvl="1"/>
            <a:endParaRPr lang="en-GB" dirty="0"/>
          </a:p>
          <a:p>
            <a:pPr lvl="1"/>
            <a:endParaRPr lang="en-GB"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Ricotta et al. </a:t>
            </a:r>
            <a:r>
              <a:rPr lang="ja-JP" sz="1200" b="0" i="1" dirty="0" smtClean="0">
                <a:ea typeface="MS UI Gothic" pitchFamily="18" charset="0"/>
              </a:rPr>
              <a:t>Ann Oncol</a:t>
            </a:r>
            <a:r>
              <a:rPr lang="ja-JP" sz="1200" b="0" i="0" dirty="0" smtClean="0">
                <a:ea typeface="MS UI Gothic" pitchFamily="18" charset="0"/>
              </a:rPr>
              <a:t> 2015; 26 (suppl 6): abstr 2015</a:t>
            </a:r>
          </a:p>
        </p:txBody>
      </p:sp>
      <p:graphicFrame>
        <p:nvGraphicFramePr>
          <p:cNvPr id="4" name="Table 3"/>
          <p:cNvGraphicFramePr>
            <a:graphicFrameLocks noGrp="1"/>
          </p:cNvGraphicFramePr>
          <p:nvPr>
            <p:extLst>
              <p:ext uri="{D42A27DB-BD31-4B8C-83A1-F6EECF244321}">
                <p14:modId xmlns:p14="http://schemas.microsoft.com/office/powerpoint/2010/main" xmlns="" val="468395409"/>
              </p:ext>
            </p:extLst>
          </p:nvPr>
        </p:nvGraphicFramePr>
        <p:xfrm>
          <a:off x="1257300" y="1640840"/>
          <a:ext cx="6629400" cy="1219200"/>
        </p:xfrm>
        <a:graphic>
          <a:graphicData uri="http://schemas.openxmlformats.org/drawingml/2006/table">
            <a:tbl>
              <a:tblPr firstRow="1" bandRow="1">
                <a:tableStyleId>{69012ECD-51FC-41F1-AA8D-1B2483CD663E}</a:tableStyleId>
              </a:tblPr>
              <a:tblGrid>
                <a:gridCol w="22098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209800">
                  <a:extLst>
                    <a:ext uri="{9D8B030D-6E8A-4147-A177-3AD203B41FA5}">
                      <a16:colId xmlns="" xmlns:a16="http://schemas.microsoft.com/office/drawing/2014/main" val="20002"/>
                    </a:ext>
                  </a:extLst>
                </a:gridCol>
              </a:tblGrid>
              <a:tr h="142240">
                <a:tc>
                  <a:txBody>
                    <a:bodyPr/>
                    <a:lstStyle/>
                    <a:p>
                      <a:r>
                        <a:rPr lang="ja-JP" sz="1400" b="1" i="0" dirty="0" smtClean="0">
                          <a:solidFill>
                            <a:srgbClr val="FFFFFF"/>
                          </a:solidFill>
                          <a:ea typeface="MS UI Gothic" pitchFamily="18" charset="0"/>
                        </a:rPr>
                        <a:t>RECISTによる判定、n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レゴラフェニブ(n=75)</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プラセボ(n=33)</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142240">
                <a:tc>
                  <a:txBody>
                    <a:bodyPr/>
                    <a:lstStyle/>
                    <a:p>
                      <a:r>
                        <a:rPr lang="ja-JP" sz="1400" b="0" i="0" dirty="0" smtClean="0">
                          <a:solidFill>
                            <a:srgbClr val="4D4D4D"/>
                          </a:solidFill>
                          <a:ea typeface="MS UI Gothic" pitchFamily="18" charset="0"/>
                        </a:rPr>
                        <a:t>CR/PR</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0</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0</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1"/>
                  </a:ext>
                </a:extLst>
              </a:tr>
              <a:tr h="142240">
                <a:tc>
                  <a:txBody>
                    <a:bodyPr/>
                    <a:lstStyle/>
                    <a:p>
                      <a:r>
                        <a:rPr lang="ja-JP" sz="1400" b="0" i="0" dirty="0" smtClean="0">
                          <a:solidFill>
                            <a:srgbClr val="4D4D4D"/>
                          </a:solidFill>
                          <a:ea typeface="MS UI Gothic" pitchFamily="18" charset="0"/>
                        </a:rPr>
                        <a:t>SD</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37 (50.7)</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4 (12.1)</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142240">
                <a:tc>
                  <a:txBody>
                    <a:bodyPr/>
                    <a:lstStyle/>
                    <a:p>
                      <a:r>
                        <a:rPr lang="ja-JP" sz="1400" b="0" i="0" dirty="0" smtClean="0">
                          <a:solidFill>
                            <a:srgbClr val="4D4D4D"/>
                          </a:solidFill>
                          <a:ea typeface="MS UI Gothic" pitchFamily="18" charset="0"/>
                        </a:rPr>
                        <a:t>PD</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36 (49.3)</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tc>
                  <a:txBody>
                    <a:bodyPr/>
                    <a:lstStyle/>
                    <a:p>
                      <a:pPr algn="ctr"/>
                      <a:r>
                        <a:rPr lang="ja-JP" sz="1400" b="0" i="0" dirty="0" smtClean="0">
                          <a:solidFill>
                            <a:srgbClr val="4D4D4D"/>
                          </a:solidFill>
                          <a:ea typeface="MS UI Gothic" pitchFamily="18" charset="0"/>
                        </a:rPr>
                        <a:t>29 (87.9)</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E8E8"/>
                    </a:solidFill>
                  </a:tcPr>
                </a:tc>
                <a:extLst>
                  <a:ext uri="{0D108BD9-81ED-4DB2-BD59-A6C34878D82A}">
                    <a16:rowId xmlns="" xmlns:a16="http://schemas.microsoft.com/office/drawing/2014/main" val="10003"/>
                  </a:ext>
                </a:extLst>
              </a:tr>
            </a:tbl>
          </a:graphicData>
        </a:graphic>
      </p:graphicFrame>
      <p:sp>
        <p:nvSpPr>
          <p:cNvPr id="7" name="Rectangle 6"/>
          <p:cNvSpPr/>
          <p:nvPr/>
        </p:nvSpPr>
        <p:spPr>
          <a:xfrm>
            <a:off x="3124790" y="3714905"/>
            <a:ext cx="2820003" cy="338554"/>
          </a:xfrm>
          <a:prstGeom prst="rect">
            <a:avLst/>
          </a:prstGeom>
        </p:spPr>
        <p:txBody>
          <a:bodyPr wrap="none">
            <a:spAutoFit/>
          </a:bodyPr>
          <a:lstStyle/>
          <a:p>
            <a:pPr algn="ctr">
              <a:defRPr sz="1600" b="1" i="0" u="none" strike="noStrike" kern="1200" baseline="0">
                <a:solidFill>
                  <a:srgbClr val="4D4D4D"/>
                </a:solidFill>
                <a:latin typeface="+mn-lt"/>
                <a:ea typeface="+mn-ea"/>
                <a:cs typeface="+mn-cs"/>
              </a:defRPr>
            </a:pPr>
            <a:r>
              <a:rPr lang="ja-JP" sz="1600" b="1" i="0" dirty="0" smtClean="0">
                <a:solidFill>
                  <a:srgbClr val="4D4D4D"/>
                </a:solidFill>
                <a:ea typeface="MS UI Gothic" pitchFamily="18" charset="0"/>
              </a:rPr>
              <a:t>レゴラフェニブ：8週時点でのPD</a:t>
            </a:r>
          </a:p>
        </p:txBody>
      </p:sp>
      <p:sp>
        <p:nvSpPr>
          <p:cNvPr id="8" name="TextBox 7"/>
          <p:cNvSpPr txBox="1"/>
          <p:nvPr/>
        </p:nvSpPr>
        <p:spPr>
          <a:xfrm>
            <a:off x="6400799" y="4597211"/>
            <a:ext cx="835485" cy="307777"/>
          </a:xfrm>
          <a:prstGeom prst="rect">
            <a:avLst/>
          </a:prstGeom>
          <a:noFill/>
        </p:spPr>
        <p:txBody>
          <a:bodyPr wrap="none" rtlCol="0">
            <a:spAutoFit/>
          </a:bodyPr>
          <a:lstStyle/>
          <a:p>
            <a:r>
              <a:rPr lang="ja-JP" sz="1400" b="0" i="0" dirty="0" smtClean="0">
                <a:solidFill>
                  <a:srgbClr val="4D4D4D"/>
                </a:solidFill>
                <a:ea typeface="MS UI Gothic" pitchFamily="18" charset="0"/>
              </a:rPr>
              <a:t>p=0.015</a:t>
            </a:r>
          </a:p>
        </p:txBody>
      </p:sp>
      <p:sp>
        <p:nvSpPr>
          <p:cNvPr id="3" name="Rectangle 2"/>
          <p:cNvSpPr/>
          <p:nvPr/>
        </p:nvSpPr>
        <p:spPr>
          <a:xfrm rot="16200000">
            <a:off x="1211601" y="4740213"/>
            <a:ext cx="1846980" cy="307777"/>
          </a:xfrm>
          <a:prstGeom prst="rect">
            <a:avLst/>
          </a:prstGeom>
        </p:spPr>
        <p:txBody>
          <a:bodyPr wrap="none">
            <a:spAutoFit/>
          </a:bodyPr>
          <a:lstStyle/>
          <a:p>
            <a:pPr algn="ctr">
              <a:defRPr sz="1400" b="1" i="0" u="none" strike="noStrike" kern="1200" baseline="0">
                <a:solidFill>
                  <a:srgbClr val="4D4D4D"/>
                </a:solidFill>
                <a:latin typeface="+mn-lt"/>
                <a:ea typeface="+mn-ea"/>
                <a:cs typeface="+mn-cs"/>
              </a:defRPr>
            </a:pPr>
            <a:r>
              <a:rPr lang="ja-JP" sz="1400" b="1" i="0" dirty="0" smtClean="0">
                <a:solidFill>
                  <a:srgbClr val="4D4D4D"/>
                </a:solidFill>
                <a:ea typeface="MS UI Gothic" pitchFamily="18" charset="0"/>
              </a:rPr>
              <a:t>PD例、%</a:t>
            </a:r>
          </a:p>
        </p:txBody>
      </p:sp>
      <p:sp>
        <p:nvSpPr>
          <p:cNvPr id="10" name="object 4"/>
          <p:cNvSpPr/>
          <p:nvPr/>
        </p:nvSpPr>
        <p:spPr>
          <a:xfrm>
            <a:off x="5309615" y="4283964"/>
            <a:ext cx="788035" cy="1497330"/>
          </a:xfrm>
          <a:custGeom>
            <a:avLst/>
            <a:gdLst/>
            <a:ahLst/>
            <a:cxnLst/>
            <a:rect l="l" t="t" r="r" b="b"/>
            <a:pathLst>
              <a:path w="788035" h="1497329">
                <a:moveTo>
                  <a:pt x="787920" y="0"/>
                </a:moveTo>
                <a:lnTo>
                  <a:pt x="0" y="0"/>
                </a:lnTo>
                <a:lnTo>
                  <a:pt x="0" y="1497330"/>
                </a:lnTo>
                <a:lnTo>
                  <a:pt x="787920" y="1497330"/>
                </a:lnTo>
                <a:lnTo>
                  <a:pt x="787920" y="0"/>
                </a:lnTo>
                <a:close/>
              </a:path>
            </a:pathLst>
          </a:custGeom>
          <a:solidFill>
            <a:srgbClr val="043882"/>
          </a:solidFill>
        </p:spPr>
        <p:txBody>
          <a:bodyPr wrap="square" lIns="0" tIns="0" rIns="0" bIns="0" rtlCol="0"/>
          <a:lstStyle/>
          <a:p>
            <a:endParaRPr/>
          </a:p>
        </p:txBody>
      </p:sp>
      <p:sp>
        <p:nvSpPr>
          <p:cNvPr id="11" name="object 5"/>
          <p:cNvSpPr/>
          <p:nvPr/>
        </p:nvSpPr>
        <p:spPr>
          <a:xfrm>
            <a:off x="3339846" y="5053584"/>
            <a:ext cx="788035" cy="727710"/>
          </a:xfrm>
          <a:custGeom>
            <a:avLst/>
            <a:gdLst/>
            <a:ahLst/>
            <a:cxnLst/>
            <a:rect l="l" t="t" r="r" b="b"/>
            <a:pathLst>
              <a:path w="788035" h="727710">
                <a:moveTo>
                  <a:pt x="787908" y="0"/>
                </a:moveTo>
                <a:lnTo>
                  <a:pt x="0" y="0"/>
                </a:lnTo>
                <a:lnTo>
                  <a:pt x="0" y="727709"/>
                </a:lnTo>
                <a:lnTo>
                  <a:pt x="787908" y="727709"/>
                </a:lnTo>
                <a:lnTo>
                  <a:pt x="787908" y="0"/>
                </a:lnTo>
                <a:close/>
              </a:path>
            </a:pathLst>
          </a:custGeom>
          <a:solidFill>
            <a:srgbClr val="043882"/>
          </a:solidFill>
        </p:spPr>
        <p:txBody>
          <a:bodyPr wrap="square" lIns="0" tIns="0" rIns="0" bIns="0" rtlCol="0"/>
          <a:lstStyle/>
          <a:p>
            <a:endParaRPr/>
          </a:p>
        </p:txBody>
      </p:sp>
      <p:sp>
        <p:nvSpPr>
          <p:cNvPr id="13" name="object 6"/>
          <p:cNvSpPr/>
          <p:nvPr/>
        </p:nvSpPr>
        <p:spPr>
          <a:xfrm>
            <a:off x="2748914" y="4060316"/>
            <a:ext cx="0" cy="1720850"/>
          </a:xfrm>
          <a:custGeom>
            <a:avLst/>
            <a:gdLst/>
            <a:ahLst/>
            <a:cxnLst/>
            <a:rect l="l" t="t" r="r" b="b"/>
            <a:pathLst>
              <a:path h="1720850">
                <a:moveTo>
                  <a:pt x="0" y="1720595"/>
                </a:moveTo>
                <a:lnTo>
                  <a:pt x="0" y="0"/>
                </a:lnTo>
              </a:path>
            </a:pathLst>
          </a:custGeom>
          <a:ln w="9906">
            <a:solidFill>
              <a:srgbClr val="4D4D4D"/>
            </a:solidFill>
          </a:ln>
        </p:spPr>
        <p:txBody>
          <a:bodyPr wrap="square" lIns="0" tIns="0" rIns="0" bIns="0" rtlCol="0"/>
          <a:lstStyle/>
          <a:p>
            <a:endParaRPr/>
          </a:p>
        </p:txBody>
      </p:sp>
      <p:sp>
        <p:nvSpPr>
          <p:cNvPr id="15" name="object 7"/>
          <p:cNvSpPr/>
          <p:nvPr/>
        </p:nvSpPr>
        <p:spPr>
          <a:xfrm>
            <a:off x="2694813" y="5780913"/>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16" name="object 8"/>
          <p:cNvSpPr/>
          <p:nvPr/>
        </p:nvSpPr>
        <p:spPr>
          <a:xfrm>
            <a:off x="2694813" y="5535548"/>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17" name="object 9"/>
          <p:cNvSpPr/>
          <p:nvPr/>
        </p:nvSpPr>
        <p:spPr>
          <a:xfrm>
            <a:off x="2694813" y="5289422"/>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18" name="object 10"/>
          <p:cNvSpPr/>
          <p:nvPr/>
        </p:nvSpPr>
        <p:spPr>
          <a:xfrm>
            <a:off x="2694813" y="5043296"/>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19" name="object 11"/>
          <p:cNvSpPr/>
          <p:nvPr/>
        </p:nvSpPr>
        <p:spPr>
          <a:xfrm>
            <a:off x="2694813" y="4797933"/>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20" name="object 12"/>
          <p:cNvSpPr/>
          <p:nvPr/>
        </p:nvSpPr>
        <p:spPr>
          <a:xfrm>
            <a:off x="2694813" y="4551807"/>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21" name="object 13"/>
          <p:cNvSpPr/>
          <p:nvPr/>
        </p:nvSpPr>
        <p:spPr>
          <a:xfrm>
            <a:off x="2694813" y="4306442"/>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22" name="object 14"/>
          <p:cNvSpPr/>
          <p:nvPr/>
        </p:nvSpPr>
        <p:spPr>
          <a:xfrm>
            <a:off x="2694813" y="4060316"/>
            <a:ext cx="54610" cy="0"/>
          </a:xfrm>
          <a:custGeom>
            <a:avLst/>
            <a:gdLst/>
            <a:ahLst/>
            <a:cxnLst/>
            <a:rect l="l" t="t" r="r" b="b"/>
            <a:pathLst>
              <a:path w="54610">
                <a:moveTo>
                  <a:pt x="0" y="0"/>
                </a:moveTo>
                <a:lnTo>
                  <a:pt x="54102" y="0"/>
                </a:lnTo>
              </a:path>
            </a:pathLst>
          </a:custGeom>
          <a:ln w="9906">
            <a:solidFill>
              <a:srgbClr val="4D4D4D"/>
            </a:solidFill>
          </a:ln>
        </p:spPr>
        <p:txBody>
          <a:bodyPr wrap="square" lIns="0" tIns="0" rIns="0" bIns="0" rtlCol="0"/>
          <a:lstStyle/>
          <a:p>
            <a:endParaRPr/>
          </a:p>
        </p:txBody>
      </p:sp>
      <p:sp>
        <p:nvSpPr>
          <p:cNvPr id="23" name="object 15"/>
          <p:cNvSpPr/>
          <p:nvPr/>
        </p:nvSpPr>
        <p:spPr>
          <a:xfrm>
            <a:off x="2748914" y="5780913"/>
            <a:ext cx="3940810" cy="0"/>
          </a:xfrm>
          <a:custGeom>
            <a:avLst/>
            <a:gdLst/>
            <a:ahLst/>
            <a:cxnLst/>
            <a:rect l="l" t="t" r="r" b="b"/>
            <a:pathLst>
              <a:path w="3940809">
                <a:moveTo>
                  <a:pt x="0" y="0"/>
                </a:moveTo>
                <a:lnTo>
                  <a:pt x="3940302" y="0"/>
                </a:lnTo>
              </a:path>
            </a:pathLst>
          </a:custGeom>
          <a:ln w="9906">
            <a:solidFill>
              <a:srgbClr val="4D4D4D"/>
            </a:solidFill>
          </a:ln>
        </p:spPr>
        <p:txBody>
          <a:bodyPr wrap="square" lIns="0" tIns="0" rIns="0" bIns="0" rtlCol="0"/>
          <a:lstStyle/>
          <a:p>
            <a:endParaRPr/>
          </a:p>
        </p:txBody>
      </p:sp>
      <p:sp>
        <p:nvSpPr>
          <p:cNvPr id="24" name="object 16"/>
          <p:cNvSpPr/>
          <p:nvPr/>
        </p:nvSpPr>
        <p:spPr>
          <a:xfrm>
            <a:off x="2748914" y="5780913"/>
            <a:ext cx="0" cy="54610"/>
          </a:xfrm>
          <a:custGeom>
            <a:avLst/>
            <a:gdLst/>
            <a:ahLst/>
            <a:cxnLst/>
            <a:rect l="l" t="t" r="r" b="b"/>
            <a:pathLst>
              <a:path h="54610">
                <a:moveTo>
                  <a:pt x="0" y="0"/>
                </a:moveTo>
                <a:lnTo>
                  <a:pt x="0" y="54102"/>
                </a:lnTo>
              </a:path>
            </a:pathLst>
          </a:custGeom>
          <a:ln w="9906">
            <a:solidFill>
              <a:srgbClr val="4D4D4D"/>
            </a:solidFill>
          </a:ln>
        </p:spPr>
        <p:txBody>
          <a:bodyPr wrap="square" lIns="0" tIns="0" rIns="0" bIns="0" rtlCol="0"/>
          <a:lstStyle/>
          <a:p>
            <a:endParaRPr/>
          </a:p>
        </p:txBody>
      </p:sp>
      <p:sp>
        <p:nvSpPr>
          <p:cNvPr id="25" name="object 20"/>
          <p:cNvSpPr/>
          <p:nvPr/>
        </p:nvSpPr>
        <p:spPr>
          <a:xfrm>
            <a:off x="4718684" y="5780913"/>
            <a:ext cx="0" cy="54610"/>
          </a:xfrm>
          <a:custGeom>
            <a:avLst/>
            <a:gdLst/>
            <a:ahLst/>
            <a:cxnLst/>
            <a:rect l="l" t="t" r="r" b="b"/>
            <a:pathLst>
              <a:path h="54610">
                <a:moveTo>
                  <a:pt x="0" y="0"/>
                </a:moveTo>
                <a:lnTo>
                  <a:pt x="0" y="54102"/>
                </a:lnTo>
              </a:path>
            </a:pathLst>
          </a:custGeom>
          <a:ln w="9906">
            <a:solidFill>
              <a:srgbClr val="4D4D4D"/>
            </a:solidFill>
          </a:ln>
        </p:spPr>
        <p:txBody>
          <a:bodyPr wrap="square" lIns="0" tIns="0" rIns="0" bIns="0" rtlCol="0"/>
          <a:lstStyle/>
          <a:p>
            <a:endParaRPr/>
          </a:p>
        </p:txBody>
      </p:sp>
      <p:sp>
        <p:nvSpPr>
          <p:cNvPr id="26" name="object 21"/>
          <p:cNvSpPr/>
          <p:nvPr/>
        </p:nvSpPr>
        <p:spPr>
          <a:xfrm>
            <a:off x="6689217" y="5780913"/>
            <a:ext cx="0" cy="54610"/>
          </a:xfrm>
          <a:custGeom>
            <a:avLst/>
            <a:gdLst/>
            <a:ahLst/>
            <a:cxnLst/>
            <a:rect l="l" t="t" r="r" b="b"/>
            <a:pathLst>
              <a:path h="54610">
                <a:moveTo>
                  <a:pt x="0" y="0"/>
                </a:moveTo>
                <a:lnTo>
                  <a:pt x="0" y="54102"/>
                </a:lnTo>
              </a:path>
            </a:pathLst>
          </a:custGeom>
          <a:ln w="9906">
            <a:solidFill>
              <a:srgbClr val="4D4D4D"/>
            </a:solidFill>
          </a:ln>
        </p:spPr>
        <p:txBody>
          <a:bodyPr wrap="square" lIns="0" tIns="0" rIns="0" bIns="0" rtlCol="0"/>
          <a:lstStyle/>
          <a:p>
            <a:endParaRPr/>
          </a:p>
        </p:txBody>
      </p:sp>
      <p:sp>
        <p:nvSpPr>
          <p:cNvPr id="27" name="object 22"/>
          <p:cNvSpPr txBox="1"/>
          <p:nvPr/>
        </p:nvSpPr>
        <p:spPr>
          <a:xfrm>
            <a:off x="3572972" y="4828028"/>
            <a:ext cx="322580" cy="177800"/>
          </a:xfrm>
          <a:prstGeom prst="rect">
            <a:avLst/>
          </a:prstGeom>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29.6</a:t>
            </a:r>
          </a:p>
        </p:txBody>
      </p:sp>
      <p:sp>
        <p:nvSpPr>
          <p:cNvPr id="28" name="object 23"/>
          <p:cNvSpPr txBox="1"/>
          <p:nvPr/>
        </p:nvSpPr>
        <p:spPr>
          <a:xfrm>
            <a:off x="5543199" y="4058560"/>
            <a:ext cx="322580" cy="177800"/>
          </a:xfrm>
          <a:prstGeom prst="rect">
            <a:avLst/>
          </a:prstGeom>
        </p:spPr>
        <p:txBody>
          <a:bodyPr vert="horz" wrap="square" lIns="0" tIns="0" rIns="0" bIns="0" rtlCol="0">
            <a:spAutoFit/>
          </a:bodyPr>
          <a:lstStyle/>
          <a:p>
            <a:pPr marL="12700">
              <a:lnSpc>
                <a:spcPct val="100000"/>
              </a:lnSpc>
            </a:pPr>
            <a:r>
              <a:rPr lang="ja-JP" sz="1200" b="0" i="0" dirty="0" smtClean="0">
                <a:solidFill>
                  <a:srgbClr val="4D4D4D"/>
                </a:solidFill>
                <a:ea typeface="MS UI Gothic" pitchFamily="18" charset="0"/>
              </a:rPr>
              <a:t>60.9</a:t>
            </a:r>
          </a:p>
        </p:txBody>
      </p:sp>
      <p:sp>
        <p:nvSpPr>
          <p:cNvPr id="29" name="object 24"/>
          <p:cNvSpPr txBox="1"/>
          <p:nvPr/>
        </p:nvSpPr>
        <p:spPr>
          <a:xfrm>
            <a:off x="2385169" y="3959442"/>
            <a:ext cx="224154" cy="1924685"/>
          </a:xfrm>
          <a:prstGeom prst="rect">
            <a:avLst/>
          </a:prstGeom>
        </p:spPr>
        <p:txBody>
          <a:bodyPr vert="horz" wrap="square" lIns="0" tIns="0" rIns="0" bIns="0" rtlCol="0">
            <a:spAutoFit/>
          </a:bodyPr>
          <a:lstStyle/>
          <a:p>
            <a:pPr algn="ctr">
              <a:lnSpc>
                <a:spcPct val="100000"/>
              </a:lnSpc>
            </a:pPr>
            <a:r>
              <a:rPr lang="ja-JP" sz="1400" b="0" i="0" dirty="0" smtClean="0">
                <a:solidFill>
                  <a:srgbClr val="4D4D4D"/>
                </a:solidFill>
                <a:ea typeface="MS UI Gothic" pitchFamily="18" charset="0"/>
              </a:rPr>
              <a:t>70</a:t>
            </a:r>
          </a:p>
          <a:p>
            <a:pPr algn="ctr">
              <a:lnSpc>
                <a:spcPct val="100000"/>
              </a:lnSpc>
              <a:spcBef>
                <a:spcPts val="254"/>
              </a:spcBef>
            </a:pPr>
            <a:r>
              <a:rPr lang="ja-JP" sz="1400" b="0" i="0" dirty="0" smtClean="0">
                <a:solidFill>
                  <a:srgbClr val="4D4D4D"/>
                </a:solidFill>
                <a:ea typeface="MS UI Gothic" pitchFamily="18" charset="0"/>
              </a:rPr>
              <a:t>60</a:t>
            </a:r>
          </a:p>
          <a:p>
            <a:pPr algn="ctr">
              <a:lnSpc>
                <a:spcPct val="100000"/>
              </a:lnSpc>
              <a:spcBef>
                <a:spcPts val="254"/>
              </a:spcBef>
            </a:pPr>
            <a:r>
              <a:rPr lang="ja-JP" sz="1400" b="0" i="0" dirty="0" smtClean="0">
                <a:solidFill>
                  <a:srgbClr val="4D4D4D"/>
                </a:solidFill>
                <a:ea typeface="MS UI Gothic" pitchFamily="18" charset="0"/>
              </a:rPr>
              <a:t>50</a:t>
            </a:r>
          </a:p>
          <a:p>
            <a:pPr algn="ctr">
              <a:lnSpc>
                <a:spcPct val="100000"/>
              </a:lnSpc>
              <a:spcBef>
                <a:spcPts val="254"/>
              </a:spcBef>
            </a:pPr>
            <a:r>
              <a:rPr lang="ja-JP" sz="1400" b="0" i="0" dirty="0" smtClean="0">
                <a:solidFill>
                  <a:srgbClr val="4D4D4D"/>
                </a:solidFill>
                <a:ea typeface="MS UI Gothic" pitchFamily="18" charset="0"/>
              </a:rPr>
              <a:t>40</a:t>
            </a:r>
          </a:p>
          <a:p>
            <a:pPr algn="ctr">
              <a:lnSpc>
                <a:spcPct val="100000"/>
              </a:lnSpc>
              <a:spcBef>
                <a:spcPts val="254"/>
              </a:spcBef>
            </a:pPr>
            <a:r>
              <a:rPr lang="ja-JP" sz="1400" b="0" i="0" dirty="0" smtClean="0">
                <a:solidFill>
                  <a:srgbClr val="4D4D4D"/>
                </a:solidFill>
                <a:ea typeface="MS UI Gothic" pitchFamily="18" charset="0"/>
              </a:rPr>
              <a:t>30</a:t>
            </a:r>
          </a:p>
          <a:p>
            <a:pPr algn="ctr">
              <a:lnSpc>
                <a:spcPct val="100000"/>
              </a:lnSpc>
              <a:spcBef>
                <a:spcPts val="254"/>
              </a:spcBef>
            </a:pPr>
            <a:r>
              <a:rPr lang="ja-JP" sz="1400" b="0" i="0" dirty="0" smtClean="0">
                <a:solidFill>
                  <a:srgbClr val="4D4D4D"/>
                </a:solidFill>
                <a:ea typeface="MS UI Gothic" pitchFamily="18" charset="0"/>
              </a:rPr>
              <a:t>20</a:t>
            </a:r>
          </a:p>
          <a:p>
            <a:pPr algn="ctr">
              <a:lnSpc>
                <a:spcPct val="100000"/>
              </a:lnSpc>
              <a:spcBef>
                <a:spcPts val="254"/>
              </a:spcBef>
            </a:pPr>
            <a:r>
              <a:rPr lang="ja-JP" sz="1400" b="0" i="0" dirty="0" smtClean="0">
                <a:solidFill>
                  <a:srgbClr val="4D4D4D"/>
                </a:solidFill>
                <a:ea typeface="MS UI Gothic" pitchFamily="18" charset="0"/>
              </a:rPr>
              <a:t>10</a:t>
            </a:r>
          </a:p>
          <a:p>
            <a:pPr marL="97790" algn="ctr">
              <a:lnSpc>
                <a:spcPct val="100000"/>
              </a:lnSpc>
              <a:spcBef>
                <a:spcPts val="254"/>
              </a:spcBef>
            </a:pPr>
            <a:r>
              <a:rPr lang="ja-JP" sz="1400" b="0" i="0" dirty="0" smtClean="0">
                <a:solidFill>
                  <a:srgbClr val="4D4D4D"/>
                </a:solidFill>
                <a:ea typeface="MS UI Gothic" pitchFamily="18" charset="0"/>
              </a:rPr>
              <a:t>0</a:t>
            </a:r>
          </a:p>
        </p:txBody>
      </p:sp>
      <p:sp>
        <p:nvSpPr>
          <p:cNvPr id="30" name="object 25"/>
          <p:cNvSpPr txBox="1"/>
          <p:nvPr/>
        </p:nvSpPr>
        <p:spPr>
          <a:xfrm>
            <a:off x="3567803" y="5892030"/>
            <a:ext cx="2013585" cy="215444"/>
          </a:xfrm>
          <a:prstGeom prst="rect">
            <a:avLst/>
          </a:prstGeom>
        </p:spPr>
        <p:txBody>
          <a:bodyPr vert="horz" wrap="square" lIns="0" tIns="0" rIns="0" bIns="0" rtlCol="0">
            <a:spAutoFit/>
          </a:bodyPr>
          <a:lstStyle/>
          <a:p>
            <a:pPr marL="12700">
              <a:lnSpc>
                <a:spcPct val="100000"/>
              </a:lnSpc>
            </a:pPr>
            <a:r>
              <a:rPr lang="ja-JP" sz="1400" b="0" i="0" dirty="0" smtClean="0">
                <a:solidFill>
                  <a:srgbClr val="4D4D4D"/>
                </a:solidFill>
                <a:ea typeface="MS UI Gothic" pitchFamily="18" charset="0"/>
              </a:rPr>
              <a:t>あり</a:t>
            </a:r>
          </a:p>
        </p:txBody>
      </p:sp>
      <p:sp>
        <p:nvSpPr>
          <p:cNvPr id="31" name="object 26"/>
          <p:cNvSpPr txBox="1"/>
          <p:nvPr/>
        </p:nvSpPr>
        <p:spPr>
          <a:xfrm>
            <a:off x="5577624" y="5892030"/>
            <a:ext cx="442850" cy="215444"/>
          </a:xfrm>
          <a:prstGeom prst="rect">
            <a:avLst/>
          </a:prstGeom>
        </p:spPr>
        <p:txBody>
          <a:bodyPr vert="horz" wrap="square" lIns="0" tIns="0" rIns="0" bIns="0" rtlCol="0">
            <a:spAutoFit/>
          </a:bodyPr>
          <a:lstStyle/>
          <a:p>
            <a:pPr marL="12700">
              <a:lnSpc>
                <a:spcPct val="100000"/>
              </a:lnSpc>
            </a:pPr>
            <a:r>
              <a:rPr lang="ja-JP" sz="1400" b="0" i="0" dirty="0" smtClean="0">
                <a:solidFill>
                  <a:srgbClr val="4D4D4D"/>
                </a:solidFill>
                <a:ea typeface="MS UI Gothic" pitchFamily="18" charset="0"/>
              </a:rPr>
              <a:t>なし</a:t>
            </a:r>
          </a:p>
        </p:txBody>
      </p:sp>
      <p:sp>
        <p:nvSpPr>
          <p:cNvPr id="32" name="object 25"/>
          <p:cNvSpPr txBox="1"/>
          <p:nvPr/>
        </p:nvSpPr>
        <p:spPr>
          <a:xfrm>
            <a:off x="3567803" y="6106176"/>
            <a:ext cx="2013585" cy="215444"/>
          </a:xfrm>
          <a:prstGeom prst="rect">
            <a:avLst/>
          </a:prstGeom>
        </p:spPr>
        <p:txBody>
          <a:bodyPr vert="horz" wrap="square" lIns="0" tIns="0" rIns="0" bIns="0" rtlCol="0">
            <a:spAutoFit/>
          </a:bodyPr>
          <a:lstStyle/>
          <a:p>
            <a:pPr algn="ctr">
              <a:lnSpc>
                <a:spcPct val="100000"/>
              </a:lnSpc>
              <a:spcBef>
                <a:spcPts val="229"/>
              </a:spcBef>
            </a:pPr>
            <a:r>
              <a:rPr lang="ja-JP" sz="1400" b="1" i="0" dirty="0" smtClean="0">
                <a:solidFill>
                  <a:srgbClr val="4D4D4D"/>
                </a:solidFill>
                <a:ea typeface="MS UI Gothic" pitchFamily="18" charset="0"/>
              </a:rPr>
              <a:t>8週時点での空洞形成</a:t>
            </a:r>
          </a:p>
        </p:txBody>
      </p:sp>
    </p:spTree>
    <p:extLst>
      <p:ext uri="{BB962C8B-B14F-4D97-AF65-F5344CB8AC3E}">
        <p14:creationId xmlns:p14="http://schemas.microsoft.com/office/powerpoint/2010/main" xmlns="" val="13982221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2015: 結腸直腸癌患者の肺転移におけるレゴラフェニブ誘発性の空洞形成：第III相CORRECT試験からのデータ</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Ricotta R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プラセボ群と比較して、レゴラフェニブ投与群のCRC患者では、空洞形成のある肺転移を高頻度に認めた</a:t>
            </a:r>
          </a:p>
          <a:p>
            <a:r>
              <a:rPr lang="ja-JP" sz="1600" b="1" i="0" dirty="0" smtClean="0">
                <a:solidFill>
                  <a:srgbClr val="4D4D4D"/>
                </a:solidFill>
                <a:ea typeface="MS UI Gothic" pitchFamily="18" charset="0"/>
              </a:rPr>
              <a:t>このような放射線学的変化は病勢の進行がないことを示し、PFSに対する早期段階でのメッセージとして予測的に確認される画像マーカーとなる</a:t>
            </a:r>
          </a:p>
          <a:p>
            <a:pPr lvl="1"/>
            <a:endParaRPr lang="en-GB" b="1" dirty="0" smtClean="0"/>
          </a:p>
          <a:p>
            <a:pPr lvl="1"/>
            <a:endParaRPr lang="en-GB" b="1" dirty="0" smtClean="0"/>
          </a:p>
          <a:p>
            <a:pPr lvl="1"/>
            <a:endParaRPr lang="en-GB" b="1" dirty="0"/>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Ricotta et al. </a:t>
            </a:r>
            <a:r>
              <a:rPr lang="ja-JP" sz="1200" b="0" i="1" dirty="0" smtClean="0">
                <a:ea typeface="MS UI Gothic" pitchFamily="18" charset="0"/>
              </a:rPr>
              <a:t>Ann Oncol</a:t>
            </a:r>
            <a:r>
              <a:rPr lang="ja-JP" sz="1200" b="0" i="0" dirty="0" smtClean="0">
                <a:ea typeface="MS UI Gothic" pitchFamily="18" charset="0"/>
              </a:rPr>
              <a:t> 2015; 26 (suppl 6): abstr 2015</a:t>
            </a:r>
          </a:p>
        </p:txBody>
      </p:sp>
    </p:spTree>
    <p:extLst>
      <p:ext uri="{BB962C8B-B14F-4D97-AF65-F5344CB8AC3E}">
        <p14:creationId xmlns:p14="http://schemas.microsoft.com/office/powerpoint/2010/main" xmlns="" val="2138242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2005: 80歳超のステージ3結腸癌患者における、治療および生存率の欧州癌治療登録（EURECCA）国際比較</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Bastiaannet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研究の目的</a:t>
            </a:r>
          </a:p>
          <a:p>
            <a:r>
              <a:rPr lang="ja-JP" sz="1600" b="0" i="0" dirty="0" smtClean="0">
                <a:solidFill>
                  <a:srgbClr val="4D4D4D"/>
                </a:solidFill>
                <a:ea typeface="MS UI Gothic" pitchFamily="18" charset="0"/>
              </a:rPr>
              <a:t>アジュバントCTを受けた80歳超のステージ3結腸癌患者において、</a:t>
            </a:r>
            <a:endParaRPr lang="es-ES" altLang="ja-JP" sz="1600" b="0" i="0" dirty="0" smtClean="0">
              <a:solidFill>
                <a:srgbClr val="4D4D4D"/>
              </a:solidFill>
              <a:ea typeface="MS UI Gothic" pitchFamily="18" charset="0"/>
            </a:endParaRPr>
          </a:p>
          <a:p>
            <a:r>
              <a:rPr lang="ja-JP" sz="1600" b="0" i="0" dirty="0" smtClean="0">
                <a:solidFill>
                  <a:srgbClr val="4D4D4D"/>
                </a:solidFill>
                <a:ea typeface="MS UI Gothic" pitchFamily="18" charset="0"/>
              </a:rPr>
              <a:t>治療戦略別の生存転帰を検討すること</a:t>
            </a:r>
          </a:p>
          <a:p>
            <a:pPr marL="0" indent="0">
              <a:buNone/>
            </a:pPr>
            <a:r>
              <a:rPr lang="ja-JP" sz="1600" b="1" i="0" dirty="0" smtClean="0">
                <a:solidFill>
                  <a:srgbClr val="4D4D4D"/>
                </a:solidFill>
                <a:ea typeface="MS UI Gothic" pitchFamily="18" charset="0"/>
              </a:rPr>
              <a:t>試験デザイン</a:t>
            </a:r>
          </a:p>
          <a:p>
            <a:r>
              <a:rPr lang="ja-JP" sz="1600" b="0" i="0" dirty="0" smtClean="0">
                <a:solidFill>
                  <a:srgbClr val="4D4D4D"/>
                </a:solidFill>
                <a:ea typeface="MS UI Gothic" pitchFamily="18" charset="0"/>
              </a:rPr>
              <a:t>観察的研究：80歳超のステージ3結腸癌患者を本解析の対象とした。</a:t>
            </a:r>
          </a:p>
          <a:p>
            <a:r>
              <a:rPr lang="ja-JP" sz="1600" b="0" i="0" dirty="0" smtClean="0">
                <a:solidFill>
                  <a:srgbClr val="4D4D4D"/>
                </a:solidFill>
                <a:ea typeface="MS UI Gothic" pitchFamily="18" charset="0"/>
              </a:rPr>
              <a:t>データは5つのコホートから得られた。</a:t>
            </a:r>
          </a:p>
          <a:p>
            <a:pPr lvl="2"/>
            <a:endParaRPr lang="en-GB" dirty="0" smtClean="0"/>
          </a:p>
          <a:p>
            <a:pPr lvl="2"/>
            <a:endParaRPr lang="en-GB" dirty="0"/>
          </a:p>
          <a:p>
            <a:pPr lvl="2"/>
            <a:endParaRPr lang="en-GB" dirty="0" smtClean="0"/>
          </a:p>
          <a:p>
            <a:pPr lvl="2"/>
            <a:endParaRPr lang="en-GB" dirty="0"/>
          </a:p>
          <a:p>
            <a:pPr lvl="2"/>
            <a:endParaRPr lang="en-GB" dirty="0" smtClean="0"/>
          </a:p>
          <a:p>
            <a:pPr lvl="2"/>
            <a:endParaRPr lang="en-GB" dirty="0"/>
          </a:p>
          <a:p>
            <a:pPr lvl="2"/>
            <a:endParaRPr lang="en-GB" dirty="0" smtClean="0"/>
          </a:p>
          <a:p>
            <a:r>
              <a:rPr lang="ja-JP" sz="1600" b="0" i="0" dirty="0" smtClean="0">
                <a:solidFill>
                  <a:srgbClr val="4D4D4D"/>
                </a:solidFill>
                <a:ea typeface="MS UI Gothic" pitchFamily="18" charset="0"/>
              </a:rPr>
              <a:t>治療（アジュバントCT）戦略が比較された。</a:t>
            </a:r>
          </a:p>
          <a:p>
            <a:r>
              <a:rPr lang="ja-JP" sz="1600" b="0" i="0" dirty="0" smtClean="0">
                <a:solidFill>
                  <a:srgbClr val="4D4D4D"/>
                </a:solidFill>
                <a:ea typeface="MS UI Gothic" pitchFamily="18" charset="0"/>
              </a:rPr>
              <a:t>生存状況は患者の医療記録を用いて判定した</a:t>
            </a:r>
          </a:p>
          <a:p>
            <a:pPr lvl="1"/>
            <a:r>
              <a:rPr lang="ja-JP" sz="1600" b="0" i="0" dirty="0" smtClean="0">
                <a:solidFill>
                  <a:srgbClr val="4D4D4D"/>
                </a:solidFill>
                <a:ea typeface="MS UI Gothic" pitchFamily="18" charset="0"/>
              </a:rPr>
              <a:t>予測生存率は、本治験のコホートにおける実測生存率と、一般集団における予測生存率の比として算出された</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Bastiaannet et al. </a:t>
            </a:r>
            <a:r>
              <a:rPr lang="ja-JP" sz="1200" b="0" i="1" dirty="0" smtClean="0">
                <a:ea typeface="MS UI Gothic" pitchFamily="18" charset="0"/>
              </a:rPr>
              <a:t>Ann Oncol</a:t>
            </a:r>
            <a:r>
              <a:rPr lang="ja-JP" sz="1200" b="0" i="0" dirty="0" smtClean="0">
                <a:ea typeface="MS UI Gothic" pitchFamily="18" charset="0"/>
              </a:rPr>
              <a:t> 2015; 26 (suppl 6): abstr 2005</a:t>
            </a:r>
          </a:p>
        </p:txBody>
      </p:sp>
      <p:graphicFrame>
        <p:nvGraphicFramePr>
          <p:cNvPr id="3" name="Table 2"/>
          <p:cNvGraphicFramePr>
            <a:graphicFrameLocks noGrp="1"/>
          </p:cNvGraphicFramePr>
          <p:nvPr>
            <p:extLst>
              <p:ext uri="{D42A27DB-BD31-4B8C-83A1-F6EECF244321}">
                <p14:modId xmlns:p14="http://schemas.microsoft.com/office/powerpoint/2010/main" xmlns="" val="2203073221"/>
              </p:ext>
            </p:extLst>
          </p:nvPr>
        </p:nvGraphicFramePr>
        <p:xfrm>
          <a:off x="1143000" y="3118795"/>
          <a:ext cx="6096000" cy="1884680"/>
        </p:xfrm>
        <a:graphic>
          <a:graphicData uri="http://schemas.openxmlformats.org/drawingml/2006/table">
            <a:tbl>
              <a:tblPr firstRow="1" bandRow="1">
                <a:tableStyleId>{69012ECD-51FC-41F1-AA8D-1B2483CD663E}</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152400">
                <a:tc>
                  <a:txBody>
                    <a:bodyPr/>
                    <a:lstStyle/>
                    <a:p>
                      <a:pPr>
                        <a:lnSpc>
                          <a:spcPts val="1400"/>
                        </a:lnSpc>
                      </a:pPr>
                      <a:r>
                        <a:rPr lang="ja-JP" sz="1400" b="1" i="0" dirty="0" smtClean="0">
                          <a:solidFill>
                            <a:srgbClr val="FFFFFF"/>
                          </a:solidFill>
                          <a:ea typeface="MS UI Gothic" pitchFamily="18" charset="0"/>
                        </a:rPr>
                        <a:t>国</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400"/>
                        </a:lnSpc>
                      </a:pPr>
                      <a:r>
                        <a:rPr lang="ja-JP" sz="1400" b="1" i="0" dirty="0" smtClean="0">
                          <a:solidFill>
                            <a:srgbClr val="FFFFFF"/>
                          </a:solidFill>
                          <a:ea typeface="MS UI Gothic" pitchFamily="18" charset="0"/>
                        </a:rPr>
                        <a:t>患者、n</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152400">
                <a:tc>
                  <a:txBody>
                    <a:bodyPr/>
                    <a:lstStyle/>
                    <a:p>
                      <a:pPr>
                        <a:lnSpc>
                          <a:spcPts val="1400"/>
                        </a:lnSpc>
                      </a:pPr>
                      <a:r>
                        <a:rPr lang="ja-JP" sz="1400" b="0" i="0" dirty="0" smtClean="0">
                          <a:solidFill>
                            <a:srgbClr val="4D4D4D"/>
                          </a:solidFill>
                          <a:ea typeface="MS UI Gothic" pitchFamily="18" charset="0"/>
                        </a:rPr>
                        <a:t>デンマーク</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400"/>
                        </a:lnSpc>
                      </a:pPr>
                      <a:r>
                        <a:rPr lang="ja-JP" sz="1400" b="0" i="0" dirty="0" smtClean="0">
                          <a:solidFill>
                            <a:srgbClr val="4D4D4D"/>
                          </a:solidFill>
                          <a:ea typeface="MS UI Gothic" pitchFamily="18" charset="0"/>
                        </a:rPr>
                        <a:t>1,321</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1"/>
                  </a:ext>
                </a:extLst>
              </a:tr>
              <a:tr h="152400">
                <a:tc>
                  <a:txBody>
                    <a:bodyPr/>
                    <a:lstStyle/>
                    <a:p>
                      <a:pPr>
                        <a:lnSpc>
                          <a:spcPts val="1400"/>
                        </a:lnSpc>
                      </a:pPr>
                      <a:r>
                        <a:rPr lang="ja-JP" sz="1400" b="0" i="0" dirty="0" smtClean="0">
                          <a:solidFill>
                            <a:srgbClr val="4D4D4D"/>
                          </a:solidFill>
                          <a:ea typeface="MS UI Gothic" pitchFamily="18" charset="0"/>
                        </a:rPr>
                        <a:t>スウェーデン</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400"/>
                        </a:lnSpc>
                      </a:pPr>
                      <a:r>
                        <a:rPr lang="ja-JP" sz="1400" b="0" i="0" dirty="0" smtClean="0">
                          <a:solidFill>
                            <a:srgbClr val="4D4D4D"/>
                          </a:solidFill>
                          <a:ea typeface="MS UI Gothic" pitchFamily="18" charset="0"/>
                        </a:rPr>
                        <a:t>1,075</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152400">
                <a:tc>
                  <a:txBody>
                    <a:bodyPr/>
                    <a:lstStyle/>
                    <a:p>
                      <a:pPr>
                        <a:lnSpc>
                          <a:spcPts val="1400"/>
                        </a:lnSpc>
                      </a:pPr>
                      <a:r>
                        <a:rPr lang="ja-JP" sz="1400" b="0" i="0" dirty="0" smtClean="0">
                          <a:solidFill>
                            <a:srgbClr val="4D4D4D"/>
                          </a:solidFill>
                          <a:ea typeface="MS UI Gothic" pitchFamily="18" charset="0"/>
                        </a:rPr>
                        <a:t>ベルギー</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400"/>
                        </a:lnSpc>
                      </a:pPr>
                      <a:r>
                        <a:rPr lang="ja-JP" sz="1400" b="0" i="0" dirty="0" smtClean="0">
                          <a:solidFill>
                            <a:srgbClr val="4D4D4D"/>
                          </a:solidFill>
                          <a:ea typeface="MS UI Gothic" pitchFamily="18" charset="0"/>
                        </a:rPr>
                        <a:t>2,313</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3"/>
                  </a:ext>
                </a:extLst>
              </a:tr>
              <a:tr h="152400">
                <a:tc>
                  <a:txBody>
                    <a:bodyPr/>
                    <a:lstStyle/>
                    <a:p>
                      <a:pPr>
                        <a:lnSpc>
                          <a:spcPts val="1400"/>
                        </a:lnSpc>
                      </a:pPr>
                      <a:r>
                        <a:rPr lang="ja-JP" sz="1400" b="0" i="0" dirty="0" smtClean="0">
                          <a:solidFill>
                            <a:srgbClr val="4D4D4D"/>
                          </a:solidFill>
                          <a:ea typeface="MS UI Gothic" pitchFamily="18" charset="0"/>
                        </a:rPr>
                        <a:t>オランダ</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400"/>
                        </a:lnSpc>
                      </a:pPr>
                      <a:r>
                        <a:rPr lang="ja-JP" sz="1400" b="0" i="0" dirty="0" smtClean="0">
                          <a:solidFill>
                            <a:srgbClr val="4D4D4D"/>
                          </a:solidFill>
                          <a:ea typeface="MS UI Gothic" pitchFamily="18" charset="0"/>
                        </a:rPr>
                        <a:t>3,071</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152400">
                <a:tc>
                  <a:txBody>
                    <a:bodyPr/>
                    <a:lstStyle/>
                    <a:p>
                      <a:pPr>
                        <a:lnSpc>
                          <a:spcPts val="1400"/>
                        </a:lnSpc>
                      </a:pPr>
                      <a:r>
                        <a:rPr lang="ja-JP" sz="1400" b="0" i="0" dirty="0" smtClean="0">
                          <a:solidFill>
                            <a:srgbClr val="4D4D4D"/>
                          </a:solidFill>
                          <a:ea typeface="MS UI Gothic" pitchFamily="18" charset="0"/>
                        </a:rPr>
                        <a:t>ドイツ</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a:txBody>
                    <a:bodyPr/>
                    <a:lstStyle/>
                    <a:p>
                      <a:pPr algn="ctr">
                        <a:lnSpc>
                          <a:spcPts val="1400"/>
                        </a:lnSpc>
                      </a:pPr>
                      <a:r>
                        <a:rPr lang="ja-JP" sz="1400" b="0" i="0" dirty="0" smtClean="0">
                          <a:solidFill>
                            <a:srgbClr val="4D4D4D"/>
                          </a:solidFill>
                          <a:ea typeface="MS UI Gothic" pitchFamily="18" charset="0"/>
                        </a:rPr>
                        <a:t>1,674</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5"/>
                  </a:ext>
                </a:extLst>
              </a:tr>
              <a:tr h="152400">
                <a:tc>
                  <a:txBody>
                    <a:bodyPr/>
                    <a:lstStyle/>
                    <a:p>
                      <a:pPr>
                        <a:lnSpc>
                          <a:spcPts val="1400"/>
                        </a:lnSpc>
                      </a:pPr>
                      <a:r>
                        <a:rPr lang="ja-JP" sz="1400" b="1" i="0" dirty="0" smtClean="0">
                          <a:solidFill>
                            <a:srgbClr val="4D4D4D"/>
                          </a:solidFill>
                          <a:ea typeface="MS UI Gothic" pitchFamily="18" charset="0"/>
                        </a:rPr>
                        <a:t>合計</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lnSpc>
                          <a:spcPts val="1400"/>
                        </a:lnSpc>
                      </a:pPr>
                      <a:r>
                        <a:rPr lang="ja-JP" sz="1400" b="1" i="0" dirty="0" smtClean="0">
                          <a:solidFill>
                            <a:srgbClr val="4D4D4D"/>
                          </a:solidFill>
                          <a:ea typeface="MS UI Gothic" pitchFamily="18" charset="0"/>
                        </a:rPr>
                        <a:t>9,454</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782651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2005: 80歳超のステージ3結腸癌患者における、治療および生存率の欧州癌治療登録（EURECCA）国際比較</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Bastiaannet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主な結果</a:t>
            </a:r>
          </a:p>
          <a:p>
            <a:pPr lvl="1"/>
            <a:endParaRPr lang="en-GB" dirty="0"/>
          </a:p>
        </p:txBody>
      </p:sp>
      <p:sp>
        <p:nvSpPr>
          <p:cNvPr id="13" name="Text Placeholder 12"/>
          <p:cNvSpPr>
            <a:spLocks noGrp="1"/>
          </p:cNvSpPr>
          <p:nvPr>
            <p:ph type="body" sz="quarter" idx="10"/>
          </p:nvPr>
        </p:nvSpPr>
        <p:spPr>
          <a:xfrm>
            <a:off x="365125" y="6096000"/>
            <a:ext cx="4283075" cy="487363"/>
          </a:xfrm>
        </p:spPr>
        <p:txBody>
          <a:bodyPr/>
          <a:lstStyle/>
          <a:p>
            <a:r>
              <a:rPr lang="ja-JP" sz="1200" b="0" i="0" dirty="0" smtClean="0">
                <a:ea typeface="MS UI Gothic" pitchFamily="18" charset="0"/>
              </a:rPr>
              <a:t>*結腸癌による死亡の相対過剰リスク（RER）；</a:t>
            </a:r>
            <a:r>
              <a:rPr lang="en" sz="1200" dirty="0" smtClean="0"/>
              <a:t/>
            </a:r>
            <a:br>
              <a:rPr lang="en" sz="1200" dirty="0" smtClean="0"/>
            </a:br>
            <a:r>
              <a:rPr lang="ja-JP" sz="1200" b="0" i="0" baseline="30000" dirty="0" smtClean="0">
                <a:ea typeface="MS UI Gothic" pitchFamily="18" charset="0"/>
              </a:rPr>
              <a:t>†</a:t>
            </a:r>
            <a:r>
              <a:rPr lang="ja-JP" sz="1200" b="0" i="0" dirty="0" smtClean="0">
                <a:ea typeface="MS UI Gothic" pitchFamily="18" charset="0"/>
              </a:rPr>
              <a:t>実測生存率（治験コホート）と予測生存率（一般集団）の比</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Bastiaannet et al. </a:t>
            </a:r>
            <a:r>
              <a:rPr lang="ja-JP" sz="1200" b="0" i="1" dirty="0" smtClean="0">
                <a:ea typeface="MS UI Gothic" pitchFamily="18" charset="0"/>
              </a:rPr>
              <a:t>Ann Oncol </a:t>
            </a:r>
            <a:r>
              <a:rPr lang="ja-JP" sz="1200" b="0" dirty="0" smtClean="0">
                <a:ea typeface="MS UI Gothic" pitchFamily="18" charset="0"/>
              </a:rPr>
              <a:t>2015; 26 (suppl 6): abstr </a:t>
            </a:r>
            <a:r>
              <a:rPr lang="es-ES" altLang="ja-JP" sz="1200" b="0" dirty="0" smtClean="0">
                <a:ea typeface="MS UI Gothic" pitchFamily="18" charset="0"/>
              </a:rPr>
              <a:t>2005</a:t>
            </a:r>
            <a:endParaRPr lang="ja-JP" sz="1200" b="0" dirty="0" smtClean="0">
              <a:ea typeface="MS UI Gothic"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049915130"/>
              </p:ext>
            </p:extLst>
          </p:nvPr>
        </p:nvGraphicFramePr>
        <p:xfrm>
          <a:off x="609600" y="1752600"/>
          <a:ext cx="7924800" cy="3810003"/>
        </p:xfrm>
        <a:graphic>
          <a:graphicData uri="http://schemas.openxmlformats.org/drawingml/2006/table">
            <a:tbl>
              <a:tblPr firstRow="1" bandRow="1">
                <a:tableStyleId>{69012ECD-51FC-41F1-AA8D-1B2483CD663E}</a:tableStyleId>
              </a:tblPr>
              <a:tblGrid>
                <a:gridCol w="2641600">
                  <a:extLst>
                    <a:ext uri="{9D8B030D-6E8A-4147-A177-3AD203B41FA5}">
                      <a16:colId xmlns="" xmlns:a16="http://schemas.microsoft.com/office/drawing/2014/main" val="20000"/>
                    </a:ext>
                  </a:extLst>
                </a:gridCol>
                <a:gridCol w="2641600">
                  <a:extLst>
                    <a:ext uri="{9D8B030D-6E8A-4147-A177-3AD203B41FA5}">
                      <a16:colId xmlns="" xmlns:a16="http://schemas.microsoft.com/office/drawing/2014/main" val="20001"/>
                    </a:ext>
                  </a:extLst>
                </a:gridCol>
                <a:gridCol w="2641600">
                  <a:extLst>
                    <a:ext uri="{9D8B030D-6E8A-4147-A177-3AD203B41FA5}">
                      <a16:colId xmlns="" xmlns:a16="http://schemas.microsoft.com/office/drawing/2014/main" val="20002"/>
                    </a:ext>
                  </a:extLst>
                </a:gridCol>
              </a:tblGrid>
              <a:tr h="592409">
                <a:tc>
                  <a:txBody>
                    <a:bodyPr/>
                    <a:lstStyle/>
                    <a:p>
                      <a:r>
                        <a:rPr lang="ja-JP" sz="1400" b="1" i="0" dirty="0" smtClean="0">
                          <a:solidFill>
                            <a:srgbClr val="FFFFFF"/>
                          </a:solidFill>
                          <a:ea typeface="MS UI Gothic" pitchFamily="18" charset="0"/>
                        </a:rPr>
                        <a:t>近隣国</a:t>
                      </a:r>
                    </a:p>
                  </a:txBody>
                  <a:tcPr anchor="b">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アジュバントCTの施行率、%</a:t>
                      </a:r>
                    </a:p>
                  </a:txBody>
                  <a:tcPr anchor="b">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ja-JP" sz="1400" b="1" i="0" dirty="0" smtClean="0">
                          <a:solidFill>
                            <a:srgbClr val="FFFFFF"/>
                          </a:solidFill>
                          <a:ea typeface="MS UI Gothic" pitchFamily="18" charset="0"/>
                        </a:rPr>
                        <a:t>生存率の差、</a:t>
                      </a:r>
                    </a:p>
                    <a:p>
                      <a:pPr algn="ctr"/>
                      <a:r>
                        <a:rPr lang="ja-JP" sz="1400" b="1" i="0" dirty="0" smtClean="0">
                          <a:solidFill>
                            <a:srgbClr val="FFFFFF"/>
                          </a:solidFill>
                          <a:ea typeface="MS UI Gothic" pitchFamily="18" charset="0"/>
                        </a:rPr>
                        <a:t>RER* HR (95%CI); P値</a:t>
                      </a:r>
                    </a:p>
                  </a:txBody>
                  <a:tcPr anchor="b">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23979">
                <a:tc gridSpan="2">
                  <a:txBody>
                    <a:bodyPr/>
                    <a:lstStyle/>
                    <a:p>
                      <a:pPr algn="r"/>
                      <a:endParaRPr lang="en-GB" sz="1400" b="1"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hMerge="1">
                  <a:txBody>
                    <a:bodyPr/>
                    <a:lstStyle/>
                    <a:p>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4D4D4D"/>
                          </a:solidFill>
                          <a:ea typeface="MS UI Gothic" pitchFamily="18" charset="0"/>
                        </a:rPr>
                        <a:t>相対生存率</a:t>
                      </a:r>
                      <a:r>
                        <a:rPr lang="ja-JP" sz="1400" b="1" i="0" baseline="30000" dirty="0" smtClean="0">
                          <a:solidFill>
                            <a:srgbClr val="4D4D4D"/>
                          </a:solidFill>
                          <a:ea typeface="MS UI Gothic" pitchFamily="18" charset="0"/>
                        </a:rPr>
                        <a: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1"/>
                  </a:ext>
                </a:extLst>
              </a:tr>
              <a:tr h="592409">
                <a:tc>
                  <a:txBody>
                    <a:bodyPr/>
                    <a:lstStyle/>
                    <a:p>
                      <a:r>
                        <a:rPr lang="ja-JP" sz="1400" b="0" i="0" dirty="0" smtClean="0">
                          <a:solidFill>
                            <a:srgbClr val="4D4D4D"/>
                          </a:solidFill>
                          <a:ea typeface="MS UI Gothic" pitchFamily="18" charset="0"/>
                        </a:rPr>
                        <a:t>デンマーク </a:t>
                      </a:r>
                    </a:p>
                    <a:p>
                      <a:r>
                        <a:rPr lang="ja-JP" sz="1400" b="0" i="0" dirty="0" smtClean="0">
                          <a:solidFill>
                            <a:srgbClr val="4D4D4D"/>
                          </a:solidFill>
                          <a:ea typeface="MS UI Gothic" pitchFamily="18" charset="0"/>
                        </a:rPr>
                        <a:t>スウェーデン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10.7</a:t>
                      </a:r>
                    </a:p>
                    <a:p>
                      <a:pPr algn="ctr"/>
                      <a:r>
                        <a:rPr lang="ja-JP" sz="1400" b="0" i="0" dirty="0" smtClean="0">
                          <a:solidFill>
                            <a:srgbClr val="4D4D4D"/>
                          </a:solidFill>
                          <a:ea typeface="MS UI Gothic" pitchFamily="18" charset="0"/>
                        </a:rPr>
                        <a:t>0.9</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noProof="0" dirty="0" smtClean="0"/>
                    </a:p>
                    <a:p>
                      <a:pPr algn="ctr"/>
                      <a:r>
                        <a:rPr lang="ja-JP" sz="1400" b="0" i="0" dirty="0" smtClean="0">
                          <a:solidFill>
                            <a:srgbClr val="4D4D4D"/>
                          </a:solidFill>
                          <a:ea typeface="MS UI Gothic" pitchFamily="18" charset="0"/>
                        </a:rPr>
                        <a:t>0.8 (0.7, 1.0); p=0.1</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2"/>
                  </a:ext>
                </a:extLst>
              </a:tr>
              <a:tr h="592409">
                <a:tc>
                  <a:txBody>
                    <a:bodyPr/>
                    <a:lstStyle/>
                    <a:p>
                      <a:r>
                        <a:rPr lang="ja-JP" sz="1400" b="0" i="0" dirty="0" smtClean="0">
                          <a:solidFill>
                            <a:srgbClr val="4D4D4D"/>
                          </a:solidFill>
                          <a:ea typeface="MS UI Gothic" pitchFamily="18" charset="0"/>
                        </a:rPr>
                        <a:t>オランダ</a:t>
                      </a:r>
                    </a:p>
                    <a:p>
                      <a:r>
                        <a:rPr lang="ja-JP" sz="1400" b="0" i="0" dirty="0" smtClean="0">
                          <a:solidFill>
                            <a:srgbClr val="4D4D4D"/>
                          </a:solidFill>
                          <a:ea typeface="MS UI Gothic" pitchFamily="18" charset="0"/>
                        </a:rPr>
                        <a:t>ドイツ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5.4</a:t>
                      </a:r>
                    </a:p>
                    <a:p>
                      <a:pPr algn="ctr"/>
                      <a:r>
                        <a:rPr lang="ja-JP" sz="1400" b="0" i="0" dirty="0" smtClean="0">
                          <a:solidFill>
                            <a:srgbClr val="4D4D4D"/>
                          </a:solidFill>
                          <a:ea typeface="MS UI Gothic" pitchFamily="18" charset="0"/>
                        </a:rPr>
                        <a:t>6.0</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baseline="0" noProof="0" dirty="0" smtClean="0"/>
                    </a:p>
                    <a:p>
                      <a:pPr algn="ctr"/>
                      <a:r>
                        <a:rPr lang="ja-JP" sz="1400" b="0" i="0" dirty="0" smtClean="0">
                          <a:solidFill>
                            <a:srgbClr val="4D4D4D"/>
                          </a:solidFill>
                          <a:ea typeface="MS UI Gothic" pitchFamily="18" charset="0"/>
                        </a:rPr>
                        <a:t>1.1 (0.7, 2.3); p=0.4</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3"/>
                  </a:ext>
                </a:extLst>
              </a:tr>
              <a:tr h="592409">
                <a:tc>
                  <a:txBody>
                    <a:bodyPr/>
                    <a:lstStyle/>
                    <a:p>
                      <a:r>
                        <a:rPr lang="ja-JP" sz="1400" b="0" i="0" dirty="0" smtClean="0">
                          <a:solidFill>
                            <a:srgbClr val="4D4D4D"/>
                          </a:solidFill>
                          <a:ea typeface="MS UI Gothic" pitchFamily="18" charset="0"/>
                        </a:rPr>
                        <a:t>オランダ </a:t>
                      </a:r>
                    </a:p>
                    <a:p>
                      <a:r>
                        <a:rPr lang="ja-JP" sz="1400" b="0" i="0" dirty="0" smtClean="0">
                          <a:solidFill>
                            <a:srgbClr val="4D4D4D"/>
                          </a:solidFill>
                          <a:ea typeface="MS UI Gothic" pitchFamily="18" charset="0"/>
                        </a:rPr>
                        <a:t>ベルギー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5.4</a:t>
                      </a:r>
                    </a:p>
                    <a:p>
                      <a:pPr algn="ctr"/>
                      <a:r>
                        <a:rPr lang="ja-JP" sz="1400" b="0" i="0" dirty="0" smtClean="0">
                          <a:solidFill>
                            <a:srgbClr val="4D4D4D"/>
                          </a:solidFill>
                          <a:ea typeface="MS UI Gothic" pitchFamily="18" charset="0"/>
                        </a:rPr>
                        <a:t>23.4</a:t>
                      </a:r>
                    </a:p>
                  </a:txBody>
                  <a:tcPr anchor="ctr">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noProof="0" dirty="0" smtClean="0"/>
                    </a:p>
                    <a:p>
                      <a:pPr algn="ctr"/>
                      <a:r>
                        <a:rPr lang="ja-JP" sz="1400" b="0" i="0" dirty="0" smtClean="0">
                          <a:solidFill>
                            <a:srgbClr val="4D4D4D"/>
                          </a:solidFill>
                          <a:ea typeface="MS UI Gothic" pitchFamily="18" charset="0"/>
                        </a:rPr>
                        <a:t>0.7 (0.4, 1.2); p=0.2</a:t>
                      </a:r>
                    </a:p>
                  </a:txBody>
                  <a:tcPr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4"/>
                  </a:ext>
                </a:extLst>
              </a:tr>
              <a:tr h="423979">
                <a:tc gridSpan="2">
                  <a:txBody>
                    <a:bodyPr/>
                    <a:lstStyle/>
                    <a:p>
                      <a:pPr marL="0" algn="r" defTabSz="914400" rtl="0" eaLnBrk="1" latinLnBrk="0" hangingPunct="1"/>
                      <a:endParaRPr lang="en-GB" sz="1400" b="1" kern="1200" dirty="0">
                        <a:solidFill>
                          <a:schemeClr val="tx1"/>
                        </a:solidFill>
                        <a:latin typeface="+mn-lt"/>
                        <a:ea typeface="+mn-ea"/>
                        <a:cs typeface="+mn-cs"/>
                      </a:endParaRPr>
                    </a:p>
                  </a:txBody>
                  <a:tcPr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tc hMerge="1">
                  <a:txBody>
                    <a:bodyPr/>
                    <a:lstStyle/>
                    <a:p>
                      <a:pPr algn="ct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400" b="1" i="0" dirty="0" smtClean="0">
                          <a:solidFill>
                            <a:srgbClr val="4D4D4D"/>
                          </a:solidFill>
                          <a:ea typeface="MS UI Gothic" pitchFamily="18" charset="0"/>
                        </a:rPr>
                        <a:t>癌特異的生存率</a:t>
                      </a:r>
                    </a:p>
                  </a:txBody>
                  <a:tcPr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2E2E2"/>
                    </a:solidFill>
                  </a:tcPr>
                </a:tc>
                <a:extLst>
                  <a:ext uri="{0D108BD9-81ED-4DB2-BD59-A6C34878D82A}">
                    <a16:rowId xmlns="" xmlns:a16="http://schemas.microsoft.com/office/drawing/2014/main" val="10005"/>
                  </a:ext>
                </a:extLst>
              </a:tr>
              <a:tr h="592409">
                <a:tc>
                  <a:txBody>
                    <a:bodyPr/>
                    <a:lstStyle/>
                    <a:p>
                      <a:r>
                        <a:rPr lang="ja-JP" sz="1400" b="0" i="0" dirty="0" smtClean="0">
                          <a:solidFill>
                            <a:srgbClr val="4D4D4D"/>
                          </a:solidFill>
                          <a:ea typeface="MS UI Gothic" pitchFamily="18" charset="0"/>
                        </a:rPr>
                        <a:t>オランダ </a:t>
                      </a:r>
                    </a:p>
                    <a:p>
                      <a:r>
                        <a:rPr lang="ja-JP" sz="1400" b="0" i="0" dirty="0" smtClean="0">
                          <a:solidFill>
                            <a:srgbClr val="4D4D4D"/>
                          </a:solidFill>
                          <a:ea typeface="MS UI Gothic" pitchFamily="18" charset="0"/>
                        </a:rPr>
                        <a:t>ベルギー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r>
                        <a:rPr lang="ja-JP" sz="1400" b="0" i="0" dirty="0" smtClean="0">
                          <a:solidFill>
                            <a:srgbClr val="4D4D4D"/>
                          </a:solidFill>
                          <a:ea typeface="MS UI Gothic" pitchFamily="18" charset="0"/>
                        </a:rPr>
                        <a:t>1.2</a:t>
                      </a:r>
                    </a:p>
                    <a:p>
                      <a:pPr algn="ctr"/>
                      <a:r>
                        <a:rPr lang="ja-JP" sz="1400" b="0" i="0" dirty="0" smtClean="0">
                          <a:solidFill>
                            <a:srgbClr val="4D4D4D"/>
                          </a:solidFill>
                          <a:ea typeface="MS UI Gothic" pitchFamily="18" charset="0"/>
                        </a:rPr>
                        <a:t>23.4</a:t>
                      </a: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tc>
                  <a:txBody>
                    <a:bodyPr/>
                    <a:lstStyle/>
                    <a:p>
                      <a:pPr algn="ctr"/>
                      <a:endParaRPr lang="en-US" sz="1400" noProof="0" dirty="0" smtClean="0"/>
                    </a:p>
                    <a:p>
                      <a:pPr algn="ctr"/>
                      <a:r>
                        <a:rPr lang="ja-JP" sz="1400" b="0" i="0" dirty="0" smtClean="0">
                          <a:solidFill>
                            <a:srgbClr val="4D4D4D"/>
                          </a:solidFill>
                          <a:ea typeface="MS UI Gothic" pitchFamily="18" charset="0"/>
                        </a:rPr>
                        <a:t>1.1 (0.8, 1.6); p=0.6</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5F5F5"/>
                    </a:solidFill>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96533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sz="1800" b="1" i="0" dirty="0" smtClean="0">
                <a:solidFill>
                  <a:srgbClr val="043882"/>
                </a:solidFill>
                <a:ea typeface="MS UI Gothic" pitchFamily="18" charset="0"/>
              </a:rPr>
              <a:t>2005: 80歳超のステージ3結腸癌患者における、治療および生存率の欧州癌治療登録（EURECCA）国際比較</a:t>
            </a:r>
            <a:r>
              <a:rPr lang="en-GB" altLang="ja-JP" sz="1800" b="1" i="0" dirty="0" smtClean="0">
                <a:solidFill>
                  <a:srgbClr val="043882"/>
                </a:solidFill>
                <a:ea typeface="MS UI Gothic" pitchFamily="18" charset="0"/>
              </a:rPr>
              <a:t> </a:t>
            </a:r>
            <a:r>
              <a:rPr lang="ja-JP" sz="1800" b="1" i="0" dirty="0" smtClean="0">
                <a:solidFill>
                  <a:srgbClr val="043882"/>
                </a:solidFill>
                <a:ea typeface="MS UI Gothic" pitchFamily="18" charset="0"/>
              </a:rPr>
              <a:t>– Bastiaannet E et al</a:t>
            </a:r>
          </a:p>
        </p:txBody>
      </p:sp>
      <p:sp>
        <p:nvSpPr>
          <p:cNvPr id="12" name="Content Placeholder 11"/>
          <p:cNvSpPr>
            <a:spLocks noGrp="1"/>
          </p:cNvSpPr>
          <p:nvPr>
            <p:ph idx="1"/>
          </p:nvPr>
        </p:nvSpPr>
        <p:spPr/>
        <p:txBody>
          <a:bodyPr/>
          <a:lstStyle/>
          <a:p>
            <a:pPr marL="0" indent="0">
              <a:buNone/>
            </a:pPr>
            <a:r>
              <a:rPr lang="ja-JP" sz="1600" b="1" i="0" dirty="0" smtClean="0">
                <a:solidFill>
                  <a:srgbClr val="4D4D4D"/>
                </a:solidFill>
                <a:ea typeface="MS UI Gothic" pitchFamily="18" charset="0"/>
              </a:rPr>
              <a:t>結論</a:t>
            </a:r>
          </a:p>
          <a:p>
            <a:r>
              <a:rPr lang="ja-JP" sz="1600" b="1" i="0" dirty="0" smtClean="0">
                <a:solidFill>
                  <a:srgbClr val="4D4D4D"/>
                </a:solidFill>
                <a:ea typeface="MS UI Gothic" pitchFamily="18" charset="0"/>
              </a:rPr>
              <a:t>高齢のステージ3結腸癌患者においては、CTのより高率な実施による相対的生存率や癌特異的生存率の改善は認められなかった。</a:t>
            </a:r>
          </a:p>
          <a:p>
            <a:r>
              <a:rPr lang="ja-JP" sz="1600" b="1" i="0" dirty="0" smtClean="0">
                <a:solidFill>
                  <a:srgbClr val="4D4D4D"/>
                </a:solidFill>
                <a:ea typeface="MS UI Gothic" pitchFamily="18" charset="0"/>
              </a:rPr>
              <a:t>高齢患者においては死因は信頼性が低く、過小評価されている可能性がある</a:t>
            </a:r>
          </a:p>
          <a:p>
            <a:pPr lvl="1"/>
            <a:r>
              <a:rPr lang="ja-JP" sz="1600" b="1" i="0" dirty="0" smtClean="0">
                <a:solidFill>
                  <a:srgbClr val="4D4D4D"/>
                </a:solidFill>
                <a:ea typeface="MS UI Gothic" pitchFamily="18" charset="0"/>
              </a:rPr>
              <a:t>高齢者では、相対生存率*による推定が望ましいと考えられる</a:t>
            </a:r>
          </a:p>
        </p:txBody>
      </p:sp>
      <p:sp>
        <p:nvSpPr>
          <p:cNvPr id="13" name="Text Placeholder 12"/>
          <p:cNvSpPr>
            <a:spLocks noGrp="1"/>
          </p:cNvSpPr>
          <p:nvPr>
            <p:ph type="body" sz="quarter" idx="10"/>
          </p:nvPr>
        </p:nvSpPr>
        <p:spPr>
          <a:xfrm>
            <a:off x="365125" y="6096000"/>
            <a:ext cx="4283075" cy="487363"/>
          </a:xfrm>
        </p:spPr>
        <p:txBody>
          <a:bodyPr/>
          <a:lstStyle/>
          <a:p>
            <a:r>
              <a:rPr lang="ja-JP" sz="1200" b="0" i="0" dirty="0" smtClean="0">
                <a:ea typeface="MS UI Gothic" pitchFamily="18" charset="0"/>
              </a:rPr>
              <a:t>*実測生存率（試験コホート）と</a:t>
            </a:r>
            <a:r>
              <a:rPr lang="en" sz="1200" dirty="0" smtClean="0"/>
              <a:t/>
            </a:r>
            <a:br>
              <a:rPr lang="en" sz="1200" dirty="0" smtClean="0"/>
            </a:br>
            <a:r>
              <a:rPr lang="ja-JP" sz="1200" b="0" i="0" dirty="0" smtClean="0">
                <a:ea typeface="MS UI Gothic" pitchFamily="18" charset="0"/>
              </a:rPr>
              <a:t>予測生存率（一般的人口集団）の比</a:t>
            </a:r>
          </a:p>
        </p:txBody>
      </p:sp>
      <p:sp>
        <p:nvSpPr>
          <p:cNvPr id="14" name="Text Placeholder 13"/>
          <p:cNvSpPr>
            <a:spLocks noGrp="1"/>
          </p:cNvSpPr>
          <p:nvPr>
            <p:ph type="body" sz="quarter" idx="11"/>
          </p:nvPr>
        </p:nvSpPr>
        <p:spPr/>
        <p:txBody>
          <a:bodyPr/>
          <a:lstStyle/>
          <a:p>
            <a:r>
              <a:rPr lang="ja-JP" sz="1200" b="0" i="0" dirty="0" smtClean="0">
                <a:ea typeface="MS UI Gothic" pitchFamily="18" charset="0"/>
              </a:rPr>
              <a:t>Bastiaannet et al. </a:t>
            </a:r>
            <a:r>
              <a:rPr lang="ja-JP" sz="1200" b="0" i="1" dirty="0" smtClean="0">
                <a:ea typeface="MS UI Gothic" pitchFamily="18" charset="0"/>
              </a:rPr>
              <a:t>Ann Oncol</a:t>
            </a:r>
            <a:r>
              <a:rPr lang="ja-JP" sz="1200" b="0" i="0" dirty="0" smtClean="0">
                <a:ea typeface="MS UI Gothic" pitchFamily="18" charset="0"/>
              </a:rPr>
              <a:t> 2015; 26 (suppl 6): abstr 2005</a:t>
            </a:r>
          </a:p>
        </p:txBody>
      </p:sp>
    </p:spTree>
    <p:extLst>
      <p:ext uri="{BB962C8B-B14F-4D97-AF65-F5344CB8AC3E}">
        <p14:creationId xmlns:p14="http://schemas.microsoft.com/office/powerpoint/2010/main" xmlns="" val="2869744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18117</Words>
  <Application>Microsoft Office PowerPoint</Application>
  <PresentationFormat>Bildschirmpräsentation (4:3)</PresentationFormat>
  <Paragraphs>1842</Paragraphs>
  <Slides>66</Slides>
  <Notes>0</Notes>
  <HiddenSlides>0</HiddenSlides>
  <MMClips>0</MMClips>
  <ScaleCrop>false</ScaleCrop>
  <HeadingPairs>
    <vt:vector size="4" baseType="variant">
      <vt:variant>
        <vt:lpstr>Design</vt:lpstr>
      </vt:variant>
      <vt:variant>
        <vt:i4>3</vt:i4>
      </vt:variant>
      <vt:variant>
        <vt:lpstr>Folientitel</vt:lpstr>
      </vt:variant>
      <vt:variant>
        <vt:i4>66</vt:i4>
      </vt:variant>
    </vt:vector>
  </HeadingPairs>
  <TitlesOfParts>
    <vt:vector size="69" baseType="lpstr">
      <vt:lpstr>Default Design</vt:lpstr>
      <vt:lpstr>1_Default Design</vt:lpstr>
      <vt:lpstr>2_Default Design</vt:lpstr>
      <vt:lpstr>GIスライドデッキ2015 以下の会議で発表された結腸直腸癌に関する特定の抄録：</vt:lpstr>
      <vt:lpstr>ESDOからの書簡</vt:lpstr>
      <vt:lpstr>ESDO腫瘍内科研究スライドデッキ 編集者（2015年）</vt:lpstr>
      <vt:lpstr>用語集</vt:lpstr>
      <vt:lpstr>目次</vt:lpstr>
      <vt:lpstr>結腸癌</vt:lpstr>
      <vt:lpstr>2005: 80歳超のステージ3結腸癌患者における、治療および生存率の欧州癌治療登録（EURECCA）国際比較 – Bastiaannet E et al</vt:lpstr>
      <vt:lpstr>2005: 80歳超のステージ3結腸癌患者における、治療および生存率の欧州癌治療登録（EURECCA）国際比較 – Bastiaannet E et al</vt:lpstr>
      <vt:lpstr>2005: 80歳超のステージ3結腸癌患者における、治療および生存率の欧州癌治療登録（EURECCA）国際比較 – Bastiaannet E et al</vt:lpstr>
      <vt:lpstr>2011: 結腸癌の治療・予防用多価抗原ワクチン – Marquez-Manriquez JP et al</vt:lpstr>
      <vt:lpstr>2011: 結腸癌の治療・予防用多価抗原ワクチン – Marquez-Manriquez JP et al</vt:lpstr>
      <vt:lpstr>2011: 結腸癌の治療・予防用多価抗原ワクチン – Marquez-Manriquez JP et al</vt:lpstr>
      <vt:lpstr>直腸癌</vt:lpstr>
      <vt:lpstr>2000. 拡散強調画像を含むMRIを用いた、直腸癌に対する臓器温存治療後の局所腫瘍再増殖の診断 – Lahaye M et al</vt:lpstr>
      <vt:lpstr>2000: 拡散強調画像を含むMRIを用いた、直腸癌に対する臓器温存治療後の局所腫瘍再増殖の診断 – Lahaye M et al</vt:lpstr>
      <vt:lpstr>2001: 直腸癌患者における経過観察方針実施後の直腸肛門機能  – Lambregts D et al</vt:lpstr>
      <vt:lpstr>2001: 直腸癌患者における経過観察方針実施後の直腸肛門機能  – Lambregts D et al</vt:lpstr>
      <vt:lpstr>2002: ステージ2の直腸癌における術前短期放射線療法後のアジュバント化学療法の影響 – Loree J et al</vt:lpstr>
      <vt:lpstr>2002: ステージ2の直腸癌における術前短期放射線療法後のアジュバント化学療法の影響 – Loree J et al</vt:lpstr>
      <vt:lpstr>2002: ステージ2の直腸癌における術前短期放射線療法後のアジュバント化学療法の影響 – Loree J et al</vt:lpstr>
      <vt:lpstr>2004: 術前療法として従来型の化学放射線療法または短期放射線療法を実施後に、待機的手術を受けたステージ2～3の切除可能直腸癌患者の転帰に影響を及ぼす可能性のある因子。単一施設無作為化試験からのデータ – Kairevice E et al</vt:lpstr>
      <vt:lpstr>2004: 術前療法として従来型の化学放射線療法または短期放射線療法を実施後に、待機的手術を受けたステージ2～3の切除可能直腸癌患者の転帰に影響を及ぼす可能性のある因子。単一施設無作為化試験からのデータ – Kairevice E et al</vt:lpstr>
      <vt:lpstr>2004: 術前療法として従来型の化学放射線療法または短期放射線療法を実施後に、待機的手術を受けたステージ2～3の切除可能直腸癌患者の転帰に影響を及ぼす可能性のある因子。単一施設無作為化試験からのデータ – Kairevice E et al</vt:lpstr>
      <vt:lpstr>2009: 局所進行直腸癌における術前放射線療法に対する、生存予測因子としての腫瘍性リンパ球の免疫反応：LYMPHOREC試験 – Mirjolet C* et al</vt:lpstr>
      <vt:lpstr>2009. 局所進行直腸癌における術前放射線療法に対する、生存予測因子としての腫瘍性リンパ球の免疫反応：LYMPHOREC試験 – Mirjolet C* et al</vt:lpstr>
      <vt:lpstr>2009: 局所進行直腸癌における術前放射線療法に対する、生存予測因子としての腫瘍性リンパ球の免疫反応：LYMPHOREC試験 – Mirjolet C* et al</vt:lpstr>
      <vt:lpstr>2016: 高リスク直腸癌に対する、放射線療法非施行下での術前オキサリプラチン＋カペシタビン併用（XELOX）療法を検討する第II相試験（CORONA I）の初期結果 – Uehara K et al</vt:lpstr>
      <vt:lpstr>2016: 高リスク直腸癌に対する、放射線療法非施行下での術前オキサリプラチン＋カペシタビン併用（XELOX）療法を検討する第II相試験（CORONA I）の初期結果 – Uehara K et al</vt:lpstr>
      <vt:lpstr>2016: 高リスク直腸癌に対する、放射線療法非施行下での術前オキサリプラチン＋カペシタビン併用（XELOX）療法を検討する第II相試験（CORONA I）の初期結果 – Uehara K et al</vt:lpstr>
      <vt:lpstr>結腸直腸癌</vt:lpstr>
      <vt:lpstr>32LBA: AGITG ICECREAM試験：G13D変異を有する患者におけるイリノテカン・セツキシマブ評価およびセツキシマブ反応評価  - KRAS G13D変異を有する治療抵抗性の転移性結腸直腸癌患者における転帰の解析  – Segelov E et al</vt:lpstr>
      <vt:lpstr>32LBA: AGITG ICECREAM試験：G13D変異を有する患者におけるイリノテカン・セツキシマブ評価およびセツキシマブ反応評価  - KRAS G13D変異を有する治療抵抗性の転移性結腸直腸癌患者における転帰の解析  – Segelov E et al</vt:lpstr>
      <vt:lpstr>32LBA: AGITG ICECREAM試験：G13D変異を有する患者におけるイリノテカン・セツキシマブ評価およびセツキシマブ反応評価  - KRAS G13D変異を有する治療抵抗性の転移性結腸直腸癌患者における転帰の解析  – Segelov E et al</vt:lpstr>
      <vt:lpstr>100: 癌幹細胞の遺伝子発現解析による、侵襲性の強い結腸直腸癌の理解   – Manhas J et al</vt:lpstr>
      <vt:lpstr>100: 癌幹細胞の遺伝子発現解析による、侵襲性の強い結腸直腸癌の理解  – Manhas J et al</vt:lpstr>
      <vt:lpstr>502: 進行直腸結腸癌（CRC）患者におけるペムブロリズマブ（MK-3475）：  KEYNOTE-028から得られた予備解析結果 – O'Neil BH et al</vt:lpstr>
      <vt:lpstr>502: 進行直腸結腸癌（CRC）患者におけるペムブロリズマブ（MK-3475）： KEYNOTE-028から得られた予備解析結果 – O'Neil BH et al</vt:lpstr>
      <vt:lpstr>502: 進行直腸結腸癌（CRC）患者におけるペムブロリズマブ（MK-3475）： KEYNOTE-028から得られた予備解析結果 – O'Neil BH et al</vt:lpstr>
      <vt:lpstr>900: 日本臨床腫瘍研究グループ試験（JCOG0404）からの報告：結腸直腸癌に対する腹腔鏡下術と開腹術を比較検討するために無作為化比較対照試験から得られた短期および長期転帰に関する影響の推移  – Fujii S et al</vt:lpstr>
      <vt:lpstr>900: 日本臨床腫瘍研究グループ試験（JCOG0404）からの報告：結腸直腸癌に対する腹腔鏡下術と開腹術を比較検討するために無作為化比較対照試験から得られた短期および長期転帰に関する影響の推移  – Fujii S et al</vt:lpstr>
      <vt:lpstr>900: 日本臨床腫瘍研究グループ試験（JCOG0404）からの報告：結腸直腸癌に対する腹腔鏡下術と開腹術を比較検討するために無作為化比較対照試験から得られた短期および長期転帰に関する影響の推移  – Fujii S et al</vt:lpstr>
      <vt:lpstr>2003: 結腸直腸癌に対する腹腔鏡下術における生存率および罹患率の施設間での不均質性：開腹術と腹腔鏡下術を比較する無作為化比較対照試験（JCOG0404）のデータから – Katayama H et al</vt:lpstr>
      <vt:lpstr>2003: 結腸直腸癌に対する腹腔鏡下術における生存率および罹患率の施設間での不均質性：開腹術と腹腔鏡下術を比較する無作為化比較対照試験（JCOG0404）のデータから – Katayama H et al</vt:lpstr>
      <vt:lpstr>2003: 結腸直腸癌に対する腹腔鏡下術における生存率および罹患率の施設間での不均質性：開腹術と腹腔鏡下術を比較する無作為化比較対照試験（JCOG0404）のデータから – Katayama H et al</vt:lpstr>
      <vt:lpstr>2006: FOLFIRI／ベバシズマブ併用療法が無効の転移性K-RAS野生型（WT）結腸直腸癌（mCC）患者において、2つの異なる順序による二次／三次治療の施行（セツキシマブ／イリノテカン後にFOLFOX vs. FOLFOX後にセツキシマブ／イリノテカン）を比較する第III相多施設共同試験   – Cascinu S et al</vt:lpstr>
      <vt:lpstr>2006: FOLFIRI／ベバシズマブ併用療法が無効の転移性K-RAS野生型（WT）結腸直腸癌（mCC）患者において、2つの異なる順序による二次／三次治療の施行（セツキシマブ／イリノテカン後にFOLFOX vs. FOLFOX後にセツキシマブ／イリノテカン）を比較する第III相多施設共同試験   – Cascinu S et al</vt:lpstr>
      <vt:lpstr>2006: FOLFIRI／ベバシズマブ併用療法が無効の転移性K-RAS野生型（WT）結腸直腸癌（mCC）患者において、2つの異なる順序による二次／三次治療の施行（セツキシマブ／イリノテカン後にFOLFOX vs. FOLFOX後にセツキシマブ／イリノテカン）を比較する第III相多施設共同試験   – Cascinu S et al</vt:lpstr>
      <vt:lpstr>2007: CALGB 80405試験において化学療法および生物製剤による治療を受けた、転移性結腸直腸癌（mCRC）患者609例における全生存期間（OS）のゲノムワイド関連解析（GWAS） – Innocenti F et al</vt:lpstr>
      <vt:lpstr>2007: CALGB 80405試験において化学療法および生物製剤による治療を受けた、転移性結腸直腸癌（mCRC）患者609例における全生存期間（OS）のゲノムワイド関連解析（GWAS） – Innocenti F et al</vt:lpstr>
      <vt:lpstr>2008: 無細胞RNAを用いた遺伝子発現の非侵襲的検査により、無細胞DNA検査から生成される化学療法の標的に関する情報が増加  – Danenberg P et al</vt:lpstr>
      <vt:lpstr>2008: 無細胞RNAを用いた遺伝子発現の非侵襲的検査により、無細胞DNA検査から生成される化学療法の標的に関する情報が増加  – Danenberg P et al</vt:lpstr>
      <vt:lpstr>2008: 無細胞RNAを用いた遺伝子発現の非侵襲的検査により、無細胞DNA検査から生成される化学療法の標的に関する情報が増加  – Danenberg P et al</vt:lpstr>
      <vt:lpstr>2010: Hippo経路の主要調節因子であるRASSF1Aにおける遺伝的変異体が、セツキシマブベースの化学療法を受けたmCRC患者からなる2つの独立コホートにおける生存期間を予測する  – Sebio A et al</vt:lpstr>
      <vt:lpstr>2010: Hippo経路の主要調節因子であるRASSF1Aにおける遺伝的変異体が、セツキシマブベースの化学療法を受けたmCRC患者からなる2つの独立コホートにおける生存期間を予測する  – Sebio A et al</vt:lpstr>
      <vt:lpstr>2010: Hippo経路の主要調節因子であるRASSF1Aにおける遺伝的変異体が、セツキシマブベースの化学療法を受けたmCRC患者からなる2つの独立コホートにおける生存期間を予測する  – Sebio A et al</vt:lpstr>
      <vt:lpstr>2012: 転移性CRC患者における、血中循環腫瘍DNA検査および組織を用いたRAS検査の結果の比較によるRAS変異状態の一致  – Jones F et al</vt:lpstr>
      <vt:lpstr>2012: 転移性CRC患者における、血中循環腫瘍DNA検査および組織を用いたRAS検査の結果の比較によるRAS変異状態の一致  – Jones F et al</vt:lpstr>
      <vt:lpstr>2013: 転移性結腸直腸癌（mCRC）を有するアジア人患者におけるレゴラフェニブを検討した第III相CONCUR試験からの血中循環腫瘍DNAにおけるバイオマーカー解析：臨床転帰との相関関係 – Teufel M et al</vt:lpstr>
      <vt:lpstr>2013: 転移性結腸直腸癌（mCRC）を有するアジア人患者におけるレゴラフェニブを検討した第III相CONCUR試験からの血中循環腫瘍DNAにおけるバイオマーカー解析：臨床転帰との相関関係 – Teufel M et al</vt:lpstr>
      <vt:lpstr>2013: 転移性結腸直腸癌（mCRC）を有するアジア人患者におけるレゴラフェニブを検討した第III相CONCUR試験からの血中循環腫瘍DNAにおけるバイオマーカー解析：臨床転帰との相関関係 – Teufel M et al</vt:lpstr>
      <vt:lpstr>2014: PEAK治験の最終解析：転移性結腸直腸癌（mCRC）患者におけるmFOLFOX6＋パニツムマブ（pmab）またはベバシズマブ（bev）の併用療法による一次治療中の全生存率（OS）および腫瘍反応  – Rivera F et al</vt:lpstr>
      <vt:lpstr>2014: PEAK治験の最終解析：転移性結腸直腸癌（mCRC）患者におけるmFOLFOX6＋パニツムマブ（pmab）またはベバシズマブ（bev）の併用療法による一次治療中の全生存率（OS）および腫瘍反応  – Rivera F et al</vt:lpstr>
      <vt:lpstr>2014: PEAK治験の最終解析：転移性結腸直腸癌（mCRC）患者におけるmFOLFOX6＋パニツムマブ（pmab）またはベバシズマブ（bev）の併用療法による一次治療中の全生存率（OS）および腫瘍反応  – Rivera F et al</vt:lpstr>
      <vt:lpstr>2015: 結腸直腸癌患者の肺転移におけるレゴラフェニブ誘発性の空洞形成：第III相CORRECT試験からのデータ – Ricotta R et al</vt:lpstr>
      <vt:lpstr>2015: 結腸直腸癌患者の肺転移におけるレゴラフェニブ誘発性の空洞形成：第III相CORRECT試験からのデータ – Ricotta R et al</vt:lpstr>
      <vt:lpstr>2015: 結腸直腸癌患者の肺転移におけるレゴラフェニブ誘発性の空洞形成：第III相CORRECT試験からのデータ – Ricotta R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UK0063614</dc:title>
  <dc:creator>Anthony Paisley</dc:creator>
  <cp:lastModifiedBy>dworschak</cp:lastModifiedBy>
  <cp:revision>392</cp:revision>
  <dcterms:created xsi:type="dcterms:W3CDTF">2011-02-23T10:20:57Z</dcterms:created>
  <dcterms:modified xsi:type="dcterms:W3CDTF">2015-11-04T13:31:56Z</dcterms:modified>
</cp:coreProperties>
</file>