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1" r:id="rId2"/>
    <p:sldMasterId id="2147483694" r:id="rId3"/>
  </p:sldMasterIdLst>
  <p:notesMasterIdLst>
    <p:notesMasterId r:id="rId52"/>
  </p:notesMasterIdLst>
  <p:handoutMasterIdLst>
    <p:handoutMasterId r:id="rId53"/>
  </p:handoutMasterIdLst>
  <p:sldIdLst>
    <p:sldId id="422" r:id="rId4"/>
    <p:sldId id="423" r:id="rId5"/>
    <p:sldId id="424" r:id="rId6"/>
    <p:sldId id="468" r:id="rId7"/>
    <p:sldId id="469" r:id="rId8"/>
    <p:sldId id="464" r:id="rId9"/>
    <p:sldId id="465" r:id="rId10"/>
    <p:sldId id="466" r:id="rId11"/>
    <p:sldId id="467" r:id="rId12"/>
    <p:sldId id="425" r:id="rId13"/>
    <p:sldId id="440" r:id="rId14"/>
    <p:sldId id="441" r:id="rId15"/>
    <p:sldId id="442" r:id="rId16"/>
    <p:sldId id="443" r:id="rId17"/>
    <p:sldId id="444" r:id="rId18"/>
    <p:sldId id="445" r:id="rId19"/>
    <p:sldId id="446" r:id="rId20"/>
    <p:sldId id="447" r:id="rId21"/>
    <p:sldId id="448" r:id="rId22"/>
    <p:sldId id="426" r:id="rId23"/>
    <p:sldId id="427" r:id="rId24"/>
    <p:sldId id="428" r:id="rId25"/>
    <p:sldId id="449" r:id="rId26"/>
    <p:sldId id="450" r:id="rId27"/>
    <p:sldId id="451" r:id="rId28"/>
    <p:sldId id="452" r:id="rId29"/>
    <p:sldId id="453" r:id="rId30"/>
    <p:sldId id="454" r:id="rId31"/>
    <p:sldId id="455" r:id="rId32"/>
    <p:sldId id="456" r:id="rId33"/>
    <p:sldId id="457" r:id="rId34"/>
    <p:sldId id="458" r:id="rId35"/>
    <p:sldId id="459" r:id="rId36"/>
    <p:sldId id="429" r:id="rId37"/>
    <p:sldId id="430" r:id="rId38"/>
    <p:sldId id="431" r:id="rId39"/>
    <p:sldId id="432" r:id="rId40"/>
    <p:sldId id="433" r:id="rId41"/>
    <p:sldId id="434" r:id="rId42"/>
    <p:sldId id="435" r:id="rId43"/>
    <p:sldId id="436" r:id="rId44"/>
    <p:sldId id="437" r:id="rId45"/>
    <p:sldId id="438" r:id="rId46"/>
    <p:sldId id="439" r:id="rId47"/>
    <p:sldId id="460" r:id="rId48"/>
    <p:sldId id="461" r:id="rId49"/>
    <p:sldId id="462" r:id="rId50"/>
    <p:sldId id="463" r:id="rId51"/>
  </p:sldIdLst>
  <p:sldSz cx="9144000" cy="6858000" type="screen4x3"/>
  <p:notesSz cx="6858000" cy="9144000"/>
  <p:custDataLst>
    <p:tags r:id="rId5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11F0616-2740-4103-A4CE-445C5E9B1C52}">
          <p14:sldIdLst>
            <p14:sldId id="422"/>
            <p14:sldId id="423"/>
            <p14:sldId id="424"/>
            <p14:sldId id="468"/>
            <p14:sldId id="469"/>
          </p14:sldIdLst>
        </p14:section>
        <p14:section name="HCC" id="{C7509A64-E545-474F-955A-64E0584E98A7}">
          <p14:sldIdLst>
            <p14:sldId id="464"/>
            <p14:sldId id="465"/>
            <p14:sldId id="466"/>
            <p14:sldId id="467"/>
          </p14:sldIdLst>
        </p14:section>
        <p14:section name="Oesophageal/GC" id="{448EF8CA-0200-4E29-A7A3-147B397A1579}">
          <p14:sldIdLst>
            <p14:sldId id="425"/>
            <p14:sldId id="440"/>
            <p14:sldId id="441"/>
            <p14:sldId id="442"/>
            <p14:sldId id="443"/>
            <p14:sldId id="444"/>
            <p14:sldId id="445"/>
            <p14:sldId id="446"/>
            <p14:sldId id="447"/>
            <p14:sldId id="448"/>
            <p14:sldId id="426"/>
            <p14:sldId id="427"/>
            <p14:sldId id="428"/>
            <p14:sldId id="449"/>
            <p14:sldId id="450"/>
            <p14:sldId id="451"/>
            <p14:sldId id="452"/>
            <p14:sldId id="453"/>
            <p14:sldId id="454"/>
            <p14:sldId id="455"/>
            <p14:sldId id="456"/>
            <p14:sldId id="457"/>
            <p14:sldId id="458"/>
            <p14:sldId id="459"/>
          </p14:sldIdLst>
        </p14:section>
        <p14:section name="Anal cancer" id="{AA2F0465-7BEB-4CE3-BD8B-2C0FDCDAB4A9}">
          <p14:sldIdLst>
            <p14:sldId id="429"/>
            <p14:sldId id="430"/>
            <p14:sldId id="431"/>
            <p14:sldId id="432"/>
          </p14:sldIdLst>
        </p14:section>
        <p14:section name="NET" id="{6E708943-E0C9-4DB5-9B52-FB557468FED3}">
          <p14:sldIdLst>
            <p14:sldId id="433"/>
            <p14:sldId id="434"/>
            <p14:sldId id="435"/>
            <p14:sldId id="436"/>
            <p14:sldId id="437"/>
            <p14:sldId id="438"/>
            <p14:sldId id="439"/>
          </p14:sldIdLst>
        </p14:section>
        <p14:section name="Peritoneal carcinomatosis" id="{1E4310EC-C7FC-4FEE-A12F-508CD26F2D75}">
          <p14:sldIdLst>
            <p14:sldId id="460"/>
            <p14:sldId id="461"/>
            <p14:sldId id="462"/>
            <p14:sldId id="463"/>
          </p14:sldIdLst>
        </p14:section>
      </p14:sectionLst>
    </p:ex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0F0F0"/>
    <a:srgbClr val="F5F5F5"/>
    <a:srgbClr val="E2E2E2"/>
    <a:srgbClr val="FDFDFD"/>
    <a:srgbClr val="B2C0EC"/>
    <a:srgbClr val="B60D27"/>
    <a:srgbClr val="043882"/>
    <a:srgbClr val="DDDDDD"/>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9" autoAdjust="0"/>
    <p:restoredTop sz="96914" autoAdjust="0"/>
  </p:normalViewPr>
  <p:slideViewPr>
    <p:cSldViewPr snapToGrid="0" showGuides="1">
      <p:cViewPr varScale="1">
        <p:scale>
          <a:sx n="113" d="100"/>
          <a:sy n="113" d="100"/>
        </p:scale>
        <p:origin x="-1914" y="-96"/>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col"/>
        <c:grouping val="clustered"/>
        <c:ser>
          <c:idx val="0"/>
          <c:order val="0"/>
          <c:tx>
            <c:strRef>
              <c:f>Sheet1!$A$1</c:f>
              <c:strCache>
                <c:ptCount val="1"/>
                <c:pt idx="0">
                  <c:v>Column2</c:v>
                </c:pt>
              </c:strCache>
            </c:strRef>
          </c:tx>
          <c:cat>
            <c:strRef>
              <c:f>Sheet1!$A$2:$A$5</c:f>
              <c:strCache>
                <c:ptCount val="4"/>
                <c:pt idx="0">
                  <c:v>0–5</c:v>
                </c:pt>
                <c:pt idx="1">
                  <c:v>6–10 </c:v>
                </c:pt>
                <c:pt idx="2">
                  <c:v>11–15 </c:v>
                </c:pt>
                <c:pt idx="3">
                  <c:v>16–20 </c:v>
                </c:pt>
              </c:strCache>
            </c:strRef>
          </c:cat>
          <c:val>
            <c:numRef>
              <c:f>Sheet1!$B$2:$B$5</c:f>
              <c:numCache>
                <c:formatCode>General</c:formatCode>
                <c:ptCount val="4"/>
                <c:pt idx="0">
                  <c:v>6</c:v>
                </c:pt>
                <c:pt idx="1">
                  <c:v>44</c:v>
                </c:pt>
                <c:pt idx="2">
                  <c:v>68</c:v>
                </c:pt>
                <c:pt idx="3">
                  <c:v>83</c:v>
                </c:pt>
              </c:numCache>
            </c:numRef>
          </c:val>
          <c:extLst xmlns:c16r2="http://schemas.microsoft.com/office/drawing/2015/06/chart">
            <c:ext xmlns:c16="http://schemas.microsoft.com/office/drawing/2014/chart" uri="{C3380CC4-5D6E-409C-BE32-E72D297353CC}">
              <c16:uniqueId val="{00000000-310C-478F-925E-7428EAF75E35}"/>
            </c:ext>
          </c:extLst>
        </c:ser>
        <c:dLbls/>
        <c:axId val="167126912"/>
        <c:axId val="167128448"/>
      </c:barChart>
      <c:catAx>
        <c:axId val="167126912"/>
        <c:scaling>
          <c:orientation val="minMax"/>
        </c:scaling>
        <c:axPos val="b"/>
        <c:numFmt formatCode="General" sourceLinked="1"/>
        <c:tickLblPos val="nextTo"/>
        <c:spPr>
          <a:ln>
            <a:solidFill>
              <a:schemeClr val="tx1"/>
            </a:solidFill>
          </a:ln>
        </c:spPr>
        <c:txPr>
          <a:bodyPr/>
          <a:lstStyle/>
          <a:p>
            <a:pPr>
              <a:defRPr sz="1200">
                <a:solidFill>
                  <a:schemeClr val="tx1">
                    <a:lumMod val="50000"/>
                  </a:schemeClr>
                </a:solidFill>
              </a:defRPr>
            </a:pPr>
            <a:endParaRPr lang="de-DE"/>
          </a:p>
        </c:txPr>
        <c:crossAx val="167128448"/>
        <c:crosses val="autoZero"/>
        <c:auto val="1"/>
        <c:lblAlgn val="ctr"/>
        <c:lblOffset val="100"/>
      </c:catAx>
      <c:valAx>
        <c:axId val="167128448"/>
        <c:scaling>
          <c:orientation val="minMax"/>
          <c:max val="100"/>
        </c:scaling>
        <c:axPos val="l"/>
        <c:numFmt formatCode="General" sourceLinked="1"/>
        <c:tickLblPos val="nextTo"/>
        <c:spPr>
          <a:ln>
            <a:solidFill>
              <a:schemeClr val="tx1"/>
            </a:solidFill>
          </a:ln>
        </c:spPr>
        <c:txPr>
          <a:bodyPr/>
          <a:lstStyle/>
          <a:p>
            <a:pPr>
              <a:defRPr sz="1200">
                <a:solidFill>
                  <a:schemeClr val="tx1">
                    <a:lumMod val="50000"/>
                  </a:schemeClr>
                </a:solidFill>
              </a:defRPr>
            </a:pPr>
            <a:endParaRPr lang="de-DE"/>
          </a:p>
        </c:txPr>
        <c:crossAx val="167126912"/>
        <c:crosses val="autoZero"/>
        <c:crossBetween val="between"/>
        <c:majorUnit val="20"/>
      </c:valAx>
    </c:plotArea>
    <c:plotVisOnly val="1"/>
    <c:dispBlanksAs val="gap"/>
  </c:chart>
  <c:txPr>
    <a:bodyPr/>
    <a:lstStyle/>
    <a:p>
      <a:pPr>
        <a:defRPr sz="18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04/11/2015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EF7C2-21B3-437D-9708-1569AD363FD6}"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ja-JP" sz="2000" b="1" i="0" dirty="0" smtClean="0">
                <a:solidFill>
                  <a:srgbClr val="FFFFFF"/>
                </a:solidFill>
                <a:effectLst>
                  <a:outerShdw blurRad="127000" algn="ctr" rotWithShape="0">
                    <a:prstClr val="black">
                      <a:alpha val="71000"/>
                    </a:prstClr>
                  </a:outerShdw>
                </a:effectLst>
                <a:ea typeface="MS UI Gothic" pitchFamily="18" charset="0"/>
              </a:rPr>
              <a:t>欧州癌会議（ECC）</a:t>
            </a:r>
          </a:p>
          <a:p>
            <a:pPr algn="ctr">
              <a:defRPr/>
            </a:pPr>
            <a:r>
              <a:rPr lang="ja-JP"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dirty="0" smtClean="0"/>
              <a:t/>
            </a:r>
            <a:br>
              <a:rPr lang="en" dirty="0" smtClean="0"/>
            </a:br>
            <a:r>
              <a:rPr lang="ja-JP"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1724102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3976125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30174176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ja-JP" sz="2200" b="1" i="0" dirty="0" smtClean="0">
                <a:solidFill>
                  <a:srgbClr val="FFFFFF"/>
                </a:solidFill>
                <a:ea typeface="MS UI Gothic" pitchFamily="18" charset="0"/>
              </a:rPr>
              <a:t>欧州癌会議（ECC）</a:t>
            </a:r>
          </a:p>
          <a:p>
            <a:pPr algn="ctr">
              <a:defRPr/>
            </a:pPr>
            <a:r>
              <a:rPr lang="ja-JP" b="0" i="0" dirty="0" smtClean="0">
                <a:solidFill>
                  <a:srgbClr val="FFFFFF"/>
                </a:solidFill>
                <a:ea typeface="MS UI Gothic" pitchFamily="18" charset="0"/>
              </a:rPr>
              <a:t>2015年9月25～29日</a:t>
            </a:r>
            <a:r>
              <a:rPr lang="en" dirty="0" smtClean="0"/>
              <a:t/>
            </a:r>
            <a:br>
              <a:rPr lang="en" dirty="0" smtClean="0"/>
            </a:br>
            <a:r>
              <a:rPr lang="ja-JP" b="0" i="0" dirty="0" smtClean="0">
                <a:solidFill>
                  <a:srgbClr val="FFFFFF"/>
                </a:solidFill>
                <a:ea typeface="MS UI Gothic" pitchFamily="18" charset="0"/>
              </a:rPr>
              <a:t>ウィーン、オーストリア</a:t>
            </a:r>
          </a:p>
        </p:txBody>
      </p:sp>
    </p:spTree>
    <p:extLst>
      <p:ext uri="{BB962C8B-B14F-4D97-AF65-F5344CB8AC3E}">
        <p14:creationId xmlns:p14="http://schemas.microsoft.com/office/powerpoint/2010/main" xmlns="" val="28918650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ja-JP" sz="2000" b="1" i="0" dirty="0" smtClean="0">
                <a:solidFill>
                  <a:srgbClr val="FFFFFF"/>
                </a:solidFill>
                <a:effectLst>
                  <a:outerShdw blurRad="127000" algn="ctr" rotWithShape="0">
                    <a:prstClr val="black">
                      <a:alpha val="71000"/>
                    </a:prstClr>
                  </a:outerShdw>
                </a:effectLst>
                <a:ea typeface="MS UI Gothic" pitchFamily="18" charset="0"/>
              </a:rPr>
              <a:t>欧州癌会議（ECC）</a:t>
            </a:r>
          </a:p>
          <a:p>
            <a:pPr algn="ctr">
              <a:defRPr/>
            </a:pPr>
            <a:r>
              <a:rPr lang="ja-JP"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dirty="0" smtClean="0"/>
              <a:t/>
            </a:r>
            <a:br>
              <a:rPr lang="en" dirty="0" smtClean="0"/>
            </a:br>
            <a:r>
              <a:rPr lang="ja-JP"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3950755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7460434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1462313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2729986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6295945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4395020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436679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478507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9945967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625119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3424471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16765462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ja-JP" sz="2200" b="1" i="0" dirty="0" smtClean="0">
                <a:solidFill>
                  <a:srgbClr val="FFFFFF"/>
                </a:solidFill>
                <a:ea typeface="MS UI Gothic" pitchFamily="18" charset="0"/>
              </a:rPr>
              <a:t>欧州癌会議（ECC）</a:t>
            </a:r>
          </a:p>
          <a:p>
            <a:pPr algn="ctr">
              <a:defRPr/>
            </a:pPr>
            <a:r>
              <a:rPr lang="ja-JP" b="0" i="0" dirty="0" smtClean="0">
                <a:solidFill>
                  <a:srgbClr val="FFFFFF"/>
                </a:solidFill>
                <a:ea typeface="MS UI Gothic" pitchFamily="18" charset="0"/>
              </a:rPr>
              <a:t>2015年9月25～29日</a:t>
            </a:r>
            <a:r>
              <a:rPr lang="en" dirty="0" smtClean="0"/>
              <a:t/>
            </a:r>
            <a:br>
              <a:rPr lang="en" dirty="0" smtClean="0"/>
            </a:br>
            <a:r>
              <a:rPr lang="ja-JP" b="0" i="0" dirty="0" smtClean="0">
                <a:solidFill>
                  <a:srgbClr val="FFFFFF"/>
                </a:solidFill>
                <a:ea typeface="MS UI Gothic" pitchFamily="18" charset="0"/>
              </a:rPr>
              <a:t>ウィーン、オーストリア</a:t>
            </a:r>
          </a:p>
        </p:txBody>
      </p:sp>
    </p:spTree>
    <p:extLst>
      <p:ext uri="{BB962C8B-B14F-4D97-AF65-F5344CB8AC3E}">
        <p14:creationId xmlns:p14="http://schemas.microsoft.com/office/powerpoint/2010/main" xmlns="" val="24853062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ja-JP" sz="2000" b="1" i="0" dirty="0" smtClean="0">
                <a:solidFill>
                  <a:srgbClr val="FFFFFF"/>
                </a:solidFill>
                <a:effectLst>
                  <a:outerShdw blurRad="127000" algn="ctr" rotWithShape="0">
                    <a:prstClr val="black">
                      <a:alpha val="71000"/>
                    </a:prstClr>
                  </a:outerShdw>
                </a:effectLst>
                <a:ea typeface="MS UI Gothic" pitchFamily="18" charset="0"/>
              </a:rPr>
              <a:t>欧州癌会議（ECC）</a:t>
            </a:r>
          </a:p>
          <a:p>
            <a:pPr algn="ctr">
              <a:defRPr/>
            </a:pPr>
            <a:r>
              <a:rPr lang="ja-JP"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dirty="0" smtClean="0"/>
              <a:t/>
            </a:r>
            <a:br>
              <a:rPr lang="en" dirty="0" smtClean="0"/>
            </a:br>
            <a:r>
              <a:rPr lang="ja-JP"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42556374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0935400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929235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161887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3217051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753446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51492179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0256001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39433894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407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4511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8264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862363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9676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1797094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20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72361883"/>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99308295"/>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6.xml"/><Relationship Id="rId1" Type="http://schemas.openxmlformats.org/officeDocument/2006/relationships/slideLayout" Target="../slideLayouts/slideLayout8.xml"/><Relationship Id="rId6" Type="http://schemas.openxmlformats.org/officeDocument/2006/relationships/slide" Target="slide45.xml"/><Relationship Id="rId5" Type="http://schemas.openxmlformats.org/officeDocument/2006/relationships/slide" Target="slide38.xml"/><Relationship Id="rId4" Type="http://schemas.openxmlformats.org/officeDocument/2006/relationships/slide" Target="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6225" y="165101"/>
            <a:ext cx="8867775" cy="1206500"/>
          </a:xfrm>
        </p:spPr>
        <p:txBody>
          <a:bodyPr/>
          <a:lstStyle/>
          <a:p>
            <a:r>
              <a:rPr lang="ja-JP" sz="3600" b="1" i="0" dirty="0" smtClean="0">
                <a:solidFill>
                  <a:srgbClr val="FFFFFF"/>
                </a:solidFill>
                <a:ea typeface="MS UI Gothic" pitchFamily="18" charset="0"/>
              </a:rPr>
              <a:t>GIスライドデッキ2015</a:t>
            </a:r>
            <a:r>
              <a:rPr lang="en" sz="3600" dirty="0" smtClean="0"/>
              <a:t/>
            </a:r>
            <a:br>
              <a:rPr lang="en" sz="3600" dirty="0" smtClean="0"/>
            </a:br>
            <a:r>
              <a:rPr lang="ja-JP" sz="2800" b="0" i="0" dirty="0" smtClean="0">
                <a:solidFill>
                  <a:srgbClr val="FFFFFF"/>
                </a:solidFill>
                <a:ea typeface="MS UI Gothic" pitchFamily="18" charset="0"/>
              </a:rPr>
              <a:t>以下の会議で発表された</a:t>
            </a:r>
            <a:r>
              <a:rPr lang="ja-JP" sz="2800" b="1" i="0" dirty="0" smtClean="0">
                <a:solidFill>
                  <a:srgbClr val="FFFFFF"/>
                </a:solidFill>
                <a:ea typeface="MS UI Gothic" pitchFamily="18" charset="0"/>
              </a:rPr>
              <a:t>非結腸直腸癌</a:t>
            </a:r>
            <a:r>
              <a:rPr lang="ja-JP" sz="28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xmlns="" val="255202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食道癌および</a:t>
            </a:r>
            <a:r>
              <a:rPr lang="en" sz="4000" dirty="0" smtClean="0"/>
              <a:t/>
            </a:r>
            <a:br>
              <a:rPr lang="en" sz="4000" dirty="0" smtClean="0"/>
            </a:br>
            <a:r>
              <a:rPr lang="ja-JP" sz="4000" b="1" i="0" cap="all" dirty="0" smtClean="0">
                <a:solidFill>
                  <a:srgbClr val="043882"/>
                </a:solidFill>
                <a:ea typeface="MS UI Gothic" pitchFamily="18" charset="0"/>
              </a:rPr>
              <a:t>胃癌</a:t>
            </a:r>
          </a:p>
        </p:txBody>
      </p:sp>
    </p:spTree>
    <p:extLst>
      <p:ext uri="{BB962C8B-B14F-4D97-AF65-F5344CB8AC3E}">
        <p14:creationId xmlns:p14="http://schemas.microsoft.com/office/powerpoint/2010/main" xmlns="" val="287745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AutoShape 19"/>
          <p:cNvCxnSpPr>
            <a:cxnSpLocks noChangeShapeType="1"/>
          </p:cNvCxnSpPr>
          <p:nvPr/>
        </p:nvCxnSpPr>
        <p:spPr bwMode="auto">
          <a:xfrm rot="240000" flipV="1">
            <a:off x="3810000" y="3592501"/>
            <a:ext cx="664937" cy="47362"/>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a:xfrm>
            <a:off x="228600" y="179614"/>
            <a:ext cx="8534400" cy="807720"/>
          </a:xfrm>
        </p:spPr>
        <p:txBody>
          <a:bodyPr/>
          <a:lstStyle/>
          <a:p>
            <a:r>
              <a:rPr lang="ja-JP" sz="1800" b="1" i="0" dirty="0" smtClean="0">
                <a:solidFill>
                  <a:srgbClr val="043882"/>
                </a:solidFill>
                <a:ea typeface="MS UI Gothic" pitchFamily="18" charset="0"/>
              </a:rPr>
              <a:t>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a:t>
            </a:r>
            <a:r>
              <a:rPr lang="en-GB" sz="1800" dirty="0" smtClean="0"/>
              <a:t>*</a:t>
            </a:r>
            <a:r>
              <a:rPr lang="ja-JP" sz="1800" b="1" i="0" dirty="0" smtClean="0">
                <a:solidFill>
                  <a:srgbClr val="043882"/>
                </a:solidFill>
                <a:ea typeface="MS UI Gothic" pitchFamily="18" charset="0"/>
              </a:rPr>
              <a:t>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治験へのさらなる資金援助のため、German Cancer Aidの要請により、術前FLOTとECF（X）とを切除可能病期において比較する第II／III相試験の病理学的寛解率を報告すること</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 Al-Batranによる発表</a:t>
            </a:r>
            <a:r>
              <a:rPr lang="en" sz="1200" dirty="0" smtClean="0"/>
              <a:t/>
            </a:r>
            <a:br>
              <a:rPr lang="en" sz="1200" dirty="0" smtClean="0"/>
            </a:br>
            <a:r>
              <a:rPr lang="ja-JP" sz="1200" b="0" i="0" dirty="0" smtClean="0">
                <a:ea typeface="MS UI Gothic" pitchFamily="18" charset="0"/>
              </a:rPr>
              <a:t>Pauligk et al. </a:t>
            </a:r>
            <a:r>
              <a:rPr lang="ja-JP" sz="1200" b="0" i="1" dirty="0" smtClean="0">
                <a:ea typeface="MS UI Gothic" pitchFamily="18" charset="0"/>
              </a:rPr>
              <a:t>Ann Oncol</a:t>
            </a:r>
            <a:r>
              <a:rPr lang="ja-JP" sz="1200" b="0" i="0" dirty="0" smtClean="0">
                <a:ea typeface="MS UI Gothic" pitchFamily="18" charset="0"/>
              </a:rPr>
              <a:t> 2015; 26 (suppl 6): abstr 36LBA</a:t>
            </a:r>
          </a:p>
        </p:txBody>
      </p:sp>
      <p:sp>
        <p:nvSpPr>
          <p:cNvPr id="6" name="Rectangle 9"/>
          <p:cNvSpPr txBox="1">
            <a:spLocks noChangeArrowheads="1"/>
          </p:cNvSpPr>
          <p:nvPr/>
        </p:nvSpPr>
        <p:spPr>
          <a:xfrm>
            <a:off x="373833" y="5631516"/>
            <a:ext cx="4130676"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病理学的CR（pCR）</a:t>
            </a:r>
          </a:p>
        </p:txBody>
      </p:sp>
      <p:sp>
        <p:nvSpPr>
          <p:cNvPr id="7" name="Oval 6"/>
          <p:cNvSpPr>
            <a:spLocks noChangeArrowheads="1"/>
          </p:cNvSpPr>
          <p:nvPr/>
        </p:nvSpPr>
        <p:spPr bwMode="auto">
          <a:xfrm>
            <a:off x="4474937" y="330040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8" name="AutoShape 15"/>
          <p:cNvCxnSpPr>
            <a:cxnSpLocks noChangeShapeType="1"/>
            <a:stCxn id="7" idx="0"/>
            <a:endCxn id="15" idx="1"/>
          </p:cNvCxnSpPr>
          <p:nvPr/>
        </p:nvCxnSpPr>
        <p:spPr bwMode="auto">
          <a:xfrm rot="5400000" flipH="1" flipV="1">
            <a:off x="4816028" y="2717720"/>
            <a:ext cx="533388" cy="631974"/>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6" idx="1"/>
          </p:cNvCxnSpPr>
          <p:nvPr/>
        </p:nvCxnSpPr>
        <p:spPr bwMode="auto">
          <a:xfrm rot="16200000" flipH="1">
            <a:off x="4773593" y="3877743"/>
            <a:ext cx="618258" cy="631974"/>
          </a:xfrm>
          <a:prstGeom prst="bentConnector2">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5398709" y="2446338"/>
            <a:ext cx="3382433" cy="64135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 FLOT x 4サイクル - OP - FLOT x 4サイクル</a:t>
            </a:r>
            <a:r>
              <a:rPr lang="en" sz="1400" dirty="0" smtClean="0"/>
              <a:t/>
            </a:r>
            <a:br>
              <a:rPr lang="en" sz="1400" dirty="0" smtClean="0"/>
            </a:br>
            <a:r>
              <a:rPr lang="ja-JP" sz="1400" b="0" i="0" dirty="0" smtClean="0">
                <a:solidFill>
                  <a:srgbClr val="FFFFFF"/>
                </a:solidFill>
                <a:ea typeface="MS UI Gothic" pitchFamily="18" charset="0"/>
              </a:rPr>
              <a:t>（n=128）</a:t>
            </a:r>
          </a:p>
        </p:txBody>
      </p:sp>
      <p:sp>
        <p:nvSpPr>
          <p:cNvPr id="16" name="AutoShape 8"/>
          <p:cNvSpPr>
            <a:spLocks noChangeArrowheads="1"/>
          </p:cNvSpPr>
          <p:nvPr/>
        </p:nvSpPr>
        <p:spPr bwMode="auto">
          <a:xfrm>
            <a:off x="5398709" y="4177943"/>
            <a:ext cx="3309861" cy="649832"/>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400" b="0" i="0" dirty="0" smtClean="0">
                <a:solidFill>
                  <a:srgbClr val="4D4D4D"/>
                </a:solidFill>
                <a:ea typeface="MS UI Gothic" pitchFamily="18" charset="0"/>
              </a:rPr>
              <a:t> ECF（X） x 3サイクル - OP - ECF（X） x 3サイクル</a:t>
            </a:r>
            <a:r>
              <a:rPr lang="en" sz="1400" dirty="0" smtClean="0"/>
              <a:t/>
            </a:r>
            <a:br>
              <a:rPr lang="en" sz="1400" dirty="0" smtClean="0"/>
            </a:br>
            <a:r>
              <a:rPr lang="ja-JP" sz="1400" b="0" i="0" dirty="0" smtClean="0">
                <a:solidFill>
                  <a:srgbClr val="4D4D4D"/>
                </a:solidFill>
                <a:ea typeface="MS UI Gothic" pitchFamily="18" charset="0"/>
              </a:rPr>
              <a:t>（n=137）</a:t>
            </a:r>
          </a:p>
        </p:txBody>
      </p:sp>
      <p:sp>
        <p:nvSpPr>
          <p:cNvPr id="18" name="AutoShape 9"/>
          <p:cNvSpPr>
            <a:spLocks noChangeArrowheads="1"/>
          </p:cNvSpPr>
          <p:nvPr/>
        </p:nvSpPr>
        <p:spPr bwMode="auto">
          <a:xfrm>
            <a:off x="609600" y="2699482"/>
            <a:ext cx="3200400" cy="1856406"/>
          </a:xfrm>
          <a:prstGeom prst="roundRect">
            <a:avLst>
              <a:gd name="adj" fmla="val 0"/>
            </a:avLst>
          </a:prstGeom>
          <a:solidFill>
            <a:srgbClr val="04388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胃癌、または胃食道接合部（GEJ）腺癌　タイプI～III</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医学的・技術的に手術が可能なステージにある</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T2～4、各N、M0または各T、N+、M0</a:t>
            </a:r>
          </a:p>
          <a:p>
            <a:pPr defTabSz="892175" eaLnBrk="0" hangingPunct="0">
              <a:spcAft>
                <a:spcPct val="30000"/>
              </a:spcAft>
            </a:pPr>
            <a:r>
              <a:rPr lang="ja-JP" sz="1400" b="0" i="0" dirty="0" smtClean="0">
                <a:solidFill>
                  <a:srgbClr val="FFFFFF"/>
                </a:solidFill>
                <a:ea typeface="MS UI Gothic" pitchFamily="18" charset="0"/>
              </a:rPr>
              <a:t>（n=265</a:t>
            </a:r>
            <a:r>
              <a:rPr lang="en-GB" altLang="ja-JP" sz="1400" b="0" i="0" dirty="0" smtClean="0">
                <a:solidFill>
                  <a:srgbClr val="FFFFFF"/>
                </a:solidFill>
                <a:ea typeface="MS UI Gothic" pitchFamily="18" charset="0"/>
              </a:rPr>
              <a:t>)</a:t>
            </a:r>
            <a:endParaRPr lang="ja-JP" sz="1400" b="0" i="0" dirty="0" smtClean="0">
              <a:solidFill>
                <a:srgbClr val="FFFFFF"/>
              </a:solidFill>
              <a:ea typeface="MS UI Gothic" pitchFamily="18" charset="0"/>
            </a:endParaRPr>
          </a:p>
        </p:txBody>
      </p:sp>
      <p:sp>
        <p:nvSpPr>
          <p:cNvPr id="23" name="Textfeld 1"/>
          <p:cNvSpPr txBox="1">
            <a:spLocks noChangeArrowheads="1"/>
          </p:cNvSpPr>
          <p:nvPr/>
        </p:nvSpPr>
        <p:spPr bwMode="auto">
          <a:xfrm>
            <a:off x="5410198" y="3087688"/>
            <a:ext cx="34725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rgbClr val="002060"/>
                </a:solidFill>
                <a:latin typeface="Calibri" pitchFamily="34" charset="0"/>
                <a:ea typeface="MS PGothic" pitchFamily="34" charset="-128"/>
                <a:cs typeface="MS PGothic" pitchFamily="34" charset="-128"/>
              </a:defRPr>
            </a:lvl1pPr>
            <a:lvl2pPr>
              <a:defRPr sz="2800">
                <a:solidFill>
                  <a:srgbClr val="002060"/>
                </a:solidFill>
                <a:latin typeface="Calibri" pitchFamily="34" charset="0"/>
                <a:ea typeface="MS PGothic" pitchFamily="34" charset="-128"/>
                <a:cs typeface="Arial" charset="0"/>
              </a:defRPr>
            </a:lvl2pPr>
            <a:lvl3pPr>
              <a:defRPr sz="2400">
                <a:solidFill>
                  <a:srgbClr val="002060"/>
                </a:solidFill>
                <a:latin typeface="Calibri" pitchFamily="34" charset="0"/>
                <a:ea typeface="Arial" charset="0"/>
                <a:cs typeface="Arial" charset="0"/>
              </a:defRPr>
            </a:lvl3pPr>
            <a:lvl4pPr>
              <a:defRPr sz="2000">
                <a:solidFill>
                  <a:srgbClr val="002060"/>
                </a:solidFill>
                <a:latin typeface="Calibri" pitchFamily="34" charset="0"/>
                <a:ea typeface="Arial" charset="0"/>
                <a:cs typeface="Arial" charset="0"/>
              </a:defRPr>
            </a:lvl4pPr>
            <a:lvl5pPr>
              <a:defRPr sz="2000">
                <a:solidFill>
                  <a:srgbClr val="002060"/>
                </a:solidFill>
                <a:latin typeface="Calibri" pitchFamily="34" charset="0"/>
                <a:ea typeface="Arial" charset="0"/>
                <a:cs typeface="Arial" charset="0"/>
              </a:defRPr>
            </a:lvl5pPr>
            <a:lvl6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6pPr>
            <a:lvl7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7pPr>
            <a:lvl8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8pPr>
            <a:lvl9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9pPr>
          </a:lstStyle>
          <a:p>
            <a:r>
              <a:rPr lang="ja-JP" sz="1200" b="0" i="0" dirty="0" smtClean="0">
                <a:solidFill>
                  <a:srgbClr val="4D4D4D"/>
                </a:solidFill>
                <a:ea typeface="MS UI Gothic" pitchFamily="18" charset="0"/>
              </a:rPr>
              <a:t>FLOT：ドセタキセル50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a:t>
            </a:r>
            <a:r>
              <a:rPr lang="en" sz="1200" dirty="0" smtClean="0"/>
              <a:t/>
            </a:r>
            <a:br>
              <a:rPr lang="en" sz="1200" dirty="0" smtClean="0"/>
            </a:br>
            <a:r>
              <a:rPr lang="ja-JP" sz="1200" b="0" i="0" dirty="0" smtClean="0">
                <a:solidFill>
                  <a:srgbClr val="4D4D4D"/>
                </a:solidFill>
                <a:ea typeface="MS UI Gothic" pitchFamily="18" charset="0"/>
              </a:rPr>
              <a:t>5-FU 2600 mg/m²、D1；</a:t>
            </a:r>
            <a:r>
              <a:rPr lang="en" sz="1200" dirty="0" smtClean="0"/>
              <a:t/>
            </a:r>
            <a:br>
              <a:rPr lang="en" sz="1200" dirty="0" smtClean="0"/>
            </a:br>
            <a:r>
              <a:rPr lang="ja-JP" sz="1200" b="0" i="0" dirty="0" smtClean="0">
                <a:solidFill>
                  <a:srgbClr val="4D4D4D"/>
                </a:solidFill>
                <a:ea typeface="MS UI Gothic" pitchFamily="18" charset="0"/>
              </a:rPr>
              <a:t>ロイコボリン200 mg/m²、D1；オキサリプラチン85 mg/m²、D1、q2w</a:t>
            </a:r>
          </a:p>
        </p:txBody>
      </p:sp>
      <p:sp>
        <p:nvSpPr>
          <p:cNvPr id="36" name="Textfeld 5"/>
          <p:cNvSpPr txBox="1">
            <a:spLocks noChangeArrowheads="1"/>
          </p:cNvSpPr>
          <p:nvPr/>
        </p:nvSpPr>
        <p:spPr bwMode="auto">
          <a:xfrm>
            <a:off x="5403850" y="4800600"/>
            <a:ext cx="35369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rgbClr val="002060"/>
                </a:solidFill>
                <a:latin typeface="Calibri" pitchFamily="34" charset="0"/>
                <a:ea typeface="MS PGothic" pitchFamily="34" charset="-128"/>
                <a:cs typeface="MS PGothic" pitchFamily="34" charset="-128"/>
              </a:defRPr>
            </a:lvl1pPr>
            <a:lvl2pPr>
              <a:defRPr sz="2800">
                <a:solidFill>
                  <a:srgbClr val="002060"/>
                </a:solidFill>
                <a:latin typeface="Calibri" pitchFamily="34" charset="0"/>
                <a:ea typeface="MS PGothic" pitchFamily="34" charset="-128"/>
                <a:cs typeface="Arial" charset="0"/>
              </a:defRPr>
            </a:lvl2pPr>
            <a:lvl3pPr>
              <a:defRPr sz="2400">
                <a:solidFill>
                  <a:srgbClr val="002060"/>
                </a:solidFill>
                <a:latin typeface="Calibri" pitchFamily="34" charset="0"/>
                <a:ea typeface="Arial" charset="0"/>
                <a:cs typeface="Arial" charset="0"/>
              </a:defRPr>
            </a:lvl3pPr>
            <a:lvl4pPr>
              <a:defRPr sz="2000">
                <a:solidFill>
                  <a:srgbClr val="002060"/>
                </a:solidFill>
                <a:latin typeface="Calibri" pitchFamily="34" charset="0"/>
                <a:ea typeface="Arial" charset="0"/>
                <a:cs typeface="Arial" charset="0"/>
              </a:defRPr>
            </a:lvl4pPr>
            <a:lvl5pPr>
              <a:defRPr sz="2000">
                <a:solidFill>
                  <a:srgbClr val="002060"/>
                </a:solidFill>
                <a:latin typeface="Calibri" pitchFamily="34" charset="0"/>
                <a:ea typeface="Arial" charset="0"/>
                <a:cs typeface="Arial" charset="0"/>
              </a:defRPr>
            </a:lvl5pPr>
            <a:lvl6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6pPr>
            <a:lvl7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7pPr>
            <a:lvl8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8pPr>
            <a:lvl9pPr eaLnBrk="0" fontAlgn="base" hangingPunct="0">
              <a:spcAft>
                <a:spcPct val="0"/>
              </a:spcAft>
              <a:buFont typeface="Arial" charset="0"/>
              <a:buChar char="»"/>
              <a:defRPr sz="2000">
                <a:solidFill>
                  <a:srgbClr val="002060"/>
                </a:solidFill>
                <a:latin typeface="Calibri" pitchFamily="34" charset="0"/>
                <a:ea typeface="Arial" charset="0"/>
                <a:cs typeface="Arial" charset="0"/>
              </a:defRPr>
            </a:lvl9pPr>
          </a:lstStyle>
          <a:p>
            <a:r>
              <a:rPr lang="ja-JP" sz="1200" b="0" i="0" dirty="0" smtClean="0">
                <a:solidFill>
                  <a:srgbClr val="4D4D4D"/>
                </a:solidFill>
                <a:ea typeface="MS UI Gothic" pitchFamily="18" charset="0"/>
              </a:rPr>
              <a:t>ECF（X）：エピルビシン50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、D1；</a:t>
            </a:r>
            <a:r>
              <a:rPr lang="en" sz="1200" dirty="0" smtClean="0"/>
              <a:t/>
            </a:r>
            <a:br>
              <a:rPr lang="en" sz="1200" dirty="0" smtClean="0"/>
            </a:br>
            <a:r>
              <a:rPr lang="ja-JP" sz="1200" b="0" i="0" dirty="0" smtClean="0">
                <a:solidFill>
                  <a:srgbClr val="4D4D4D"/>
                </a:solidFill>
                <a:ea typeface="MS UI Gothic" pitchFamily="18" charset="0"/>
              </a:rPr>
              <a:t>シスプラチン60 mg/m²、D1；</a:t>
            </a:r>
            <a:r>
              <a:rPr lang="en" sz="1200" dirty="0" smtClean="0"/>
              <a:t/>
            </a:r>
            <a:br>
              <a:rPr lang="en" sz="1200" dirty="0" smtClean="0"/>
            </a:br>
            <a:r>
              <a:rPr lang="ja-JP" sz="1200" b="0" i="0" dirty="0" smtClean="0">
                <a:solidFill>
                  <a:srgbClr val="4D4D4D"/>
                </a:solidFill>
                <a:ea typeface="MS UI Gothic" pitchFamily="18" charset="0"/>
              </a:rPr>
              <a:t>5-FU 200 mg/m²（またはカペシタビン1250 mg/m²、2回に分割経口投与、D1～21）、q3w</a:t>
            </a:r>
          </a:p>
        </p:txBody>
      </p:sp>
    </p:spTree>
    <p:extLst>
      <p:ext uri="{BB962C8B-B14F-4D97-AF65-F5344CB8AC3E}">
        <p14:creationId xmlns:p14="http://schemas.microsoft.com/office/powerpoint/2010/main" xmlns="" val="6370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500" b="0" i="0" dirty="0" smtClean="0">
                <a:solidFill>
                  <a:srgbClr val="4D4D4D"/>
                </a:solidFill>
                <a:ea typeface="MS UI Gothic" pitchFamily="18" charset="0"/>
              </a:rPr>
              <a:t>本治験の第2相試験からの患者265例がITTに基づいて評価された。年齢の中央値は</a:t>
            </a:r>
            <a:r>
              <a:rPr lang="en" sz="1500" dirty="0" smtClean="0"/>
              <a:t/>
            </a:r>
            <a:br>
              <a:rPr lang="en" sz="1500" dirty="0" smtClean="0"/>
            </a:br>
            <a:r>
              <a:rPr lang="ja-JP" sz="1500" b="0" i="0" dirty="0" smtClean="0">
                <a:solidFill>
                  <a:srgbClr val="4D4D4D"/>
                </a:solidFill>
                <a:ea typeface="MS UI Gothic" pitchFamily="18" charset="0"/>
              </a:rPr>
              <a:t>62歳、男性患者は76.2%であった</a:t>
            </a:r>
          </a:p>
          <a:p>
            <a:r>
              <a:rPr lang="ja-JP" sz="1500" b="0" i="0" dirty="0" smtClean="0">
                <a:solidFill>
                  <a:srgbClr val="4D4D4D"/>
                </a:solidFill>
                <a:ea typeface="MS UI Gothic" pitchFamily="18" charset="0"/>
              </a:rPr>
              <a:t>原発部位は胃が47.9%、GEJが52.1%であった。</a:t>
            </a:r>
          </a:p>
          <a:p>
            <a:r>
              <a:rPr lang="ja-JP" sz="1500" b="0" i="0" dirty="0" smtClean="0">
                <a:solidFill>
                  <a:srgbClr val="4D4D4D"/>
                </a:solidFill>
                <a:ea typeface="MS UI Gothic" pitchFamily="18" charset="0"/>
              </a:rPr>
              <a:t>ベースライン時には、患者のうち80.8%で腫瘍の臨床病期がT3またはT4、78.1%でN+であり、群間差は認めなかった。</a:t>
            </a:r>
          </a:p>
          <a:p>
            <a:r>
              <a:rPr lang="ja-JP" sz="1500" b="0" i="0" dirty="0" smtClean="0">
                <a:solidFill>
                  <a:srgbClr val="4D4D4D"/>
                </a:solidFill>
                <a:ea typeface="MS UI Gothic" pitchFamily="18" charset="0"/>
              </a:rPr>
              <a:t>ECF群と比較して、FLOT群ではpCRおよびpCR + pSRの達成を有意に高率に認めた </a:t>
            </a:r>
          </a:p>
          <a:p>
            <a:pPr lvl="1"/>
            <a:endParaRPr lang="en-GB" dirty="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pSR：病理学的準完全奏効</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 Al-Batranによる発表</a:t>
            </a:r>
            <a:r>
              <a:rPr lang="en" sz="1200" dirty="0" smtClean="0"/>
              <a:t/>
            </a:r>
            <a:br>
              <a:rPr lang="en" sz="1200" dirty="0" smtClean="0"/>
            </a:br>
            <a:r>
              <a:rPr lang="ja-JP" sz="1200" b="0" i="0" dirty="0" smtClean="0">
                <a:ea typeface="MS UI Gothic" pitchFamily="18" charset="0"/>
              </a:rPr>
              <a:t>Pauligk et al. </a:t>
            </a:r>
            <a:r>
              <a:rPr lang="ja-JP" sz="1200" b="0" i="1" dirty="0" smtClean="0">
                <a:ea typeface="MS UI Gothic" pitchFamily="18" charset="0"/>
              </a:rPr>
              <a:t>Ann Oncol</a:t>
            </a:r>
            <a:r>
              <a:rPr lang="ja-JP" sz="1200" b="0" i="0" dirty="0" smtClean="0">
                <a:ea typeface="MS UI Gothic" pitchFamily="18" charset="0"/>
              </a:rPr>
              <a:t> 2015; 26 (suppl 6): abstr 36LBA</a:t>
            </a:r>
          </a:p>
        </p:txBody>
      </p:sp>
      <p:sp>
        <p:nvSpPr>
          <p:cNvPr id="3" name="Title 2"/>
          <p:cNvSpPr>
            <a:spLocks noGrp="1"/>
          </p:cNvSpPr>
          <p:nvPr>
            <p:ph type="title"/>
          </p:nvPr>
        </p:nvSpPr>
        <p:spPr>
          <a:xfrm>
            <a:off x="224245" y="179614"/>
            <a:ext cx="8538755" cy="807720"/>
          </a:xfrm>
        </p:spPr>
        <p:txBody>
          <a:bodyPr/>
          <a:lstStyle/>
          <a:p>
            <a:r>
              <a:rPr lang="ja-JP" sz="1800" b="1" i="0" dirty="0" smtClean="0">
                <a:solidFill>
                  <a:srgbClr val="043882"/>
                </a:solidFill>
                <a:ea typeface="MS UI Gothic" pitchFamily="18" charset="0"/>
              </a:rPr>
              <a:t>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a:t>
            </a:r>
            <a:r>
              <a:rPr lang="en-GB" sz="1800" dirty="0" smtClean="0"/>
              <a:t>*</a:t>
            </a:r>
            <a:r>
              <a:rPr lang="ja-JP" sz="1800" b="1" i="0" dirty="0" smtClean="0">
                <a:solidFill>
                  <a:srgbClr val="043882"/>
                </a:solidFill>
                <a:ea typeface="MS UI Gothic" pitchFamily="18" charset="0"/>
              </a:rPr>
              <a:t> et al</a:t>
            </a:r>
          </a:p>
        </p:txBody>
      </p:sp>
      <p:graphicFrame>
        <p:nvGraphicFramePr>
          <p:cNvPr id="6" name="Group 88"/>
          <p:cNvGraphicFramePr>
            <a:graphicFrameLocks noGrp="1"/>
          </p:cNvGraphicFramePr>
          <p:nvPr>
            <p:extLst>
              <p:ext uri="{D42A27DB-BD31-4B8C-83A1-F6EECF244321}">
                <p14:modId xmlns:p14="http://schemas.microsoft.com/office/powerpoint/2010/main" xmlns="" val="3884172255"/>
              </p:ext>
            </p:extLst>
          </p:nvPr>
        </p:nvGraphicFramePr>
        <p:xfrm>
          <a:off x="565944" y="3276600"/>
          <a:ext cx="7739856" cy="2491359"/>
        </p:xfrm>
        <a:graphic>
          <a:graphicData uri="http://schemas.openxmlformats.org/drawingml/2006/table">
            <a:tbl>
              <a:tblPr firstRow="1" bandRow="1">
                <a:tableStyleId>{69012ECD-51FC-41F1-AA8D-1B2483CD663E}</a:tableStyleId>
              </a:tblPr>
              <a:tblGrid>
                <a:gridCol w="3244056">
                  <a:extLst>
                    <a:ext uri="{9D8B030D-6E8A-4147-A177-3AD203B41FA5}">
                      <a16:colId xmlns:a16="http://schemas.microsoft.com/office/drawing/2014/main" xmlns="" val="20000"/>
                    </a:ext>
                  </a:extLst>
                </a:gridCol>
                <a:gridCol w="1638300">
                  <a:extLst>
                    <a:ext uri="{9D8B030D-6E8A-4147-A177-3AD203B41FA5}">
                      <a16:colId xmlns:a16="http://schemas.microsoft.com/office/drawing/2014/main" xmlns="" val="20001"/>
                    </a:ext>
                  </a:extLst>
                </a:gridCol>
                <a:gridCol w="16383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tblGrid>
              <a:tr h="452527">
                <a:tc>
                  <a:txBody>
                    <a:bodyPr/>
                    <a:lstStyle/>
                    <a:p>
                      <a:r>
                        <a:rPr lang="ja-JP" sz="1600" b="1" i="0" dirty="0" smtClean="0">
                          <a:solidFill>
                            <a:srgbClr val="FFFFFF"/>
                          </a:solidFill>
                          <a:ea typeface="MS UI Gothic" pitchFamily="18" charset="0"/>
                        </a:rPr>
                        <a:t>病理学的退縮、n (%)</a:t>
                      </a: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ECF/ECX群(n=137)</a:t>
                      </a: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FLOT群</a:t>
                      </a:r>
                    </a:p>
                    <a:p>
                      <a:pPr algn="ctr"/>
                      <a:r>
                        <a:rPr lang="ja-JP" sz="1600" b="1" i="0" dirty="0" smtClean="0">
                          <a:solidFill>
                            <a:srgbClr val="FFFFFF"/>
                          </a:solidFill>
                          <a:ea typeface="MS UI Gothic" pitchFamily="18" charset="0"/>
                        </a:rPr>
                        <a:t>(n=128)</a:t>
                      </a: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600" b="1" i="0" dirty="0" smtClean="0">
                          <a:solidFill>
                            <a:srgbClr val="FFFFFF"/>
                          </a:solidFill>
                          <a:ea typeface="MS UI Gothic" pitchFamily="18" charset="0"/>
                        </a:rPr>
                        <a:t>P値</a:t>
                      </a:r>
                    </a:p>
                    <a:p>
                      <a:pPr algn="ctr"/>
                      <a:r>
                        <a:rPr lang="ja-JP" sz="1600" b="1" i="0" dirty="0" smtClean="0">
                          <a:solidFill>
                            <a:srgbClr val="FFFFFF"/>
                          </a:solidFill>
                          <a:ea typeface="MS UI Gothic" pitchFamily="18" charset="0"/>
                        </a:rPr>
                        <a:t>(両側)</a:t>
                      </a:r>
                    </a:p>
                  </a:txBody>
                  <a:tcPr marL="91433" marR="91433" marT="45733" marB="45733"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0014">
                <a:tc>
                  <a:txBody>
                    <a:bodyPr/>
                    <a:lstStyle/>
                    <a:p>
                      <a:pPr algn="l" fontAlgn="b"/>
                      <a:r>
                        <a:rPr lang="ja-JP" sz="1600" b="0" i="0" u="none" dirty="0" smtClean="0">
                          <a:solidFill>
                            <a:srgbClr val="4D4D4D"/>
                          </a:solidFill>
                          <a:ea typeface="MS UI Gothic" pitchFamily="18" charset="0"/>
                        </a:rPr>
                        <a:t>完全奏効 (pCR)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ja-JP" sz="1600" b="0" i="0" u="none" dirty="0" smtClean="0">
                          <a:solidFill>
                            <a:srgbClr val="4D4D4D"/>
                          </a:solidFill>
                          <a:ea typeface="MS UI Gothic" pitchFamily="18" charset="0"/>
                        </a:rPr>
                        <a:t>8 (5.8)</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20 (15.6)</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ja-JP" sz="1600" b="0" i="0" u="none" dirty="0" smtClean="0">
                          <a:solidFill>
                            <a:srgbClr val="4D4D4D"/>
                          </a:solidFill>
                          <a:ea typeface="MS UI Gothic" pitchFamily="18" charset="0"/>
                        </a:rPr>
                        <a:t>0.015</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04800">
                <a:tc>
                  <a:txBody>
                    <a:bodyPr/>
                    <a:lstStyle/>
                    <a:p>
                      <a:pPr algn="l" fontAlgn="b"/>
                      <a:r>
                        <a:rPr lang="ja-JP" sz="1600" b="0" i="0" u="none" dirty="0" smtClean="0">
                          <a:solidFill>
                            <a:srgbClr val="4D4D4D"/>
                          </a:solidFill>
                          <a:ea typeface="MS UI Gothic" pitchFamily="18" charset="0"/>
                        </a:rPr>
                        <a:t>準完全奏効(pSR)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23 (16.8)</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27 (21.1)</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fontAlgn="b"/>
                      <a:endParaRPr lang="en-US" sz="1600" b="0" i="0" u="none" strike="noStrike" noProof="0" dirty="0">
                        <a:solidFill>
                          <a:schemeClr val="tx1"/>
                        </a:solidFill>
                        <a:effectLst/>
                        <a:latin typeface="+mn-lt"/>
                      </a:endParaRP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81481">
                <a:tc>
                  <a:txBody>
                    <a:bodyPr/>
                    <a:lstStyle/>
                    <a:p>
                      <a:pPr algn="l" fontAlgn="b"/>
                      <a:r>
                        <a:rPr lang="ja-JP" sz="1600" b="0" i="0" u="none" dirty="0" smtClean="0">
                          <a:solidFill>
                            <a:srgbClr val="4D4D4D"/>
                          </a:solidFill>
                          <a:ea typeface="MS UI Gothic" pitchFamily="18" charset="0"/>
                        </a:rPr>
                        <a:t>pCR＋pSR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31 (22.6)</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47 (36.7)</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fontAlgn="b"/>
                      <a:r>
                        <a:rPr lang="ja-JP" sz="1600" b="0" i="0" u="none" dirty="0" smtClean="0">
                          <a:solidFill>
                            <a:srgbClr val="4D4D4D"/>
                          </a:solidFill>
                          <a:ea typeface="MS UI Gothic" pitchFamily="18" charset="0"/>
                        </a:rPr>
                        <a:t>0.015</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51919">
                <a:tc>
                  <a:txBody>
                    <a:bodyPr/>
                    <a:lstStyle/>
                    <a:p>
                      <a:pPr algn="l" fontAlgn="b"/>
                      <a:r>
                        <a:rPr lang="ja-JP" sz="1600" b="0" i="0" u="none" dirty="0" smtClean="0">
                          <a:solidFill>
                            <a:srgbClr val="4D4D4D"/>
                          </a:solidFill>
                          <a:ea typeface="MS UI Gothic" pitchFamily="18" charset="0"/>
                        </a:rPr>
                        <a:t>部分奏効(pPR)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28 (20.4)</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23 (18.0)</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66202">
                <a:tc>
                  <a:txBody>
                    <a:bodyPr/>
                    <a:lstStyle/>
                    <a:p>
                      <a:pPr algn="l" fontAlgn="b"/>
                      <a:r>
                        <a:rPr lang="ja-JP" sz="1600" b="0" i="0" u="none" dirty="0" smtClean="0">
                          <a:solidFill>
                            <a:srgbClr val="4D4D4D"/>
                          </a:solidFill>
                          <a:ea typeface="MS UI Gothic" pitchFamily="18" charset="0"/>
                        </a:rPr>
                        <a:t>軽度奏効 (pMR)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44 (32.1)</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45 (35.2)</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00"/>
                      </a:srgbClr>
                    </a:solidFill>
                  </a:tcPr>
                </a:tc>
                <a:extLst>
                  <a:ext uri="{0D108BD9-81ED-4DB2-BD59-A6C34878D82A}">
                    <a16:rowId xmlns:a16="http://schemas.microsoft.com/office/drawing/2014/main" xmlns="" val="10005"/>
                  </a:ext>
                </a:extLst>
              </a:tr>
              <a:tr h="266202">
                <a:tc>
                  <a:txBody>
                    <a:bodyPr/>
                    <a:lstStyle/>
                    <a:p>
                      <a:pPr algn="l" fontAlgn="b"/>
                      <a:r>
                        <a:rPr lang="ja-JP" sz="1600" b="0" i="0" u="none" dirty="0" smtClean="0">
                          <a:solidFill>
                            <a:srgbClr val="4D4D4D"/>
                          </a:solidFill>
                          <a:ea typeface="MS UI Gothic" pitchFamily="18" charset="0"/>
                        </a:rPr>
                        <a:t>非奏効(pNR)</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8 (5.8)</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ja-JP" sz="1600" b="0" i="0" u="none" dirty="0" smtClean="0">
                          <a:solidFill>
                            <a:srgbClr val="4D4D4D"/>
                          </a:solidFill>
                          <a:ea typeface="MS UI Gothic" pitchFamily="18" charset="0"/>
                        </a:rPr>
                        <a:t>4 (3.1)</a:t>
                      </a:r>
                    </a:p>
                  </a:txBody>
                  <a:tcPr marL="7142" marR="7142" marT="713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US" sz="1600" noProof="0" dirty="0">
                        <a:solidFill>
                          <a:schemeClr val="tx1"/>
                        </a:solidFill>
                        <a:latin typeface="+mn-lt"/>
                      </a:endParaRPr>
                    </a:p>
                  </a:txBody>
                  <a:tcPr marL="91433" marR="9143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1039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82" y="179614"/>
            <a:ext cx="8442487" cy="807720"/>
          </a:xfrm>
        </p:spPr>
        <p:txBody>
          <a:bodyPr/>
          <a:lstStyle/>
          <a:p>
            <a:r>
              <a:rPr lang="ja-JP" sz="1800" b="1" i="0" dirty="0" smtClean="0">
                <a:solidFill>
                  <a:srgbClr val="043882"/>
                </a:solidFill>
                <a:ea typeface="MS UI Gothic" pitchFamily="18" charset="0"/>
              </a:rPr>
              <a:t>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a:t>
            </a:r>
            <a:r>
              <a:rPr lang="en-GB" sz="1800" dirty="0" smtClean="0"/>
              <a:t>*</a:t>
            </a:r>
            <a:r>
              <a:rPr lang="ja-JP" sz="1800" b="1" i="0" dirty="0" smtClean="0">
                <a:solidFill>
                  <a:srgbClr val="043882"/>
                </a:solidFill>
                <a:ea typeface="MS UI Gothic" pitchFamily="18" charset="0"/>
              </a:rPr>
              <a:t>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切除可能な胃癌およびGEJ癌を有する患者において、FLOTは、ECF/ECXよりも有意に高い病理学的奏効を示した</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 Al-Batranによる発表</a:t>
            </a:r>
            <a:r>
              <a:rPr lang="en" sz="1200" dirty="0" smtClean="0"/>
              <a:t/>
            </a:r>
            <a:br>
              <a:rPr lang="en" sz="1200" dirty="0" smtClean="0"/>
            </a:br>
            <a:r>
              <a:rPr lang="ja-JP" sz="1200" b="0" i="0" dirty="0" smtClean="0">
                <a:ea typeface="MS UI Gothic" pitchFamily="18" charset="0"/>
              </a:rPr>
              <a:t>Pauligk et al. </a:t>
            </a:r>
            <a:r>
              <a:rPr lang="ja-JP" sz="1200" b="0" i="1" dirty="0" smtClean="0">
                <a:ea typeface="MS UI Gothic" pitchFamily="18" charset="0"/>
              </a:rPr>
              <a:t>Ann Oncol</a:t>
            </a:r>
            <a:r>
              <a:rPr lang="ja-JP" sz="1200" b="0" i="0" dirty="0" smtClean="0">
                <a:ea typeface="MS UI Gothic" pitchFamily="18" charset="0"/>
              </a:rPr>
              <a:t> 2015; 26 (suppl 6): abstr 36LBA</a:t>
            </a:r>
          </a:p>
        </p:txBody>
      </p:sp>
      <p:sp>
        <p:nvSpPr>
          <p:cNvPr id="10" name="object 5"/>
          <p:cNvSpPr/>
          <p:nvPr/>
        </p:nvSpPr>
        <p:spPr>
          <a:xfrm>
            <a:off x="849630" y="2426207"/>
            <a:ext cx="437515" cy="719455"/>
          </a:xfrm>
          <a:custGeom>
            <a:avLst/>
            <a:gdLst/>
            <a:ahLst/>
            <a:cxnLst/>
            <a:rect l="l" t="t" r="r" b="b"/>
            <a:pathLst>
              <a:path w="437515" h="719455">
                <a:moveTo>
                  <a:pt x="0" y="0"/>
                </a:moveTo>
                <a:lnTo>
                  <a:pt x="437388" y="0"/>
                </a:lnTo>
                <a:lnTo>
                  <a:pt x="437388" y="719327"/>
                </a:lnTo>
                <a:lnTo>
                  <a:pt x="0" y="719327"/>
                </a:lnTo>
                <a:lnTo>
                  <a:pt x="0" y="0"/>
                </a:lnTo>
                <a:close/>
              </a:path>
            </a:pathLst>
          </a:custGeom>
          <a:solidFill>
            <a:srgbClr val="043882"/>
          </a:solidFill>
        </p:spPr>
        <p:txBody>
          <a:bodyPr wrap="square" lIns="0" tIns="0" rIns="0" bIns="0" rtlCol="0"/>
          <a:lstStyle/>
          <a:p>
            <a:endParaRPr/>
          </a:p>
        </p:txBody>
      </p:sp>
      <p:sp>
        <p:nvSpPr>
          <p:cNvPr id="11" name="object 6"/>
          <p:cNvSpPr/>
          <p:nvPr/>
        </p:nvSpPr>
        <p:spPr>
          <a:xfrm>
            <a:off x="2382011" y="3024377"/>
            <a:ext cx="438150" cy="121285"/>
          </a:xfrm>
          <a:custGeom>
            <a:avLst/>
            <a:gdLst/>
            <a:ahLst/>
            <a:cxnLst/>
            <a:rect l="l" t="t" r="r" b="b"/>
            <a:pathLst>
              <a:path w="438150" h="121285">
                <a:moveTo>
                  <a:pt x="0" y="0"/>
                </a:moveTo>
                <a:lnTo>
                  <a:pt x="438150" y="0"/>
                </a:lnTo>
                <a:lnTo>
                  <a:pt x="438150" y="121158"/>
                </a:lnTo>
                <a:lnTo>
                  <a:pt x="0" y="121158"/>
                </a:lnTo>
                <a:lnTo>
                  <a:pt x="0" y="0"/>
                </a:lnTo>
                <a:close/>
              </a:path>
            </a:pathLst>
          </a:custGeom>
          <a:solidFill>
            <a:srgbClr val="B1C0EB"/>
          </a:solidFill>
        </p:spPr>
        <p:txBody>
          <a:bodyPr wrap="square" lIns="0" tIns="0" rIns="0" bIns="0" rtlCol="0"/>
          <a:lstStyle/>
          <a:p>
            <a:endParaRPr/>
          </a:p>
        </p:txBody>
      </p:sp>
      <p:sp>
        <p:nvSpPr>
          <p:cNvPr id="13" name="object 7"/>
          <p:cNvSpPr/>
          <p:nvPr/>
        </p:nvSpPr>
        <p:spPr>
          <a:xfrm>
            <a:off x="1615439" y="2895600"/>
            <a:ext cx="438150" cy="250190"/>
          </a:xfrm>
          <a:custGeom>
            <a:avLst/>
            <a:gdLst/>
            <a:ahLst/>
            <a:cxnLst/>
            <a:rect l="l" t="t" r="r" b="b"/>
            <a:pathLst>
              <a:path w="438150" h="250189">
                <a:moveTo>
                  <a:pt x="0" y="0"/>
                </a:moveTo>
                <a:lnTo>
                  <a:pt x="438149" y="0"/>
                </a:lnTo>
                <a:lnTo>
                  <a:pt x="438149" y="249936"/>
                </a:lnTo>
                <a:lnTo>
                  <a:pt x="0" y="249936"/>
                </a:lnTo>
                <a:lnTo>
                  <a:pt x="0" y="0"/>
                </a:lnTo>
                <a:close/>
              </a:path>
            </a:pathLst>
          </a:custGeom>
          <a:solidFill>
            <a:srgbClr val="B60D27"/>
          </a:solidFill>
        </p:spPr>
        <p:txBody>
          <a:bodyPr wrap="square" lIns="0" tIns="0" rIns="0" bIns="0" rtlCol="0"/>
          <a:lstStyle/>
          <a:p>
            <a:endParaRPr/>
          </a:p>
        </p:txBody>
      </p:sp>
      <p:sp>
        <p:nvSpPr>
          <p:cNvPr id="15" name="object 8"/>
          <p:cNvSpPr/>
          <p:nvPr/>
        </p:nvSpPr>
        <p:spPr>
          <a:xfrm>
            <a:off x="685419" y="2028825"/>
            <a:ext cx="0" cy="1116330"/>
          </a:xfrm>
          <a:custGeom>
            <a:avLst/>
            <a:gdLst/>
            <a:ahLst/>
            <a:cxnLst/>
            <a:rect l="l" t="t" r="r" b="b"/>
            <a:pathLst>
              <a:path h="1116330">
                <a:moveTo>
                  <a:pt x="0" y="1116329"/>
                </a:moveTo>
                <a:lnTo>
                  <a:pt x="0" y="0"/>
                </a:lnTo>
              </a:path>
            </a:pathLst>
          </a:custGeom>
          <a:ln w="9906">
            <a:solidFill>
              <a:srgbClr val="4D4D4D"/>
            </a:solidFill>
          </a:ln>
        </p:spPr>
        <p:txBody>
          <a:bodyPr wrap="square" lIns="0" tIns="0" rIns="0" bIns="0" rtlCol="0"/>
          <a:lstStyle/>
          <a:p>
            <a:endParaRPr/>
          </a:p>
        </p:txBody>
      </p:sp>
      <p:sp>
        <p:nvSpPr>
          <p:cNvPr id="16" name="object 9"/>
          <p:cNvSpPr/>
          <p:nvPr/>
        </p:nvSpPr>
        <p:spPr>
          <a:xfrm>
            <a:off x="638937" y="3145154"/>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17" name="object 10"/>
          <p:cNvSpPr/>
          <p:nvPr/>
        </p:nvSpPr>
        <p:spPr>
          <a:xfrm>
            <a:off x="638937" y="2921889"/>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18" name="object 11"/>
          <p:cNvSpPr/>
          <p:nvPr/>
        </p:nvSpPr>
        <p:spPr>
          <a:xfrm>
            <a:off x="638937" y="2698623"/>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19" name="object 12"/>
          <p:cNvSpPr/>
          <p:nvPr/>
        </p:nvSpPr>
        <p:spPr>
          <a:xfrm>
            <a:off x="638937" y="2475357"/>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20" name="object 13"/>
          <p:cNvSpPr/>
          <p:nvPr/>
        </p:nvSpPr>
        <p:spPr>
          <a:xfrm>
            <a:off x="638937" y="2252091"/>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21" name="object 14"/>
          <p:cNvSpPr/>
          <p:nvPr/>
        </p:nvSpPr>
        <p:spPr>
          <a:xfrm>
            <a:off x="638937" y="2028825"/>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22" name="object 15"/>
          <p:cNvSpPr/>
          <p:nvPr/>
        </p:nvSpPr>
        <p:spPr>
          <a:xfrm>
            <a:off x="685419" y="3145154"/>
            <a:ext cx="2299335" cy="0"/>
          </a:xfrm>
          <a:custGeom>
            <a:avLst/>
            <a:gdLst/>
            <a:ahLst/>
            <a:cxnLst/>
            <a:rect l="l" t="t" r="r" b="b"/>
            <a:pathLst>
              <a:path w="2299335">
                <a:moveTo>
                  <a:pt x="0" y="0"/>
                </a:moveTo>
                <a:lnTo>
                  <a:pt x="2298954" y="0"/>
                </a:lnTo>
              </a:path>
            </a:pathLst>
          </a:custGeom>
          <a:ln w="9906">
            <a:solidFill>
              <a:srgbClr val="4D4D4D"/>
            </a:solidFill>
          </a:ln>
        </p:spPr>
        <p:txBody>
          <a:bodyPr wrap="square" lIns="0" tIns="0" rIns="0" bIns="0" rtlCol="0"/>
          <a:lstStyle/>
          <a:p>
            <a:endParaRPr/>
          </a:p>
        </p:txBody>
      </p:sp>
      <p:sp>
        <p:nvSpPr>
          <p:cNvPr id="23" name="object 16"/>
          <p:cNvSpPr txBox="1"/>
          <p:nvPr/>
        </p:nvSpPr>
        <p:spPr>
          <a:xfrm>
            <a:off x="125875" y="1906971"/>
            <a:ext cx="169277" cy="1358265"/>
          </a:xfrm>
          <a:prstGeom prst="rect">
            <a:avLst/>
          </a:prstGeom>
        </p:spPr>
        <p:txBody>
          <a:bodyPr vert="vert270" wrap="square" lIns="0" tIns="0" rIns="0" bIns="0" rtlCol="0">
            <a:spAutoFit/>
          </a:bodyPr>
          <a:lstStyle/>
          <a:p>
            <a:pPr marL="12700" algn="ctr">
              <a:lnSpc>
                <a:spcPct val="100000"/>
              </a:lnSpc>
            </a:pPr>
            <a:r>
              <a:rPr lang="ja-JP" sz="1100" b="1" i="0" dirty="0" smtClean="0">
                <a:solidFill>
                  <a:srgbClr val="4D4D4D"/>
                </a:solidFill>
                <a:ea typeface="MS UI Gothic" pitchFamily="18" charset="0"/>
              </a:rPr>
              <a:t>pCR例、%</a:t>
            </a:r>
          </a:p>
        </p:txBody>
      </p:sp>
      <p:sp>
        <p:nvSpPr>
          <p:cNvPr id="24" name="object 17"/>
          <p:cNvSpPr/>
          <p:nvPr/>
        </p:nvSpPr>
        <p:spPr>
          <a:xfrm>
            <a:off x="3840479" y="2114550"/>
            <a:ext cx="346710" cy="1031875"/>
          </a:xfrm>
          <a:custGeom>
            <a:avLst/>
            <a:gdLst/>
            <a:ahLst/>
            <a:cxnLst/>
            <a:rect l="l" t="t" r="r" b="b"/>
            <a:pathLst>
              <a:path w="346710" h="1031875">
                <a:moveTo>
                  <a:pt x="0" y="0"/>
                </a:moveTo>
                <a:lnTo>
                  <a:pt x="346710" y="0"/>
                </a:lnTo>
                <a:lnTo>
                  <a:pt x="346710" y="1031748"/>
                </a:lnTo>
                <a:lnTo>
                  <a:pt x="0" y="1031748"/>
                </a:lnTo>
                <a:lnTo>
                  <a:pt x="0" y="0"/>
                </a:lnTo>
                <a:close/>
              </a:path>
            </a:pathLst>
          </a:custGeom>
          <a:solidFill>
            <a:srgbClr val="043882"/>
          </a:solidFill>
        </p:spPr>
        <p:txBody>
          <a:bodyPr wrap="square" lIns="0" tIns="0" rIns="0" bIns="0" rtlCol="0"/>
          <a:lstStyle/>
          <a:p>
            <a:endParaRPr/>
          </a:p>
        </p:txBody>
      </p:sp>
      <p:sp>
        <p:nvSpPr>
          <p:cNvPr id="25" name="object 18"/>
          <p:cNvSpPr/>
          <p:nvPr/>
        </p:nvSpPr>
        <p:spPr>
          <a:xfrm>
            <a:off x="5577078" y="3014472"/>
            <a:ext cx="347980" cy="132080"/>
          </a:xfrm>
          <a:custGeom>
            <a:avLst/>
            <a:gdLst/>
            <a:ahLst/>
            <a:cxnLst/>
            <a:rect l="l" t="t" r="r" b="b"/>
            <a:pathLst>
              <a:path w="347979" h="132080">
                <a:moveTo>
                  <a:pt x="0" y="0"/>
                </a:moveTo>
                <a:lnTo>
                  <a:pt x="347472" y="0"/>
                </a:lnTo>
                <a:lnTo>
                  <a:pt x="347472" y="131825"/>
                </a:lnTo>
                <a:lnTo>
                  <a:pt x="0" y="131825"/>
                </a:lnTo>
                <a:lnTo>
                  <a:pt x="0" y="0"/>
                </a:lnTo>
                <a:close/>
              </a:path>
            </a:pathLst>
          </a:custGeom>
          <a:solidFill>
            <a:srgbClr val="B1C0EB"/>
          </a:solidFill>
        </p:spPr>
        <p:txBody>
          <a:bodyPr wrap="square" lIns="0" tIns="0" rIns="0" bIns="0" rtlCol="0"/>
          <a:lstStyle/>
          <a:p>
            <a:endParaRPr/>
          </a:p>
        </p:txBody>
      </p:sp>
      <p:sp>
        <p:nvSpPr>
          <p:cNvPr id="26" name="object 19"/>
          <p:cNvSpPr/>
          <p:nvPr/>
        </p:nvSpPr>
        <p:spPr>
          <a:xfrm>
            <a:off x="3579495" y="2028825"/>
            <a:ext cx="0" cy="1117600"/>
          </a:xfrm>
          <a:custGeom>
            <a:avLst/>
            <a:gdLst/>
            <a:ahLst/>
            <a:cxnLst/>
            <a:rect l="l" t="t" r="r" b="b"/>
            <a:pathLst>
              <a:path h="1117600">
                <a:moveTo>
                  <a:pt x="0" y="1117091"/>
                </a:moveTo>
                <a:lnTo>
                  <a:pt x="0" y="0"/>
                </a:lnTo>
              </a:path>
            </a:pathLst>
          </a:custGeom>
          <a:ln w="9906">
            <a:solidFill>
              <a:srgbClr val="4D4D4D"/>
            </a:solidFill>
          </a:ln>
        </p:spPr>
        <p:txBody>
          <a:bodyPr wrap="square" lIns="0" tIns="0" rIns="0" bIns="0" rtlCol="0"/>
          <a:lstStyle/>
          <a:p>
            <a:endParaRPr/>
          </a:p>
        </p:txBody>
      </p:sp>
      <p:sp>
        <p:nvSpPr>
          <p:cNvPr id="27" name="object 20"/>
          <p:cNvSpPr/>
          <p:nvPr/>
        </p:nvSpPr>
        <p:spPr>
          <a:xfrm>
            <a:off x="3533013" y="3145917"/>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28" name="object 21"/>
          <p:cNvSpPr/>
          <p:nvPr/>
        </p:nvSpPr>
        <p:spPr>
          <a:xfrm>
            <a:off x="3533013" y="2922651"/>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29" name="object 22"/>
          <p:cNvSpPr/>
          <p:nvPr/>
        </p:nvSpPr>
        <p:spPr>
          <a:xfrm>
            <a:off x="3533013" y="2699385"/>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30" name="object 23"/>
          <p:cNvSpPr/>
          <p:nvPr/>
        </p:nvSpPr>
        <p:spPr>
          <a:xfrm>
            <a:off x="3533013" y="2475357"/>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31" name="object 24"/>
          <p:cNvSpPr/>
          <p:nvPr/>
        </p:nvSpPr>
        <p:spPr>
          <a:xfrm>
            <a:off x="3533013" y="2252091"/>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32" name="object 25"/>
          <p:cNvSpPr/>
          <p:nvPr/>
        </p:nvSpPr>
        <p:spPr>
          <a:xfrm>
            <a:off x="3533013" y="2028825"/>
            <a:ext cx="46990" cy="0"/>
          </a:xfrm>
          <a:custGeom>
            <a:avLst/>
            <a:gdLst/>
            <a:ahLst/>
            <a:cxnLst/>
            <a:rect l="l" t="t" r="r" b="b"/>
            <a:pathLst>
              <a:path w="46989">
                <a:moveTo>
                  <a:pt x="0" y="0"/>
                </a:moveTo>
                <a:lnTo>
                  <a:pt x="46482" y="0"/>
                </a:lnTo>
              </a:path>
            </a:pathLst>
          </a:custGeom>
          <a:ln w="9906">
            <a:solidFill>
              <a:srgbClr val="4D4D4D"/>
            </a:solidFill>
          </a:ln>
        </p:spPr>
        <p:txBody>
          <a:bodyPr wrap="square" lIns="0" tIns="0" rIns="0" bIns="0" rtlCol="0"/>
          <a:lstStyle/>
          <a:p>
            <a:endParaRPr/>
          </a:p>
        </p:txBody>
      </p:sp>
      <p:sp>
        <p:nvSpPr>
          <p:cNvPr id="33" name="object 26"/>
          <p:cNvSpPr/>
          <p:nvPr/>
        </p:nvSpPr>
        <p:spPr>
          <a:xfrm>
            <a:off x="3579495" y="3145917"/>
            <a:ext cx="2605405" cy="0"/>
          </a:xfrm>
          <a:custGeom>
            <a:avLst/>
            <a:gdLst/>
            <a:ahLst/>
            <a:cxnLst/>
            <a:rect l="l" t="t" r="r" b="b"/>
            <a:pathLst>
              <a:path w="2605404">
                <a:moveTo>
                  <a:pt x="0" y="0"/>
                </a:moveTo>
                <a:lnTo>
                  <a:pt x="2605278" y="0"/>
                </a:lnTo>
              </a:path>
            </a:pathLst>
          </a:custGeom>
          <a:ln w="9906">
            <a:solidFill>
              <a:srgbClr val="4D4D4D"/>
            </a:solidFill>
          </a:ln>
        </p:spPr>
        <p:txBody>
          <a:bodyPr wrap="square" lIns="0" tIns="0" rIns="0" bIns="0" rtlCol="0"/>
          <a:lstStyle/>
          <a:p>
            <a:endParaRPr/>
          </a:p>
        </p:txBody>
      </p:sp>
      <p:sp>
        <p:nvSpPr>
          <p:cNvPr id="34" name="object 27"/>
          <p:cNvSpPr txBox="1"/>
          <p:nvPr/>
        </p:nvSpPr>
        <p:spPr>
          <a:xfrm>
            <a:off x="3033412" y="1914612"/>
            <a:ext cx="169277" cy="1356360"/>
          </a:xfrm>
          <a:prstGeom prst="rect">
            <a:avLst/>
          </a:prstGeom>
        </p:spPr>
        <p:txBody>
          <a:bodyPr vert="vert270" wrap="square" lIns="0" tIns="0" rIns="0" bIns="0" rtlCol="0">
            <a:spAutoFit/>
          </a:bodyPr>
          <a:lstStyle/>
          <a:p>
            <a:pPr marL="12700" algn="ctr">
              <a:lnSpc>
                <a:spcPct val="100000"/>
              </a:lnSpc>
            </a:pPr>
            <a:r>
              <a:rPr lang="ja-JP" sz="1100" b="1" i="0" dirty="0" smtClean="0">
                <a:solidFill>
                  <a:srgbClr val="4D4D4D"/>
                </a:solidFill>
                <a:ea typeface="MS UI Gothic" pitchFamily="18" charset="0"/>
              </a:rPr>
              <a:t>pCR例、%</a:t>
            </a:r>
          </a:p>
        </p:txBody>
      </p:sp>
      <p:sp>
        <p:nvSpPr>
          <p:cNvPr id="35" name="object 28"/>
          <p:cNvSpPr/>
          <p:nvPr/>
        </p:nvSpPr>
        <p:spPr>
          <a:xfrm>
            <a:off x="7025640" y="2677667"/>
            <a:ext cx="293370" cy="466725"/>
          </a:xfrm>
          <a:custGeom>
            <a:avLst/>
            <a:gdLst/>
            <a:ahLst/>
            <a:cxnLst/>
            <a:rect l="l" t="t" r="r" b="b"/>
            <a:pathLst>
              <a:path w="293370" h="466725">
                <a:moveTo>
                  <a:pt x="0" y="0"/>
                </a:moveTo>
                <a:lnTo>
                  <a:pt x="293370" y="0"/>
                </a:lnTo>
                <a:lnTo>
                  <a:pt x="293370" y="466343"/>
                </a:lnTo>
                <a:lnTo>
                  <a:pt x="0" y="466343"/>
                </a:lnTo>
                <a:lnTo>
                  <a:pt x="0" y="0"/>
                </a:lnTo>
                <a:close/>
              </a:path>
            </a:pathLst>
          </a:custGeom>
          <a:solidFill>
            <a:srgbClr val="043882"/>
          </a:solidFill>
        </p:spPr>
        <p:txBody>
          <a:bodyPr wrap="square" lIns="0" tIns="0" rIns="0" bIns="0" rtlCol="0"/>
          <a:lstStyle/>
          <a:p>
            <a:endParaRPr/>
          </a:p>
        </p:txBody>
      </p:sp>
      <p:sp>
        <p:nvSpPr>
          <p:cNvPr id="36" name="object 29"/>
          <p:cNvSpPr/>
          <p:nvPr/>
        </p:nvSpPr>
        <p:spPr>
          <a:xfrm>
            <a:off x="8491728" y="3024377"/>
            <a:ext cx="292735" cy="120014"/>
          </a:xfrm>
          <a:custGeom>
            <a:avLst/>
            <a:gdLst/>
            <a:ahLst/>
            <a:cxnLst/>
            <a:rect l="l" t="t" r="r" b="b"/>
            <a:pathLst>
              <a:path w="292734" h="120014">
                <a:moveTo>
                  <a:pt x="0" y="0"/>
                </a:moveTo>
                <a:lnTo>
                  <a:pt x="292607" y="0"/>
                </a:lnTo>
                <a:lnTo>
                  <a:pt x="292607" y="119634"/>
                </a:lnTo>
                <a:lnTo>
                  <a:pt x="0" y="119634"/>
                </a:lnTo>
                <a:lnTo>
                  <a:pt x="0" y="0"/>
                </a:lnTo>
                <a:close/>
              </a:path>
            </a:pathLst>
          </a:custGeom>
          <a:solidFill>
            <a:srgbClr val="B1C0EB"/>
          </a:solidFill>
        </p:spPr>
        <p:txBody>
          <a:bodyPr wrap="square" lIns="0" tIns="0" rIns="0" bIns="0" rtlCol="0"/>
          <a:lstStyle/>
          <a:p>
            <a:endParaRPr/>
          </a:p>
        </p:txBody>
      </p:sp>
      <p:sp>
        <p:nvSpPr>
          <p:cNvPr id="37" name="object 30"/>
          <p:cNvSpPr/>
          <p:nvPr/>
        </p:nvSpPr>
        <p:spPr>
          <a:xfrm>
            <a:off x="7758683" y="2478023"/>
            <a:ext cx="293370" cy="666115"/>
          </a:xfrm>
          <a:custGeom>
            <a:avLst/>
            <a:gdLst/>
            <a:ahLst/>
            <a:cxnLst/>
            <a:rect l="l" t="t" r="r" b="b"/>
            <a:pathLst>
              <a:path w="293370" h="666114">
                <a:moveTo>
                  <a:pt x="0" y="0"/>
                </a:moveTo>
                <a:lnTo>
                  <a:pt x="293370" y="0"/>
                </a:lnTo>
                <a:lnTo>
                  <a:pt x="293370" y="665988"/>
                </a:lnTo>
                <a:lnTo>
                  <a:pt x="0" y="665988"/>
                </a:lnTo>
                <a:lnTo>
                  <a:pt x="0" y="0"/>
                </a:lnTo>
                <a:close/>
              </a:path>
            </a:pathLst>
          </a:custGeom>
          <a:solidFill>
            <a:srgbClr val="B60D27"/>
          </a:solidFill>
        </p:spPr>
        <p:txBody>
          <a:bodyPr wrap="square" lIns="0" tIns="0" rIns="0" bIns="0" rtlCol="0"/>
          <a:lstStyle/>
          <a:p>
            <a:endParaRPr/>
          </a:p>
        </p:txBody>
      </p:sp>
      <p:sp>
        <p:nvSpPr>
          <p:cNvPr id="38" name="object 31"/>
          <p:cNvSpPr/>
          <p:nvPr/>
        </p:nvSpPr>
        <p:spPr>
          <a:xfrm>
            <a:off x="6805803" y="1978532"/>
            <a:ext cx="0" cy="1165225"/>
          </a:xfrm>
          <a:custGeom>
            <a:avLst/>
            <a:gdLst/>
            <a:ahLst/>
            <a:cxnLst/>
            <a:rect l="l" t="t" r="r" b="b"/>
            <a:pathLst>
              <a:path h="1165225">
                <a:moveTo>
                  <a:pt x="0" y="1165098"/>
                </a:moveTo>
                <a:lnTo>
                  <a:pt x="0" y="0"/>
                </a:lnTo>
              </a:path>
            </a:pathLst>
          </a:custGeom>
          <a:ln w="9906">
            <a:solidFill>
              <a:srgbClr val="4D4D4D"/>
            </a:solidFill>
          </a:ln>
        </p:spPr>
        <p:txBody>
          <a:bodyPr wrap="square" lIns="0" tIns="0" rIns="0" bIns="0" rtlCol="0"/>
          <a:lstStyle/>
          <a:p>
            <a:endParaRPr/>
          </a:p>
        </p:txBody>
      </p:sp>
      <p:sp>
        <p:nvSpPr>
          <p:cNvPr id="39" name="object 32"/>
          <p:cNvSpPr/>
          <p:nvPr/>
        </p:nvSpPr>
        <p:spPr>
          <a:xfrm>
            <a:off x="6759320" y="3143630"/>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40" name="object 33"/>
          <p:cNvSpPr/>
          <p:nvPr/>
        </p:nvSpPr>
        <p:spPr>
          <a:xfrm>
            <a:off x="6759320" y="2910458"/>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41" name="object 34"/>
          <p:cNvSpPr/>
          <p:nvPr/>
        </p:nvSpPr>
        <p:spPr>
          <a:xfrm>
            <a:off x="6759320" y="2677286"/>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42" name="object 35"/>
          <p:cNvSpPr/>
          <p:nvPr/>
        </p:nvSpPr>
        <p:spPr>
          <a:xfrm>
            <a:off x="6759320" y="2444114"/>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43" name="object 36"/>
          <p:cNvSpPr txBox="1"/>
          <p:nvPr/>
        </p:nvSpPr>
        <p:spPr>
          <a:xfrm>
            <a:off x="925582" y="2200617"/>
            <a:ext cx="1595120" cy="161583"/>
          </a:xfrm>
          <a:prstGeom prst="rect">
            <a:avLst/>
          </a:prstGeom>
        </p:spPr>
        <p:txBody>
          <a:bodyPr vert="horz" wrap="square" lIns="0" tIns="0" rIns="0" bIns="0" rtlCol="0">
            <a:spAutoFit/>
          </a:bodyPr>
          <a:lstStyle/>
          <a:p>
            <a:pPr marL="12700">
              <a:lnSpc>
                <a:spcPct val="100000"/>
              </a:lnSpc>
              <a:spcBef>
                <a:spcPts val="795"/>
              </a:spcBef>
            </a:pPr>
            <a:r>
              <a:rPr lang="ja-JP" sz="1000" b="0" i="0" dirty="0" smtClean="0">
                <a:solidFill>
                  <a:srgbClr val="4D4D4D"/>
                </a:solidFill>
                <a:ea typeface="MS UI Gothic" pitchFamily="18" charset="0"/>
              </a:rPr>
              <a:t>16.1</a:t>
            </a:r>
          </a:p>
        </p:txBody>
      </p:sp>
      <p:sp>
        <p:nvSpPr>
          <p:cNvPr id="44" name="object 37"/>
          <p:cNvSpPr txBox="1"/>
          <p:nvPr/>
        </p:nvSpPr>
        <p:spPr>
          <a:xfrm>
            <a:off x="1729416" y="2688940"/>
            <a:ext cx="21082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5.6</a:t>
            </a:r>
          </a:p>
        </p:txBody>
      </p:sp>
      <p:sp>
        <p:nvSpPr>
          <p:cNvPr id="45" name="object 38"/>
          <p:cNvSpPr txBox="1"/>
          <p:nvPr/>
        </p:nvSpPr>
        <p:spPr>
          <a:xfrm>
            <a:off x="2495911" y="2818423"/>
            <a:ext cx="21082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2.7</a:t>
            </a:r>
          </a:p>
        </p:txBody>
      </p:sp>
      <p:sp>
        <p:nvSpPr>
          <p:cNvPr id="46" name="object 39"/>
          <p:cNvSpPr txBox="1"/>
          <p:nvPr/>
        </p:nvSpPr>
        <p:spPr>
          <a:xfrm>
            <a:off x="369233" y="1940239"/>
            <a:ext cx="196850" cy="1296035"/>
          </a:xfrm>
          <a:prstGeom prst="rect">
            <a:avLst/>
          </a:prstGeom>
        </p:spPr>
        <p:txBody>
          <a:bodyPr vert="horz" wrap="square" lIns="0" tIns="0" rIns="0" bIns="0" rtlCol="0">
            <a:spAutoFit/>
          </a:bodyPr>
          <a:lstStyle/>
          <a:p>
            <a:pPr algn="ctr">
              <a:lnSpc>
                <a:spcPct val="100000"/>
              </a:lnSpc>
            </a:pPr>
            <a:r>
              <a:rPr lang="ja-JP" sz="1200" b="0" i="0" dirty="0" smtClean="0">
                <a:solidFill>
                  <a:srgbClr val="4D4D4D"/>
                </a:solidFill>
                <a:ea typeface="MS UI Gothic" pitchFamily="18" charset="0"/>
              </a:rPr>
              <a:t>25</a:t>
            </a:r>
          </a:p>
          <a:p>
            <a:pPr algn="ctr">
              <a:lnSpc>
                <a:spcPct val="100000"/>
              </a:lnSpc>
              <a:spcBef>
                <a:spcPts val="315"/>
              </a:spcBef>
            </a:pPr>
            <a:r>
              <a:rPr lang="ja-JP" sz="1200" b="0" i="0" dirty="0" smtClean="0">
                <a:solidFill>
                  <a:srgbClr val="4D4D4D"/>
                </a:solidFill>
                <a:ea typeface="MS UI Gothic" pitchFamily="18" charset="0"/>
              </a:rPr>
              <a:t>20</a:t>
            </a:r>
          </a:p>
          <a:p>
            <a:pPr algn="ctr">
              <a:lnSpc>
                <a:spcPct val="100000"/>
              </a:lnSpc>
              <a:spcBef>
                <a:spcPts val="315"/>
              </a:spcBef>
            </a:pPr>
            <a:r>
              <a:rPr lang="ja-JP" sz="1200" b="0" i="0" dirty="0" smtClean="0">
                <a:solidFill>
                  <a:srgbClr val="4D4D4D"/>
                </a:solidFill>
                <a:ea typeface="MS UI Gothic" pitchFamily="18" charset="0"/>
              </a:rPr>
              <a:t>15</a:t>
            </a:r>
          </a:p>
          <a:p>
            <a:pPr algn="ctr">
              <a:lnSpc>
                <a:spcPct val="100000"/>
              </a:lnSpc>
              <a:spcBef>
                <a:spcPts val="315"/>
              </a:spcBef>
            </a:pPr>
            <a:r>
              <a:rPr lang="ja-JP" sz="1200" b="0" i="0" dirty="0" smtClean="0">
                <a:solidFill>
                  <a:srgbClr val="4D4D4D"/>
                </a:solidFill>
                <a:ea typeface="MS UI Gothic" pitchFamily="18" charset="0"/>
              </a:rPr>
              <a:t>10</a:t>
            </a:r>
          </a:p>
          <a:p>
            <a:pPr marL="85090" algn="ctr">
              <a:lnSpc>
                <a:spcPct val="100000"/>
              </a:lnSpc>
              <a:spcBef>
                <a:spcPts val="315"/>
              </a:spcBef>
            </a:pPr>
            <a:r>
              <a:rPr lang="ja-JP" sz="1200" b="0" i="0" dirty="0" smtClean="0">
                <a:solidFill>
                  <a:srgbClr val="4D4D4D"/>
                </a:solidFill>
                <a:ea typeface="MS UI Gothic" pitchFamily="18" charset="0"/>
              </a:rPr>
              <a:t>5</a:t>
            </a:r>
          </a:p>
          <a:p>
            <a:pPr marL="85090" algn="ctr">
              <a:lnSpc>
                <a:spcPct val="100000"/>
              </a:lnSpc>
              <a:spcBef>
                <a:spcPts val="315"/>
              </a:spcBef>
            </a:pPr>
            <a:r>
              <a:rPr lang="ja-JP" sz="1200" b="0" i="0" dirty="0" smtClean="0">
                <a:solidFill>
                  <a:srgbClr val="4D4D4D"/>
                </a:solidFill>
                <a:ea typeface="MS UI Gothic" pitchFamily="18" charset="0"/>
              </a:rPr>
              <a:t>0</a:t>
            </a:r>
          </a:p>
        </p:txBody>
      </p:sp>
      <p:sp>
        <p:nvSpPr>
          <p:cNvPr id="47" name="object 40"/>
          <p:cNvSpPr txBox="1"/>
          <p:nvPr/>
        </p:nvSpPr>
        <p:spPr>
          <a:xfrm>
            <a:off x="752350" y="3239666"/>
            <a:ext cx="631825" cy="356235"/>
          </a:xfrm>
          <a:prstGeom prst="rect">
            <a:avLst/>
          </a:prstGeom>
        </p:spPr>
        <p:txBody>
          <a:bodyPr vert="horz" wrap="square" lIns="0" tIns="0" rIns="0" bIns="0" rtlCol="0">
            <a:spAutoFit/>
          </a:bodyPr>
          <a:lstStyle/>
          <a:p>
            <a:pPr marL="36195" marR="5080" indent="-24130">
              <a:lnSpc>
                <a:spcPts val="1390"/>
              </a:lnSpc>
            </a:pPr>
            <a:r>
              <a:rPr lang="ja-JP" sz="1200" b="0" i="0" dirty="0" smtClean="0">
                <a:solidFill>
                  <a:srgbClr val="4D4D4D"/>
                </a:solidFill>
                <a:ea typeface="MS UI Gothic" pitchFamily="18" charset="0"/>
              </a:rPr>
              <a:t>腸型(N=112)</a:t>
            </a:r>
          </a:p>
        </p:txBody>
      </p:sp>
      <p:sp>
        <p:nvSpPr>
          <p:cNvPr id="48" name="object 41"/>
          <p:cNvSpPr txBox="1"/>
          <p:nvPr/>
        </p:nvSpPr>
        <p:spPr>
          <a:xfrm>
            <a:off x="1585079" y="3239666"/>
            <a:ext cx="623731" cy="356235"/>
          </a:xfrm>
          <a:prstGeom prst="rect">
            <a:avLst/>
          </a:prstGeom>
        </p:spPr>
        <p:txBody>
          <a:bodyPr vert="horz" wrap="square" lIns="0" tIns="0" rIns="0" bIns="0" rtlCol="0">
            <a:spAutoFit/>
          </a:bodyPr>
          <a:lstStyle/>
          <a:p>
            <a:pPr marL="12700" marR="5080" indent="31750">
              <a:lnSpc>
                <a:spcPts val="1390"/>
              </a:lnSpc>
            </a:pPr>
            <a:r>
              <a:rPr lang="ja-JP" sz="1200" b="0" i="0" dirty="0" smtClean="0">
                <a:solidFill>
                  <a:srgbClr val="4D4D4D"/>
                </a:solidFill>
                <a:ea typeface="MS UI Gothic" pitchFamily="18" charset="0"/>
              </a:rPr>
              <a:t>混合型(N=18)</a:t>
            </a:r>
          </a:p>
        </p:txBody>
      </p:sp>
      <p:sp>
        <p:nvSpPr>
          <p:cNvPr id="49" name="object 42"/>
          <p:cNvSpPr txBox="1"/>
          <p:nvPr/>
        </p:nvSpPr>
        <p:spPr>
          <a:xfrm>
            <a:off x="2351620" y="3239666"/>
            <a:ext cx="617211" cy="356235"/>
          </a:xfrm>
          <a:prstGeom prst="rect">
            <a:avLst/>
          </a:prstGeom>
        </p:spPr>
        <p:txBody>
          <a:bodyPr vert="horz" wrap="square" lIns="0" tIns="0" rIns="0" bIns="0" rtlCol="0">
            <a:spAutoFit/>
          </a:bodyPr>
          <a:lstStyle/>
          <a:p>
            <a:pPr marL="12700" marR="5080" indent="10160">
              <a:lnSpc>
                <a:spcPts val="1390"/>
              </a:lnSpc>
            </a:pPr>
            <a:r>
              <a:rPr lang="ja-JP" sz="1200" b="0" i="0" dirty="0" smtClean="0">
                <a:solidFill>
                  <a:srgbClr val="4D4D4D"/>
                </a:solidFill>
                <a:ea typeface="MS UI Gothic" pitchFamily="18" charset="0"/>
              </a:rPr>
              <a:t>びまん型(N=73)</a:t>
            </a:r>
          </a:p>
        </p:txBody>
      </p:sp>
      <p:sp>
        <p:nvSpPr>
          <p:cNvPr id="50" name="object 43"/>
          <p:cNvSpPr txBox="1"/>
          <p:nvPr/>
        </p:nvSpPr>
        <p:spPr>
          <a:xfrm>
            <a:off x="1338079" y="3646765"/>
            <a:ext cx="1824989" cy="203200"/>
          </a:xfrm>
          <a:prstGeom prst="rect">
            <a:avLst/>
          </a:prstGeom>
        </p:spPr>
        <p:txBody>
          <a:bodyPr vert="horz" wrap="square" lIns="0" tIns="0" rIns="0" bIns="0" rtlCol="0">
            <a:spAutoFit/>
          </a:bodyPr>
          <a:lstStyle/>
          <a:p>
            <a:pPr marL="12700">
              <a:lnSpc>
                <a:spcPct val="100000"/>
              </a:lnSpc>
            </a:pPr>
            <a:r>
              <a:rPr lang="ja-JP" sz="1400" b="1" i="0" dirty="0" smtClean="0">
                <a:solidFill>
                  <a:srgbClr val="4D4D4D"/>
                </a:solidFill>
                <a:ea typeface="MS UI Gothic" pitchFamily="18" charset="0"/>
              </a:rPr>
              <a:t>Lauren分類</a:t>
            </a:r>
          </a:p>
        </p:txBody>
      </p:sp>
      <p:sp>
        <p:nvSpPr>
          <p:cNvPr id="51" name="object 44"/>
          <p:cNvSpPr txBox="1"/>
          <p:nvPr/>
        </p:nvSpPr>
        <p:spPr>
          <a:xfrm>
            <a:off x="3871144" y="1908450"/>
            <a:ext cx="285115"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23.1</a:t>
            </a:r>
          </a:p>
        </p:txBody>
      </p:sp>
      <p:sp>
        <p:nvSpPr>
          <p:cNvPr id="52" name="object 45"/>
          <p:cNvSpPr txBox="1"/>
          <p:nvPr/>
        </p:nvSpPr>
        <p:spPr>
          <a:xfrm>
            <a:off x="4776857" y="2939779"/>
            <a:ext cx="21082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0.0</a:t>
            </a:r>
          </a:p>
        </p:txBody>
      </p:sp>
      <p:sp>
        <p:nvSpPr>
          <p:cNvPr id="53" name="object 46"/>
          <p:cNvSpPr txBox="1"/>
          <p:nvPr/>
        </p:nvSpPr>
        <p:spPr>
          <a:xfrm>
            <a:off x="5645232" y="2808296"/>
            <a:ext cx="21082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2.9</a:t>
            </a:r>
          </a:p>
        </p:txBody>
      </p:sp>
      <p:sp>
        <p:nvSpPr>
          <p:cNvPr id="54" name="object 47"/>
          <p:cNvSpPr txBox="1"/>
          <p:nvPr/>
        </p:nvSpPr>
        <p:spPr>
          <a:xfrm>
            <a:off x="3264313" y="1940478"/>
            <a:ext cx="196215" cy="1296035"/>
          </a:xfrm>
          <a:prstGeom prst="rect">
            <a:avLst/>
          </a:prstGeom>
        </p:spPr>
        <p:txBody>
          <a:bodyPr vert="horz" wrap="square" lIns="0" tIns="0" rIns="0" bIns="0" rtlCol="0">
            <a:spAutoFit/>
          </a:bodyPr>
          <a:lstStyle/>
          <a:p>
            <a:pPr algn="ctr">
              <a:lnSpc>
                <a:spcPct val="100000"/>
              </a:lnSpc>
            </a:pPr>
            <a:r>
              <a:rPr lang="ja-JP" sz="1200" b="0" i="0" dirty="0" smtClean="0">
                <a:solidFill>
                  <a:srgbClr val="4D4D4D"/>
                </a:solidFill>
                <a:ea typeface="MS UI Gothic" pitchFamily="18" charset="0"/>
              </a:rPr>
              <a:t>25</a:t>
            </a:r>
          </a:p>
          <a:p>
            <a:pPr algn="ctr">
              <a:lnSpc>
                <a:spcPct val="100000"/>
              </a:lnSpc>
              <a:spcBef>
                <a:spcPts val="320"/>
              </a:spcBef>
            </a:pPr>
            <a:r>
              <a:rPr lang="ja-JP" sz="1200" b="0" i="0" dirty="0" smtClean="0">
                <a:solidFill>
                  <a:srgbClr val="4D4D4D"/>
                </a:solidFill>
                <a:ea typeface="MS UI Gothic" pitchFamily="18" charset="0"/>
              </a:rPr>
              <a:t>20</a:t>
            </a:r>
          </a:p>
          <a:p>
            <a:pPr algn="ctr">
              <a:lnSpc>
                <a:spcPct val="100000"/>
              </a:lnSpc>
              <a:spcBef>
                <a:spcPts val="320"/>
              </a:spcBef>
            </a:pPr>
            <a:r>
              <a:rPr lang="ja-JP" sz="1200" b="0" i="0" dirty="0" smtClean="0">
                <a:solidFill>
                  <a:srgbClr val="4D4D4D"/>
                </a:solidFill>
                <a:ea typeface="MS UI Gothic" pitchFamily="18" charset="0"/>
              </a:rPr>
              <a:t>15</a:t>
            </a:r>
          </a:p>
          <a:p>
            <a:pPr algn="ctr">
              <a:lnSpc>
                <a:spcPct val="100000"/>
              </a:lnSpc>
              <a:spcBef>
                <a:spcPts val="320"/>
              </a:spcBef>
            </a:pPr>
            <a:r>
              <a:rPr lang="ja-JP" sz="1200" b="0" i="0" dirty="0" smtClean="0">
                <a:solidFill>
                  <a:srgbClr val="4D4D4D"/>
                </a:solidFill>
                <a:ea typeface="MS UI Gothic" pitchFamily="18" charset="0"/>
              </a:rPr>
              <a:t>10</a:t>
            </a:r>
          </a:p>
          <a:p>
            <a:pPr marL="85090" algn="ctr">
              <a:lnSpc>
                <a:spcPct val="100000"/>
              </a:lnSpc>
              <a:spcBef>
                <a:spcPts val="320"/>
              </a:spcBef>
            </a:pPr>
            <a:r>
              <a:rPr lang="ja-JP" sz="1200" b="0" i="0" dirty="0" smtClean="0">
                <a:solidFill>
                  <a:srgbClr val="4D4D4D"/>
                </a:solidFill>
                <a:ea typeface="MS UI Gothic" pitchFamily="18" charset="0"/>
              </a:rPr>
              <a:t>5</a:t>
            </a:r>
          </a:p>
          <a:p>
            <a:pPr marL="85090" algn="ctr">
              <a:lnSpc>
                <a:spcPct val="100000"/>
              </a:lnSpc>
              <a:spcBef>
                <a:spcPts val="320"/>
              </a:spcBef>
            </a:pPr>
            <a:r>
              <a:rPr lang="ja-JP" sz="1200" b="0" i="0" dirty="0" smtClean="0">
                <a:solidFill>
                  <a:srgbClr val="4D4D4D"/>
                </a:solidFill>
                <a:ea typeface="MS UI Gothic" pitchFamily="18" charset="0"/>
              </a:rPr>
              <a:t>0</a:t>
            </a:r>
          </a:p>
        </p:txBody>
      </p:sp>
      <p:sp>
        <p:nvSpPr>
          <p:cNvPr id="55" name="object 48"/>
          <p:cNvSpPr txBox="1"/>
          <p:nvPr/>
        </p:nvSpPr>
        <p:spPr>
          <a:xfrm>
            <a:off x="3698375" y="3240517"/>
            <a:ext cx="631190" cy="355600"/>
          </a:xfrm>
          <a:prstGeom prst="rect">
            <a:avLst/>
          </a:prstGeom>
        </p:spPr>
        <p:txBody>
          <a:bodyPr vert="horz" wrap="square" lIns="0" tIns="0" rIns="0" bIns="0" rtlCol="0">
            <a:spAutoFit/>
          </a:bodyPr>
          <a:lstStyle/>
          <a:p>
            <a:pPr marL="78740" marR="5080" indent="-66675">
              <a:lnSpc>
                <a:spcPts val="1390"/>
              </a:lnSpc>
            </a:pPr>
            <a:r>
              <a:rPr lang="ja-JP" sz="1200" b="0" i="0" dirty="0" smtClean="0">
                <a:solidFill>
                  <a:srgbClr val="4D4D4D"/>
                </a:solidFill>
                <a:ea typeface="MS UI Gothic" pitchFamily="18" charset="0"/>
              </a:rPr>
              <a:t>腸型(N=52)</a:t>
            </a:r>
          </a:p>
        </p:txBody>
      </p:sp>
      <p:sp>
        <p:nvSpPr>
          <p:cNvPr id="56" name="object 49"/>
          <p:cNvSpPr txBox="1"/>
          <p:nvPr/>
        </p:nvSpPr>
        <p:spPr>
          <a:xfrm>
            <a:off x="4632969" y="3240517"/>
            <a:ext cx="580299" cy="355600"/>
          </a:xfrm>
          <a:prstGeom prst="rect">
            <a:avLst/>
          </a:prstGeom>
        </p:spPr>
        <p:txBody>
          <a:bodyPr vert="horz" wrap="square" lIns="0" tIns="0" rIns="0" bIns="0" rtlCol="0">
            <a:spAutoFit/>
          </a:bodyPr>
          <a:lstStyle/>
          <a:p>
            <a:pPr marL="12700" marR="5080" indent="31750">
              <a:lnSpc>
                <a:spcPts val="1390"/>
              </a:lnSpc>
            </a:pPr>
            <a:r>
              <a:rPr lang="ja-JP" sz="1200" b="0" i="0" dirty="0" smtClean="0">
                <a:solidFill>
                  <a:srgbClr val="4D4D4D"/>
                </a:solidFill>
                <a:ea typeface="MS UI Gothic" pitchFamily="18" charset="0"/>
              </a:rPr>
              <a:t>混合型(N=11)</a:t>
            </a:r>
          </a:p>
        </p:txBody>
      </p:sp>
      <p:sp>
        <p:nvSpPr>
          <p:cNvPr id="57" name="object 50"/>
          <p:cNvSpPr txBox="1"/>
          <p:nvPr/>
        </p:nvSpPr>
        <p:spPr>
          <a:xfrm>
            <a:off x="5501397" y="3240517"/>
            <a:ext cx="638146" cy="355600"/>
          </a:xfrm>
          <a:prstGeom prst="rect">
            <a:avLst/>
          </a:prstGeom>
        </p:spPr>
        <p:txBody>
          <a:bodyPr vert="horz" wrap="square" lIns="0" tIns="0" rIns="0" bIns="0" rtlCol="0">
            <a:spAutoFit/>
          </a:bodyPr>
          <a:lstStyle/>
          <a:p>
            <a:pPr marL="12700" marR="5080" indent="10160">
              <a:lnSpc>
                <a:spcPts val="1390"/>
              </a:lnSpc>
            </a:pPr>
            <a:r>
              <a:rPr lang="ja-JP" sz="1200" b="0" i="0" dirty="0" smtClean="0">
                <a:solidFill>
                  <a:srgbClr val="4D4D4D"/>
                </a:solidFill>
                <a:ea typeface="MS UI Gothic" pitchFamily="18" charset="0"/>
              </a:rPr>
              <a:t>びまん型(N=34)</a:t>
            </a:r>
          </a:p>
        </p:txBody>
      </p:sp>
      <p:sp>
        <p:nvSpPr>
          <p:cNvPr id="58" name="object 51"/>
          <p:cNvSpPr txBox="1"/>
          <p:nvPr/>
        </p:nvSpPr>
        <p:spPr>
          <a:xfrm>
            <a:off x="4468702" y="3646764"/>
            <a:ext cx="1824989" cy="203200"/>
          </a:xfrm>
          <a:prstGeom prst="rect">
            <a:avLst/>
          </a:prstGeom>
        </p:spPr>
        <p:txBody>
          <a:bodyPr vert="horz" wrap="square" lIns="0" tIns="0" rIns="0" bIns="0" rtlCol="0">
            <a:spAutoFit/>
          </a:bodyPr>
          <a:lstStyle/>
          <a:p>
            <a:pPr marL="12700">
              <a:lnSpc>
                <a:spcPct val="100000"/>
              </a:lnSpc>
            </a:pPr>
            <a:r>
              <a:rPr lang="ja-JP" sz="1400" b="1" i="0" dirty="0" smtClean="0">
                <a:solidFill>
                  <a:srgbClr val="4D4D4D"/>
                </a:solidFill>
                <a:ea typeface="MS UI Gothic" pitchFamily="18" charset="0"/>
              </a:rPr>
              <a:t>Lauren分類</a:t>
            </a:r>
          </a:p>
        </p:txBody>
      </p:sp>
      <p:sp>
        <p:nvSpPr>
          <p:cNvPr id="59" name="object 52"/>
          <p:cNvSpPr txBox="1"/>
          <p:nvPr/>
        </p:nvSpPr>
        <p:spPr>
          <a:xfrm>
            <a:off x="4671023" y="1909657"/>
            <a:ext cx="488315" cy="203200"/>
          </a:xfrm>
          <a:prstGeom prst="rect">
            <a:avLst/>
          </a:prstGeom>
        </p:spPr>
        <p:txBody>
          <a:bodyPr vert="horz" wrap="square" lIns="0" tIns="0" rIns="0" bIns="0" rtlCol="0">
            <a:spAutoFit/>
          </a:bodyPr>
          <a:lstStyle/>
          <a:p>
            <a:pPr marL="12700">
              <a:lnSpc>
                <a:spcPct val="100000"/>
              </a:lnSpc>
            </a:pPr>
            <a:r>
              <a:rPr lang="ja-JP" sz="1400" b="1" i="0" dirty="0" smtClean="0">
                <a:solidFill>
                  <a:srgbClr val="4D4D4D"/>
                </a:solidFill>
                <a:ea typeface="MS UI Gothic" pitchFamily="18" charset="0"/>
              </a:rPr>
              <a:t>FLOT群</a:t>
            </a:r>
          </a:p>
        </p:txBody>
      </p:sp>
      <p:sp>
        <p:nvSpPr>
          <p:cNvPr id="60" name="object 53"/>
          <p:cNvSpPr/>
          <p:nvPr/>
        </p:nvSpPr>
        <p:spPr>
          <a:xfrm>
            <a:off x="6759320" y="2210942"/>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61" name="object 54"/>
          <p:cNvSpPr/>
          <p:nvPr/>
        </p:nvSpPr>
        <p:spPr>
          <a:xfrm>
            <a:off x="6759320" y="1978532"/>
            <a:ext cx="46990" cy="0"/>
          </a:xfrm>
          <a:custGeom>
            <a:avLst/>
            <a:gdLst/>
            <a:ahLst/>
            <a:cxnLst/>
            <a:rect l="l" t="t" r="r" b="b"/>
            <a:pathLst>
              <a:path w="46990">
                <a:moveTo>
                  <a:pt x="0" y="0"/>
                </a:moveTo>
                <a:lnTo>
                  <a:pt x="46482" y="0"/>
                </a:lnTo>
              </a:path>
            </a:pathLst>
          </a:custGeom>
          <a:ln w="9906">
            <a:solidFill>
              <a:srgbClr val="4D4D4D"/>
            </a:solidFill>
          </a:ln>
        </p:spPr>
        <p:txBody>
          <a:bodyPr wrap="square" lIns="0" tIns="0" rIns="0" bIns="0" rtlCol="0"/>
          <a:lstStyle/>
          <a:p>
            <a:endParaRPr/>
          </a:p>
        </p:txBody>
      </p:sp>
      <p:sp>
        <p:nvSpPr>
          <p:cNvPr id="62" name="object 55"/>
          <p:cNvSpPr/>
          <p:nvPr/>
        </p:nvSpPr>
        <p:spPr>
          <a:xfrm>
            <a:off x="6805803" y="3143630"/>
            <a:ext cx="2198370" cy="0"/>
          </a:xfrm>
          <a:custGeom>
            <a:avLst/>
            <a:gdLst/>
            <a:ahLst/>
            <a:cxnLst/>
            <a:rect l="l" t="t" r="r" b="b"/>
            <a:pathLst>
              <a:path w="2198370">
                <a:moveTo>
                  <a:pt x="0" y="0"/>
                </a:moveTo>
                <a:lnTo>
                  <a:pt x="2198370" y="0"/>
                </a:lnTo>
              </a:path>
            </a:pathLst>
          </a:custGeom>
          <a:ln w="9906">
            <a:solidFill>
              <a:srgbClr val="4D4D4D"/>
            </a:solidFill>
          </a:ln>
        </p:spPr>
        <p:txBody>
          <a:bodyPr wrap="square" lIns="0" tIns="0" rIns="0" bIns="0" rtlCol="0"/>
          <a:lstStyle/>
          <a:p>
            <a:endParaRPr/>
          </a:p>
        </p:txBody>
      </p:sp>
      <p:sp>
        <p:nvSpPr>
          <p:cNvPr id="63" name="object 56"/>
          <p:cNvSpPr txBox="1"/>
          <p:nvPr/>
        </p:nvSpPr>
        <p:spPr>
          <a:xfrm>
            <a:off x="7029880" y="2471258"/>
            <a:ext cx="285115"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10.0</a:t>
            </a:r>
          </a:p>
        </p:txBody>
      </p:sp>
      <p:sp>
        <p:nvSpPr>
          <p:cNvPr id="64" name="object 57"/>
          <p:cNvSpPr txBox="1"/>
          <p:nvPr/>
        </p:nvSpPr>
        <p:spPr>
          <a:xfrm>
            <a:off x="7762638" y="2271366"/>
            <a:ext cx="285115"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14.3</a:t>
            </a:r>
          </a:p>
        </p:txBody>
      </p:sp>
      <p:sp>
        <p:nvSpPr>
          <p:cNvPr id="65" name="object 58"/>
          <p:cNvSpPr txBox="1"/>
          <p:nvPr/>
        </p:nvSpPr>
        <p:spPr>
          <a:xfrm>
            <a:off x="8532734" y="2817968"/>
            <a:ext cx="21082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2.6</a:t>
            </a:r>
          </a:p>
        </p:txBody>
      </p:sp>
      <p:sp>
        <p:nvSpPr>
          <p:cNvPr id="66" name="object 59"/>
          <p:cNvSpPr txBox="1"/>
          <p:nvPr/>
        </p:nvSpPr>
        <p:spPr>
          <a:xfrm>
            <a:off x="6490124" y="1889498"/>
            <a:ext cx="196850" cy="1345565"/>
          </a:xfrm>
          <a:prstGeom prst="rect">
            <a:avLst/>
          </a:prstGeom>
        </p:spPr>
        <p:txBody>
          <a:bodyPr vert="horz" wrap="square" lIns="0" tIns="0" rIns="0" bIns="0" rtlCol="0">
            <a:spAutoFit/>
          </a:bodyPr>
          <a:lstStyle/>
          <a:p>
            <a:pPr algn="ctr">
              <a:lnSpc>
                <a:spcPct val="100000"/>
              </a:lnSpc>
            </a:pPr>
            <a:r>
              <a:rPr lang="ja-JP" sz="1200" b="0" i="0" dirty="0" smtClean="0">
                <a:solidFill>
                  <a:srgbClr val="4D4D4D"/>
                </a:solidFill>
                <a:ea typeface="MS UI Gothic" pitchFamily="18" charset="0"/>
              </a:rPr>
              <a:t>25</a:t>
            </a:r>
          </a:p>
          <a:p>
            <a:pPr algn="ctr">
              <a:lnSpc>
                <a:spcPct val="100000"/>
              </a:lnSpc>
              <a:spcBef>
                <a:spcPts val="395"/>
              </a:spcBef>
            </a:pPr>
            <a:r>
              <a:rPr lang="ja-JP" sz="1200" b="0" i="0" dirty="0" smtClean="0">
                <a:solidFill>
                  <a:srgbClr val="4D4D4D"/>
                </a:solidFill>
                <a:ea typeface="MS UI Gothic" pitchFamily="18" charset="0"/>
              </a:rPr>
              <a:t>20</a:t>
            </a:r>
          </a:p>
          <a:p>
            <a:pPr algn="ctr">
              <a:lnSpc>
                <a:spcPct val="100000"/>
              </a:lnSpc>
              <a:spcBef>
                <a:spcPts val="395"/>
              </a:spcBef>
            </a:pPr>
            <a:r>
              <a:rPr lang="ja-JP" sz="1200" b="0" i="0" dirty="0" smtClean="0">
                <a:solidFill>
                  <a:srgbClr val="4D4D4D"/>
                </a:solidFill>
                <a:ea typeface="MS UI Gothic" pitchFamily="18" charset="0"/>
              </a:rPr>
              <a:t>15</a:t>
            </a:r>
          </a:p>
          <a:p>
            <a:pPr algn="ctr">
              <a:lnSpc>
                <a:spcPct val="100000"/>
              </a:lnSpc>
              <a:spcBef>
                <a:spcPts val="395"/>
              </a:spcBef>
            </a:pPr>
            <a:r>
              <a:rPr lang="ja-JP" sz="1200" b="0" i="0" dirty="0" smtClean="0">
                <a:solidFill>
                  <a:srgbClr val="4D4D4D"/>
                </a:solidFill>
                <a:ea typeface="MS UI Gothic" pitchFamily="18" charset="0"/>
              </a:rPr>
              <a:t>10</a:t>
            </a:r>
          </a:p>
          <a:p>
            <a:pPr marL="85090" algn="ctr">
              <a:lnSpc>
                <a:spcPct val="100000"/>
              </a:lnSpc>
              <a:spcBef>
                <a:spcPts val="395"/>
              </a:spcBef>
            </a:pPr>
            <a:r>
              <a:rPr lang="ja-JP" sz="1200" b="0" i="0" dirty="0" smtClean="0">
                <a:solidFill>
                  <a:srgbClr val="4D4D4D"/>
                </a:solidFill>
                <a:ea typeface="MS UI Gothic" pitchFamily="18" charset="0"/>
              </a:rPr>
              <a:t>5</a:t>
            </a:r>
          </a:p>
          <a:p>
            <a:pPr marL="85090" algn="ctr">
              <a:lnSpc>
                <a:spcPct val="100000"/>
              </a:lnSpc>
              <a:spcBef>
                <a:spcPts val="395"/>
              </a:spcBef>
            </a:pPr>
            <a:r>
              <a:rPr lang="ja-JP" sz="1200" b="0" i="0" dirty="0" smtClean="0">
                <a:solidFill>
                  <a:srgbClr val="4D4D4D"/>
                </a:solidFill>
                <a:ea typeface="MS UI Gothic" pitchFamily="18" charset="0"/>
              </a:rPr>
              <a:t>0</a:t>
            </a:r>
          </a:p>
        </p:txBody>
      </p:sp>
      <p:sp>
        <p:nvSpPr>
          <p:cNvPr id="67" name="object 60"/>
          <p:cNvSpPr txBox="1"/>
          <p:nvPr/>
        </p:nvSpPr>
        <p:spPr>
          <a:xfrm>
            <a:off x="6856463" y="3238334"/>
            <a:ext cx="631825" cy="356235"/>
          </a:xfrm>
          <a:prstGeom prst="rect">
            <a:avLst/>
          </a:prstGeom>
        </p:spPr>
        <p:txBody>
          <a:bodyPr vert="horz" wrap="square" lIns="0" tIns="0" rIns="0" bIns="0" rtlCol="0">
            <a:spAutoFit/>
          </a:bodyPr>
          <a:lstStyle/>
          <a:p>
            <a:pPr marL="78740" marR="5080" indent="-66675">
              <a:lnSpc>
                <a:spcPts val="1390"/>
              </a:lnSpc>
            </a:pPr>
            <a:r>
              <a:rPr lang="ja-JP" sz="1200" b="0" i="0" dirty="0" smtClean="0">
                <a:solidFill>
                  <a:srgbClr val="4D4D4D"/>
                </a:solidFill>
                <a:ea typeface="MS UI Gothic" pitchFamily="18" charset="0"/>
              </a:rPr>
              <a:t>腸型(N=60)</a:t>
            </a:r>
          </a:p>
        </p:txBody>
      </p:sp>
      <p:sp>
        <p:nvSpPr>
          <p:cNvPr id="68" name="object 61"/>
          <p:cNvSpPr txBox="1"/>
          <p:nvPr/>
        </p:nvSpPr>
        <p:spPr>
          <a:xfrm>
            <a:off x="7687498" y="3238334"/>
            <a:ext cx="565853" cy="356235"/>
          </a:xfrm>
          <a:prstGeom prst="rect">
            <a:avLst/>
          </a:prstGeom>
        </p:spPr>
        <p:txBody>
          <a:bodyPr vert="horz" wrap="square" lIns="0" tIns="0" rIns="0" bIns="0" rtlCol="0">
            <a:spAutoFit/>
          </a:bodyPr>
          <a:lstStyle/>
          <a:p>
            <a:pPr marL="22860" marR="5080" indent="-10795">
              <a:lnSpc>
                <a:spcPts val="1390"/>
              </a:lnSpc>
            </a:pPr>
            <a:r>
              <a:rPr lang="ja-JP" sz="1200" b="0" i="0" dirty="0" smtClean="0">
                <a:solidFill>
                  <a:srgbClr val="4D4D4D"/>
                </a:solidFill>
                <a:ea typeface="MS UI Gothic" pitchFamily="18" charset="0"/>
              </a:rPr>
              <a:t>混合型(N=7)</a:t>
            </a:r>
          </a:p>
        </p:txBody>
      </p:sp>
      <p:sp>
        <p:nvSpPr>
          <p:cNvPr id="69" name="object 62"/>
          <p:cNvSpPr txBox="1"/>
          <p:nvPr/>
        </p:nvSpPr>
        <p:spPr>
          <a:xfrm>
            <a:off x="8388315" y="3238334"/>
            <a:ext cx="577555" cy="356235"/>
          </a:xfrm>
          <a:prstGeom prst="rect">
            <a:avLst/>
          </a:prstGeom>
        </p:spPr>
        <p:txBody>
          <a:bodyPr vert="horz" wrap="square" lIns="0" tIns="0" rIns="0" bIns="0" rtlCol="0">
            <a:spAutoFit/>
          </a:bodyPr>
          <a:lstStyle/>
          <a:p>
            <a:pPr marL="12700" marR="5080" indent="10160">
              <a:lnSpc>
                <a:spcPts val="1390"/>
              </a:lnSpc>
            </a:pPr>
            <a:r>
              <a:rPr lang="ja-JP" sz="1200" b="0" i="0" dirty="0" smtClean="0">
                <a:solidFill>
                  <a:srgbClr val="4D4D4D"/>
                </a:solidFill>
                <a:ea typeface="MS UI Gothic" pitchFamily="18" charset="0"/>
              </a:rPr>
              <a:t>びまん型(N=39)</a:t>
            </a:r>
          </a:p>
        </p:txBody>
      </p:sp>
      <p:sp>
        <p:nvSpPr>
          <p:cNvPr id="70" name="object 63"/>
          <p:cNvSpPr txBox="1"/>
          <p:nvPr/>
        </p:nvSpPr>
        <p:spPr>
          <a:xfrm>
            <a:off x="6271912" y="1865749"/>
            <a:ext cx="169277" cy="1356360"/>
          </a:xfrm>
          <a:prstGeom prst="rect">
            <a:avLst/>
          </a:prstGeom>
        </p:spPr>
        <p:txBody>
          <a:bodyPr vert="vert270" wrap="square" lIns="0" tIns="0" rIns="0" bIns="0" rtlCol="0">
            <a:spAutoFit/>
          </a:bodyPr>
          <a:lstStyle/>
          <a:p>
            <a:pPr marL="12700" algn="ctr">
              <a:lnSpc>
                <a:spcPct val="100000"/>
              </a:lnSpc>
            </a:pPr>
            <a:r>
              <a:rPr lang="ja-JP" sz="1100" b="1" i="0" dirty="0" smtClean="0">
                <a:solidFill>
                  <a:srgbClr val="4D4D4D"/>
                </a:solidFill>
                <a:ea typeface="MS UI Gothic" pitchFamily="18" charset="0"/>
              </a:rPr>
              <a:t>pCR例、%</a:t>
            </a:r>
          </a:p>
        </p:txBody>
      </p:sp>
      <p:sp>
        <p:nvSpPr>
          <p:cNvPr id="71" name="object 64"/>
          <p:cNvSpPr txBox="1"/>
          <p:nvPr/>
        </p:nvSpPr>
        <p:spPr>
          <a:xfrm>
            <a:off x="7319011" y="3621526"/>
            <a:ext cx="1824989" cy="203200"/>
          </a:xfrm>
          <a:prstGeom prst="rect">
            <a:avLst/>
          </a:prstGeom>
        </p:spPr>
        <p:txBody>
          <a:bodyPr vert="horz" wrap="square" lIns="0" tIns="0" rIns="0" bIns="0" rtlCol="0">
            <a:spAutoFit/>
          </a:bodyPr>
          <a:lstStyle/>
          <a:p>
            <a:pPr marL="12700">
              <a:lnSpc>
                <a:spcPct val="100000"/>
              </a:lnSpc>
            </a:pPr>
            <a:r>
              <a:rPr lang="ja-JP" sz="1400" b="1" i="0" dirty="0" smtClean="0">
                <a:solidFill>
                  <a:srgbClr val="4D4D4D"/>
                </a:solidFill>
                <a:ea typeface="MS UI Gothic" pitchFamily="18" charset="0"/>
              </a:rPr>
              <a:t>Lauren分類</a:t>
            </a:r>
          </a:p>
        </p:txBody>
      </p:sp>
      <p:sp>
        <p:nvSpPr>
          <p:cNvPr id="72" name="object 65"/>
          <p:cNvSpPr txBox="1"/>
          <p:nvPr/>
        </p:nvSpPr>
        <p:spPr>
          <a:xfrm>
            <a:off x="7719028" y="1873389"/>
            <a:ext cx="380365" cy="203200"/>
          </a:xfrm>
          <a:prstGeom prst="rect">
            <a:avLst/>
          </a:prstGeom>
        </p:spPr>
        <p:txBody>
          <a:bodyPr vert="horz" wrap="square" lIns="0" tIns="0" rIns="0" bIns="0" rtlCol="0">
            <a:spAutoFit/>
          </a:bodyPr>
          <a:lstStyle/>
          <a:p>
            <a:pPr marL="12700">
              <a:lnSpc>
                <a:spcPct val="100000"/>
              </a:lnSpc>
            </a:pPr>
            <a:r>
              <a:rPr lang="ja-JP" sz="1400" b="1" i="0" dirty="0" smtClean="0">
                <a:solidFill>
                  <a:srgbClr val="4D4D4D"/>
                </a:solidFill>
                <a:ea typeface="MS UI Gothic" pitchFamily="18" charset="0"/>
              </a:rPr>
              <a:t>ECF群</a:t>
            </a:r>
          </a:p>
        </p:txBody>
      </p:sp>
      <p:sp>
        <p:nvSpPr>
          <p:cNvPr id="73" name="object 36"/>
          <p:cNvSpPr txBox="1"/>
          <p:nvPr/>
        </p:nvSpPr>
        <p:spPr>
          <a:xfrm>
            <a:off x="1224280" y="1841956"/>
            <a:ext cx="1595120" cy="215444"/>
          </a:xfrm>
          <a:prstGeom prst="rect">
            <a:avLst/>
          </a:prstGeom>
        </p:spPr>
        <p:txBody>
          <a:bodyPr vert="horz" wrap="square" lIns="0" tIns="0" rIns="0" bIns="0" rtlCol="0">
            <a:spAutoFit/>
          </a:bodyPr>
          <a:lstStyle/>
          <a:p>
            <a:pPr marL="217804">
              <a:lnSpc>
                <a:spcPct val="100000"/>
              </a:lnSpc>
            </a:pPr>
            <a:r>
              <a:rPr lang="ja-JP" sz="1400" b="1" i="0" dirty="0" smtClean="0">
                <a:solidFill>
                  <a:srgbClr val="4D4D4D"/>
                </a:solidFill>
                <a:ea typeface="MS UI Gothic" pitchFamily="18" charset="0"/>
              </a:rPr>
              <a:t>全患者集団</a:t>
            </a:r>
          </a:p>
        </p:txBody>
      </p:sp>
    </p:spTree>
    <p:extLst>
      <p:ext uri="{BB962C8B-B14F-4D97-AF65-F5344CB8AC3E}">
        <p14:creationId xmlns:p14="http://schemas.microsoft.com/office/powerpoint/2010/main" xmlns="" val="84357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AutoShape 19"/>
          <p:cNvCxnSpPr>
            <a:cxnSpLocks noChangeShapeType="1"/>
          </p:cNvCxnSpPr>
          <p:nvPr/>
        </p:nvCxnSpPr>
        <p:spPr bwMode="auto">
          <a:xfrm flipV="1">
            <a:off x="4448932" y="3480506"/>
            <a:ext cx="340178" cy="1101"/>
          </a:xfrm>
          <a:prstGeom prst="straightConnector1">
            <a:avLst/>
          </a:prstGeom>
          <a:noFill/>
          <a:ln w="57150">
            <a:solidFill>
              <a:schemeClr val="bg2">
                <a:lumMod val="60000"/>
                <a:lumOff val="40000"/>
              </a:schemeClr>
            </a:solidFill>
            <a:round/>
            <a:headEnd/>
            <a:tailEnd type="triangle" w="med" len="med"/>
          </a:ln>
        </p:spPr>
      </p:cxnSp>
      <p:cxnSp>
        <p:nvCxnSpPr>
          <p:cNvPr id="9" name="AutoShape 19"/>
          <p:cNvCxnSpPr>
            <a:cxnSpLocks noChangeShapeType="1"/>
          </p:cNvCxnSpPr>
          <p:nvPr/>
        </p:nvCxnSpPr>
        <p:spPr bwMode="auto">
          <a:xfrm flipV="1">
            <a:off x="3124200" y="3481056"/>
            <a:ext cx="741137"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37LBA: ソマトスタチンアナログ療法でコントロール不十分なカルチノイド症候群患者の治療にはtelotristat etiprateが有効（第III相TELESTAR臨床試験） – Kulke MH et al</a:t>
            </a:r>
          </a:p>
        </p:txBody>
      </p:sp>
      <p:sp>
        <p:nvSpPr>
          <p:cNvPr id="12" name="Content Placeholder 11"/>
          <p:cNvSpPr>
            <a:spLocks noGrp="1"/>
          </p:cNvSpPr>
          <p:nvPr>
            <p:ph idx="1"/>
          </p:nvPr>
        </p:nvSpPr>
        <p:spPr>
          <a:xfrm>
            <a:off x="365124" y="1254035"/>
            <a:ext cx="8550276"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第III相国際共同試験（TELESTAR）の12週間の二重盲検期間にわたって、1日平均排便回数を減少させる上での、telotristat* etiprateの有効性を評価すること</a:t>
            </a:r>
          </a:p>
        </p:txBody>
      </p:sp>
      <p:sp>
        <p:nvSpPr>
          <p:cNvPr id="13" name="Text Placeholder 12"/>
          <p:cNvSpPr>
            <a:spLocks noGrp="1"/>
          </p:cNvSpPr>
          <p:nvPr>
            <p:ph type="body" sz="quarter" idx="10"/>
          </p:nvPr>
        </p:nvSpPr>
        <p:spPr>
          <a:xfrm>
            <a:off x="365125" y="6096000"/>
            <a:ext cx="4345604" cy="487363"/>
          </a:xfrm>
        </p:spPr>
        <p:txBody>
          <a:bodyPr/>
          <a:lstStyle/>
          <a:p>
            <a:r>
              <a:rPr lang="ja-JP" sz="1200" b="0" i="0" dirty="0" smtClean="0">
                <a:ea typeface="MS UI Gothic" pitchFamily="18" charset="0"/>
              </a:rPr>
              <a:t>*被験薬。転移性神経内分泌腫瘍（mNET）細胞内でセロトニンの過剰産生を引き起こすトリプトファン水酸化酵素（TPH）を標的とする。</a:t>
            </a:r>
            <a:r>
              <a:rPr lang="en" sz="1200" dirty="0" smtClean="0"/>
              <a:t/>
            </a:r>
            <a:br>
              <a:rPr lang="en" sz="1200" dirty="0" smtClean="0"/>
            </a:br>
            <a:r>
              <a:rPr lang="ja-JP" sz="1200" b="0" i="0" dirty="0" smtClean="0">
                <a:ea typeface="MS UI Gothic" pitchFamily="18" charset="0"/>
              </a:rPr>
              <a:t>BM：排便、CS：カルチノイド症候群。</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Kulke et al. </a:t>
            </a:r>
            <a:r>
              <a:rPr lang="ja-JP" sz="1200" b="0" i="1" dirty="0" smtClean="0">
                <a:ea typeface="MS UI Gothic" pitchFamily="18" charset="0"/>
              </a:rPr>
              <a:t>Ann Oncol</a:t>
            </a:r>
            <a:r>
              <a:rPr lang="ja-JP" sz="1200" b="0" i="0" dirty="0" smtClean="0">
                <a:ea typeface="MS UI Gothic" pitchFamily="18" charset="0"/>
              </a:rPr>
              <a:t> 2015; 26 (suppl 6): abstr 37LBA</a:t>
            </a:r>
          </a:p>
        </p:txBody>
      </p:sp>
      <p:sp>
        <p:nvSpPr>
          <p:cNvPr id="6" name="Oval 14"/>
          <p:cNvSpPr>
            <a:spLocks noChangeArrowheads="1"/>
          </p:cNvSpPr>
          <p:nvPr/>
        </p:nvSpPr>
        <p:spPr bwMode="auto">
          <a:xfrm>
            <a:off x="3865337" y="318895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7" name="AutoShape 15"/>
          <p:cNvCxnSpPr>
            <a:cxnSpLocks noChangeShapeType="1"/>
            <a:stCxn id="6" idx="0"/>
            <a:endCxn id="22" idx="1"/>
          </p:cNvCxnSpPr>
          <p:nvPr/>
        </p:nvCxnSpPr>
        <p:spPr bwMode="auto">
          <a:xfrm rot="5400000" flipH="1" flipV="1">
            <a:off x="4177332" y="2562665"/>
            <a:ext cx="606094" cy="646489"/>
          </a:xfrm>
          <a:prstGeom prst="bentConnector2">
            <a:avLst/>
          </a:prstGeom>
          <a:noFill/>
          <a:ln w="57150">
            <a:solidFill>
              <a:schemeClr val="bg2">
                <a:lumMod val="60000"/>
                <a:lumOff val="40000"/>
              </a:schemeClr>
            </a:solidFill>
            <a:round/>
            <a:headEnd/>
            <a:tailEnd type="triangle" w="med" len="med"/>
          </a:ln>
        </p:spPr>
      </p:cxnSp>
      <p:cxnSp>
        <p:nvCxnSpPr>
          <p:cNvPr id="8" name="AutoShape 16"/>
          <p:cNvCxnSpPr>
            <a:cxnSpLocks noChangeShapeType="1"/>
            <a:stCxn id="6" idx="4"/>
            <a:endCxn id="21" idx="1"/>
          </p:cNvCxnSpPr>
          <p:nvPr/>
        </p:nvCxnSpPr>
        <p:spPr bwMode="auto">
          <a:xfrm rot="16200000" flipH="1">
            <a:off x="4171119" y="3759171"/>
            <a:ext cx="618521" cy="646489"/>
          </a:xfrm>
          <a:prstGeom prst="bentConnector2">
            <a:avLst/>
          </a:prstGeom>
          <a:noFill/>
          <a:ln w="57150">
            <a:solidFill>
              <a:schemeClr val="bg2">
                <a:lumMod val="60000"/>
                <a:lumOff val="40000"/>
              </a:schemeClr>
            </a:solidFill>
            <a:round/>
            <a:headEnd/>
            <a:tailEnd type="triangle" w="med" len="med"/>
          </a:ln>
        </p:spPr>
      </p:cxnSp>
      <p:sp>
        <p:nvSpPr>
          <p:cNvPr id="11" name="AutoShape 9"/>
          <p:cNvSpPr>
            <a:spLocks noChangeArrowheads="1"/>
          </p:cNvSpPr>
          <p:nvPr/>
        </p:nvSpPr>
        <p:spPr bwMode="auto">
          <a:xfrm>
            <a:off x="319404" y="2166666"/>
            <a:ext cx="3189175" cy="2847446"/>
          </a:xfrm>
          <a:prstGeom prst="roundRect">
            <a:avLst>
              <a:gd name="adj" fmla="val 0"/>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転移性NET</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確定診断されたCSで、1日の排便回数が4回以上</a:t>
            </a:r>
          </a:p>
          <a:p>
            <a:pPr marL="228600" indent="-228600" defTabSz="892175" eaLnBrk="0" hangingPunct="0">
              <a:spcAft>
                <a:spcPct val="30000"/>
              </a:spcAft>
              <a:buFont typeface="Arial" pitchFamily="34" charset="0"/>
              <a:buChar char="•"/>
            </a:pPr>
            <a:r>
              <a:rPr lang="ja-JP" sz="1400" b="0" i="0" dirty="0" smtClean="0">
                <a:solidFill>
                  <a:srgbClr val="FFFFFF"/>
                </a:solidFill>
                <a:ea typeface="MS UI Gothic" pitchFamily="18" charset="0"/>
              </a:rPr>
              <a:t>現在、SSA治療を継続中（≥ 3ヶ月）</a:t>
            </a:r>
          </a:p>
          <a:p>
            <a:pPr marL="444500" lvl="1" indent="-174625" defTabSz="892175" eaLnBrk="0" hangingPunct="0">
              <a:spcAft>
                <a:spcPct val="30000"/>
              </a:spcAft>
              <a:buFont typeface="Arial" pitchFamily="34" charset="0"/>
              <a:buChar char="•"/>
            </a:pPr>
            <a:r>
              <a:rPr lang="ja-JP" sz="1400" b="0" i="0" dirty="0" smtClean="0">
                <a:solidFill>
                  <a:srgbClr val="FFFFFF"/>
                </a:solidFill>
                <a:ea typeface="MS UI Gothic" pitchFamily="18" charset="0"/>
              </a:rPr>
              <a:t>SSA最小用量：</a:t>
            </a:r>
            <a:r>
              <a:rPr lang="en" sz="1400" dirty="0" smtClean="0"/>
              <a:t/>
            </a:r>
            <a:br>
              <a:rPr lang="en" sz="1400" dirty="0" smtClean="0"/>
            </a:br>
            <a:r>
              <a:rPr lang="ja-JP" sz="1400" b="0" i="0" dirty="0" smtClean="0">
                <a:solidFill>
                  <a:srgbClr val="FFFFFF"/>
                </a:solidFill>
                <a:ea typeface="MS UI Gothic" pitchFamily="18" charset="0"/>
              </a:rPr>
              <a:t>オクトレオチドLAR 30 mg、またはランレオチド（デポ製剤）120 mg、q4w</a:t>
            </a:r>
          </a:p>
          <a:p>
            <a:pPr marL="444500" lvl="1" indent="-174625" defTabSz="892175" eaLnBrk="0" hangingPunct="0">
              <a:spcAft>
                <a:spcPct val="30000"/>
              </a:spcAft>
              <a:buFont typeface="Arial" pitchFamily="34" charset="0"/>
              <a:buChar char="•"/>
            </a:pPr>
            <a:r>
              <a:rPr lang="ja-JP" sz="1400" b="0" i="0" dirty="0" smtClean="0">
                <a:solidFill>
                  <a:srgbClr val="FFFFFF"/>
                </a:solidFill>
                <a:ea typeface="MS UI Gothic" pitchFamily="18" charset="0"/>
              </a:rPr>
              <a:t>高用量／高頻度での投与も許可された </a:t>
            </a:r>
          </a:p>
          <a:p>
            <a:pPr defTabSz="892175" eaLnBrk="0" hangingPunct="0">
              <a:spcAft>
                <a:spcPct val="30000"/>
              </a:spcAft>
            </a:pPr>
            <a:r>
              <a:rPr lang="ja-JP" sz="1400" b="0" i="0" dirty="0" smtClean="0">
                <a:solidFill>
                  <a:srgbClr val="FFFFFF"/>
                </a:solidFill>
                <a:ea typeface="MS UI Gothic" pitchFamily="18" charset="0"/>
              </a:rPr>
              <a:t>（n=135）</a:t>
            </a:r>
          </a:p>
        </p:txBody>
      </p:sp>
      <p:sp>
        <p:nvSpPr>
          <p:cNvPr id="15" name="AutoShape 12"/>
          <p:cNvSpPr>
            <a:spLocks noChangeArrowheads="1"/>
          </p:cNvSpPr>
          <p:nvPr/>
        </p:nvSpPr>
        <p:spPr bwMode="auto">
          <a:xfrm>
            <a:off x="7867650" y="416249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6" name="AutoShape 12"/>
          <p:cNvSpPr>
            <a:spLocks noChangeArrowheads="1"/>
          </p:cNvSpPr>
          <p:nvPr/>
        </p:nvSpPr>
        <p:spPr bwMode="auto">
          <a:xfrm>
            <a:off x="7867650" y="235367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7" name="AutoShape 20"/>
          <p:cNvCxnSpPr>
            <a:cxnSpLocks noChangeShapeType="1"/>
          </p:cNvCxnSpPr>
          <p:nvPr/>
        </p:nvCxnSpPr>
        <p:spPr bwMode="auto">
          <a:xfrm>
            <a:off x="7293435" y="4426812"/>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8" name="AutoShape 21"/>
          <p:cNvCxnSpPr>
            <a:cxnSpLocks noChangeShapeType="1"/>
          </p:cNvCxnSpPr>
          <p:nvPr/>
        </p:nvCxnSpPr>
        <p:spPr bwMode="auto">
          <a:xfrm>
            <a:off x="7295015" y="2617997"/>
            <a:ext cx="572635" cy="0"/>
          </a:xfrm>
          <a:prstGeom prst="straightConnector1">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867650" y="325187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0" name="AutoShape 21"/>
          <p:cNvCxnSpPr>
            <a:cxnSpLocks noChangeShapeType="1"/>
          </p:cNvCxnSpPr>
          <p:nvPr/>
        </p:nvCxnSpPr>
        <p:spPr bwMode="auto">
          <a:xfrm>
            <a:off x="7295015" y="3516191"/>
            <a:ext cx="572635"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803624" y="3981309"/>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プラセボ1日3回 </a:t>
            </a:r>
            <a:r>
              <a:rPr lang="en" sz="1600" dirty="0" smtClean="0"/>
              <a:t/>
            </a:r>
            <a:br>
              <a:rPr lang="en" sz="1600" dirty="0" smtClean="0"/>
            </a:br>
            <a:r>
              <a:rPr lang="ja-JP" sz="1600" b="0" i="0" dirty="0" smtClean="0">
                <a:solidFill>
                  <a:srgbClr val="4D4D4D"/>
                </a:solidFill>
                <a:ea typeface="MS UI Gothic" pitchFamily="18" charset="0"/>
              </a:rPr>
              <a:t>（n=45）</a:t>
            </a:r>
          </a:p>
        </p:txBody>
      </p:sp>
      <p:sp>
        <p:nvSpPr>
          <p:cNvPr id="22" name="AutoShape 8"/>
          <p:cNvSpPr>
            <a:spLocks noChangeArrowheads="1"/>
          </p:cNvSpPr>
          <p:nvPr/>
        </p:nvSpPr>
        <p:spPr bwMode="auto">
          <a:xfrm>
            <a:off x="4803624" y="2172493"/>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telotristat etiprate </a:t>
            </a:r>
          </a:p>
          <a:p>
            <a:pPr algn="ctr" defTabSz="892175" eaLnBrk="0" hangingPunct="0"/>
            <a:r>
              <a:rPr lang="ja-JP" sz="1600" b="0" i="0" dirty="0" smtClean="0">
                <a:solidFill>
                  <a:srgbClr val="FFFFFF"/>
                </a:solidFill>
                <a:ea typeface="MS UI Gothic" pitchFamily="18" charset="0"/>
              </a:rPr>
              <a:t>500 mg tid</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 </a:t>
            </a:r>
            <a:r>
              <a:rPr lang="en" sz="1600" dirty="0" smtClean="0"/>
              <a:t/>
            </a:r>
            <a:br>
              <a:rPr lang="en" sz="1600" dirty="0" smtClean="0"/>
            </a:br>
            <a:r>
              <a:rPr lang="ja-JP" sz="1600" b="0" i="0" dirty="0" smtClean="0">
                <a:solidFill>
                  <a:srgbClr val="FFFFFF"/>
                </a:solidFill>
                <a:ea typeface="MS UI Gothic" pitchFamily="18" charset="0"/>
              </a:rPr>
              <a:t>（n=45）</a:t>
            </a:r>
          </a:p>
        </p:txBody>
      </p:sp>
      <p:sp>
        <p:nvSpPr>
          <p:cNvPr id="23" name="AutoShape 8"/>
          <p:cNvSpPr>
            <a:spLocks noChangeArrowheads="1"/>
          </p:cNvSpPr>
          <p:nvPr/>
        </p:nvSpPr>
        <p:spPr bwMode="auto">
          <a:xfrm>
            <a:off x="4803624" y="3070688"/>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telotristat etiprate </a:t>
            </a:r>
          </a:p>
          <a:p>
            <a:pPr algn="ctr" defTabSz="892175" eaLnBrk="0" hangingPunct="0"/>
            <a:r>
              <a:rPr lang="ja-JP" sz="1600" b="0" i="0" dirty="0" smtClean="0">
                <a:solidFill>
                  <a:srgbClr val="4D4D4D"/>
                </a:solidFill>
                <a:ea typeface="MS UI Gothic" pitchFamily="18" charset="0"/>
              </a:rPr>
              <a:t>250 mg×1日3回 </a:t>
            </a:r>
            <a:r>
              <a:rPr lang="en" sz="1600" dirty="0" smtClean="0"/>
              <a:t/>
            </a:r>
            <a:br>
              <a:rPr lang="en" sz="1600" dirty="0" smtClean="0"/>
            </a:br>
            <a:r>
              <a:rPr lang="ja-JP" sz="1600" b="0" i="0" dirty="0" smtClean="0">
                <a:solidFill>
                  <a:srgbClr val="4D4D4D"/>
                </a:solidFill>
                <a:ea typeface="MS UI Gothic" pitchFamily="18" charset="0"/>
              </a:rPr>
              <a:t>（n=45）</a:t>
            </a:r>
          </a:p>
        </p:txBody>
      </p:sp>
      <p:sp>
        <p:nvSpPr>
          <p:cNvPr id="24" name="Rectangle 9"/>
          <p:cNvSpPr txBox="1">
            <a:spLocks noChangeArrowheads="1"/>
          </p:cNvSpPr>
          <p:nvPr/>
        </p:nvSpPr>
        <p:spPr>
          <a:xfrm>
            <a:off x="373831" y="5108938"/>
            <a:ext cx="462347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1日排便回数のベースラインからの変化</a:t>
            </a:r>
          </a:p>
        </p:txBody>
      </p:sp>
      <p:sp>
        <p:nvSpPr>
          <p:cNvPr id="25" name="Content Placeholder 26"/>
          <p:cNvSpPr txBox="1">
            <a:spLocks/>
          </p:cNvSpPr>
          <p:nvPr/>
        </p:nvSpPr>
        <p:spPr>
          <a:xfrm>
            <a:off x="4797164" y="5108938"/>
            <a:ext cx="440000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尿中5-ヒドロキシインドール酢酸の変化、皮膚の紅潮の発現、腹痛</a:t>
            </a:r>
          </a:p>
        </p:txBody>
      </p:sp>
      <p:sp>
        <p:nvSpPr>
          <p:cNvPr id="3" name="Rectangle 2"/>
          <p:cNvSpPr/>
          <p:nvPr/>
        </p:nvSpPr>
        <p:spPr>
          <a:xfrm>
            <a:off x="4710729" y="4780167"/>
            <a:ext cx="4572000" cy="410369"/>
          </a:xfrm>
          <a:prstGeom prst="rect">
            <a:avLst/>
          </a:prstGeom>
        </p:spPr>
        <p:txBody>
          <a:bodyPr>
            <a:spAutoFit/>
          </a:bodyPr>
          <a:lstStyle/>
          <a:p>
            <a:r>
              <a:rPr lang="ja-JP" sz="1000" b="0" i="0" baseline="30000" dirty="0" smtClean="0">
                <a:solidFill>
                  <a:srgbClr val="4D4D4D"/>
                </a:solidFill>
                <a:ea typeface="MS UI Gothic" pitchFamily="18" charset="0"/>
              </a:rPr>
              <a:t>†</a:t>
            </a:r>
            <a:r>
              <a:rPr lang="ja-JP" sz="1000" b="0" i="0" dirty="0" smtClean="0">
                <a:solidFill>
                  <a:srgbClr val="000000"/>
                </a:solidFill>
                <a:ea typeface="MS UI Gothic" pitchFamily="18" charset="0"/>
              </a:rPr>
              <a:t>250 mg××1日3回での1週間にわたる盲検下用量調節段階を含む</a:t>
            </a:r>
            <a:r>
              <a:rPr lang="en" sz="1000" dirty="0" smtClean="0"/>
              <a:t/>
            </a:r>
            <a:br>
              <a:rPr lang="en" sz="1000" dirty="0" smtClean="0"/>
            </a:br>
            <a:endParaRPr lang="en" sz="1000" dirty="0" smtClean="0"/>
          </a:p>
        </p:txBody>
      </p:sp>
    </p:spTree>
    <p:extLst>
      <p:ext uri="{BB962C8B-B14F-4D97-AF65-F5344CB8AC3E}">
        <p14:creationId xmlns:p14="http://schemas.microsoft.com/office/powerpoint/2010/main" xmlns="" val="367319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37LBA: ソマトスタチンアナログ療法でコントロール不十分なカルチノイド症候群患者の治療にはtelotristat etiprateが有効（第III相TELESTAR臨床試験） – Kulke MH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a:spcAft>
                <a:spcPts val="600"/>
              </a:spcAft>
            </a:pPr>
            <a:r>
              <a:rPr lang="ja-JP" sz="1600" b="0" i="0" dirty="0" smtClean="0">
                <a:solidFill>
                  <a:srgbClr val="4D4D4D"/>
                </a:solidFill>
                <a:ea typeface="MS UI Gothic" pitchFamily="18" charset="0"/>
              </a:rPr>
              <a:t>人口統計学的特性は、3治療群間で近似していた。平均年齢は64歳、ベースライン時における1日平均排便回数は5.7回であった</a:t>
            </a:r>
          </a:p>
          <a:p>
            <a:pPr>
              <a:spcAft>
                <a:spcPts val="600"/>
              </a:spcAft>
            </a:pPr>
            <a:r>
              <a:rPr lang="ja-JP" sz="1600" b="0" i="0" dirty="0" smtClean="0">
                <a:solidFill>
                  <a:srgbClr val="4D4D4D"/>
                </a:solidFill>
                <a:ea typeface="MS UI Gothic" pitchFamily="18" charset="0"/>
              </a:rPr>
              <a:t>telotristat etiprateの投与を受けた両群において、平均排便回数は、プラセボよりも有意に減少した（p&lt;0.001）（図）</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Kulke et al. </a:t>
            </a:r>
            <a:r>
              <a:rPr lang="ja-JP" sz="1200" b="0" i="1" dirty="0" smtClean="0">
                <a:ea typeface="MS UI Gothic" pitchFamily="18" charset="0"/>
              </a:rPr>
              <a:t>Ann Oncol </a:t>
            </a:r>
            <a:r>
              <a:rPr lang="ja-JP" sz="1200" b="0" dirty="0" smtClean="0">
                <a:ea typeface="MS UI Gothic" pitchFamily="18" charset="0"/>
              </a:rPr>
              <a:t>2015; 26 (suppl 6): abstr </a:t>
            </a:r>
            <a:r>
              <a:rPr lang="en-US" altLang="ja-JP" sz="1200" b="0" dirty="0" smtClean="0">
                <a:ea typeface="MS UI Gothic" pitchFamily="18" charset="0"/>
              </a:rPr>
              <a:t>37</a:t>
            </a:r>
            <a:r>
              <a:rPr lang="ja-JP" sz="1200" b="0" dirty="0" smtClean="0">
                <a:ea typeface="MS UI Gothic" pitchFamily="18" charset="0"/>
              </a:rPr>
              <a:t>LBA</a:t>
            </a:r>
          </a:p>
        </p:txBody>
      </p:sp>
      <p:grpSp>
        <p:nvGrpSpPr>
          <p:cNvPr id="21" name="Group 20"/>
          <p:cNvGrpSpPr/>
          <p:nvPr/>
        </p:nvGrpSpPr>
        <p:grpSpPr>
          <a:xfrm>
            <a:off x="158152" y="2795083"/>
            <a:ext cx="5230668" cy="3131677"/>
            <a:chOff x="158152" y="2795083"/>
            <a:chExt cx="5230668" cy="3131677"/>
          </a:xfrm>
        </p:grpSpPr>
        <p:grpSp>
          <p:nvGrpSpPr>
            <p:cNvPr id="22" name="Group 21"/>
            <p:cNvGrpSpPr/>
            <p:nvPr/>
          </p:nvGrpSpPr>
          <p:grpSpPr>
            <a:xfrm>
              <a:off x="1126827" y="3440818"/>
              <a:ext cx="45719" cy="295662"/>
              <a:chOff x="1006907" y="3440818"/>
              <a:chExt cx="45719" cy="295662"/>
            </a:xfrm>
          </p:grpSpPr>
          <p:cxnSp>
            <p:nvCxnSpPr>
              <p:cNvPr id="281" name="Straight Connector 280"/>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861168" y="3500464"/>
              <a:ext cx="45719" cy="410390"/>
              <a:chOff x="1006907" y="3440818"/>
              <a:chExt cx="45719" cy="295662"/>
            </a:xfrm>
          </p:grpSpPr>
          <p:cxnSp>
            <p:nvCxnSpPr>
              <p:cNvPr id="278" name="Straight Connector 277"/>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232943" y="3683323"/>
              <a:ext cx="45719" cy="466220"/>
              <a:chOff x="1006907" y="3440818"/>
              <a:chExt cx="45719" cy="295662"/>
            </a:xfrm>
          </p:grpSpPr>
          <p:cxnSp>
            <p:nvCxnSpPr>
              <p:cNvPr id="275" name="Straight Connector 274"/>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606499" y="3651949"/>
              <a:ext cx="45719" cy="469887"/>
              <a:chOff x="1006907" y="3440818"/>
              <a:chExt cx="45719" cy="295662"/>
            </a:xfrm>
          </p:grpSpPr>
          <p:cxnSp>
            <p:nvCxnSpPr>
              <p:cNvPr id="272" name="Straight Connector 271"/>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2980055" y="3649147"/>
              <a:ext cx="45719" cy="465245"/>
              <a:chOff x="1006907" y="3440818"/>
              <a:chExt cx="45719" cy="295662"/>
            </a:xfrm>
          </p:grpSpPr>
          <p:cxnSp>
            <p:nvCxnSpPr>
              <p:cNvPr id="269" name="Straight Connector 268"/>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340882" y="3709010"/>
              <a:ext cx="51791" cy="491515"/>
              <a:chOff x="1006907" y="3440818"/>
              <a:chExt cx="45719" cy="295662"/>
            </a:xfrm>
          </p:grpSpPr>
          <p:cxnSp>
            <p:nvCxnSpPr>
              <p:cNvPr id="266" name="Straight Connector 265"/>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709329" y="3688810"/>
              <a:ext cx="51791" cy="456128"/>
              <a:chOff x="1006907" y="3440818"/>
              <a:chExt cx="45719" cy="295662"/>
            </a:xfrm>
          </p:grpSpPr>
          <p:cxnSp>
            <p:nvCxnSpPr>
              <p:cNvPr id="263" name="Straight Connector 262"/>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085396" y="3841539"/>
              <a:ext cx="45719" cy="440345"/>
              <a:chOff x="1006907" y="3440818"/>
              <a:chExt cx="45719" cy="295662"/>
            </a:xfrm>
          </p:grpSpPr>
          <p:cxnSp>
            <p:nvCxnSpPr>
              <p:cNvPr id="260" name="Straight Connector 259"/>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828683" y="3671406"/>
              <a:ext cx="45719" cy="606127"/>
              <a:chOff x="1006907" y="3440818"/>
              <a:chExt cx="45719" cy="295662"/>
            </a:xfrm>
          </p:grpSpPr>
          <p:cxnSp>
            <p:nvCxnSpPr>
              <p:cNvPr id="257" name="Straight Connector 256"/>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126122" y="3706046"/>
              <a:ext cx="45719" cy="587450"/>
              <a:chOff x="1006907" y="3440818"/>
              <a:chExt cx="45719" cy="295662"/>
            </a:xfrm>
          </p:grpSpPr>
          <p:cxnSp>
            <p:nvCxnSpPr>
              <p:cNvPr id="254" name="Straight Connector 253"/>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57977" y="3696700"/>
              <a:ext cx="45719" cy="498969"/>
              <a:chOff x="1006907" y="3440818"/>
              <a:chExt cx="45719" cy="295662"/>
            </a:xfrm>
          </p:grpSpPr>
          <p:cxnSp>
            <p:nvCxnSpPr>
              <p:cNvPr id="251" name="Straight Connector 250"/>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107155" y="3556541"/>
              <a:ext cx="4080765" cy="536847"/>
              <a:chOff x="987235" y="3556541"/>
              <a:chExt cx="4080765" cy="536847"/>
            </a:xfrm>
          </p:grpSpPr>
          <p:sp>
            <p:nvSpPr>
              <p:cNvPr id="235" name="Oval 234"/>
              <p:cNvSpPr>
                <a:spLocks noChangeAspect="1"/>
              </p:cNvSpPr>
              <p:nvPr/>
            </p:nvSpPr>
            <p:spPr>
              <a:xfrm>
                <a:off x="4997745" y="3969349"/>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6" name="Oval 235"/>
              <p:cNvSpPr>
                <a:spLocks noChangeAspect="1"/>
              </p:cNvSpPr>
              <p:nvPr/>
            </p:nvSpPr>
            <p:spPr>
              <a:xfrm>
                <a:off x="4698800" y="3945982"/>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7" name="Oval 236"/>
              <p:cNvSpPr>
                <a:spLocks noChangeAspect="1"/>
              </p:cNvSpPr>
              <p:nvPr/>
            </p:nvSpPr>
            <p:spPr>
              <a:xfrm>
                <a:off x="4329600" y="3910854"/>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8" name="Oval 237"/>
              <p:cNvSpPr>
                <a:spLocks noChangeAspect="1"/>
              </p:cNvSpPr>
              <p:nvPr/>
            </p:nvSpPr>
            <p:spPr>
              <a:xfrm>
                <a:off x="3959141" y="4023133"/>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39" name="Oval 238"/>
              <p:cNvSpPr>
                <a:spLocks noChangeAspect="1"/>
              </p:cNvSpPr>
              <p:nvPr/>
            </p:nvSpPr>
            <p:spPr>
              <a:xfrm>
                <a:off x="3582482" y="3876555"/>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0" name="Oval 239"/>
              <p:cNvSpPr>
                <a:spLocks noChangeAspect="1"/>
              </p:cNvSpPr>
              <p:nvPr/>
            </p:nvSpPr>
            <p:spPr>
              <a:xfrm>
                <a:off x="3210118" y="3911683"/>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1" name="Oval 240"/>
              <p:cNvSpPr>
                <a:spLocks noChangeAspect="1"/>
              </p:cNvSpPr>
              <p:nvPr/>
            </p:nvSpPr>
            <p:spPr>
              <a:xfrm>
                <a:off x="2843610" y="3843920"/>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2" name="Oval 241"/>
              <p:cNvSpPr>
                <a:spLocks noChangeAspect="1"/>
              </p:cNvSpPr>
              <p:nvPr/>
            </p:nvSpPr>
            <p:spPr>
              <a:xfrm>
                <a:off x="2477101" y="3860342"/>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3" name="Oval 242"/>
              <p:cNvSpPr>
                <a:spLocks noChangeAspect="1"/>
              </p:cNvSpPr>
              <p:nvPr/>
            </p:nvSpPr>
            <p:spPr>
              <a:xfrm>
                <a:off x="2105934" y="3886948"/>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244" name="Group 243"/>
              <p:cNvGrpSpPr/>
              <p:nvPr/>
            </p:nvGrpSpPr>
            <p:grpSpPr>
              <a:xfrm>
                <a:off x="1369473" y="3603354"/>
                <a:ext cx="45719" cy="343456"/>
                <a:chOff x="1006907" y="3440818"/>
                <a:chExt cx="45719" cy="295662"/>
              </a:xfrm>
            </p:grpSpPr>
            <p:cxnSp>
              <p:nvCxnSpPr>
                <p:cNvPr id="248" name="Straight Connector 247"/>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5" name="Oval 244"/>
              <p:cNvSpPr>
                <a:spLocks noChangeAspect="1"/>
              </p:cNvSpPr>
              <p:nvPr/>
            </p:nvSpPr>
            <p:spPr>
              <a:xfrm>
                <a:off x="1728980" y="3680930"/>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6" name="Oval 245"/>
              <p:cNvSpPr>
                <a:spLocks noChangeAspect="1"/>
              </p:cNvSpPr>
              <p:nvPr/>
            </p:nvSpPr>
            <p:spPr>
              <a:xfrm>
                <a:off x="1361722" y="3742126"/>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247" name="Oval 246"/>
              <p:cNvSpPr>
                <a:spLocks noChangeAspect="1"/>
              </p:cNvSpPr>
              <p:nvPr/>
            </p:nvSpPr>
            <p:spPr>
              <a:xfrm>
                <a:off x="987235" y="3556541"/>
                <a:ext cx="70255" cy="70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36" name="Group 35"/>
            <p:cNvGrpSpPr/>
            <p:nvPr/>
          </p:nvGrpSpPr>
          <p:grpSpPr>
            <a:xfrm>
              <a:off x="158152" y="3098640"/>
              <a:ext cx="5067608" cy="2485971"/>
              <a:chOff x="38232" y="3098640"/>
              <a:chExt cx="5067608" cy="2485971"/>
            </a:xfrm>
          </p:grpSpPr>
          <p:sp>
            <p:nvSpPr>
              <p:cNvPr id="192" name="Text Box 62"/>
              <p:cNvSpPr txBox="1">
                <a:spLocks noChangeArrowheads="1"/>
              </p:cNvSpPr>
              <p:nvPr/>
            </p:nvSpPr>
            <p:spPr bwMode="auto">
              <a:xfrm rot="16200000">
                <a:off x="-961721" y="4125978"/>
                <a:ext cx="24000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ja-JP" sz="1000" b="1" i="0" dirty="0" smtClean="0">
                    <a:solidFill>
                      <a:srgbClr val="4D4D4D"/>
                    </a:solidFill>
                    <a:ea typeface="MS UI Gothic" pitchFamily="18" charset="0"/>
                  </a:rPr>
                  <a:t>排便回数(回/日)におけるベースラインからの</a:t>
                </a:r>
                <a:r>
                  <a:rPr lang="en" sz="1000" dirty="0" smtClean="0"/>
                  <a:t/>
                </a:r>
                <a:br>
                  <a:rPr lang="en" sz="1000" dirty="0" smtClean="0"/>
                </a:br>
                <a:r>
                  <a:rPr lang="ja-JP" sz="1000" b="1" i="0" dirty="0" smtClean="0">
                    <a:solidFill>
                      <a:srgbClr val="4D4D4D"/>
                    </a:solidFill>
                    <a:ea typeface="MS UI Gothic" pitchFamily="18" charset="0"/>
                  </a:rPr>
                  <a:t>平均変化(95%CI)</a:t>
                </a:r>
              </a:p>
            </p:txBody>
          </p:sp>
          <p:sp>
            <p:nvSpPr>
              <p:cNvPr id="193" name="Text Box 105"/>
              <p:cNvSpPr txBox="1">
                <a:spLocks noChangeArrowheads="1"/>
              </p:cNvSpPr>
              <p:nvPr/>
            </p:nvSpPr>
            <p:spPr bwMode="auto">
              <a:xfrm>
                <a:off x="369610" y="431016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–1.50</a:t>
                </a:r>
              </a:p>
            </p:txBody>
          </p:sp>
          <p:sp>
            <p:nvSpPr>
              <p:cNvPr id="194" name="Text Box 106"/>
              <p:cNvSpPr txBox="1">
                <a:spLocks noChangeArrowheads="1"/>
              </p:cNvSpPr>
              <p:nvPr/>
            </p:nvSpPr>
            <p:spPr bwMode="auto">
              <a:xfrm>
                <a:off x="369610" y="413415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–1.25</a:t>
                </a:r>
              </a:p>
            </p:txBody>
          </p:sp>
          <p:sp>
            <p:nvSpPr>
              <p:cNvPr id="195" name="Text Box 107"/>
              <p:cNvSpPr txBox="1">
                <a:spLocks noChangeArrowheads="1"/>
              </p:cNvSpPr>
              <p:nvPr/>
            </p:nvSpPr>
            <p:spPr bwMode="auto">
              <a:xfrm>
                <a:off x="369610" y="395209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–1.00</a:t>
                </a:r>
              </a:p>
            </p:txBody>
          </p:sp>
          <p:sp>
            <p:nvSpPr>
              <p:cNvPr id="196" name="Text Box 108"/>
              <p:cNvSpPr txBox="1">
                <a:spLocks noChangeArrowheads="1"/>
              </p:cNvSpPr>
              <p:nvPr/>
            </p:nvSpPr>
            <p:spPr bwMode="auto">
              <a:xfrm>
                <a:off x="369610" y="378857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–0.75</a:t>
                </a:r>
              </a:p>
            </p:txBody>
          </p:sp>
          <p:sp>
            <p:nvSpPr>
              <p:cNvPr id="197" name="Text Box 109"/>
              <p:cNvSpPr txBox="1">
                <a:spLocks noChangeArrowheads="1"/>
              </p:cNvSpPr>
              <p:nvPr/>
            </p:nvSpPr>
            <p:spPr bwMode="auto">
              <a:xfrm>
                <a:off x="369610" y="3610707"/>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–0.50</a:t>
                </a:r>
              </a:p>
            </p:txBody>
          </p:sp>
          <p:sp>
            <p:nvSpPr>
              <p:cNvPr id="198" name="Text Box 110"/>
              <p:cNvSpPr txBox="1">
                <a:spLocks noChangeArrowheads="1"/>
              </p:cNvSpPr>
              <p:nvPr/>
            </p:nvSpPr>
            <p:spPr bwMode="auto">
              <a:xfrm>
                <a:off x="369610" y="3440574"/>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ja-JP" sz="1000" b="1" i="0" dirty="0" smtClean="0">
                    <a:solidFill>
                      <a:srgbClr val="4D4D4D"/>
                    </a:solidFill>
                    <a:ea typeface="MS UI Gothic" pitchFamily="18" charset="0"/>
                  </a:rPr>
                  <a:t>–0.25</a:t>
                </a:r>
              </a:p>
            </p:txBody>
          </p:sp>
          <p:sp>
            <p:nvSpPr>
              <p:cNvPr id="199" name="Text Box 111"/>
              <p:cNvSpPr txBox="1">
                <a:spLocks noChangeArrowheads="1"/>
              </p:cNvSpPr>
              <p:nvPr/>
            </p:nvSpPr>
            <p:spPr bwMode="auto">
              <a:xfrm>
                <a:off x="616473" y="3269082"/>
                <a:ext cx="25519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ja-JP" sz="1000" b="1" i="0" dirty="0" smtClean="0">
                    <a:solidFill>
                      <a:srgbClr val="4D4D4D"/>
                    </a:solidFill>
                    <a:ea typeface="MS UI Gothic" pitchFamily="18" charset="0"/>
                  </a:rPr>
                  <a:t>0</a:t>
                </a:r>
              </a:p>
            </p:txBody>
          </p:sp>
          <p:sp>
            <p:nvSpPr>
              <p:cNvPr id="200" name="Text Box 112"/>
              <p:cNvSpPr txBox="1">
                <a:spLocks noChangeArrowheads="1"/>
              </p:cNvSpPr>
              <p:nvPr/>
            </p:nvSpPr>
            <p:spPr bwMode="auto">
              <a:xfrm>
                <a:off x="440143" y="3098640"/>
                <a:ext cx="43152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defRPr/>
                </a:pPr>
                <a:r>
                  <a:rPr lang="ja-JP" sz="1000" b="1" i="0" dirty="0" smtClean="0">
                    <a:solidFill>
                      <a:srgbClr val="4D4D4D"/>
                    </a:solidFill>
                    <a:ea typeface="MS UI Gothic" pitchFamily="18" charset="0"/>
                  </a:rPr>
                  <a:t>0.25</a:t>
                </a:r>
              </a:p>
            </p:txBody>
          </p:sp>
          <p:sp>
            <p:nvSpPr>
              <p:cNvPr id="201" name="Text Box 113"/>
              <p:cNvSpPr txBox="1">
                <a:spLocks noChangeArrowheads="1"/>
              </p:cNvSpPr>
              <p:nvPr/>
            </p:nvSpPr>
            <p:spPr bwMode="auto">
              <a:xfrm>
                <a:off x="369610" y="4477965"/>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–1.75</a:t>
                </a:r>
              </a:p>
            </p:txBody>
          </p:sp>
          <p:sp>
            <p:nvSpPr>
              <p:cNvPr id="202" name="Text Box 114"/>
              <p:cNvSpPr txBox="1">
                <a:spLocks noChangeArrowheads="1"/>
              </p:cNvSpPr>
              <p:nvPr/>
            </p:nvSpPr>
            <p:spPr bwMode="auto">
              <a:xfrm>
                <a:off x="369610" y="465199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–2.00</a:t>
                </a:r>
              </a:p>
            </p:txBody>
          </p:sp>
          <p:sp>
            <p:nvSpPr>
              <p:cNvPr id="203" name="Text Box 115"/>
              <p:cNvSpPr txBox="1">
                <a:spLocks noChangeArrowheads="1"/>
              </p:cNvSpPr>
              <p:nvPr/>
            </p:nvSpPr>
            <p:spPr bwMode="auto">
              <a:xfrm>
                <a:off x="369610" y="5338390"/>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–3.00</a:t>
                </a:r>
              </a:p>
            </p:txBody>
          </p:sp>
          <p:sp>
            <p:nvSpPr>
              <p:cNvPr id="204" name="Line 145"/>
              <p:cNvSpPr>
                <a:spLocks noChangeShapeType="1"/>
              </p:cNvSpPr>
              <p:nvPr/>
            </p:nvSpPr>
            <p:spPr bwMode="auto">
              <a:xfrm>
                <a:off x="821234" y="3219534"/>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5" name="Line 146"/>
              <p:cNvSpPr>
                <a:spLocks noChangeShapeType="1"/>
              </p:cNvSpPr>
              <p:nvPr/>
            </p:nvSpPr>
            <p:spPr bwMode="auto">
              <a:xfrm>
                <a:off x="821234" y="339637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6" name="Line 147"/>
              <p:cNvSpPr>
                <a:spLocks noChangeShapeType="1"/>
              </p:cNvSpPr>
              <p:nvPr/>
            </p:nvSpPr>
            <p:spPr bwMode="auto">
              <a:xfrm>
                <a:off x="821234" y="3567608"/>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7" name="Line 148"/>
              <p:cNvSpPr>
                <a:spLocks noChangeShapeType="1"/>
              </p:cNvSpPr>
              <p:nvPr/>
            </p:nvSpPr>
            <p:spPr bwMode="auto">
              <a:xfrm>
                <a:off x="821234" y="3730659"/>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8" name="Line 149"/>
              <p:cNvSpPr>
                <a:spLocks noChangeShapeType="1"/>
              </p:cNvSpPr>
              <p:nvPr/>
            </p:nvSpPr>
            <p:spPr bwMode="auto">
              <a:xfrm>
                <a:off x="821234" y="5459603"/>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09" name="Line 150"/>
              <p:cNvSpPr>
                <a:spLocks noChangeShapeType="1"/>
              </p:cNvSpPr>
              <p:nvPr/>
            </p:nvSpPr>
            <p:spPr bwMode="auto">
              <a:xfrm>
                <a:off x="821234" y="477417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0" name="Line 151"/>
              <p:cNvSpPr>
                <a:spLocks noChangeShapeType="1"/>
              </p:cNvSpPr>
              <p:nvPr/>
            </p:nvSpPr>
            <p:spPr bwMode="auto">
              <a:xfrm>
                <a:off x="821234" y="4599440"/>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1" name="Line 152"/>
              <p:cNvSpPr>
                <a:spLocks noChangeShapeType="1"/>
              </p:cNvSpPr>
              <p:nvPr/>
            </p:nvSpPr>
            <p:spPr bwMode="auto">
              <a:xfrm>
                <a:off x="821234" y="4430779"/>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2" name="Line 153"/>
              <p:cNvSpPr>
                <a:spLocks noChangeShapeType="1"/>
              </p:cNvSpPr>
              <p:nvPr/>
            </p:nvSpPr>
            <p:spPr bwMode="auto">
              <a:xfrm>
                <a:off x="821234" y="4253932"/>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3" name="Line 154"/>
              <p:cNvSpPr>
                <a:spLocks noChangeShapeType="1"/>
              </p:cNvSpPr>
              <p:nvPr/>
            </p:nvSpPr>
            <p:spPr bwMode="auto">
              <a:xfrm>
                <a:off x="821234" y="4076627"/>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4" name="Line 155"/>
              <p:cNvSpPr>
                <a:spLocks noChangeShapeType="1"/>
              </p:cNvSpPr>
              <p:nvPr/>
            </p:nvSpPr>
            <p:spPr bwMode="auto">
              <a:xfrm>
                <a:off x="821234" y="3911683"/>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cxnSp>
            <p:nvCxnSpPr>
              <p:cNvPr id="215" name="Straight Connector 214"/>
              <p:cNvCxnSpPr/>
              <p:nvPr/>
            </p:nvCxnSpPr>
            <p:spPr>
              <a:xfrm>
                <a:off x="868716" y="3219534"/>
                <a:ext cx="0" cy="2245029"/>
              </a:xfrm>
              <a:prstGeom prst="line">
                <a:avLst/>
              </a:prstGeom>
              <a:noFill/>
              <a:ln w="12700" cap="flat" cmpd="sng" algn="ctr">
                <a:solidFill>
                  <a:schemeClr val="tx1"/>
                </a:solidFill>
                <a:prstDash val="solid"/>
              </a:ln>
              <a:effectLst/>
            </p:spPr>
          </p:cxnSp>
          <p:sp>
            <p:nvSpPr>
              <p:cNvPr id="216" name="Text Box 114"/>
              <p:cNvSpPr txBox="1">
                <a:spLocks noChangeArrowheads="1"/>
              </p:cNvSpPr>
              <p:nvPr/>
            </p:nvSpPr>
            <p:spPr bwMode="auto">
              <a:xfrm>
                <a:off x="369610" y="482122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–2.25</a:t>
                </a:r>
              </a:p>
            </p:txBody>
          </p:sp>
          <p:sp>
            <p:nvSpPr>
              <p:cNvPr id="217" name="Line 150"/>
              <p:cNvSpPr>
                <a:spLocks noChangeShapeType="1"/>
              </p:cNvSpPr>
              <p:nvPr/>
            </p:nvSpPr>
            <p:spPr bwMode="auto">
              <a:xfrm>
                <a:off x="821234" y="494340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18" name="Text Box 114"/>
              <p:cNvSpPr txBox="1">
                <a:spLocks noChangeArrowheads="1"/>
              </p:cNvSpPr>
              <p:nvPr/>
            </p:nvSpPr>
            <p:spPr bwMode="auto">
              <a:xfrm>
                <a:off x="369610" y="499606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–2.50</a:t>
                </a:r>
              </a:p>
            </p:txBody>
          </p:sp>
          <p:sp>
            <p:nvSpPr>
              <p:cNvPr id="219" name="Line 150"/>
              <p:cNvSpPr>
                <a:spLocks noChangeShapeType="1"/>
              </p:cNvSpPr>
              <p:nvPr/>
            </p:nvSpPr>
            <p:spPr bwMode="auto">
              <a:xfrm>
                <a:off x="821234" y="511824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sp>
            <p:nvSpPr>
              <p:cNvPr id="220" name="Text Box 114"/>
              <p:cNvSpPr txBox="1">
                <a:spLocks noChangeArrowheads="1"/>
              </p:cNvSpPr>
              <p:nvPr/>
            </p:nvSpPr>
            <p:spPr bwMode="auto">
              <a:xfrm>
                <a:off x="369610" y="5170903"/>
                <a:ext cx="50206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0">
                <a:spAutoFit/>
              </a:bodyPr>
              <a:lstStyle/>
              <a:p>
                <a:pPr algn="r"/>
                <a:r>
                  <a:rPr lang="ja-JP" sz="1000" b="1" i="0" dirty="0" smtClean="0">
                    <a:solidFill>
                      <a:srgbClr val="4D4D4D"/>
                    </a:solidFill>
                    <a:ea typeface="MS UI Gothic" pitchFamily="18" charset="0"/>
                  </a:rPr>
                  <a:t>–2.75</a:t>
                </a:r>
              </a:p>
            </p:txBody>
          </p:sp>
          <p:sp>
            <p:nvSpPr>
              <p:cNvPr id="221" name="Line 150"/>
              <p:cNvSpPr>
                <a:spLocks noChangeShapeType="1"/>
              </p:cNvSpPr>
              <p:nvPr/>
            </p:nvSpPr>
            <p:spPr bwMode="auto">
              <a:xfrm>
                <a:off x="821234" y="5293081"/>
                <a:ext cx="4748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nchor="ctr" anchorCtr="0"/>
              <a:lstStyle/>
              <a:p>
                <a:pPr>
                  <a:defRPr/>
                </a:pPr>
                <a:endParaRPr lang="en-GB" sz="1000" kern="0" smtClean="0"/>
              </a:p>
            </p:txBody>
          </p:sp>
          <p:cxnSp>
            <p:nvCxnSpPr>
              <p:cNvPr id="222" name="Straight Connector 221"/>
              <p:cNvCxnSpPr/>
              <p:nvPr/>
            </p:nvCxnSpPr>
            <p:spPr>
              <a:xfrm>
                <a:off x="871671" y="5459603"/>
                <a:ext cx="4234169" cy="0"/>
              </a:xfrm>
              <a:prstGeom prst="line">
                <a:avLst/>
              </a:prstGeom>
              <a:noFill/>
              <a:ln w="12700" cap="flat" cmpd="sng" algn="ctr">
                <a:solidFill>
                  <a:schemeClr val="tx1"/>
                </a:solidFill>
                <a:prstDash val="solid"/>
              </a:ln>
              <a:effectLst/>
            </p:spPr>
          </p:cxnSp>
          <p:cxnSp>
            <p:nvCxnSpPr>
              <p:cNvPr id="223" name="Straight Connector 222"/>
              <p:cNvCxnSpPr/>
              <p:nvPr/>
            </p:nvCxnSpPr>
            <p:spPr>
              <a:xfrm>
                <a:off x="1030682" y="5459603"/>
                <a:ext cx="0" cy="42654"/>
              </a:xfrm>
              <a:prstGeom prst="line">
                <a:avLst/>
              </a:prstGeom>
              <a:noFill/>
              <a:ln w="12700" cap="flat" cmpd="sng" algn="ctr">
                <a:solidFill>
                  <a:schemeClr val="tx1"/>
                </a:solidFill>
                <a:prstDash val="solid"/>
              </a:ln>
              <a:effectLst/>
            </p:spPr>
          </p:cxnSp>
          <p:cxnSp>
            <p:nvCxnSpPr>
              <p:cNvPr id="224" name="Straight Connector 223"/>
              <p:cNvCxnSpPr/>
              <p:nvPr/>
            </p:nvCxnSpPr>
            <p:spPr>
              <a:xfrm>
                <a:off x="1397395" y="5459603"/>
                <a:ext cx="0" cy="42654"/>
              </a:xfrm>
              <a:prstGeom prst="line">
                <a:avLst/>
              </a:prstGeom>
              <a:noFill/>
              <a:ln w="12700" cap="flat" cmpd="sng" algn="ctr">
                <a:solidFill>
                  <a:schemeClr val="tx1"/>
                </a:solidFill>
                <a:prstDash val="solid"/>
              </a:ln>
              <a:effectLst/>
            </p:spPr>
          </p:cxnSp>
          <p:cxnSp>
            <p:nvCxnSpPr>
              <p:cNvPr id="225" name="Straight Connector 224"/>
              <p:cNvCxnSpPr/>
              <p:nvPr/>
            </p:nvCxnSpPr>
            <p:spPr>
              <a:xfrm>
                <a:off x="1764108" y="5459603"/>
                <a:ext cx="0" cy="42654"/>
              </a:xfrm>
              <a:prstGeom prst="line">
                <a:avLst/>
              </a:prstGeom>
              <a:noFill/>
              <a:ln w="12700" cap="flat" cmpd="sng" algn="ctr">
                <a:solidFill>
                  <a:schemeClr val="tx1"/>
                </a:solidFill>
                <a:prstDash val="solid"/>
              </a:ln>
              <a:effectLst/>
            </p:spPr>
          </p:cxnSp>
          <p:cxnSp>
            <p:nvCxnSpPr>
              <p:cNvPr id="226" name="Straight Connector 225"/>
              <p:cNvCxnSpPr/>
              <p:nvPr/>
            </p:nvCxnSpPr>
            <p:spPr>
              <a:xfrm>
                <a:off x="2133202" y="5459603"/>
                <a:ext cx="0" cy="42654"/>
              </a:xfrm>
              <a:prstGeom prst="line">
                <a:avLst/>
              </a:prstGeom>
              <a:noFill/>
              <a:ln w="12700" cap="flat" cmpd="sng" algn="ctr">
                <a:solidFill>
                  <a:schemeClr val="tx1"/>
                </a:solidFill>
                <a:prstDash val="solid"/>
              </a:ln>
              <a:effectLst/>
            </p:spPr>
          </p:cxnSp>
          <p:cxnSp>
            <p:nvCxnSpPr>
              <p:cNvPr id="227" name="Straight Connector 226"/>
              <p:cNvCxnSpPr/>
              <p:nvPr/>
            </p:nvCxnSpPr>
            <p:spPr>
              <a:xfrm>
                <a:off x="2502296" y="5459603"/>
                <a:ext cx="0" cy="42654"/>
              </a:xfrm>
              <a:prstGeom prst="line">
                <a:avLst/>
              </a:prstGeom>
              <a:noFill/>
              <a:ln w="12700" cap="flat" cmpd="sng" algn="ctr">
                <a:solidFill>
                  <a:schemeClr val="tx1"/>
                </a:solidFill>
                <a:prstDash val="solid"/>
              </a:ln>
              <a:effectLst/>
            </p:spPr>
          </p:cxnSp>
          <p:cxnSp>
            <p:nvCxnSpPr>
              <p:cNvPr id="228" name="Straight Connector 227"/>
              <p:cNvCxnSpPr/>
              <p:nvPr/>
            </p:nvCxnSpPr>
            <p:spPr>
              <a:xfrm>
                <a:off x="2873771" y="5459603"/>
                <a:ext cx="0" cy="42654"/>
              </a:xfrm>
              <a:prstGeom prst="line">
                <a:avLst/>
              </a:prstGeom>
              <a:noFill/>
              <a:ln w="12700" cap="flat" cmpd="sng" algn="ctr">
                <a:solidFill>
                  <a:schemeClr val="tx1"/>
                </a:solidFill>
                <a:prstDash val="solid"/>
              </a:ln>
              <a:effectLst/>
            </p:spPr>
          </p:cxnSp>
          <p:cxnSp>
            <p:nvCxnSpPr>
              <p:cNvPr id="229" name="Straight Connector 228"/>
              <p:cNvCxnSpPr/>
              <p:nvPr/>
            </p:nvCxnSpPr>
            <p:spPr>
              <a:xfrm>
                <a:off x="3245246" y="5459603"/>
                <a:ext cx="0" cy="42654"/>
              </a:xfrm>
              <a:prstGeom prst="line">
                <a:avLst/>
              </a:prstGeom>
              <a:noFill/>
              <a:ln w="12700" cap="flat" cmpd="sng" algn="ctr">
                <a:solidFill>
                  <a:schemeClr val="tx1"/>
                </a:solidFill>
                <a:prstDash val="solid"/>
              </a:ln>
              <a:effectLst/>
            </p:spPr>
          </p:cxnSp>
          <p:cxnSp>
            <p:nvCxnSpPr>
              <p:cNvPr id="230" name="Straight Connector 229"/>
              <p:cNvCxnSpPr/>
              <p:nvPr/>
            </p:nvCxnSpPr>
            <p:spPr>
              <a:xfrm>
                <a:off x="3616721" y="5459603"/>
                <a:ext cx="0" cy="42654"/>
              </a:xfrm>
              <a:prstGeom prst="line">
                <a:avLst/>
              </a:prstGeom>
              <a:noFill/>
              <a:ln w="12700" cap="flat" cmpd="sng" algn="ctr">
                <a:solidFill>
                  <a:schemeClr val="tx1"/>
                </a:solidFill>
                <a:prstDash val="solid"/>
              </a:ln>
              <a:effectLst/>
            </p:spPr>
          </p:cxnSp>
          <p:cxnSp>
            <p:nvCxnSpPr>
              <p:cNvPr id="231" name="Straight Connector 230"/>
              <p:cNvCxnSpPr/>
              <p:nvPr/>
            </p:nvCxnSpPr>
            <p:spPr>
              <a:xfrm>
                <a:off x="3988196" y="5459603"/>
                <a:ext cx="0" cy="42654"/>
              </a:xfrm>
              <a:prstGeom prst="line">
                <a:avLst/>
              </a:prstGeom>
              <a:noFill/>
              <a:ln w="12700" cap="flat" cmpd="sng" algn="ctr">
                <a:solidFill>
                  <a:schemeClr val="tx1"/>
                </a:solidFill>
                <a:prstDash val="solid"/>
              </a:ln>
              <a:effectLst/>
            </p:spPr>
          </p:cxnSp>
          <p:cxnSp>
            <p:nvCxnSpPr>
              <p:cNvPr id="232" name="Straight Connector 231"/>
              <p:cNvCxnSpPr/>
              <p:nvPr/>
            </p:nvCxnSpPr>
            <p:spPr>
              <a:xfrm>
                <a:off x="4359671" y="5459603"/>
                <a:ext cx="0" cy="42654"/>
              </a:xfrm>
              <a:prstGeom prst="line">
                <a:avLst/>
              </a:prstGeom>
              <a:noFill/>
              <a:ln w="12700" cap="flat" cmpd="sng" algn="ctr">
                <a:solidFill>
                  <a:schemeClr val="tx1"/>
                </a:solidFill>
                <a:prstDash val="solid"/>
              </a:ln>
              <a:effectLst/>
            </p:spPr>
          </p:cxnSp>
          <p:cxnSp>
            <p:nvCxnSpPr>
              <p:cNvPr id="233" name="Straight Connector 232"/>
              <p:cNvCxnSpPr/>
              <p:nvPr/>
            </p:nvCxnSpPr>
            <p:spPr>
              <a:xfrm>
                <a:off x="4731146" y="5459603"/>
                <a:ext cx="0" cy="42654"/>
              </a:xfrm>
              <a:prstGeom prst="line">
                <a:avLst/>
              </a:prstGeom>
              <a:noFill/>
              <a:ln w="12700" cap="flat" cmpd="sng" algn="ctr">
                <a:solidFill>
                  <a:schemeClr val="tx1"/>
                </a:solidFill>
                <a:prstDash val="solid"/>
              </a:ln>
              <a:effectLst/>
            </p:spPr>
          </p:cxnSp>
          <p:cxnSp>
            <p:nvCxnSpPr>
              <p:cNvPr id="234" name="Straight Connector 233"/>
              <p:cNvCxnSpPr/>
              <p:nvPr/>
            </p:nvCxnSpPr>
            <p:spPr>
              <a:xfrm>
                <a:off x="5102621" y="5459603"/>
                <a:ext cx="0" cy="42654"/>
              </a:xfrm>
              <a:prstGeom prst="line">
                <a:avLst/>
              </a:prstGeom>
              <a:noFill/>
              <a:ln w="12700" cap="flat" cmpd="sng" algn="ctr">
                <a:solidFill>
                  <a:schemeClr val="tx1"/>
                </a:solidFill>
                <a:prstDash val="solid"/>
              </a:ln>
              <a:effectLst/>
            </p:spPr>
          </p:cxnSp>
        </p:grpSp>
        <p:sp>
          <p:nvSpPr>
            <p:cNvPr id="37" name="TextBox 36"/>
            <p:cNvSpPr txBox="1"/>
            <p:nvPr/>
          </p:nvSpPr>
          <p:spPr>
            <a:xfrm>
              <a:off x="2665285" y="5680539"/>
              <a:ext cx="886782"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投与週数</a:t>
              </a:r>
            </a:p>
          </p:txBody>
        </p:sp>
        <p:sp>
          <p:nvSpPr>
            <p:cNvPr id="38" name="TextBox 37"/>
            <p:cNvSpPr txBox="1"/>
            <p:nvPr/>
          </p:nvSpPr>
          <p:spPr>
            <a:xfrm>
              <a:off x="1017065"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a:t>
              </a:r>
            </a:p>
          </p:txBody>
        </p:sp>
        <p:sp>
          <p:nvSpPr>
            <p:cNvPr id="39" name="TextBox 38"/>
            <p:cNvSpPr txBox="1"/>
            <p:nvPr/>
          </p:nvSpPr>
          <p:spPr>
            <a:xfrm>
              <a:off x="1389171"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2</a:t>
              </a:r>
            </a:p>
          </p:txBody>
        </p:sp>
        <p:sp>
          <p:nvSpPr>
            <p:cNvPr id="43" name="TextBox 42"/>
            <p:cNvSpPr txBox="1"/>
            <p:nvPr/>
          </p:nvSpPr>
          <p:spPr>
            <a:xfrm>
              <a:off x="1761277"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3</a:t>
              </a:r>
            </a:p>
          </p:txBody>
        </p:sp>
        <p:sp>
          <p:nvSpPr>
            <p:cNvPr id="44" name="TextBox 43"/>
            <p:cNvSpPr txBox="1"/>
            <p:nvPr/>
          </p:nvSpPr>
          <p:spPr>
            <a:xfrm>
              <a:off x="2133383"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4</a:t>
              </a:r>
            </a:p>
          </p:txBody>
        </p:sp>
        <p:sp>
          <p:nvSpPr>
            <p:cNvPr id="45" name="TextBox 44"/>
            <p:cNvSpPr txBox="1"/>
            <p:nvPr/>
          </p:nvSpPr>
          <p:spPr>
            <a:xfrm>
              <a:off x="2505489"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5</a:t>
              </a:r>
            </a:p>
          </p:txBody>
        </p:sp>
        <p:sp>
          <p:nvSpPr>
            <p:cNvPr id="46" name="TextBox 45"/>
            <p:cNvSpPr txBox="1"/>
            <p:nvPr/>
          </p:nvSpPr>
          <p:spPr>
            <a:xfrm>
              <a:off x="2877595"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6</a:t>
              </a:r>
            </a:p>
          </p:txBody>
        </p:sp>
        <p:sp>
          <p:nvSpPr>
            <p:cNvPr id="50" name="TextBox 49"/>
            <p:cNvSpPr txBox="1"/>
            <p:nvPr/>
          </p:nvSpPr>
          <p:spPr>
            <a:xfrm>
              <a:off x="3243763"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7</a:t>
              </a:r>
            </a:p>
          </p:txBody>
        </p:sp>
        <p:sp>
          <p:nvSpPr>
            <p:cNvPr id="51" name="TextBox 50"/>
            <p:cNvSpPr txBox="1"/>
            <p:nvPr/>
          </p:nvSpPr>
          <p:spPr>
            <a:xfrm>
              <a:off x="3609931"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8</a:t>
              </a:r>
            </a:p>
          </p:txBody>
        </p:sp>
        <p:sp>
          <p:nvSpPr>
            <p:cNvPr id="52" name="TextBox 51"/>
            <p:cNvSpPr txBox="1"/>
            <p:nvPr/>
          </p:nvSpPr>
          <p:spPr>
            <a:xfrm>
              <a:off x="3982037" y="5476872"/>
              <a:ext cx="255199"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9</a:t>
              </a:r>
            </a:p>
          </p:txBody>
        </p:sp>
        <p:sp>
          <p:nvSpPr>
            <p:cNvPr id="53" name="TextBox 52"/>
            <p:cNvSpPr txBox="1"/>
            <p:nvPr/>
          </p:nvSpPr>
          <p:spPr>
            <a:xfrm>
              <a:off x="4318877" y="5476872"/>
              <a:ext cx="325731"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10</a:t>
              </a:r>
            </a:p>
          </p:txBody>
        </p:sp>
        <p:sp>
          <p:nvSpPr>
            <p:cNvPr id="54" name="TextBox 53"/>
            <p:cNvSpPr txBox="1"/>
            <p:nvPr/>
          </p:nvSpPr>
          <p:spPr>
            <a:xfrm>
              <a:off x="4690983" y="5476872"/>
              <a:ext cx="325731"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11</a:t>
              </a:r>
            </a:p>
          </p:txBody>
        </p:sp>
        <p:sp>
          <p:nvSpPr>
            <p:cNvPr id="55" name="TextBox 54"/>
            <p:cNvSpPr txBox="1"/>
            <p:nvPr/>
          </p:nvSpPr>
          <p:spPr>
            <a:xfrm>
              <a:off x="5063089" y="5476872"/>
              <a:ext cx="325731" cy="246221"/>
            </a:xfrm>
            <a:prstGeom prst="rect">
              <a:avLst/>
            </a:prstGeom>
            <a:noFill/>
          </p:spPr>
          <p:txBody>
            <a:bodyPr wrap="none" rtlCol="0">
              <a:spAutoFit/>
            </a:bodyPr>
            <a:lstStyle/>
            <a:p>
              <a:pPr algn="ctr"/>
              <a:r>
                <a:rPr lang="ja-JP" sz="1000" b="1" i="0" dirty="0" smtClean="0">
                  <a:solidFill>
                    <a:srgbClr val="4D4D4D"/>
                  </a:solidFill>
                  <a:ea typeface="MS UI Gothic" pitchFamily="18" charset="0"/>
                </a:rPr>
                <a:t>12</a:t>
              </a:r>
            </a:p>
          </p:txBody>
        </p:sp>
        <p:sp>
          <p:nvSpPr>
            <p:cNvPr id="56" name="Freeform 2"/>
            <p:cNvSpPr>
              <a:spLocks/>
            </p:cNvSpPr>
            <p:nvPr/>
          </p:nvSpPr>
          <p:spPr bwMode="auto">
            <a:xfrm>
              <a:off x="988635" y="3407063"/>
              <a:ext cx="4233905" cy="1429548"/>
            </a:xfrm>
            <a:custGeom>
              <a:avLst/>
              <a:gdLst>
                <a:gd name="T0" fmla="*/ 334 w 334"/>
                <a:gd name="T1" fmla="*/ 115 h 115"/>
                <a:gd name="T2" fmla="*/ 310 w 334"/>
                <a:gd name="T3" fmla="*/ 101 h 115"/>
                <a:gd name="T4" fmla="*/ 281 w 334"/>
                <a:gd name="T5" fmla="*/ 105 h 115"/>
                <a:gd name="T6" fmla="*/ 252 w 334"/>
                <a:gd name="T7" fmla="*/ 105 h 115"/>
                <a:gd name="T8" fmla="*/ 223 w 334"/>
                <a:gd name="T9" fmla="*/ 100 h 115"/>
                <a:gd name="T10" fmla="*/ 193 w 334"/>
                <a:gd name="T11" fmla="*/ 102 h 115"/>
                <a:gd name="T12" fmla="*/ 165 w 334"/>
                <a:gd name="T13" fmla="*/ 85 h 115"/>
                <a:gd name="T14" fmla="*/ 135 w 334"/>
                <a:gd name="T15" fmla="*/ 98 h 115"/>
                <a:gd name="T16" fmla="*/ 106 w 334"/>
                <a:gd name="T17" fmla="*/ 75 h 115"/>
                <a:gd name="T18" fmla="*/ 77 w 334"/>
                <a:gd name="T19" fmla="*/ 76 h 115"/>
                <a:gd name="T20" fmla="*/ 48 w 334"/>
                <a:gd name="T21" fmla="*/ 52 h 115"/>
                <a:gd name="T22" fmla="*/ 19 w 334"/>
                <a:gd name="T23" fmla="*/ 41 h 115"/>
                <a:gd name="T24" fmla="*/ 0 w 334"/>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115">
                  <a:moveTo>
                    <a:pt x="334" y="115"/>
                  </a:moveTo>
                  <a:lnTo>
                    <a:pt x="310" y="101"/>
                  </a:lnTo>
                  <a:lnTo>
                    <a:pt x="281" y="105"/>
                  </a:lnTo>
                  <a:lnTo>
                    <a:pt x="252" y="105"/>
                  </a:lnTo>
                  <a:lnTo>
                    <a:pt x="223" y="100"/>
                  </a:lnTo>
                  <a:lnTo>
                    <a:pt x="193" y="102"/>
                  </a:lnTo>
                  <a:lnTo>
                    <a:pt x="165" y="85"/>
                  </a:lnTo>
                  <a:lnTo>
                    <a:pt x="135" y="98"/>
                  </a:lnTo>
                  <a:lnTo>
                    <a:pt x="106" y="75"/>
                  </a:lnTo>
                  <a:lnTo>
                    <a:pt x="77" y="76"/>
                  </a:lnTo>
                  <a:lnTo>
                    <a:pt x="48" y="52"/>
                  </a:lnTo>
                  <a:lnTo>
                    <a:pt x="19" y="41"/>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59" name="Freeform 3"/>
            <p:cNvSpPr>
              <a:spLocks/>
            </p:cNvSpPr>
            <p:nvPr/>
          </p:nvSpPr>
          <p:spPr bwMode="auto">
            <a:xfrm>
              <a:off x="1001311" y="3419494"/>
              <a:ext cx="4183200" cy="1218224"/>
            </a:xfrm>
            <a:custGeom>
              <a:avLst/>
              <a:gdLst>
                <a:gd name="T0" fmla="*/ 330 w 330"/>
                <a:gd name="T1" fmla="*/ 93 h 98"/>
                <a:gd name="T2" fmla="*/ 306 w 330"/>
                <a:gd name="T3" fmla="*/ 83 h 98"/>
                <a:gd name="T4" fmla="*/ 277 w 330"/>
                <a:gd name="T5" fmla="*/ 98 h 98"/>
                <a:gd name="T6" fmla="*/ 248 w 330"/>
                <a:gd name="T7" fmla="*/ 91 h 98"/>
                <a:gd name="T8" fmla="*/ 219 w 330"/>
                <a:gd name="T9" fmla="*/ 89 h 98"/>
                <a:gd name="T10" fmla="*/ 190 w 330"/>
                <a:gd name="T11" fmla="*/ 80 h 98"/>
                <a:gd name="T12" fmla="*/ 160 w 330"/>
                <a:gd name="T13" fmla="*/ 85 h 98"/>
                <a:gd name="T14" fmla="*/ 131 w 330"/>
                <a:gd name="T15" fmla="*/ 83 h 98"/>
                <a:gd name="T16" fmla="*/ 103 w 330"/>
                <a:gd name="T17" fmla="*/ 80 h 98"/>
                <a:gd name="T18" fmla="*/ 73 w 330"/>
                <a:gd name="T19" fmla="*/ 84 h 98"/>
                <a:gd name="T20" fmla="*/ 15 w 330"/>
                <a:gd name="T21" fmla="*/ 43 h 98"/>
                <a:gd name="T22" fmla="*/ 0 w 330"/>
                <a:gd name="T2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8">
                  <a:moveTo>
                    <a:pt x="330" y="93"/>
                  </a:moveTo>
                  <a:lnTo>
                    <a:pt x="306" y="83"/>
                  </a:lnTo>
                  <a:lnTo>
                    <a:pt x="277" y="98"/>
                  </a:lnTo>
                  <a:lnTo>
                    <a:pt x="248" y="91"/>
                  </a:lnTo>
                  <a:lnTo>
                    <a:pt x="219" y="89"/>
                  </a:lnTo>
                  <a:lnTo>
                    <a:pt x="190" y="80"/>
                  </a:lnTo>
                  <a:lnTo>
                    <a:pt x="160" y="85"/>
                  </a:lnTo>
                  <a:lnTo>
                    <a:pt x="131" y="83"/>
                  </a:lnTo>
                  <a:lnTo>
                    <a:pt x="103" y="80"/>
                  </a:lnTo>
                  <a:lnTo>
                    <a:pt x="73" y="84"/>
                  </a:lnTo>
                  <a:lnTo>
                    <a:pt x="15" y="43"/>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sp>
          <p:nvSpPr>
            <p:cNvPr id="60" name="TextBox 59"/>
            <p:cNvSpPr txBox="1"/>
            <p:nvPr/>
          </p:nvSpPr>
          <p:spPr>
            <a:xfrm>
              <a:off x="3147540" y="2795083"/>
              <a:ext cx="2191626" cy="553998"/>
            </a:xfrm>
            <a:prstGeom prst="rect">
              <a:avLst/>
            </a:prstGeom>
            <a:noFill/>
          </p:spPr>
          <p:txBody>
            <a:bodyPr wrap="none" rtlCol="0">
              <a:spAutoFit/>
            </a:bodyPr>
            <a:lstStyle/>
            <a:p>
              <a:r>
                <a:rPr lang="ja-JP" sz="1000" b="1" i="0" dirty="0" smtClean="0">
                  <a:solidFill>
                    <a:srgbClr val="4D4D4D"/>
                  </a:solidFill>
                  <a:ea typeface="MS UI Gothic" pitchFamily="18" charset="0"/>
                </a:rPr>
                <a:t>プラセボ(n=45)</a:t>
              </a:r>
            </a:p>
            <a:p>
              <a:r>
                <a:rPr lang="ja-JP" sz="1000" b="1" i="0" dirty="0" smtClean="0">
                  <a:solidFill>
                    <a:srgbClr val="4D4D4D"/>
                  </a:solidFill>
                  <a:ea typeface="MS UI Gothic" pitchFamily="18" charset="0"/>
                </a:rPr>
                <a:t>telotristat etiprate 250 mg (n=45)</a:t>
              </a:r>
            </a:p>
            <a:p>
              <a:r>
                <a:rPr lang="ja-JP" sz="1000" b="1" i="0" dirty="0" smtClean="0">
                  <a:solidFill>
                    <a:srgbClr val="4D4D4D"/>
                  </a:solidFill>
                  <a:ea typeface="MS UI Gothic" pitchFamily="18" charset="0"/>
                </a:rPr>
                <a:t>telotristat etiprate 500 mg (n=45)</a:t>
              </a:r>
            </a:p>
          </p:txBody>
        </p:sp>
        <p:sp>
          <p:nvSpPr>
            <p:cNvPr id="61" name="TextBox 60"/>
            <p:cNvSpPr txBox="1"/>
            <p:nvPr/>
          </p:nvSpPr>
          <p:spPr>
            <a:xfrm>
              <a:off x="3122694" y="3316390"/>
              <a:ext cx="2037737" cy="369332"/>
            </a:xfrm>
            <a:prstGeom prst="rect">
              <a:avLst/>
            </a:prstGeom>
            <a:noFill/>
          </p:spPr>
          <p:txBody>
            <a:bodyPr wrap="none" rtlCol="0">
              <a:spAutoFit/>
            </a:bodyPr>
            <a:lstStyle/>
            <a:p>
              <a:pPr algn="ctr"/>
              <a:r>
                <a:rPr lang="ja-JP" sz="900" b="1" i="0" dirty="0" smtClean="0">
                  <a:solidFill>
                    <a:srgbClr val="4D4D4D"/>
                  </a:solidFill>
                  <a:ea typeface="MS UI Gothic" pitchFamily="18" charset="0"/>
                </a:rPr>
                <a:t>全患者とも治験期間を通じて</a:t>
              </a:r>
              <a:r>
                <a:rPr lang="en" sz="900" dirty="0" smtClean="0"/>
                <a:t/>
              </a:r>
              <a:br>
                <a:rPr lang="en" sz="900" dirty="0" smtClean="0"/>
              </a:br>
              <a:r>
                <a:rPr lang="ja-JP" sz="900" b="1" i="0" dirty="0" smtClean="0">
                  <a:solidFill>
                    <a:srgbClr val="4D4D4D"/>
                  </a:solidFill>
                  <a:ea typeface="MS UI Gothic" pitchFamily="18" charset="0"/>
                </a:rPr>
                <a:t>SSA治療を継続</a:t>
              </a:r>
            </a:p>
          </p:txBody>
        </p:sp>
        <p:sp>
          <p:nvSpPr>
            <p:cNvPr id="62" name="Freeform 4"/>
            <p:cNvSpPr>
              <a:spLocks/>
            </p:cNvSpPr>
            <p:nvPr/>
          </p:nvSpPr>
          <p:spPr bwMode="auto">
            <a:xfrm>
              <a:off x="988635" y="3407063"/>
              <a:ext cx="4157847" cy="658835"/>
            </a:xfrm>
            <a:custGeom>
              <a:avLst/>
              <a:gdLst>
                <a:gd name="T0" fmla="*/ 328 w 328"/>
                <a:gd name="T1" fmla="*/ 48 h 53"/>
                <a:gd name="T2" fmla="*/ 275 w 328"/>
                <a:gd name="T3" fmla="*/ 44 h 53"/>
                <a:gd name="T4" fmla="*/ 246 w 328"/>
                <a:gd name="T5" fmla="*/ 53 h 53"/>
                <a:gd name="T6" fmla="*/ 217 w 328"/>
                <a:gd name="T7" fmla="*/ 40 h 53"/>
                <a:gd name="T8" fmla="*/ 188 w 328"/>
                <a:gd name="T9" fmla="*/ 44 h 53"/>
                <a:gd name="T10" fmla="*/ 158 w 328"/>
                <a:gd name="T11" fmla="*/ 38 h 53"/>
                <a:gd name="T12" fmla="*/ 129 w 328"/>
                <a:gd name="T13" fmla="*/ 40 h 53"/>
                <a:gd name="T14" fmla="*/ 101 w 328"/>
                <a:gd name="T15" fmla="*/ 41 h 53"/>
                <a:gd name="T16" fmla="*/ 71 w 328"/>
                <a:gd name="T17" fmla="*/ 25 h 53"/>
                <a:gd name="T18" fmla="*/ 42 w 328"/>
                <a:gd name="T19" fmla="*/ 30 h 53"/>
                <a:gd name="T20" fmla="*/ 13 w 328"/>
                <a:gd name="T21" fmla="*/ 16 h 53"/>
                <a:gd name="T22" fmla="*/ 0 w 328"/>
                <a:gd name="T23" fmla="*/ 0 h 53"/>
                <a:gd name="connsiteX0" fmla="*/ 10000 w 10000"/>
                <a:gd name="connsiteY0" fmla="*/ 9057 h 10000"/>
                <a:gd name="connsiteX1" fmla="*/ 8384 w 10000"/>
                <a:gd name="connsiteY1" fmla="*/ 8302 h 10000"/>
                <a:gd name="connsiteX2" fmla="*/ 7500 w 10000"/>
                <a:gd name="connsiteY2" fmla="*/ 10000 h 10000"/>
                <a:gd name="connsiteX3" fmla="*/ 6616 w 10000"/>
                <a:gd name="connsiteY3" fmla="*/ 7547 h 10000"/>
                <a:gd name="connsiteX4" fmla="*/ 5732 w 10000"/>
                <a:gd name="connsiteY4" fmla="*/ 8302 h 10000"/>
                <a:gd name="connsiteX5" fmla="*/ 4817 w 10000"/>
                <a:gd name="connsiteY5" fmla="*/ 7170 h 10000"/>
                <a:gd name="connsiteX6" fmla="*/ 3933 w 10000"/>
                <a:gd name="connsiteY6" fmla="*/ 7402 h 10000"/>
                <a:gd name="connsiteX7" fmla="*/ 3079 w 10000"/>
                <a:gd name="connsiteY7" fmla="*/ 7736 h 10000"/>
                <a:gd name="connsiteX8" fmla="*/ 2165 w 10000"/>
                <a:gd name="connsiteY8" fmla="*/ 4717 h 10000"/>
                <a:gd name="connsiteX9" fmla="*/ 1280 w 10000"/>
                <a:gd name="connsiteY9" fmla="*/ 5660 h 10000"/>
                <a:gd name="connsiteX10" fmla="*/ 396 w 10000"/>
                <a:gd name="connsiteY10" fmla="*/ 3019 h 10000"/>
                <a:gd name="connsiteX11" fmla="*/ 0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10000" y="9057"/>
                  </a:moveTo>
                  <a:lnTo>
                    <a:pt x="8384" y="8302"/>
                  </a:lnTo>
                  <a:lnTo>
                    <a:pt x="7500" y="10000"/>
                  </a:lnTo>
                  <a:lnTo>
                    <a:pt x="6616" y="7547"/>
                  </a:lnTo>
                  <a:lnTo>
                    <a:pt x="5732" y="8302"/>
                  </a:lnTo>
                  <a:lnTo>
                    <a:pt x="4817" y="7170"/>
                  </a:lnTo>
                  <a:lnTo>
                    <a:pt x="3933" y="7402"/>
                  </a:lnTo>
                  <a:lnTo>
                    <a:pt x="3079" y="7736"/>
                  </a:lnTo>
                  <a:lnTo>
                    <a:pt x="2165" y="4717"/>
                  </a:lnTo>
                  <a:lnTo>
                    <a:pt x="1280" y="5660"/>
                  </a:lnTo>
                  <a:lnTo>
                    <a:pt x="396" y="3019"/>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p>
          </p:txBody>
        </p:sp>
        <p:grpSp>
          <p:nvGrpSpPr>
            <p:cNvPr id="63" name="Group 62"/>
            <p:cNvGrpSpPr/>
            <p:nvPr/>
          </p:nvGrpSpPr>
          <p:grpSpPr>
            <a:xfrm>
              <a:off x="5177713" y="4177070"/>
              <a:ext cx="45719" cy="792644"/>
              <a:chOff x="1006907" y="3440818"/>
              <a:chExt cx="45719" cy="295662"/>
            </a:xfrm>
          </p:grpSpPr>
          <p:cxnSp>
            <p:nvCxnSpPr>
              <p:cNvPr id="189" name="Straight Connector 188"/>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215532" y="4393645"/>
              <a:ext cx="45719" cy="879835"/>
              <a:chOff x="1006907" y="3440818"/>
              <a:chExt cx="45719" cy="295662"/>
            </a:xfrm>
          </p:grpSpPr>
          <p:cxnSp>
            <p:nvCxnSpPr>
              <p:cNvPr id="186" name="Straight Connector 185"/>
              <p:cNvCxnSpPr/>
              <p:nvPr/>
            </p:nvCxnSpPr>
            <p:spPr>
              <a:xfrm>
                <a:off x="1006907" y="3440818"/>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29308" y="3444297"/>
                <a:ext cx="916" cy="289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006907" y="3736480"/>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920224" y="4304561"/>
              <a:ext cx="45719" cy="749860"/>
              <a:chOff x="4800304" y="4304561"/>
              <a:chExt cx="45719" cy="749860"/>
            </a:xfrm>
          </p:grpSpPr>
          <p:cxnSp>
            <p:nvCxnSpPr>
              <p:cNvPr id="183" name="Straight Connector 18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874528" y="4066429"/>
              <a:ext cx="45719" cy="779854"/>
              <a:chOff x="4800304" y="4304561"/>
              <a:chExt cx="45719" cy="749860"/>
            </a:xfrm>
          </p:grpSpPr>
          <p:cxnSp>
            <p:nvCxnSpPr>
              <p:cNvPr id="180" name="Straight Connector 17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4540389" y="4375497"/>
              <a:ext cx="45719" cy="697370"/>
              <a:chOff x="4800304" y="4304561"/>
              <a:chExt cx="45719" cy="749860"/>
            </a:xfrm>
          </p:grpSpPr>
          <p:cxnSp>
            <p:nvCxnSpPr>
              <p:cNvPr id="177" name="Straight Connector 176"/>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496915" y="4304563"/>
              <a:ext cx="45719" cy="674874"/>
              <a:chOff x="4800304" y="4304561"/>
              <a:chExt cx="45719" cy="749860"/>
            </a:xfrm>
          </p:grpSpPr>
          <p:cxnSp>
            <p:nvCxnSpPr>
              <p:cNvPr id="174" name="Straight Connector 173"/>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181638" y="4332524"/>
              <a:ext cx="45719" cy="787353"/>
              <a:chOff x="4800304" y="4304561"/>
              <a:chExt cx="45719" cy="749860"/>
            </a:xfrm>
          </p:grpSpPr>
          <p:cxnSp>
            <p:nvCxnSpPr>
              <p:cNvPr id="171" name="Straight Connector 170"/>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141563" y="4261596"/>
              <a:ext cx="45719" cy="607387"/>
              <a:chOff x="4800304" y="4304561"/>
              <a:chExt cx="45719" cy="749860"/>
            </a:xfrm>
          </p:grpSpPr>
          <p:cxnSp>
            <p:nvCxnSpPr>
              <p:cNvPr id="168" name="Straight Connector 167"/>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805934" y="4328946"/>
              <a:ext cx="45719" cy="652378"/>
              <a:chOff x="4800304" y="4304561"/>
              <a:chExt cx="45719" cy="749860"/>
            </a:xfrm>
          </p:grpSpPr>
          <p:cxnSp>
            <p:nvCxnSpPr>
              <p:cNvPr id="165" name="Straight Connector 164"/>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3765859" y="4302203"/>
              <a:ext cx="45719" cy="532401"/>
              <a:chOff x="4800304" y="4304561"/>
              <a:chExt cx="45719" cy="749860"/>
            </a:xfrm>
          </p:grpSpPr>
          <p:cxnSp>
            <p:nvCxnSpPr>
              <p:cNvPr id="162" name="Straight Connector 161"/>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425217" y="4288387"/>
              <a:ext cx="45719" cy="779854"/>
              <a:chOff x="4800304" y="4304561"/>
              <a:chExt cx="45719" cy="749860"/>
            </a:xfrm>
          </p:grpSpPr>
          <p:cxnSp>
            <p:nvCxnSpPr>
              <p:cNvPr id="159" name="Straight Connector 158"/>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3381743" y="4095095"/>
              <a:ext cx="45719" cy="629882"/>
              <a:chOff x="4800304" y="4304561"/>
              <a:chExt cx="45719" cy="749860"/>
            </a:xfrm>
          </p:grpSpPr>
          <p:cxnSp>
            <p:nvCxnSpPr>
              <p:cNvPr id="156" name="Straight Connector 155"/>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062216" y="4079996"/>
              <a:ext cx="45719" cy="772356"/>
              <a:chOff x="4800304" y="4304561"/>
              <a:chExt cx="45719" cy="749860"/>
            </a:xfrm>
          </p:grpSpPr>
          <p:cxnSp>
            <p:nvCxnSpPr>
              <p:cNvPr id="153" name="Straight Connector 15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3013273" y="4151687"/>
              <a:ext cx="45719" cy="652378"/>
              <a:chOff x="4800304" y="4304561"/>
              <a:chExt cx="45719" cy="749860"/>
            </a:xfrm>
          </p:grpSpPr>
          <p:cxnSp>
            <p:nvCxnSpPr>
              <p:cNvPr id="150" name="Straight Connector 14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2684271" y="4243140"/>
              <a:ext cx="45719" cy="749860"/>
              <a:chOff x="4800304" y="4304561"/>
              <a:chExt cx="45719" cy="749860"/>
            </a:xfrm>
          </p:grpSpPr>
          <p:cxnSp>
            <p:nvCxnSpPr>
              <p:cNvPr id="147" name="Straight Connector 146"/>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2639196" y="4103025"/>
              <a:ext cx="45719" cy="682373"/>
              <a:chOff x="4800304" y="4304561"/>
              <a:chExt cx="45719" cy="749860"/>
            </a:xfrm>
          </p:grpSpPr>
          <p:cxnSp>
            <p:nvCxnSpPr>
              <p:cNvPr id="144" name="Straight Connector 143"/>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2316056" y="3975042"/>
              <a:ext cx="45719" cy="719866"/>
              <a:chOff x="4800304" y="4304561"/>
              <a:chExt cx="45719" cy="749860"/>
            </a:xfrm>
          </p:grpSpPr>
          <p:cxnSp>
            <p:nvCxnSpPr>
              <p:cNvPr id="141" name="Straight Connector 140"/>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278662" y="4103739"/>
              <a:ext cx="45719" cy="652378"/>
              <a:chOff x="4800304" y="4304561"/>
              <a:chExt cx="45719" cy="749860"/>
            </a:xfrm>
          </p:grpSpPr>
          <p:cxnSp>
            <p:nvCxnSpPr>
              <p:cNvPr id="138" name="Straight Connector 137"/>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1949917" y="4079548"/>
              <a:ext cx="45719" cy="569894"/>
              <a:chOff x="4800304" y="4304561"/>
              <a:chExt cx="45719" cy="749860"/>
            </a:xfrm>
          </p:grpSpPr>
          <p:cxnSp>
            <p:nvCxnSpPr>
              <p:cNvPr id="135" name="Straight Connector 134"/>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899694" y="4112442"/>
              <a:ext cx="45719" cy="682373"/>
              <a:chOff x="4800304" y="4304561"/>
              <a:chExt cx="45719" cy="749860"/>
            </a:xfrm>
          </p:grpSpPr>
          <p:cxnSp>
            <p:nvCxnSpPr>
              <p:cNvPr id="132" name="Straight Connector 131"/>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575361" y="3723867"/>
              <a:ext cx="45719" cy="577392"/>
              <a:chOff x="4800304" y="4304561"/>
              <a:chExt cx="45719" cy="749860"/>
            </a:xfrm>
          </p:grpSpPr>
          <p:cxnSp>
            <p:nvCxnSpPr>
              <p:cNvPr id="129" name="Straight Connector 128"/>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1533041" y="3872519"/>
              <a:ext cx="45719" cy="667375"/>
              <a:chOff x="4800304" y="4304561"/>
              <a:chExt cx="45719" cy="749860"/>
            </a:xfrm>
          </p:grpSpPr>
          <p:cxnSp>
            <p:nvCxnSpPr>
              <p:cNvPr id="126" name="Straight Connector 125"/>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199383" y="3741002"/>
              <a:ext cx="45719" cy="307443"/>
              <a:chOff x="4800304" y="4304561"/>
              <a:chExt cx="45719" cy="749860"/>
            </a:xfrm>
          </p:grpSpPr>
          <p:cxnSp>
            <p:nvCxnSpPr>
              <p:cNvPr id="123" name="Straight Connector 122"/>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154550" y="3592556"/>
              <a:ext cx="45719" cy="667375"/>
              <a:chOff x="4800304" y="4304561"/>
              <a:chExt cx="45719" cy="749860"/>
            </a:xfrm>
          </p:grpSpPr>
          <p:cxnSp>
            <p:nvCxnSpPr>
              <p:cNvPr id="120" name="Straight Connector 119"/>
              <p:cNvCxnSpPr/>
              <p:nvPr/>
            </p:nvCxnSpPr>
            <p:spPr>
              <a:xfrm>
                <a:off x="4800304" y="430456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822705" y="4310065"/>
                <a:ext cx="916" cy="740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800304" y="5054421"/>
                <a:ext cx="45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Isosceles Triangle 86"/>
            <p:cNvSpPr/>
            <p:nvPr/>
          </p:nvSpPr>
          <p:spPr>
            <a:xfrm>
              <a:off x="5153249" y="4536266"/>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88" name="Isosceles Triangle 87"/>
            <p:cNvSpPr/>
            <p:nvPr/>
          </p:nvSpPr>
          <p:spPr>
            <a:xfrm>
              <a:off x="4854815" y="442000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89" name="Isosceles Triangle 88"/>
            <p:cNvSpPr/>
            <p:nvPr/>
          </p:nvSpPr>
          <p:spPr>
            <a:xfrm>
              <a:off x="4480579" y="4588664"/>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0" name="Isosceles Triangle 89"/>
            <p:cNvSpPr/>
            <p:nvPr/>
          </p:nvSpPr>
          <p:spPr>
            <a:xfrm>
              <a:off x="4113132" y="4522365"/>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1" name="Isosceles Triangle 90"/>
            <p:cNvSpPr/>
            <p:nvPr/>
          </p:nvSpPr>
          <p:spPr>
            <a:xfrm>
              <a:off x="3745685" y="4475116"/>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2" name="Isosceles Triangle 91"/>
            <p:cNvSpPr/>
            <p:nvPr/>
          </p:nvSpPr>
          <p:spPr>
            <a:xfrm>
              <a:off x="3375063" y="4367542"/>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3" name="Isosceles Triangle 92"/>
            <p:cNvSpPr/>
            <p:nvPr/>
          </p:nvSpPr>
          <p:spPr>
            <a:xfrm>
              <a:off x="2994916" y="444094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4" name="Isosceles Triangle 93"/>
            <p:cNvSpPr/>
            <p:nvPr/>
          </p:nvSpPr>
          <p:spPr>
            <a:xfrm>
              <a:off x="2621119" y="4403219"/>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5" name="Isosceles Triangle 94"/>
            <p:cNvSpPr/>
            <p:nvPr/>
          </p:nvSpPr>
          <p:spPr>
            <a:xfrm>
              <a:off x="2260022" y="4378195"/>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6" name="Isosceles Triangle 95"/>
            <p:cNvSpPr/>
            <p:nvPr/>
          </p:nvSpPr>
          <p:spPr>
            <a:xfrm>
              <a:off x="1883050" y="4423021"/>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7" name="Isosceles Triangle 96"/>
            <p:cNvSpPr/>
            <p:nvPr/>
          </p:nvSpPr>
          <p:spPr>
            <a:xfrm>
              <a:off x="1506078" y="4163047"/>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8" name="Isosceles Triangle 97"/>
            <p:cNvSpPr/>
            <p:nvPr/>
          </p:nvSpPr>
          <p:spPr>
            <a:xfrm>
              <a:off x="1129106" y="3903073"/>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9" name="Rectangle 98"/>
            <p:cNvSpPr>
              <a:spLocks noChangeAspect="1"/>
            </p:cNvSpPr>
            <p:nvPr/>
          </p:nvSpPr>
          <p:spPr>
            <a:xfrm>
              <a:off x="5212481" y="4811159"/>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0" name="Rectangle 99"/>
            <p:cNvSpPr>
              <a:spLocks noChangeAspect="1"/>
            </p:cNvSpPr>
            <p:nvPr/>
          </p:nvSpPr>
          <p:spPr>
            <a:xfrm>
              <a:off x="4918557" y="464420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1" name="Rectangle 100"/>
            <p:cNvSpPr>
              <a:spLocks noChangeAspect="1"/>
            </p:cNvSpPr>
            <p:nvPr/>
          </p:nvSpPr>
          <p:spPr>
            <a:xfrm>
              <a:off x="4538917" y="468678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2" name="Rectangle 101"/>
            <p:cNvSpPr>
              <a:spLocks noChangeAspect="1"/>
            </p:cNvSpPr>
            <p:nvPr/>
          </p:nvSpPr>
          <p:spPr>
            <a:xfrm>
              <a:off x="4175944" y="468888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3" name="Rectangle 102"/>
            <p:cNvSpPr>
              <a:spLocks noChangeAspect="1"/>
            </p:cNvSpPr>
            <p:nvPr/>
          </p:nvSpPr>
          <p:spPr>
            <a:xfrm>
              <a:off x="3803447" y="4629079"/>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4" name="Rectangle 103"/>
            <p:cNvSpPr>
              <a:spLocks noChangeAspect="1"/>
            </p:cNvSpPr>
            <p:nvPr/>
          </p:nvSpPr>
          <p:spPr>
            <a:xfrm>
              <a:off x="3426188" y="464546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5" name="Rectangle 104"/>
            <p:cNvSpPr>
              <a:spLocks noChangeAspect="1"/>
            </p:cNvSpPr>
            <p:nvPr/>
          </p:nvSpPr>
          <p:spPr>
            <a:xfrm>
              <a:off x="3060834" y="4428513"/>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6" name="Rectangle 105"/>
            <p:cNvSpPr>
              <a:spLocks noChangeAspect="1"/>
            </p:cNvSpPr>
            <p:nvPr/>
          </p:nvSpPr>
          <p:spPr>
            <a:xfrm>
              <a:off x="2683575" y="4592521"/>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7" name="Rectangle 106"/>
            <p:cNvSpPr>
              <a:spLocks noChangeAspect="1"/>
            </p:cNvSpPr>
            <p:nvPr/>
          </p:nvSpPr>
          <p:spPr>
            <a:xfrm>
              <a:off x="2313463" y="431020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8" name="Rectangle 107"/>
            <p:cNvSpPr>
              <a:spLocks noChangeAspect="1"/>
            </p:cNvSpPr>
            <p:nvPr/>
          </p:nvSpPr>
          <p:spPr>
            <a:xfrm>
              <a:off x="1945765" y="4325553"/>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9" name="Rectangle 108"/>
            <p:cNvSpPr>
              <a:spLocks noChangeAspect="1"/>
            </p:cNvSpPr>
            <p:nvPr/>
          </p:nvSpPr>
          <p:spPr>
            <a:xfrm>
              <a:off x="1573226" y="4019405"/>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10" name="Rectangle 109"/>
            <p:cNvSpPr>
              <a:spLocks noChangeAspect="1"/>
            </p:cNvSpPr>
            <p:nvPr/>
          </p:nvSpPr>
          <p:spPr>
            <a:xfrm>
              <a:off x="1200687" y="3870017"/>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nvGrpSpPr>
            <p:cNvPr id="111" name="Group 110"/>
            <p:cNvGrpSpPr/>
            <p:nvPr/>
          </p:nvGrpSpPr>
          <p:grpSpPr>
            <a:xfrm>
              <a:off x="2847479" y="3200400"/>
              <a:ext cx="242374" cy="50904"/>
              <a:chOff x="2012577" y="3270558"/>
              <a:chExt cx="242374" cy="50904"/>
            </a:xfrm>
          </p:grpSpPr>
          <p:cxnSp>
            <p:nvCxnSpPr>
              <p:cNvPr id="118" name="Straight Connector 117"/>
              <p:cNvCxnSpPr/>
              <p:nvPr/>
            </p:nvCxnSpPr>
            <p:spPr>
              <a:xfrm>
                <a:off x="2012577" y="3296010"/>
                <a:ext cx="242374"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9" name="Rectangle 118"/>
              <p:cNvSpPr>
                <a:spLocks noChangeAspect="1"/>
              </p:cNvSpPr>
              <p:nvPr/>
            </p:nvSpPr>
            <p:spPr>
              <a:xfrm>
                <a:off x="2108312" y="3270558"/>
                <a:ext cx="50904" cy="509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12" name="Group 111"/>
            <p:cNvGrpSpPr/>
            <p:nvPr/>
          </p:nvGrpSpPr>
          <p:grpSpPr>
            <a:xfrm>
              <a:off x="2847479" y="3048000"/>
              <a:ext cx="242374" cy="74190"/>
              <a:chOff x="1981220" y="3118158"/>
              <a:chExt cx="242374" cy="74190"/>
            </a:xfrm>
          </p:grpSpPr>
          <p:cxnSp>
            <p:nvCxnSpPr>
              <p:cNvPr id="116" name="Straight Connector 115"/>
              <p:cNvCxnSpPr/>
              <p:nvPr/>
            </p:nvCxnSpPr>
            <p:spPr>
              <a:xfrm>
                <a:off x="1981220" y="3155253"/>
                <a:ext cx="242374" cy="0"/>
              </a:xfrm>
              <a:prstGeom prst="line">
                <a:avLst/>
              </a:pr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7" name="Isosceles Triangle 116"/>
              <p:cNvSpPr/>
              <p:nvPr/>
            </p:nvSpPr>
            <p:spPr>
              <a:xfrm>
                <a:off x="2059377" y="3118158"/>
                <a:ext cx="86060" cy="741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nvGrpSpPr>
            <p:cNvPr id="113" name="Group 112"/>
            <p:cNvGrpSpPr/>
            <p:nvPr/>
          </p:nvGrpSpPr>
          <p:grpSpPr>
            <a:xfrm>
              <a:off x="2847479" y="2886749"/>
              <a:ext cx="242374" cy="72238"/>
              <a:chOff x="2046910" y="2956907"/>
              <a:chExt cx="242374" cy="72238"/>
            </a:xfrm>
          </p:grpSpPr>
          <p:cxnSp>
            <p:nvCxnSpPr>
              <p:cNvPr id="114" name="Straight Connector 113"/>
              <p:cNvCxnSpPr/>
              <p:nvPr/>
            </p:nvCxnSpPr>
            <p:spPr>
              <a:xfrm>
                <a:off x="2046910" y="2993026"/>
                <a:ext cx="242374"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15" name="Oval 114"/>
              <p:cNvSpPr>
                <a:spLocks noChangeAspect="1"/>
              </p:cNvSpPr>
              <p:nvPr/>
            </p:nvSpPr>
            <p:spPr>
              <a:xfrm>
                <a:off x="2131978" y="2956907"/>
                <a:ext cx="72238" cy="72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grpSp>
      </p:grpSp>
      <p:sp>
        <p:nvSpPr>
          <p:cNvPr id="284" name="object 4"/>
          <p:cNvSpPr/>
          <p:nvPr/>
        </p:nvSpPr>
        <p:spPr>
          <a:xfrm>
            <a:off x="6117335" y="3498341"/>
            <a:ext cx="304165" cy="1161415"/>
          </a:xfrm>
          <a:custGeom>
            <a:avLst/>
            <a:gdLst/>
            <a:ahLst/>
            <a:cxnLst/>
            <a:rect l="l" t="t" r="r" b="b"/>
            <a:pathLst>
              <a:path w="304164" h="1161414">
                <a:moveTo>
                  <a:pt x="304038" y="0"/>
                </a:moveTo>
                <a:lnTo>
                  <a:pt x="0" y="0"/>
                </a:lnTo>
                <a:lnTo>
                  <a:pt x="0" y="1161288"/>
                </a:lnTo>
                <a:lnTo>
                  <a:pt x="304038" y="1161288"/>
                </a:lnTo>
                <a:lnTo>
                  <a:pt x="304038" y="0"/>
                </a:lnTo>
                <a:close/>
              </a:path>
            </a:pathLst>
          </a:custGeom>
          <a:solidFill>
            <a:srgbClr val="043882"/>
          </a:solidFill>
        </p:spPr>
        <p:txBody>
          <a:bodyPr wrap="square" lIns="0" tIns="0" rIns="0" bIns="0" rtlCol="0"/>
          <a:lstStyle/>
          <a:p>
            <a:endParaRPr/>
          </a:p>
        </p:txBody>
      </p:sp>
      <p:sp>
        <p:nvSpPr>
          <p:cNvPr id="285" name="object 5"/>
          <p:cNvSpPr/>
          <p:nvPr/>
        </p:nvSpPr>
        <p:spPr>
          <a:xfrm>
            <a:off x="7181088" y="3333750"/>
            <a:ext cx="304165" cy="1325880"/>
          </a:xfrm>
          <a:custGeom>
            <a:avLst/>
            <a:gdLst/>
            <a:ahLst/>
            <a:cxnLst/>
            <a:rect l="l" t="t" r="r" b="b"/>
            <a:pathLst>
              <a:path w="304165" h="1325879">
                <a:moveTo>
                  <a:pt x="304038" y="0"/>
                </a:moveTo>
                <a:lnTo>
                  <a:pt x="0" y="0"/>
                </a:lnTo>
                <a:lnTo>
                  <a:pt x="0" y="1325880"/>
                </a:lnTo>
                <a:lnTo>
                  <a:pt x="304038" y="1325880"/>
                </a:lnTo>
                <a:lnTo>
                  <a:pt x="304038" y="0"/>
                </a:lnTo>
                <a:close/>
              </a:path>
            </a:pathLst>
          </a:custGeom>
          <a:solidFill>
            <a:srgbClr val="043882"/>
          </a:solidFill>
        </p:spPr>
        <p:txBody>
          <a:bodyPr wrap="square" lIns="0" tIns="0" rIns="0" bIns="0" rtlCol="0"/>
          <a:lstStyle/>
          <a:p>
            <a:endParaRPr/>
          </a:p>
        </p:txBody>
      </p:sp>
      <p:sp>
        <p:nvSpPr>
          <p:cNvPr id="286" name="object 6"/>
          <p:cNvSpPr/>
          <p:nvPr/>
        </p:nvSpPr>
        <p:spPr>
          <a:xfrm>
            <a:off x="8244840" y="3336035"/>
            <a:ext cx="304165" cy="1323975"/>
          </a:xfrm>
          <a:custGeom>
            <a:avLst/>
            <a:gdLst/>
            <a:ahLst/>
            <a:cxnLst/>
            <a:rect l="l" t="t" r="r" b="b"/>
            <a:pathLst>
              <a:path w="304165" h="1323975">
                <a:moveTo>
                  <a:pt x="304038" y="0"/>
                </a:moveTo>
                <a:lnTo>
                  <a:pt x="0" y="0"/>
                </a:lnTo>
                <a:lnTo>
                  <a:pt x="0" y="1323594"/>
                </a:lnTo>
                <a:lnTo>
                  <a:pt x="304038" y="1323594"/>
                </a:lnTo>
                <a:lnTo>
                  <a:pt x="304038" y="0"/>
                </a:lnTo>
                <a:close/>
              </a:path>
            </a:pathLst>
          </a:custGeom>
          <a:solidFill>
            <a:srgbClr val="043882"/>
          </a:solidFill>
        </p:spPr>
        <p:txBody>
          <a:bodyPr wrap="square" lIns="0" tIns="0" rIns="0" bIns="0" rtlCol="0"/>
          <a:lstStyle/>
          <a:p>
            <a:endParaRPr/>
          </a:p>
        </p:txBody>
      </p:sp>
      <p:sp>
        <p:nvSpPr>
          <p:cNvPr id="287" name="object 7"/>
          <p:cNvSpPr/>
          <p:nvPr/>
        </p:nvSpPr>
        <p:spPr>
          <a:xfrm>
            <a:off x="6421373" y="3692652"/>
            <a:ext cx="304165" cy="967105"/>
          </a:xfrm>
          <a:custGeom>
            <a:avLst/>
            <a:gdLst/>
            <a:ahLst/>
            <a:cxnLst/>
            <a:rect l="l" t="t" r="r" b="b"/>
            <a:pathLst>
              <a:path w="304165" h="967104">
                <a:moveTo>
                  <a:pt x="304038" y="0"/>
                </a:moveTo>
                <a:lnTo>
                  <a:pt x="0" y="0"/>
                </a:lnTo>
                <a:lnTo>
                  <a:pt x="0" y="966977"/>
                </a:lnTo>
                <a:lnTo>
                  <a:pt x="304038" y="966977"/>
                </a:lnTo>
                <a:lnTo>
                  <a:pt x="304038" y="0"/>
                </a:lnTo>
                <a:close/>
              </a:path>
            </a:pathLst>
          </a:custGeom>
          <a:solidFill>
            <a:srgbClr val="B60D27"/>
          </a:solidFill>
        </p:spPr>
        <p:txBody>
          <a:bodyPr wrap="square" lIns="0" tIns="0" rIns="0" bIns="0" rtlCol="0"/>
          <a:lstStyle/>
          <a:p>
            <a:endParaRPr/>
          </a:p>
        </p:txBody>
      </p:sp>
      <p:sp>
        <p:nvSpPr>
          <p:cNvPr id="288" name="object 8"/>
          <p:cNvSpPr/>
          <p:nvPr/>
        </p:nvSpPr>
        <p:spPr>
          <a:xfrm>
            <a:off x="7485126" y="3714750"/>
            <a:ext cx="304165" cy="944880"/>
          </a:xfrm>
          <a:custGeom>
            <a:avLst/>
            <a:gdLst/>
            <a:ahLst/>
            <a:cxnLst/>
            <a:rect l="l" t="t" r="r" b="b"/>
            <a:pathLst>
              <a:path w="304165" h="944879">
                <a:moveTo>
                  <a:pt x="304038" y="0"/>
                </a:moveTo>
                <a:lnTo>
                  <a:pt x="0" y="0"/>
                </a:lnTo>
                <a:lnTo>
                  <a:pt x="0" y="944880"/>
                </a:lnTo>
                <a:lnTo>
                  <a:pt x="304038" y="944880"/>
                </a:lnTo>
                <a:lnTo>
                  <a:pt x="304038" y="0"/>
                </a:lnTo>
                <a:close/>
              </a:path>
            </a:pathLst>
          </a:custGeom>
          <a:solidFill>
            <a:srgbClr val="B60D27"/>
          </a:solidFill>
        </p:spPr>
        <p:txBody>
          <a:bodyPr wrap="square" lIns="0" tIns="0" rIns="0" bIns="0" rtlCol="0"/>
          <a:lstStyle/>
          <a:p>
            <a:endParaRPr/>
          </a:p>
        </p:txBody>
      </p:sp>
      <p:sp>
        <p:nvSpPr>
          <p:cNvPr id="289" name="object 9"/>
          <p:cNvSpPr/>
          <p:nvPr/>
        </p:nvSpPr>
        <p:spPr>
          <a:xfrm>
            <a:off x="8548878" y="3806190"/>
            <a:ext cx="304165" cy="853440"/>
          </a:xfrm>
          <a:custGeom>
            <a:avLst/>
            <a:gdLst/>
            <a:ahLst/>
            <a:cxnLst/>
            <a:rect l="l" t="t" r="r" b="b"/>
            <a:pathLst>
              <a:path w="304165" h="853439">
                <a:moveTo>
                  <a:pt x="304038" y="0"/>
                </a:moveTo>
                <a:lnTo>
                  <a:pt x="0" y="0"/>
                </a:lnTo>
                <a:lnTo>
                  <a:pt x="0" y="853439"/>
                </a:lnTo>
                <a:lnTo>
                  <a:pt x="304038" y="853439"/>
                </a:lnTo>
                <a:lnTo>
                  <a:pt x="304038" y="0"/>
                </a:lnTo>
                <a:close/>
              </a:path>
            </a:pathLst>
          </a:custGeom>
          <a:solidFill>
            <a:srgbClr val="B60D27"/>
          </a:solidFill>
        </p:spPr>
        <p:txBody>
          <a:bodyPr wrap="square" lIns="0" tIns="0" rIns="0" bIns="0" rtlCol="0"/>
          <a:lstStyle/>
          <a:p>
            <a:endParaRPr/>
          </a:p>
        </p:txBody>
      </p:sp>
      <p:sp>
        <p:nvSpPr>
          <p:cNvPr id="290" name="object 10"/>
          <p:cNvSpPr/>
          <p:nvPr/>
        </p:nvSpPr>
        <p:spPr>
          <a:xfrm>
            <a:off x="5889116" y="3099435"/>
            <a:ext cx="0" cy="1560830"/>
          </a:xfrm>
          <a:custGeom>
            <a:avLst/>
            <a:gdLst/>
            <a:ahLst/>
            <a:cxnLst/>
            <a:rect l="l" t="t" r="r" b="b"/>
            <a:pathLst>
              <a:path h="1560829">
                <a:moveTo>
                  <a:pt x="0" y="1560576"/>
                </a:moveTo>
                <a:lnTo>
                  <a:pt x="0" y="0"/>
                </a:lnTo>
              </a:path>
            </a:pathLst>
          </a:custGeom>
          <a:ln w="9906">
            <a:solidFill>
              <a:srgbClr val="4D4D4D"/>
            </a:solidFill>
          </a:ln>
        </p:spPr>
        <p:txBody>
          <a:bodyPr wrap="square" lIns="0" tIns="0" rIns="0" bIns="0" rtlCol="0"/>
          <a:lstStyle/>
          <a:p>
            <a:endParaRPr/>
          </a:p>
        </p:txBody>
      </p:sp>
      <p:sp>
        <p:nvSpPr>
          <p:cNvPr id="291" name="object 11"/>
          <p:cNvSpPr/>
          <p:nvPr/>
        </p:nvSpPr>
        <p:spPr>
          <a:xfrm>
            <a:off x="5847207" y="4660010"/>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2" name="object 12"/>
          <p:cNvSpPr/>
          <p:nvPr/>
        </p:nvSpPr>
        <p:spPr>
          <a:xfrm>
            <a:off x="5847207" y="4436745"/>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3" name="object 13"/>
          <p:cNvSpPr/>
          <p:nvPr/>
        </p:nvSpPr>
        <p:spPr>
          <a:xfrm>
            <a:off x="5847207" y="4214240"/>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4" name="object 14"/>
          <p:cNvSpPr/>
          <p:nvPr/>
        </p:nvSpPr>
        <p:spPr>
          <a:xfrm>
            <a:off x="5847207" y="3990975"/>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5" name="object 15"/>
          <p:cNvSpPr/>
          <p:nvPr/>
        </p:nvSpPr>
        <p:spPr>
          <a:xfrm>
            <a:off x="5847207" y="3768471"/>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6" name="object 16"/>
          <p:cNvSpPr/>
          <p:nvPr/>
        </p:nvSpPr>
        <p:spPr>
          <a:xfrm>
            <a:off x="5847207" y="3545204"/>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7" name="object 17"/>
          <p:cNvSpPr/>
          <p:nvPr/>
        </p:nvSpPr>
        <p:spPr>
          <a:xfrm>
            <a:off x="5847207" y="3322701"/>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8" name="object 18"/>
          <p:cNvSpPr/>
          <p:nvPr/>
        </p:nvSpPr>
        <p:spPr>
          <a:xfrm>
            <a:off x="5847207" y="3099435"/>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299" name="object 19"/>
          <p:cNvSpPr/>
          <p:nvPr/>
        </p:nvSpPr>
        <p:spPr>
          <a:xfrm>
            <a:off x="5889116" y="4660010"/>
            <a:ext cx="3191510" cy="0"/>
          </a:xfrm>
          <a:custGeom>
            <a:avLst/>
            <a:gdLst/>
            <a:ahLst/>
            <a:cxnLst/>
            <a:rect l="l" t="t" r="r" b="b"/>
            <a:pathLst>
              <a:path w="3191509">
                <a:moveTo>
                  <a:pt x="0" y="0"/>
                </a:moveTo>
                <a:lnTo>
                  <a:pt x="3191256" y="0"/>
                </a:lnTo>
              </a:path>
            </a:pathLst>
          </a:custGeom>
          <a:ln w="9906">
            <a:solidFill>
              <a:srgbClr val="4D4D4D"/>
            </a:solidFill>
          </a:ln>
        </p:spPr>
        <p:txBody>
          <a:bodyPr wrap="square" lIns="0" tIns="0" rIns="0" bIns="0" rtlCol="0"/>
          <a:lstStyle/>
          <a:p>
            <a:endParaRPr/>
          </a:p>
        </p:txBody>
      </p:sp>
      <p:sp>
        <p:nvSpPr>
          <p:cNvPr id="300" name="object 20"/>
          <p:cNvSpPr/>
          <p:nvPr/>
        </p:nvSpPr>
        <p:spPr>
          <a:xfrm>
            <a:off x="5889116" y="4660010"/>
            <a:ext cx="0" cy="41910"/>
          </a:xfrm>
          <a:custGeom>
            <a:avLst/>
            <a:gdLst/>
            <a:ahLst/>
            <a:cxnLst/>
            <a:rect l="l" t="t" r="r" b="b"/>
            <a:pathLst>
              <a:path h="41910">
                <a:moveTo>
                  <a:pt x="0" y="0"/>
                </a:moveTo>
                <a:lnTo>
                  <a:pt x="0" y="41910"/>
                </a:lnTo>
              </a:path>
            </a:pathLst>
          </a:custGeom>
          <a:ln w="9906">
            <a:solidFill>
              <a:srgbClr val="4D4D4D"/>
            </a:solidFill>
          </a:ln>
        </p:spPr>
        <p:txBody>
          <a:bodyPr wrap="square" lIns="0" tIns="0" rIns="0" bIns="0" rtlCol="0"/>
          <a:lstStyle/>
          <a:p>
            <a:endParaRPr/>
          </a:p>
        </p:txBody>
      </p:sp>
      <p:sp>
        <p:nvSpPr>
          <p:cNvPr id="301" name="object 21"/>
          <p:cNvSpPr/>
          <p:nvPr/>
        </p:nvSpPr>
        <p:spPr>
          <a:xfrm>
            <a:off x="6952868" y="4660010"/>
            <a:ext cx="0" cy="41910"/>
          </a:xfrm>
          <a:custGeom>
            <a:avLst/>
            <a:gdLst/>
            <a:ahLst/>
            <a:cxnLst/>
            <a:rect l="l" t="t" r="r" b="b"/>
            <a:pathLst>
              <a:path h="41910">
                <a:moveTo>
                  <a:pt x="0" y="0"/>
                </a:moveTo>
                <a:lnTo>
                  <a:pt x="0" y="41910"/>
                </a:lnTo>
              </a:path>
            </a:pathLst>
          </a:custGeom>
          <a:ln w="9906">
            <a:solidFill>
              <a:srgbClr val="4D4D4D"/>
            </a:solidFill>
          </a:ln>
        </p:spPr>
        <p:txBody>
          <a:bodyPr wrap="square" lIns="0" tIns="0" rIns="0" bIns="0" rtlCol="0"/>
          <a:lstStyle/>
          <a:p>
            <a:endParaRPr/>
          </a:p>
        </p:txBody>
      </p:sp>
      <p:sp>
        <p:nvSpPr>
          <p:cNvPr id="302" name="object 22"/>
          <p:cNvSpPr/>
          <p:nvPr/>
        </p:nvSpPr>
        <p:spPr>
          <a:xfrm>
            <a:off x="8016620" y="4660010"/>
            <a:ext cx="0" cy="41910"/>
          </a:xfrm>
          <a:custGeom>
            <a:avLst/>
            <a:gdLst/>
            <a:ahLst/>
            <a:cxnLst/>
            <a:rect l="l" t="t" r="r" b="b"/>
            <a:pathLst>
              <a:path h="41910">
                <a:moveTo>
                  <a:pt x="0" y="0"/>
                </a:moveTo>
                <a:lnTo>
                  <a:pt x="0" y="41910"/>
                </a:lnTo>
              </a:path>
            </a:pathLst>
          </a:custGeom>
          <a:ln w="9906">
            <a:solidFill>
              <a:srgbClr val="4D4D4D"/>
            </a:solidFill>
          </a:ln>
        </p:spPr>
        <p:txBody>
          <a:bodyPr wrap="square" lIns="0" tIns="0" rIns="0" bIns="0" rtlCol="0"/>
          <a:lstStyle/>
          <a:p>
            <a:endParaRPr/>
          </a:p>
        </p:txBody>
      </p:sp>
      <p:sp>
        <p:nvSpPr>
          <p:cNvPr id="303" name="object 23"/>
          <p:cNvSpPr/>
          <p:nvPr/>
        </p:nvSpPr>
        <p:spPr>
          <a:xfrm>
            <a:off x="9080372" y="4660010"/>
            <a:ext cx="0" cy="41910"/>
          </a:xfrm>
          <a:custGeom>
            <a:avLst/>
            <a:gdLst/>
            <a:ahLst/>
            <a:cxnLst/>
            <a:rect l="l" t="t" r="r" b="b"/>
            <a:pathLst>
              <a:path h="41910">
                <a:moveTo>
                  <a:pt x="0" y="0"/>
                </a:moveTo>
                <a:lnTo>
                  <a:pt x="0" y="41910"/>
                </a:lnTo>
              </a:path>
            </a:pathLst>
          </a:custGeom>
          <a:ln w="9906">
            <a:solidFill>
              <a:srgbClr val="4D4D4D"/>
            </a:solidFill>
          </a:ln>
        </p:spPr>
        <p:txBody>
          <a:bodyPr wrap="square" lIns="0" tIns="0" rIns="0" bIns="0" rtlCol="0"/>
          <a:lstStyle/>
          <a:p>
            <a:endParaRPr/>
          </a:p>
        </p:txBody>
      </p:sp>
      <p:sp>
        <p:nvSpPr>
          <p:cNvPr id="304" name="object 24"/>
          <p:cNvSpPr txBox="1"/>
          <p:nvPr/>
        </p:nvSpPr>
        <p:spPr>
          <a:xfrm>
            <a:off x="6132415" y="3558677"/>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5.21</a:t>
            </a:r>
          </a:p>
        </p:txBody>
      </p:sp>
      <p:sp>
        <p:nvSpPr>
          <p:cNvPr id="305" name="object 25"/>
          <p:cNvSpPr txBox="1"/>
          <p:nvPr/>
        </p:nvSpPr>
        <p:spPr>
          <a:xfrm>
            <a:off x="7196132" y="3393756"/>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5.95</a:t>
            </a:r>
          </a:p>
        </p:txBody>
      </p:sp>
      <p:sp>
        <p:nvSpPr>
          <p:cNvPr id="306" name="object 26"/>
          <p:cNvSpPr txBox="1"/>
          <p:nvPr/>
        </p:nvSpPr>
        <p:spPr>
          <a:xfrm>
            <a:off x="8259848" y="3396046"/>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5.94</a:t>
            </a:r>
          </a:p>
        </p:txBody>
      </p:sp>
      <p:sp>
        <p:nvSpPr>
          <p:cNvPr id="307" name="object 27"/>
          <p:cNvSpPr txBox="1"/>
          <p:nvPr/>
        </p:nvSpPr>
        <p:spPr>
          <a:xfrm>
            <a:off x="6436425" y="3752612"/>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4.34</a:t>
            </a:r>
          </a:p>
        </p:txBody>
      </p:sp>
      <p:sp>
        <p:nvSpPr>
          <p:cNvPr id="308" name="object 28"/>
          <p:cNvSpPr txBox="1"/>
          <p:nvPr/>
        </p:nvSpPr>
        <p:spPr>
          <a:xfrm>
            <a:off x="7500142" y="3774882"/>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4.24</a:t>
            </a:r>
          </a:p>
        </p:txBody>
      </p:sp>
      <p:sp>
        <p:nvSpPr>
          <p:cNvPr id="309" name="object 29"/>
          <p:cNvSpPr txBox="1"/>
          <p:nvPr/>
        </p:nvSpPr>
        <p:spPr>
          <a:xfrm>
            <a:off x="8563857" y="3866250"/>
            <a:ext cx="273685" cy="153035"/>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3.83</a:t>
            </a:r>
          </a:p>
        </p:txBody>
      </p:sp>
      <p:sp>
        <p:nvSpPr>
          <p:cNvPr id="310" name="object 30"/>
          <p:cNvSpPr txBox="1"/>
          <p:nvPr/>
        </p:nvSpPr>
        <p:spPr>
          <a:xfrm>
            <a:off x="5678804" y="3018511"/>
            <a:ext cx="103505" cy="1725295"/>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7</a:t>
            </a:r>
          </a:p>
          <a:p>
            <a:pPr marL="12700">
              <a:lnSpc>
                <a:spcPct val="100000"/>
              </a:lnSpc>
              <a:spcBef>
                <a:spcPts val="434"/>
              </a:spcBef>
            </a:pPr>
            <a:r>
              <a:rPr lang="ja-JP" sz="1100" b="1" i="0" dirty="0" smtClean="0">
                <a:solidFill>
                  <a:srgbClr val="4D4D4D"/>
                </a:solidFill>
                <a:ea typeface="MS UI Gothic" pitchFamily="18" charset="0"/>
              </a:rPr>
              <a:t>6</a:t>
            </a:r>
          </a:p>
          <a:p>
            <a:pPr marL="12700">
              <a:lnSpc>
                <a:spcPct val="100000"/>
              </a:lnSpc>
              <a:spcBef>
                <a:spcPts val="434"/>
              </a:spcBef>
            </a:pPr>
            <a:r>
              <a:rPr lang="ja-JP" sz="1100" b="1" i="0" dirty="0" smtClean="0">
                <a:solidFill>
                  <a:srgbClr val="4D4D4D"/>
                </a:solidFill>
                <a:ea typeface="MS UI Gothic" pitchFamily="18" charset="0"/>
              </a:rPr>
              <a:t>5</a:t>
            </a:r>
          </a:p>
          <a:p>
            <a:pPr marL="12700">
              <a:lnSpc>
                <a:spcPct val="100000"/>
              </a:lnSpc>
              <a:spcBef>
                <a:spcPts val="434"/>
              </a:spcBef>
            </a:pPr>
            <a:r>
              <a:rPr lang="ja-JP" sz="1100" b="1" i="0" dirty="0" smtClean="0">
                <a:solidFill>
                  <a:srgbClr val="4D4D4D"/>
                </a:solidFill>
                <a:ea typeface="MS UI Gothic" pitchFamily="18" charset="0"/>
              </a:rPr>
              <a:t>4</a:t>
            </a:r>
          </a:p>
          <a:p>
            <a:pPr marL="12700">
              <a:lnSpc>
                <a:spcPct val="100000"/>
              </a:lnSpc>
              <a:spcBef>
                <a:spcPts val="434"/>
              </a:spcBef>
            </a:pPr>
            <a:r>
              <a:rPr lang="ja-JP" sz="1100" b="1" i="0" dirty="0" smtClean="0">
                <a:solidFill>
                  <a:srgbClr val="4D4D4D"/>
                </a:solidFill>
                <a:ea typeface="MS UI Gothic" pitchFamily="18" charset="0"/>
              </a:rPr>
              <a:t>3</a:t>
            </a:r>
          </a:p>
          <a:p>
            <a:pPr marL="12700">
              <a:lnSpc>
                <a:spcPct val="100000"/>
              </a:lnSpc>
              <a:spcBef>
                <a:spcPts val="434"/>
              </a:spcBef>
            </a:pPr>
            <a:r>
              <a:rPr lang="ja-JP" sz="1100" b="1" i="0" dirty="0" smtClean="0">
                <a:solidFill>
                  <a:srgbClr val="4D4D4D"/>
                </a:solidFill>
                <a:ea typeface="MS UI Gothic" pitchFamily="18" charset="0"/>
              </a:rPr>
              <a:t>2</a:t>
            </a:r>
          </a:p>
          <a:p>
            <a:pPr marL="12700">
              <a:lnSpc>
                <a:spcPct val="100000"/>
              </a:lnSpc>
              <a:spcBef>
                <a:spcPts val="434"/>
              </a:spcBef>
            </a:pPr>
            <a:r>
              <a:rPr lang="ja-JP" sz="1100" b="1" i="0" dirty="0" smtClean="0">
                <a:solidFill>
                  <a:srgbClr val="4D4D4D"/>
                </a:solidFill>
                <a:ea typeface="MS UI Gothic" pitchFamily="18" charset="0"/>
              </a:rPr>
              <a:t>1</a:t>
            </a:r>
          </a:p>
          <a:p>
            <a:pPr marL="12700">
              <a:lnSpc>
                <a:spcPct val="100000"/>
              </a:lnSpc>
              <a:spcBef>
                <a:spcPts val="434"/>
              </a:spcBef>
            </a:pPr>
            <a:r>
              <a:rPr lang="ja-JP" sz="1100" b="1" i="0" dirty="0" smtClean="0">
                <a:solidFill>
                  <a:srgbClr val="4D4D4D"/>
                </a:solidFill>
                <a:ea typeface="MS UI Gothic" pitchFamily="18" charset="0"/>
              </a:rPr>
              <a:t>0</a:t>
            </a:r>
          </a:p>
        </p:txBody>
      </p:sp>
      <p:sp>
        <p:nvSpPr>
          <p:cNvPr id="311" name="object 31"/>
          <p:cNvSpPr txBox="1"/>
          <p:nvPr/>
        </p:nvSpPr>
        <p:spPr>
          <a:xfrm>
            <a:off x="6140649" y="4745131"/>
            <a:ext cx="561340" cy="325755"/>
          </a:xfrm>
          <a:prstGeom prst="rect">
            <a:avLst/>
          </a:prstGeom>
        </p:spPr>
        <p:txBody>
          <a:bodyPr vert="horz" wrap="square" lIns="0" tIns="0" rIns="0" bIns="0" rtlCol="0">
            <a:spAutoFit/>
          </a:bodyPr>
          <a:lstStyle/>
          <a:p>
            <a:pPr marL="72390" marR="5080" indent="-60325">
              <a:lnSpc>
                <a:spcPts val="1260"/>
              </a:lnSpc>
            </a:pPr>
            <a:r>
              <a:rPr lang="ja-JP" sz="1100" b="1" i="0" dirty="0" smtClean="0">
                <a:solidFill>
                  <a:srgbClr val="4D4D4D"/>
                </a:solidFill>
                <a:ea typeface="MS UI Gothic" pitchFamily="18" charset="0"/>
              </a:rPr>
              <a:t>プラセボ(n=35)</a:t>
            </a:r>
          </a:p>
        </p:txBody>
      </p:sp>
      <p:sp>
        <p:nvSpPr>
          <p:cNvPr id="312" name="object 32"/>
          <p:cNvSpPr txBox="1"/>
          <p:nvPr/>
        </p:nvSpPr>
        <p:spPr>
          <a:xfrm>
            <a:off x="7004239" y="4745131"/>
            <a:ext cx="961390" cy="486409"/>
          </a:xfrm>
          <a:prstGeom prst="rect">
            <a:avLst/>
          </a:prstGeom>
        </p:spPr>
        <p:txBody>
          <a:bodyPr vert="horz" wrap="square" lIns="0" tIns="0" rIns="0" bIns="0" rtlCol="0">
            <a:spAutoFit/>
          </a:bodyPr>
          <a:lstStyle/>
          <a:p>
            <a:pPr marL="142875" marR="135255" algn="ctr">
              <a:lnSpc>
                <a:spcPts val="1260"/>
              </a:lnSpc>
            </a:pPr>
            <a:r>
              <a:rPr lang="ja-JP" sz="1100" b="1" i="0" dirty="0" smtClean="0">
                <a:solidFill>
                  <a:srgbClr val="4D4D4D"/>
                </a:solidFill>
                <a:ea typeface="MS UI Gothic" pitchFamily="18" charset="0"/>
              </a:rPr>
              <a:t>telotristat etiprate</a:t>
            </a:r>
          </a:p>
          <a:p>
            <a:pPr algn="ctr">
              <a:lnSpc>
                <a:spcPts val="1235"/>
              </a:lnSpc>
            </a:pPr>
            <a:r>
              <a:rPr lang="ja-JP" sz="1100" b="1" i="0" dirty="0" smtClean="0">
                <a:solidFill>
                  <a:srgbClr val="4D4D4D"/>
                </a:solidFill>
                <a:ea typeface="MS UI Gothic" pitchFamily="18" charset="0"/>
              </a:rPr>
              <a:t>250 mg (n=36)</a:t>
            </a:r>
          </a:p>
        </p:txBody>
      </p:sp>
      <p:sp>
        <p:nvSpPr>
          <p:cNvPr id="313" name="object 33"/>
          <p:cNvSpPr txBox="1"/>
          <p:nvPr/>
        </p:nvSpPr>
        <p:spPr>
          <a:xfrm>
            <a:off x="8067793" y="4745131"/>
            <a:ext cx="961390" cy="486409"/>
          </a:xfrm>
          <a:prstGeom prst="rect">
            <a:avLst/>
          </a:prstGeom>
        </p:spPr>
        <p:txBody>
          <a:bodyPr vert="horz" wrap="square" lIns="0" tIns="0" rIns="0" bIns="0" rtlCol="0">
            <a:spAutoFit/>
          </a:bodyPr>
          <a:lstStyle/>
          <a:p>
            <a:pPr marL="142875" marR="135255" algn="ctr">
              <a:lnSpc>
                <a:spcPts val="1260"/>
              </a:lnSpc>
            </a:pPr>
            <a:r>
              <a:rPr lang="ja-JP" sz="1100" b="1" i="0" dirty="0" smtClean="0">
                <a:solidFill>
                  <a:srgbClr val="4D4D4D"/>
                </a:solidFill>
                <a:ea typeface="MS UI Gothic" pitchFamily="18" charset="0"/>
              </a:rPr>
              <a:t>telotristat etiprate</a:t>
            </a:r>
          </a:p>
          <a:p>
            <a:pPr algn="ctr">
              <a:lnSpc>
                <a:spcPts val="1235"/>
              </a:lnSpc>
            </a:pPr>
            <a:r>
              <a:rPr lang="ja-JP" sz="1100" b="1" i="0" dirty="0" smtClean="0">
                <a:solidFill>
                  <a:srgbClr val="4D4D4D"/>
                </a:solidFill>
                <a:ea typeface="MS UI Gothic" pitchFamily="18" charset="0"/>
              </a:rPr>
              <a:t>500 mg (n=37)</a:t>
            </a:r>
          </a:p>
        </p:txBody>
      </p:sp>
      <p:sp>
        <p:nvSpPr>
          <p:cNvPr id="314" name="object 34"/>
          <p:cNvSpPr txBox="1"/>
          <p:nvPr/>
        </p:nvSpPr>
        <p:spPr>
          <a:xfrm>
            <a:off x="5447319" y="2985760"/>
            <a:ext cx="169277" cy="1795145"/>
          </a:xfrm>
          <a:prstGeom prst="rect">
            <a:avLst/>
          </a:prstGeom>
        </p:spPr>
        <p:txBody>
          <a:bodyPr vert="vert270" wrap="square" lIns="0" tIns="0" rIns="0" bIns="0" rtlCol="0">
            <a:spAutoFit/>
          </a:bodyPr>
          <a:lstStyle/>
          <a:p>
            <a:pPr marL="12700" algn="ctr">
              <a:lnSpc>
                <a:spcPct val="100000"/>
              </a:lnSpc>
            </a:pPr>
            <a:r>
              <a:rPr lang="ja-JP" sz="1100" b="1" i="0" dirty="0" smtClean="0">
                <a:solidFill>
                  <a:srgbClr val="4D4D4D"/>
                </a:solidFill>
                <a:ea typeface="MS UI Gothic" pitchFamily="18" charset="0"/>
              </a:rPr>
              <a:t>1日平均排便回数</a:t>
            </a:r>
          </a:p>
        </p:txBody>
      </p:sp>
      <p:sp>
        <p:nvSpPr>
          <p:cNvPr id="315" name="object 35"/>
          <p:cNvSpPr/>
          <p:nvPr/>
        </p:nvSpPr>
        <p:spPr>
          <a:xfrm>
            <a:off x="6528816" y="5388102"/>
            <a:ext cx="77470" cy="77470"/>
          </a:xfrm>
          <a:custGeom>
            <a:avLst/>
            <a:gdLst/>
            <a:ahLst/>
            <a:cxnLst/>
            <a:rect l="l" t="t" r="r" b="b"/>
            <a:pathLst>
              <a:path w="77470" h="77470">
                <a:moveTo>
                  <a:pt x="0" y="0"/>
                </a:moveTo>
                <a:lnTo>
                  <a:pt x="76961" y="0"/>
                </a:lnTo>
                <a:lnTo>
                  <a:pt x="76961" y="76962"/>
                </a:lnTo>
                <a:lnTo>
                  <a:pt x="0" y="76962"/>
                </a:lnTo>
                <a:lnTo>
                  <a:pt x="0" y="0"/>
                </a:lnTo>
                <a:close/>
              </a:path>
            </a:pathLst>
          </a:custGeom>
          <a:solidFill>
            <a:srgbClr val="043882"/>
          </a:solidFill>
        </p:spPr>
        <p:txBody>
          <a:bodyPr wrap="square" lIns="0" tIns="0" rIns="0" bIns="0" rtlCol="0"/>
          <a:lstStyle/>
          <a:p>
            <a:endParaRPr/>
          </a:p>
        </p:txBody>
      </p:sp>
      <p:sp>
        <p:nvSpPr>
          <p:cNvPr id="316" name="object 36"/>
          <p:cNvSpPr txBox="1"/>
          <p:nvPr/>
        </p:nvSpPr>
        <p:spPr>
          <a:xfrm>
            <a:off x="6616817" y="5338482"/>
            <a:ext cx="717433" cy="161583"/>
          </a:xfrm>
          <a:prstGeom prst="rect">
            <a:avLst/>
          </a:prstGeom>
        </p:spPr>
        <p:txBody>
          <a:bodyPr vert="horz" wrap="square" lIns="0" tIns="0" rIns="0" bIns="0" rtlCol="0">
            <a:spAutoFit/>
          </a:bodyPr>
          <a:lstStyle/>
          <a:p>
            <a:pPr marL="12700">
              <a:lnSpc>
                <a:spcPct val="100000"/>
              </a:lnSpc>
            </a:pPr>
            <a:r>
              <a:rPr lang="ja-JP" sz="1050" b="0" i="0" dirty="0" smtClean="0">
                <a:solidFill>
                  <a:srgbClr val="4D4D4D"/>
                </a:solidFill>
                <a:ea typeface="MS UI Gothic" pitchFamily="18" charset="0"/>
              </a:rPr>
              <a:t>ベースライン</a:t>
            </a:r>
          </a:p>
        </p:txBody>
      </p:sp>
      <p:sp>
        <p:nvSpPr>
          <p:cNvPr id="317" name="object 37"/>
          <p:cNvSpPr/>
          <p:nvPr/>
        </p:nvSpPr>
        <p:spPr>
          <a:xfrm>
            <a:off x="7366254" y="5388102"/>
            <a:ext cx="77470" cy="77470"/>
          </a:xfrm>
          <a:custGeom>
            <a:avLst/>
            <a:gdLst/>
            <a:ahLst/>
            <a:cxnLst/>
            <a:rect l="l" t="t" r="r" b="b"/>
            <a:pathLst>
              <a:path w="77470" h="77470">
                <a:moveTo>
                  <a:pt x="0" y="0"/>
                </a:moveTo>
                <a:lnTo>
                  <a:pt x="76961" y="0"/>
                </a:lnTo>
                <a:lnTo>
                  <a:pt x="76961" y="76962"/>
                </a:lnTo>
                <a:lnTo>
                  <a:pt x="0" y="76962"/>
                </a:lnTo>
                <a:lnTo>
                  <a:pt x="0" y="0"/>
                </a:lnTo>
                <a:close/>
              </a:path>
            </a:pathLst>
          </a:custGeom>
          <a:solidFill>
            <a:srgbClr val="B60D27"/>
          </a:solidFill>
        </p:spPr>
        <p:txBody>
          <a:bodyPr wrap="square" lIns="0" tIns="0" rIns="0" bIns="0" rtlCol="0"/>
          <a:lstStyle/>
          <a:p>
            <a:endParaRPr/>
          </a:p>
        </p:txBody>
      </p:sp>
      <p:sp>
        <p:nvSpPr>
          <p:cNvPr id="318" name="object 38"/>
          <p:cNvSpPr txBox="1"/>
          <p:nvPr/>
        </p:nvSpPr>
        <p:spPr>
          <a:xfrm>
            <a:off x="7463780" y="5338482"/>
            <a:ext cx="626745" cy="177800"/>
          </a:xfrm>
          <a:prstGeom prst="rect">
            <a:avLst/>
          </a:prstGeom>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12週目</a:t>
            </a:r>
          </a:p>
        </p:txBody>
      </p:sp>
      <p:sp>
        <p:nvSpPr>
          <p:cNvPr id="319" name="object 39"/>
          <p:cNvSpPr/>
          <p:nvPr/>
        </p:nvSpPr>
        <p:spPr>
          <a:xfrm>
            <a:off x="6248780" y="3124580"/>
            <a:ext cx="0" cy="381000"/>
          </a:xfrm>
          <a:custGeom>
            <a:avLst/>
            <a:gdLst/>
            <a:ahLst/>
            <a:cxnLst/>
            <a:rect l="l" t="t" r="r" b="b"/>
            <a:pathLst>
              <a:path h="381000">
                <a:moveTo>
                  <a:pt x="0" y="381000"/>
                </a:moveTo>
                <a:lnTo>
                  <a:pt x="0" y="0"/>
                </a:lnTo>
              </a:path>
            </a:pathLst>
          </a:custGeom>
          <a:ln w="12954">
            <a:solidFill>
              <a:srgbClr val="4D4D4D"/>
            </a:solidFill>
          </a:ln>
        </p:spPr>
        <p:txBody>
          <a:bodyPr wrap="square" lIns="0" tIns="0" rIns="0" bIns="0" rtlCol="0"/>
          <a:lstStyle/>
          <a:p>
            <a:endParaRPr/>
          </a:p>
        </p:txBody>
      </p:sp>
      <p:sp>
        <p:nvSpPr>
          <p:cNvPr id="320" name="object 40"/>
          <p:cNvSpPr/>
          <p:nvPr/>
        </p:nvSpPr>
        <p:spPr>
          <a:xfrm>
            <a:off x="6248780" y="3124580"/>
            <a:ext cx="304800" cy="0"/>
          </a:xfrm>
          <a:custGeom>
            <a:avLst/>
            <a:gdLst/>
            <a:ahLst/>
            <a:cxnLst/>
            <a:rect l="l" t="t" r="r" b="b"/>
            <a:pathLst>
              <a:path w="304800">
                <a:moveTo>
                  <a:pt x="0" y="0"/>
                </a:moveTo>
                <a:lnTo>
                  <a:pt x="304800" y="0"/>
                </a:lnTo>
              </a:path>
            </a:pathLst>
          </a:custGeom>
          <a:ln w="12954">
            <a:solidFill>
              <a:srgbClr val="4D4D4D"/>
            </a:solidFill>
          </a:ln>
        </p:spPr>
        <p:txBody>
          <a:bodyPr wrap="square" lIns="0" tIns="0" rIns="0" bIns="0" rtlCol="0"/>
          <a:lstStyle/>
          <a:p>
            <a:endParaRPr/>
          </a:p>
        </p:txBody>
      </p:sp>
      <p:sp>
        <p:nvSpPr>
          <p:cNvPr id="321" name="object 41"/>
          <p:cNvSpPr/>
          <p:nvPr/>
        </p:nvSpPr>
        <p:spPr>
          <a:xfrm>
            <a:off x="6553581" y="3124580"/>
            <a:ext cx="0" cy="576580"/>
          </a:xfrm>
          <a:custGeom>
            <a:avLst/>
            <a:gdLst/>
            <a:ahLst/>
            <a:cxnLst/>
            <a:rect l="l" t="t" r="r" b="b"/>
            <a:pathLst>
              <a:path h="576579">
                <a:moveTo>
                  <a:pt x="0" y="0"/>
                </a:moveTo>
                <a:lnTo>
                  <a:pt x="0" y="575995"/>
                </a:lnTo>
              </a:path>
            </a:pathLst>
          </a:custGeom>
          <a:ln w="12954">
            <a:solidFill>
              <a:srgbClr val="4D4D4D"/>
            </a:solidFill>
          </a:ln>
        </p:spPr>
        <p:txBody>
          <a:bodyPr wrap="square" lIns="0" tIns="0" rIns="0" bIns="0" rtlCol="0"/>
          <a:lstStyle/>
          <a:p>
            <a:endParaRPr/>
          </a:p>
        </p:txBody>
      </p:sp>
      <p:sp>
        <p:nvSpPr>
          <p:cNvPr id="322" name="object 42"/>
          <p:cNvSpPr/>
          <p:nvPr/>
        </p:nvSpPr>
        <p:spPr>
          <a:xfrm>
            <a:off x="7315581" y="2948558"/>
            <a:ext cx="0" cy="381000"/>
          </a:xfrm>
          <a:custGeom>
            <a:avLst/>
            <a:gdLst/>
            <a:ahLst/>
            <a:cxnLst/>
            <a:rect l="l" t="t" r="r" b="b"/>
            <a:pathLst>
              <a:path h="381000">
                <a:moveTo>
                  <a:pt x="0" y="381000"/>
                </a:moveTo>
                <a:lnTo>
                  <a:pt x="0" y="0"/>
                </a:lnTo>
              </a:path>
            </a:pathLst>
          </a:custGeom>
          <a:ln w="12954">
            <a:solidFill>
              <a:srgbClr val="4D4D4D"/>
            </a:solidFill>
          </a:ln>
        </p:spPr>
        <p:txBody>
          <a:bodyPr wrap="square" lIns="0" tIns="0" rIns="0" bIns="0" rtlCol="0"/>
          <a:lstStyle/>
          <a:p>
            <a:endParaRPr/>
          </a:p>
        </p:txBody>
      </p:sp>
      <p:sp>
        <p:nvSpPr>
          <p:cNvPr id="323" name="object 43"/>
          <p:cNvSpPr/>
          <p:nvPr/>
        </p:nvSpPr>
        <p:spPr>
          <a:xfrm>
            <a:off x="7315581" y="2948558"/>
            <a:ext cx="304800" cy="0"/>
          </a:xfrm>
          <a:custGeom>
            <a:avLst/>
            <a:gdLst/>
            <a:ahLst/>
            <a:cxnLst/>
            <a:rect l="l" t="t" r="r" b="b"/>
            <a:pathLst>
              <a:path w="304800">
                <a:moveTo>
                  <a:pt x="0" y="0"/>
                </a:moveTo>
                <a:lnTo>
                  <a:pt x="304800" y="0"/>
                </a:lnTo>
              </a:path>
            </a:pathLst>
          </a:custGeom>
          <a:ln w="12954">
            <a:solidFill>
              <a:srgbClr val="4D4D4D"/>
            </a:solidFill>
          </a:ln>
        </p:spPr>
        <p:txBody>
          <a:bodyPr wrap="square" lIns="0" tIns="0" rIns="0" bIns="0" rtlCol="0"/>
          <a:lstStyle/>
          <a:p>
            <a:endParaRPr/>
          </a:p>
        </p:txBody>
      </p:sp>
      <p:sp>
        <p:nvSpPr>
          <p:cNvPr id="324" name="object 44"/>
          <p:cNvSpPr/>
          <p:nvPr/>
        </p:nvSpPr>
        <p:spPr>
          <a:xfrm>
            <a:off x="7620381" y="2948558"/>
            <a:ext cx="0" cy="756285"/>
          </a:xfrm>
          <a:custGeom>
            <a:avLst/>
            <a:gdLst/>
            <a:ahLst/>
            <a:cxnLst/>
            <a:rect l="l" t="t" r="r" b="b"/>
            <a:pathLst>
              <a:path h="756285">
                <a:moveTo>
                  <a:pt x="0" y="0"/>
                </a:moveTo>
                <a:lnTo>
                  <a:pt x="0" y="756005"/>
                </a:lnTo>
              </a:path>
            </a:pathLst>
          </a:custGeom>
          <a:ln w="12954">
            <a:solidFill>
              <a:srgbClr val="4D4D4D"/>
            </a:solidFill>
          </a:ln>
        </p:spPr>
        <p:txBody>
          <a:bodyPr wrap="square" lIns="0" tIns="0" rIns="0" bIns="0" rtlCol="0"/>
          <a:lstStyle/>
          <a:p>
            <a:endParaRPr/>
          </a:p>
        </p:txBody>
      </p:sp>
      <p:sp>
        <p:nvSpPr>
          <p:cNvPr id="325" name="object 45"/>
          <p:cNvSpPr/>
          <p:nvPr/>
        </p:nvSpPr>
        <p:spPr>
          <a:xfrm>
            <a:off x="8382381" y="2948558"/>
            <a:ext cx="0" cy="381000"/>
          </a:xfrm>
          <a:custGeom>
            <a:avLst/>
            <a:gdLst/>
            <a:ahLst/>
            <a:cxnLst/>
            <a:rect l="l" t="t" r="r" b="b"/>
            <a:pathLst>
              <a:path h="381000">
                <a:moveTo>
                  <a:pt x="0" y="381000"/>
                </a:moveTo>
                <a:lnTo>
                  <a:pt x="0" y="0"/>
                </a:lnTo>
              </a:path>
            </a:pathLst>
          </a:custGeom>
          <a:ln w="12954">
            <a:solidFill>
              <a:srgbClr val="4D4D4D"/>
            </a:solidFill>
          </a:ln>
        </p:spPr>
        <p:txBody>
          <a:bodyPr wrap="square" lIns="0" tIns="0" rIns="0" bIns="0" rtlCol="0"/>
          <a:lstStyle/>
          <a:p>
            <a:endParaRPr/>
          </a:p>
        </p:txBody>
      </p:sp>
      <p:sp>
        <p:nvSpPr>
          <p:cNvPr id="326" name="object 46"/>
          <p:cNvSpPr/>
          <p:nvPr/>
        </p:nvSpPr>
        <p:spPr>
          <a:xfrm>
            <a:off x="8382381" y="2948558"/>
            <a:ext cx="304800" cy="0"/>
          </a:xfrm>
          <a:custGeom>
            <a:avLst/>
            <a:gdLst/>
            <a:ahLst/>
            <a:cxnLst/>
            <a:rect l="l" t="t" r="r" b="b"/>
            <a:pathLst>
              <a:path w="304800">
                <a:moveTo>
                  <a:pt x="0" y="0"/>
                </a:moveTo>
                <a:lnTo>
                  <a:pt x="304800" y="0"/>
                </a:lnTo>
              </a:path>
            </a:pathLst>
          </a:custGeom>
          <a:ln w="12954">
            <a:solidFill>
              <a:srgbClr val="4D4D4D"/>
            </a:solidFill>
          </a:ln>
        </p:spPr>
        <p:txBody>
          <a:bodyPr wrap="square" lIns="0" tIns="0" rIns="0" bIns="0" rtlCol="0"/>
          <a:lstStyle/>
          <a:p>
            <a:endParaRPr/>
          </a:p>
        </p:txBody>
      </p:sp>
      <p:sp>
        <p:nvSpPr>
          <p:cNvPr id="327" name="object 47"/>
          <p:cNvSpPr/>
          <p:nvPr/>
        </p:nvSpPr>
        <p:spPr>
          <a:xfrm>
            <a:off x="8687181" y="2948558"/>
            <a:ext cx="0" cy="862330"/>
          </a:xfrm>
          <a:custGeom>
            <a:avLst/>
            <a:gdLst/>
            <a:ahLst/>
            <a:cxnLst/>
            <a:rect l="l" t="t" r="r" b="b"/>
            <a:pathLst>
              <a:path h="862329">
                <a:moveTo>
                  <a:pt x="0" y="0"/>
                </a:moveTo>
                <a:lnTo>
                  <a:pt x="0" y="862152"/>
                </a:lnTo>
              </a:path>
            </a:pathLst>
          </a:custGeom>
          <a:ln w="12954">
            <a:solidFill>
              <a:srgbClr val="4D4D4D"/>
            </a:solidFill>
          </a:ln>
        </p:spPr>
        <p:txBody>
          <a:bodyPr wrap="square" lIns="0" tIns="0" rIns="0" bIns="0" rtlCol="0"/>
          <a:lstStyle/>
          <a:p>
            <a:endParaRPr/>
          </a:p>
        </p:txBody>
      </p:sp>
      <p:sp>
        <p:nvSpPr>
          <p:cNvPr id="328" name="object 48"/>
          <p:cNvSpPr txBox="1"/>
          <p:nvPr/>
        </p:nvSpPr>
        <p:spPr>
          <a:xfrm>
            <a:off x="6174740" y="2918250"/>
            <a:ext cx="386715"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−17%</a:t>
            </a:r>
          </a:p>
        </p:txBody>
      </p:sp>
      <p:sp>
        <p:nvSpPr>
          <p:cNvPr id="329" name="object 49"/>
          <p:cNvSpPr txBox="1"/>
          <p:nvPr/>
        </p:nvSpPr>
        <p:spPr>
          <a:xfrm>
            <a:off x="7250147" y="2765836"/>
            <a:ext cx="1462405" cy="165100"/>
          </a:xfrm>
          <a:prstGeom prst="rect">
            <a:avLst/>
          </a:prstGeom>
        </p:spPr>
        <p:txBody>
          <a:bodyPr vert="horz" wrap="square" lIns="0" tIns="0" rIns="0" bIns="0" rtlCol="0">
            <a:spAutoFit/>
          </a:bodyPr>
          <a:lstStyle/>
          <a:p>
            <a:pPr marL="12700">
              <a:lnSpc>
                <a:spcPct val="100000"/>
              </a:lnSpc>
              <a:tabLst>
                <a:tab pos="1087755" algn="l"/>
              </a:tabLst>
            </a:pPr>
            <a:r>
              <a:rPr lang="ja-JP" sz="1100" b="1" i="0" dirty="0" smtClean="0">
                <a:solidFill>
                  <a:srgbClr val="4D4D4D"/>
                </a:solidFill>
                <a:ea typeface="MS UI Gothic" pitchFamily="18" charset="0"/>
              </a:rPr>
              <a:t>−29%	−35%</a:t>
            </a:r>
          </a:p>
        </p:txBody>
      </p:sp>
    </p:spTree>
    <p:extLst>
      <p:ext uri="{BB962C8B-B14F-4D97-AF65-F5344CB8AC3E}">
        <p14:creationId xmlns:p14="http://schemas.microsoft.com/office/powerpoint/2010/main" xmlns="" val="155584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37LBA: ソマトスタチンアナログ療法でコントロール不十分なカルチノイド症候群患者の治療にはtelotristat etiprateが有効（第III相TELESTAR臨床試験） – Kulke MH et al</a:t>
            </a:r>
          </a:p>
        </p:txBody>
      </p:sp>
      <p:sp>
        <p:nvSpPr>
          <p:cNvPr id="12" name="Content Placeholder 11"/>
          <p:cNvSpPr>
            <a:spLocks noGrp="1"/>
          </p:cNvSpPr>
          <p:nvPr>
            <p:ph idx="1"/>
          </p:nvPr>
        </p:nvSpPr>
        <p:spPr>
          <a:xfrm>
            <a:off x="365124" y="1254035"/>
            <a:ext cx="8517619" cy="4746172"/>
          </a:xfrm>
        </p:spPr>
        <p:txBody>
          <a:bodyPr/>
          <a:lstStyle/>
          <a:p>
            <a:pPr marL="0" indent="0">
              <a:buNone/>
            </a:pPr>
            <a:r>
              <a:rPr lang="ja-JP" sz="1600" b="1" i="0" dirty="0" smtClean="0">
                <a:solidFill>
                  <a:srgbClr val="4D4D4D"/>
                </a:solidFill>
                <a:ea typeface="MS UI Gothic" pitchFamily="18" charset="0"/>
              </a:rPr>
              <a:t>主要な結果（続き）</a:t>
            </a:r>
          </a:p>
          <a:p>
            <a:pPr lvl="1"/>
            <a:endParaRPr lang="en-GB" b="1" dirty="0"/>
          </a:p>
          <a:p>
            <a:endParaRPr lang="en-GB" b="1" dirty="0" smtClean="0"/>
          </a:p>
          <a:p>
            <a:endParaRPr lang="en-GB" b="1" dirty="0"/>
          </a:p>
          <a:p>
            <a:endParaRPr lang="en-GB" b="1" dirty="0"/>
          </a:p>
          <a:p>
            <a:pPr lvl="1"/>
            <a:endParaRPr lang="en-GB" dirty="0" smtClean="0"/>
          </a:p>
          <a:p>
            <a:pPr lvl="1"/>
            <a:endParaRPr lang="en-GB" dirty="0"/>
          </a:p>
          <a:p>
            <a:pPr lvl="1"/>
            <a:endParaRPr lang="en-GB" dirty="0" smtClean="0"/>
          </a:p>
          <a:p>
            <a:pPr lvl="1"/>
            <a:endParaRPr lang="en-GB" dirty="0" smtClean="0"/>
          </a:p>
          <a:p>
            <a:pPr>
              <a:spcBef>
                <a:spcPts val="600"/>
              </a:spcBef>
            </a:pPr>
            <a:r>
              <a:rPr lang="ja-JP" sz="1600" b="0" i="0" dirty="0" smtClean="0">
                <a:solidFill>
                  <a:srgbClr val="4D4D4D"/>
                </a:solidFill>
                <a:ea typeface="MS UI Gothic" pitchFamily="18" charset="0"/>
              </a:rPr>
              <a:t>telotristat etiprate群では、プラセボ群よりも紅潮および腹痛の減少を大幅に認めたが、統計的有意差は認められなかった</a:t>
            </a:r>
          </a:p>
          <a:p>
            <a:r>
              <a:rPr lang="ja-JP" sz="1600" b="0" i="0" dirty="0" smtClean="0">
                <a:solidFill>
                  <a:srgbClr val="4D4D4D"/>
                </a:solidFill>
                <a:ea typeface="MS UI Gothic" pitchFamily="18" charset="0"/>
              </a:rPr>
              <a:t>SAEおよび中止の発生はまれであり、その発生状況は、群間で近似していた。</a:t>
            </a:r>
          </a:p>
          <a:p>
            <a:r>
              <a:rPr lang="ja-JP" sz="1600" b="0" i="0" dirty="0" smtClean="0">
                <a:solidFill>
                  <a:srgbClr val="4D4D4D"/>
                </a:solidFill>
                <a:ea typeface="MS UI Gothic" pitchFamily="18" charset="0"/>
              </a:rPr>
              <a:t>抑うつおよび悪心の事象は、重症度が軽度または中等度のものであり、治療の中止にはつながらなかった </a:t>
            </a:r>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telotristat etiprate投与群では、排便回数について、統計的に有意かつ臨床的に意義のある減少が認められた。telotristat etiprateは、重症カルチノイド症候群患者に対する新しい治療として有望で</a:t>
            </a:r>
            <a:r>
              <a:rPr lang="es-ES" altLang="ja-JP" sz="1600" b="1" i="0" dirty="0" smtClean="0">
                <a:solidFill>
                  <a:srgbClr val="4D4D4D"/>
                </a:solidFill>
                <a:ea typeface="MS UI Gothic" pitchFamily="18" charset="0"/>
              </a:rPr>
              <a:t/>
            </a:r>
            <a:br>
              <a:rPr lang="es-ES" altLang="ja-JP" sz="1600" b="1" i="0" dirty="0" smtClean="0">
                <a:solidFill>
                  <a:srgbClr val="4D4D4D"/>
                </a:solidFill>
                <a:ea typeface="MS UI Gothic" pitchFamily="18" charset="0"/>
              </a:rPr>
            </a:br>
            <a:r>
              <a:rPr lang="ja-JP" sz="1600" b="1" i="0" dirty="0" smtClean="0">
                <a:solidFill>
                  <a:srgbClr val="4D4D4D"/>
                </a:solidFill>
                <a:ea typeface="MS UI Gothic" pitchFamily="18" charset="0"/>
              </a:rPr>
              <a:t>ある</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Kulke et al. </a:t>
            </a:r>
            <a:r>
              <a:rPr lang="ja-JP" sz="1200" b="0" i="1" dirty="0" smtClean="0">
                <a:ea typeface="MS UI Gothic" pitchFamily="18" charset="0"/>
              </a:rPr>
              <a:t>Ann Oncol</a:t>
            </a:r>
            <a:r>
              <a:rPr lang="ja-JP" sz="1200" b="0" i="0" dirty="0" smtClean="0">
                <a:ea typeface="MS UI Gothic" pitchFamily="18" charset="0"/>
              </a:rPr>
              <a:t> 2015; 26 (suppl 6): abstr 37LBA</a:t>
            </a:r>
          </a:p>
        </p:txBody>
      </p:sp>
      <p:graphicFrame>
        <p:nvGraphicFramePr>
          <p:cNvPr id="23" name="Table 22"/>
          <p:cNvGraphicFramePr>
            <a:graphicFrameLocks noGrp="1"/>
          </p:cNvGraphicFramePr>
          <p:nvPr>
            <p:extLst>
              <p:ext uri="{D42A27DB-BD31-4B8C-83A1-F6EECF244321}">
                <p14:modId xmlns:p14="http://schemas.microsoft.com/office/powerpoint/2010/main" xmlns="" val="2913880231"/>
              </p:ext>
            </p:extLst>
          </p:nvPr>
        </p:nvGraphicFramePr>
        <p:xfrm>
          <a:off x="293533" y="3545613"/>
          <a:ext cx="4360817" cy="426720"/>
        </p:xfrm>
        <a:graphic>
          <a:graphicData uri="http://schemas.openxmlformats.org/drawingml/2006/table">
            <a:tbl>
              <a:tblPr firstRow="1" bandRow="1">
                <a:tableStyleId>{69012ECD-51FC-41F1-AA8D-1B2483CD663E}</a:tableStyleId>
              </a:tblPr>
              <a:tblGrid>
                <a:gridCol w="1341120">
                  <a:extLst>
                    <a:ext uri="{9D8B030D-6E8A-4147-A177-3AD203B41FA5}">
                      <a16:colId xmlns:a16="http://schemas.microsoft.com/office/drawing/2014/main" xmlns="" val="20000"/>
                    </a:ext>
                  </a:extLst>
                </a:gridCol>
                <a:gridCol w="1015394">
                  <a:extLst>
                    <a:ext uri="{9D8B030D-6E8A-4147-A177-3AD203B41FA5}">
                      <a16:colId xmlns:a16="http://schemas.microsoft.com/office/drawing/2014/main" xmlns="" val="20001"/>
                    </a:ext>
                  </a:extLst>
                </a:gridCol>
                <a:gridCol w="1007553">
                  <a:extLst>
                    <a:ext uri="{9D8B030D-6E8A-4147-A177-3AD203B41FA5}">
                      <a16:colId xmlns:a16="http://schemas.microsoft.com/office/drawing/2014/main" xmlns="" val="20002"/>
                    </a:ext>
                  </a:extLst>
                </a:gridCol>
                <a:gridCol w="996750">
                  <a:extLst>
                    <a:ext uri="{9D8B030D-6E8A-4147-A177-3AD203B41FA5}">
                      <a16:colId xmlns:a16="http://schemas.microsoft.com/office/drawing/2014/main" xmlns="" val="20003"/>
                    </a:ext>
                  </a:extLst>
                </a:gridCol>
              </a:tblGrid>
              <a:tr h="177437">
                <a:tc>
                  <a:txBody>
                    <a:bodyPr/>
                    <a:lstStyle/>
                    <a:p>
                      <a:r>
                        <a:rPr lang="ja-JP" sz="800" b="1" i="0" dirty="0" smtClean="0">
                          <a:solidFill>
                            <a:srgbClr val="4D4D4D"/>
                          </a:solidFill>
                          <a:ea typeface="MS UI Gothic" pitchFamily="18" charset="0"/>
                        </a:rPr>
                        <a:t>オッズ比 (95%CI)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800" dirty="0" smtClean="0">
                          <a:solidFill>
                            <a:schemeClr val="tx1"/>
                          </a:solidFill>
                        </a:rPr>
                        <a:t>-</a:t>
                      </a: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800" b="1" i="0" dirty="0" smtClean="0">
                          <a:solidFill>
                            <a:srgbClr val="4D4D4D"/>
                          </a:solidFill>
                          <a:ea typeface="MS UI Gothic" pitchFamily="18" charset="0"/>
                        </a:rPr>
                        <a:t>3.49 (1.33, 9.16)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800" b="1" i="0" dirty="0" smtClean="0">
                          <a:solidFill>
                            <a:srgbClr val="4D4D4D"/>
                          </a:solidFill>
                          <a:ea typeface="MS UI Gothic" pitchFamily="18" charset="0"/>
                        </a:rPr>
                        <a:t>3.11 (1.20, 8.10)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177437">
                <a:tc>
                  <a:txBody>
                    <a:bodyPr/>
                    <a:lstStyle/>
                    <a:p>
                      <a:r>
                        <a:rPr lang="ja-JP" sz="800" b="1" i="0" dirty="0" smtClean="0">
                          <a:solidFill>
                            <a:srgbClr val="4D4D4D"/>
                          </a:solidFill>
                          <a:ea typeface="MS UI Gothic" pitchFamily="18" charset="0"/>
                        </a:rPr>
                        <a:t>P値</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GB" sz="8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800" b="1" i="0" dirty="0" smtClean="0">
                          <a:solidFill>
                            <a:srgbClr val="4D4D4D"/>
                          </a:solidFill>
                          <a:ea typeface="MS UI Gothic" pitchFamily="18" charset="0"/>
                        </a:rPr>
                        <a:t>0.011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800" b="1" i="0" dirty="0" smtClean="0">
                          <a:solidFill>
                            <a:srgbClr val="4D4D4D"/>
                          </a:solidFill>
                          <a:ea typeface="MS UI Gothic" pitchFamily="18" charset="0"/>
                        </a:rPr>
                        <a:t>0.020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1"/>
                  </a:ext>
                </a:extLst>
              </a:tr>
            </a:tbl>
          </a:graphicData>
        </a:graphic>
      </p:graphicFrame>
      <p:sp>
        <p:nvSpPr>
          <p:cNvPr id="8" name="object 5"/>
          <p:cNvSpPr/>
          <p:nvPr/>
        </p:nvSpPr>
        <p:spPr>
          <a:xfrm>
            <a:off x="6121908" y="1825751"/>
            <a:ext cx="426720" cy="215265"/>
          </a:xfrm>
          <a:custGeom>
            <a:avLst/>
            <a:gdLst/>
            <a:ahLst/>
            <a:cxnLst/>
            <a:rect l="l" t="t" r="r" b="b"/>
            <a:pathLst>
              <a:path w="426720" h="215264">
                <a:moveTo>
                  <a:pt x="0" y="0"/>
                </a:moveTo>
                <a:lnTo>
                  <a:pt x="426719" y="0"/>
                </a:lnTo>
                <a:lnTo>
                  <a:pt x="426719" y="214884"/>
                </a:lnTo>
                <a:lnTo>
                  <a:pt x="0" y="214884"/>
                </a:lnTo>
                <a:lnTo>
                  <a:pt x="0" y="0"/>
                </a:lnTo>
                <a:close/>
              </a:path>
            </a:pathLst>
          </a:custGeom>
          <a:solidFill>
            <a:srgbClr val="B1C0D7"/>
          </a:solidFill>
        </p:spPr>
        <p:txBody>
          <a:bodyPr wrap="square" lIns="0" tIns="0" rIns="0" bIns="0" rtlCol="0"/>
          <a:lstStyle/>
          <a:p>
            <a:endParaRPr/>
          </a:p>
        </p:txBody>
      </p:sp>
      <p:sp>
        <p:nvSpPr>
          <p:cNvPr id="9" name="object 6"/>
          <p:cNvSpPr/>
          <p:nvPr/>
        </p:nvSpPr>
        <p:spPr>
          <a:xfrm>
            <a:off x="7189469" y="2040635"/>
            <a:ext cx="426720" cy="753110"/>
          </a:xfrm>
          <a:custGeom>
            <a:avLst/>
            <a:gdLst/>
            <a:ahLst/>
            <a:cxnLst/>
            <a:rect l="l" t="t" r="r" b="b"/>
            <a:pathLst>
              <a:path w="426720" h="753110">
                <a:moveTo>
                  <a:pt x="0" y="0"/>
                </a:moveTo>
                <a:lnTo>
                  <a:pt x="426720" y="0"/>
                </a:lnTo>
                <a:lnTo>
                  <a:pt x="426720" y="752856"/>
                </a:lnTo>
                <a:lnTo>
                  <a:pt x="0" y="752856"/>
                </a:lnTo>
                <a:lnTo>
                  <a:pt x="0" y="0"/>
                </a:lnTo>
                <a:close/>
              </a:path>
            </a:pathLst>
          </a:custGeom>
          <a:solidFill>
            <a:srgbClr val="FFC000"/>
          </a:solidFill>
        </p:spPr>
        <p:txBody>
          <a:bodyPr wrap="square" lIns="0" tIns="0" rIns="0" bIns="0" rtlCol="0"/>
          <a:lstStyle/>
          <a:p>
            <a:endParaRPr/>
          </a:p>
        </p:txBody>
      </p:sp>
      <p:sp>
        <p:nvSpPr>
          <p:cNvPr id="10" name="object 7"/>
          <p:cNvSpPr/>
          <p:nvPr/>
        </p:nvSpPr>
        <p:spPr>
          <a:xfrm>
            <a:off x="8257031" y="2040635"/>
            <a:ext cx="426720" cy="1083310"/>
          </a:xfrm>
          <a:custGeom>
            <a:avLst/>
            <a:gdLst/>
            <a:ahLst/>
            <a:cxnLst/>
            <a:rect l="l" t="t" r="r" b="b"/>
            <a:pathLst>
              <a:path w="426720" h="1083310">
                <a:moveTo>
                  <a:pt x="0" y="0"/>
                </a:moveTo>
                <a:lnTo>
                  <a:pt x="426720" y="0"/>
                </a:lnTo>
                <a:lnTo>
                  <a:pt x="426720" y="1082802"/>
                </a:lnTo>
                <a:lnTo>
                  <a:pt x="0" y="1082802"/>
                </a:lnTo>
                <a:lnTo>
                  <a:pt x="0" y="0"/>
                </a:lnTo>
                <a:close/>
              </a:path>
            </a:pathLst>
          </a:custGeom>
          <a:solidFill>
            <a:srgbClr val="B60D27"/>
          </a:solidFill>
        </p:spPr>
        <p:txBody>
          <a:bodyPr wrap="square" lIns="0" tIns="0" rIns="0" bIns="0" rtlCol="0"/>
          <a:lstStyle/>
          <a:p>
            <a:endParaRPr/>
          </a:p>
        </p:txBody>
      </p:sp>
      <p:sp>
        <p:nvSpPr>
          <p:cNvPr id="11" name="object 8"/>
          <p:cNvSpPr/>
          <p:nvPr/>
        </p:nvSpPr>
        <p:spPr>
          <a:xfrm>
            <a:off x="5801486" y="1665351"/>
            <a:ext cx="0" cy="1500505"/>
          </a:xfrm>
          <a:custGeom>
            <a:avLst/>
            <a:gdLst/>
            <a:ahLst/>
            <a:cxnLst/>
            <a:rect l="l" t="t" r="r" b="b"/>
            <a:pathLst>
              <a:path h="1500505">
                <a:moveTo>
                  <a:pt x="0" y="1500377"/>
                </a:moveTo>
                <a:lnTo>
                  <a:pt x="0" y="0"/>
                </a:lnTo>
              </a:path>
            </a:pathLst>
          </a:custGeom>
          <a:ln w="9906">
            <a:solidFill>
              <a:srgbClr val="4D4D4D"/>
            </a:solidFill>
          </a:ln>
        </p:spPr>
        <p:txBody>
          <a:bodyPr wrap="square" lIns="0" tIns="0" rIns="0" bIns="0" rtlCol="0"/>
          <a:lstStyle/>
          <a:p>
            <a:endParaRPr/>
          </a:p>
        </p:txBody>
      </p:sp>
      <p:sp>
        <p:nvSpPr>
          <p:cNvPr id="13" name="object 9"/>
          <p:cNvSpPr/>
          <p:nvPr/>
        </p:nvSpPr>
        <p:spPr>
          <a:xfrm>
            <a:off x="5759577" y="3165729"/>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15" name="object 10"/>
          <p:cNvSpPr/>
          <p:nvPr/>
        </p:nvSpPr>
        <p:spPr>
          <a:xfrm>
            <a:off x="5759577" y="2790825"/>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16" name="object 11"/>
          <p:cNvSpPr/>
          <p:nvPr/>
        </p:nvSpPr>
        <p:spPr>
          <a:xfrm>
            <a:off x="5759577" y="2415920"/>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17" name="object 12"/>
          <p:cNvSpPr/>
          <p:nvPr/>
        </p:nvSpPr>
        <p:spPr>
          <a:xfrm>
            <a:off x="5759577" y="2040254"/>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18" name="object 13"/>
          <p:cNvSpPr/>
          <p:nvPr/>
        </p:nvSpPr>
        <p:spPr>
          <a:xfrm>
            <a:off x="5759577" y="1665351"/>
            <a:ext cx="41910" cy="0"/>
          </a:xfrm>
          <a:custGeom>
            <a:avLst/>
            <a:gdLst/>
            <a:ahLst/>
            <a:cxnLst/>
            <a:rect l="l" t="t" r="r" b="b"/>
            <a:pathLst>
              <a:path w="41910">
                <a:moveTo>
                  <a:pt x="0" y="0"/>
                </a:moveTo>
                <a:lnTo>
                  <a:pt x="41910" y="0"/>
                </a:lnTo>
              </a:path>
            </a:pathLst>
          </a:custGeom>
          <a:ln w="9906">
            <a:solidFill>
              <a:srgbClr val="4D4D4D"/>
            </a:solidFill>
          </a:ln>
        </p:spPr>
        <p:txBody>
          <a:bodyPr wrap="square" lIns="0" tIns="0" rIns="0" bIns="0" rtlCol="0"/>
          <a:lstStyle/>
          <a:p>
            <a:endParaRPr/>
          </a:p>
        </p:txBody>
      </p:sp>
      <p:sp>
        <p:nvSpPr>
          <p:cNvPr id="19" name="object 14"/>
          <p:cNvSpPr/>
          <p:nvPr/>
        </p:nvSpPr>
        <p:spPr>
          <a:xfrm>
            <a:off x="5801486" y="2040254"/>
            <a:ext cx="3202940" cy="0"/>
          </a:xfrm>
          <a:custGeom>
            <a:avLst/>
            <a:gdLst/>
            <a:ahLst/>
            <a:cxnLst/>
            <a:rect l="l" t="t" r="r" b="b"/>
            <a:pathLst>
              <a:path w="3202940">
                <a:moveTo>
                  <a:pt x="0" y="0"/>
                </a:moveTo>
                <a:lnTo>
                  <a:pt x="3202686" y="0"/>
                </a:lnTo>
              </a:path>
            </a:pathLst>
          </a:custGeom>
          <a:ln w="9906">
            <a:solidFill>
              <a:srgbClr val="4D4D4D"/>
            </a:solidFill>
          </a:ln>
        </p:spPr>
        <p:txBody>
          <a:bodyPr wrap="square" lIns="0" tIns="0" rIns="0" bIns="0" rtlCol="0"/>
          <a:lstStyle/>
          <a:p>
            <a:endParaRPr/>
          </a:p>
        </p:txBody>
      </p:sp>
      <p:sp>
        <p:nvSpPr>
          <p:cNvPr id="20" name="object 15"/>
          <p:cNvSpPr/>
          <p:nvPr/>
        </p:nvSpPr>
        <p:spPr>
          <a:xfrm>
            <a:off x="5801486" y="2040254"/>
            <a:ext cx="0" cy="43180"/>
          </a:xfrm>
          <a:custGeom>
            <a:avLst/>
            <a:gdLst/>
            <a:ahLst/>
            <a:cxnLst/>
            <a:rect l="l" t="t" r="r" b="b"/>
            <a:pathLst>
              <a:path h="43180">
                <a:moveTo>
                  <a:pt x="0" y="0"/>
                </a:moveTo>
                <a:lnTo>
                  <a:pt x="0" y="42672"/>
                </a:lnTo>
              </a:path>
            </a:pathLst>
          </a:custGeom>
          <a:ln w="9906">
            <a:solidFill>
              <a:srgbClr val="4D4D4D"/>
            </a:solidFill>
          </a:ln>
        </p:spPr>
        <p:txBody>
          <a:bodyPr wrap="square" lIns="0" tIns="0" rIns="0" bIns="0" rtlCol="0"/>
          <a:lstStyle/>
          <a:p>
            <a:endParaRPr/>
          </a:p>
        </p:txBody>
      </p:sp>
      <p:sp>
        <p:nvSpPr>
          <p:cNvPr id="21" name="object 16"/>
          <p:cNvSpPr/>
          <p:nvPr/>
        </p:nvSpPr>
        <p:spPr>
          <a:xfrm>
            <a:off x="6869048" y="2040254"/>
            <a:ext cx="0" cy="43180"/>
          </a:xfrm>
          <a:custGeom>
            <a:avLst/>
            <a:gdLst/>
            <a:ahLst/>
            <a:cxnLst/>
            <a:rect l="l" t="t" r="r" b="b"/>
            <a:pathLst>
              <a:path h="43180">
                <a:moveTo>
                  <a:pt x="0" y="0"/>
                </a:moveTo>
                <a:lnTo>
                  <a:pt x="0" y="42672"/>
                </a:lnTo>
              </a:path>
            </a:pathLst>
          </a:custGeom>
          <a:ln w="9906">
            <a:solidFill>
              <a:srgbClr val="4D4D4D"/>
            </a:solidFill>
          </a:ln>
        </p:spPr>
        <p:txBody>
          <a:bodyPr wrap="square" lIns="0" tIns="0" rIns="0" bIns="0" rtlCol="0"/>
          <a:lstStyle/>
          <a:p>
            <a:endParaRPr/>
          </a:p>
        </p:txBody>
      </p:sp>
      <p:sp>
        <p:nvSpPr>
          <p:cNvPr id="22" name="object 17"/>
          <p:cNvSpPr/>
          <p:nvPr/>
        </p:nvSpPr>
        <p:spPr>
          <a:xfrm>
            <a:off x="7936610" y="2040254"/>
            <a:ext cx="0" cy="43180"/>
          </a:xfrm>
          <a:custGeom>
            <a:avLst/>
            <a:gdLst/>
            <a:ahLst/>
            <a:cxnLst/>
            <a:rect l="l" t="t" r="r" b="b"/>
            <a:pathLst>
              <a:path h="43180">
                <a:moveTo>
                  <a:pt x="0" y="0"/>
                </a:moveTo>
                <a:lnTo>
                  <a:pt x="0" y="42672"/>
                </a:lnTo>
              </a:path>
            </a:pathLst>
          </a:custGeom>
          <a:ln w="9906">
            <a:solidFill>
              <a:srgbClr val="4D4D4D"/>
            </a:solidFill>
          </a:ln>
        </p:spPr>
        <p:txBody>
          <a:bodyPr wrap="square" lIns="0" tIns="0" rIns="0" bIns="0" rtlCol="0"/>
          <a:lstStyle/>
          <a:p>
            <a:endParaRPr/>
          </a:p>
        </p:txBody>
      </p:sp>
      <p:sp>
        <p:nvSpPr>
          <p:cNvPr id="24" name="object 18"/>
          <p:cNvSpPr/>
          <p:nvPr/>
        </p:nvSpPr>
        <p:spPr>
          <a:xfrm>
            <a:off x="9004172" y="2040254"/>
            <a:ext cx="0" cy="43180"/>
          </a:xfrm>
          <a:custGeom>
            <a:avLst/>
            <a:gdLst/>
            <a:ahLst/>
            <a:cxnLst/>
            <a:rect l="l" t="t" r="r" b="b"/>
            <a:pathLst>
              <a:path h="43180">
                <a:moveTo>
                  <a:pt x="0" y="0"/>
                </a:moveTo>
                <a:lnTo>
                  <a:pt x="0" y="42672"/>
                </a:lnTo>
              </a:path>
            </a:pathLst>
          </a:custGeom>
          <a:ln w="9906">
            <a:solidFill>
              <a:srgbClr val="4D4D4D"/>
            </a:solidFill>
          </a:ln>
        </p:spPr>
        <p:txBody>
          <a:bodyPr wrap="square" lIns="0" tIns="0" rIns="0" bIns="0" rtlCol="0"/>
          <a:lstStyle/>
          <a:p>
            <a:endParaRPr/>
          </a:p>
        </p:txBody>
      </p:sp>
      <p:sp>
        <p:nvSpPr>
          <p:cNvPr id="25" name="object 19"/>
          <p:cNvSpPr txBox="1"/>
          <p:nvPr/>
        </p:nvSpPr>
        <p:spPr>
          <a:xfrm>
            <a:off x="6155848" y="1834297"/>
            <a:ext cx="358775"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11.47</a:t>
            </a:r>
          </a:p>
        </p:txBody>
      </p:sp>
      <p:sp>
        <p:nvSpPr>
          <p:cNvPr id="26" name="object 20"/>
          <p:cNvSpPr txBox="1"/>
          <p:nvPr/>
        </p:nvSpPr>
        <p:spPr>
          <a:xfrm>
            <a:off x="7201312" y="2586791"/>
            <a:ext cx="40259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4D4D4D"/>
                </a:solidFill>
                <a:ea typeface="MS UI Gothic" pitchFamily="18" charset="0"/>
              </a:rPr>
              <a:t>-40.13</a:t>
            </a:r>
          </a:p>
        </p:txBody>
      </p:sp>
      <p:sp>
        <p:nvSpPr>
          <p:cNvPr id="27" name="object 21"/>
          <p:cNvSpPr txBox="1"/>
          <p:nvPr/>
        </p:nvSpPr>
        <p:spPr>
          <a:xfrm>
            <a:off x="8268779" y="2916833"/>
            <a:ext cx="402590" cy="158750"/>
          </a:xfrm>
          <a:prstGeom prst="rect">
            <a:avLst/>
          </a:prstGeom>
        </p:spPr>
        <p:txBody>
          <a:bodyPr vert="horz" wrap="square" lIns="0" tIns="0" rIns="0" bIns="0" rtlCol="0">
            <a:spAutoFit/>
          </a:bodyPr>
          <a:lstStyle/>
          <a:p>
            <a:pPr marL="12700">
              <a:lnSpc>
                <a:spcPct val="100000"/>
              </a:lnSpc>
            </a:pPr>
            <a:r>
              <a:rPr lang="ja-JP" sz="1000" b="0" i="0" dirty="0" smtClean="0">
                <a:solidFill>
                  <a:srgbClr val="FFFFFF"/>
                </a:solidFill>
                <a:ea typeface="MS UI Gothic" pitchFamily="18" charset="0"/>
              </a:rPr>
              <a:t>-57.73</a:t>
            </a:r>
          </a:p>
        </p:txBody>
      </p:sp>
      <p:sp>
        <p:nvSpPr>
          <p:cNvPr id="28" name="object 22"/>
          <p:cNvSpPr txBox="1"/>
          <p:nvPr/>
        </p:nvSpPr>
        <p:spPr>
          <a:xfrm>
            <a:off x="5466715" y="3084388"/>
            <a:ext cx="227329"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-60</a:t>
            </a:r>
          </a:p>
        </p:txBody>
      </p:sp>
      <p:sp>
        <p:nvSpPr>
          <p:cNvPr id="29" name="object 23"/>
          <p:cNvSpPr txBox="1"/>
          <p:nvPr/>
        </p:nvSpPr>
        <p:spPr>
          <a:xfrm>
            <a:off x="5466715" y="2709278"/>
            <a:ext cx="227329"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-40</a:t>
            </a:r>
          </a:p>
        </p:txBody>
      </p:sp>
      <p:sp>
        <p:nvSpPr>
          <p:cNvPr id="30" name="object 24"/>
          <p:cNvSpPr txBox="1"/>
          <p:nvPr/>
        </p:nvSpPr>
        <p:spPr>
          <a:xfrm>
            <a:off x="5466715" y="2334169"/>
            <a:ext cx="227329"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-20</a:t>
            </a:r>
          </a:p>
        </p:txBody>
      </p:sp>
      <p:sp>
        <p:nvSpPr>
          <p:cNvPr id="31" name="object 25"/>
          <p:cNvSpPr txBox="1"/>
          <p:nvPr/>
        </p:nvSpPr>
        <p:spPr>
          <a:xfrm>
            <a:off x="5590961" y="1959059"/>
            <a:ext cx="103505"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0</a:t>
            </a:r>
          </a:p>
        </p:txBody>
      </p:sp>
      <p:sp>
        <p:nvSpPr>
          <p:cNvPr id="32" name="object 26"/>
          <p:cNvSpPr txBox="1"/>
          <p:nvPr/>
        </p:nvSpPr>
        <p:spPr>
          <a:xfrm>
            <a:off x="5513289" y="1583949"/>
            <a:ext cx="180975" cy="165100"/>
          </a:xfrm>
          <a:prstGeom prst="rect">
            <a:avLst/>
          </a:prstGeom>
        </p:spPr>
        <p:txBody>
          <a:bodyPr vert="horz" wrap="square" lIns="0" tIns="0" rIns="0" bIns="0" rtlCol="0">
            <a:spAutoFit/>
          </a:bodyPr>
          <a:lstStyle/>
          <a:p>
            <a:pPr marL="12700">
              <a:lnSpc>
                <a:spcPct val="100000"/>
              </a:lnSpc>
            </a:pPr>
            <a:r>
              <a:rPr lang="ja-JP" sz="1100" b="1" i="0" dirty="0" smtClean="0">
                <a:solidFill>
                  <a:srgbClr val="4D4D4D"/>
                </a:solidFill>
                <a:ea typeface="MS UI Gothic" pitchFamily="18" charset="0"/>
              </a:rPr>
              <a:t>20</a:t>
            </a:r>
          </a:p>
        </p:txBody>
      </p:sp>
      <p:sp>
        <p:nvSpPr>
          <p:cNvPr id="33" name="object 27"/>
          <p:cNvSpPr txBox="1"/>
          <p:nvPr/>
        </p:nvSpPr>
        <p:spPr>
          <a:xfrm>
            <a:off x="6054758" y="3250608"/>
            <a:ext cx="561340" cy="325755"/>
          </a:xfrm>
          <a:prstGeom prst="rect">
            <a:avLst/>
          </a:prstGeom>
        </p:spPr>
        <p:txBody>
          <a:bodyPr vert="horz" wrap="square" lIns="0" tIns="0" rIns="0" bIns="0" rtlCol="0">
            <a:spAutoFit/>
          </a:bodyPr>
          <a:lstStyle/>
          <a:p>
            <a:pPr marL="12700">
              <a:lnSpc>
                <a:spcPts val="1290"/>
              </a:lnSpc>
            </a:pPr>
            <a:r>
              <a:rPr lang="ja-JP" sz="1100" b="1" i="0" dirty="0" smtClean="0">
                <a:solidFill>
                  <a:srgbClr val="4D4D4D"/>
                </a:solidFill>
                <a:ea typeface="MS UI Gothic" pitchFamily="18" charset="0"/>
              </a:rPr>
              <a:t>プラセボ</a:t>
            </a:r>
          </a:p>
          <a:p>
            <a:pPr marL="72390">
              <a:lnSpc>
                <a:spcPts val="1290"/>
              </a:lnSpc>
            </a:pPr>
            <a:r>
              <a:rPr lang="ja-JP" sz="1100" b="1" i="0" dirty="0" smtClean="0">
                <a:solidFill>
                  <a:srgbClr val="4D4D4D"/>
                </a:solidFill>
                <a:ea typeface="MS UI Gothic" pitchFamily="18" charset="0"/>
              </a:rPr>
              <a:t>(n=29)</a:t>
            </a:r>
          </a:p>
        </p:txBody>
      </p:sp>
      <p:sp>
        <p:nvSpPr>
          <p:cNvPr id="34" name="object 28"/>
          <p:cNvSpPr txBox="1"/>
          <p:nvPr/>
        </p:nvSpPr>
        <p:spPr>
          <a:xfrm>
            <a:off x="6922252" y="3250608"/>
            <a:ext cx="961390" cy="486409"/>
          </a:xfrm>
          <a:prstGeom prst="rect">
            <a:avLst/>
          </a:prstGeom>
        </p:spPr>
        <p:txBody>
          <a:bodyPr vert="horz" wrap="square" lIns="0" tIns="0" rIns="0" bIns="0" rtlCol="0">
            <a:spAutoFit/>
          </a:bodyPr>
          <a:lstStyle/>
          <a:p>
            <a:pPr marL="142875" marR="135255" algn="ctr">
              <a:lnSpc>
                <a:spcPts val="1260"/>
              </a:lnSpc>
            </a:pPr>
            <a:r>
              <a:rPr lang="ja-JP" sz="1100" b="1" i="0" dirty="0" smtClean="0">
                <a:solidFill>
                  <a:srgbClr val="4D4D4D"/>
                </a:solidFill>
                <a:ea typeface="MS UI Gothic" pitchFamily="18" charset="0"/>
              </a:rPr>
              <a:t>telotristat etiprate</a:t>
            </a:r>
          </a:p>
          <a:p>
            <a:pPr algn="ctr">
              <a:lnSpc>
                <a:spcPts val="1235"/>
              </a:lnSpc>
            </a:pPr>
            <a:r>
              <a:rPr lang="ja-JP" sz="1100" b="1" i="0" dirty="0" smtClean="0">
                <a:solidFill>
                  <a:srgbClr val="4D4D4D"/>
                </a:solidFill>
                <a:ea typeface="MS UI Gothic" pitchFamily="18" charset="0"/>
              </a:rPr>
              <a:t>250 mg (n=32)</a:t>
            </a:r>
          </a:p>
        </p:txBody>
      </p:sp>
      <p:sp>
        <p:nvSpPr>
          <p:cNvPr id="35" name="object 29"/>
          <p:cNvSpPr txBox="1"/>
          <p:nvPr/>
        </p:nvSpPr>
        <p:spPr>
          <a:xfrm>
            <a:off x="7989711" y="3250608"/>
            <a:ext cx="961390" cy="486409"/>
          </a:xfrm>
          <a:prstGeom prst="rect">
            <a:avLst/>
          </a:prstGeom>
        </p:spPr>
        <p:txBody>
          <a:bodyPr vert="horz" wrap="square" lIns="0" tIns="0" rIns="0" bIns="0" rtlCol="0">
            <a:spAutoFit/>
          </a:bodyPr>
          <a:lstStyle/>
          <a:p>
            <a:pPr marL="142875" marR="135255" algn="ctr">
              <a:lnSpc>
                <a:spcPts val="1260"/>
              </a:lnSpc>
            </a:pPr>
            <a:r>
              <a:rPr lang="ja-JP" sz="1100" b="1" i="0" dirty="0" smtClean="0">
                <a:solidFill>
                  <a:srgbClr val="4D4D4D"/>
                </a:solidFill>
                <a:ea typeface="MS UI Gothic" pitchFamily="18" charset="0"/>
              </a:rPr>
              <a:t>telotristat etiprate</a:t>
            </a:r>
          </a:p>
          <a:p>
            <a:pPr algn="ctr">
              <a:lnSpc>
                <a:spcPts val="1235"/>
              </a:lnSpc>
            </a:pPr>
            <a:r>
              <a:rPr lang="ja-JP" sz="1100" b="1" i="0" dirty="0" smtClean="0">
                <a:solidFill>
                  <a:srgbClr val="4D4D4D"/>
                </a:solidFill>
                <a:ea typeface="MS UI Gothic" pitchFamily="18" charset="0"/>
              </a:rPr>
              <a:t>500 mg (n=31)</a:t>
            </a:r>
          </a:p>
        </p:txBody>
      </p:sp>
      <p:sp>
        <p:nvSpPr>
          <p:cNvPr id="36" name="object 30"/>
          <p:cNvSpPr txBox="1"/>
          <p:nvPr/>
        </p:nvSpPr>
        <p:spPr>
          <a:xfrm>
            <a:off x="4926619" y="1678984"/>
            <a:ext cx="486409" cy="1398905"/>
          </a:xfrm>
          <a:prstGeom prst="rect">
            <a:avLst/>
          </a:prstGeom>
        </p:spPr>
        <p:txBody>
          <a:bodyPr vert="vert270" wrap="square" lIns="0" tIns="0" rIns="0" bIns="0" rtlCol="0">
            <a:spAutoFit/>
          </a:bodyPr>
          <a:lstStyle/>
          <a:p>
            <a:pPr marL="12700" marR="5080" algn="ctr">
              <a:lnSpc>
                <a:spcPts val="1270"/>
              </a:lnSpc>
            </a:pPr>
            <a:r>
              <a:rPr lang="ja-JP" sz="1100" b="1" i="0" dirty="0" smtClean="0">
                <a:solidFill>
                  <a:srgbClr val="4D4D4D"/>
                </a:solidFill>
                <a:ea typeface="MS UI Gothic" pitchFamily="18" charset="0"/>
              </a:rPr>
              <a:t>尿中5-HIAAのベースラインからの平均変化(mg/24時間)</a:t>
            </a:r>
          </a:p>
        </p:txBody>
      </p:sp>
      <p:sp>
        <p:nvSpPr>
          <p:cNvPr id="37" name="object 31"/>
          <p:cNvSpPr/>
          <p:nvPr/>
        </p:nvSpPr>
        <p:spPr>
          <a:xfrm>
            <a:off x="1640204" y="1741551"/>
            <a:ext cx="0" cy="1125855"/>
          </a:xfrm>
          <a:custGeom>
            <a:avLst/>
            <a:gdLst/>
            <a:ahLst/>
            <a:cxnLst/>
            <a:rect l="l" t="t" r="r" b="b"/>
            <a:pathLst>
              <a:path h="1125855">
                <a:moveTo>
                  <a:pt x="0" y="1125474"/>
                </a:moveTo>
                <a:lnTo>
                  <a:pt x="0" y="0"/>
                </a:lnTo>
              </a:path>
            </a:pathLst>
          </a:custGeom>
          <a:ln w="12954">
            <a:solidFill>
              <a:srgbClr val="4D4D4D"/>
            </a:solidFill>
          </a:ln>
        </p:spPr>
        <p:txBody>
          <a:bodyPr wrap="square" lIns="0" tIns="0" rIns="0" bIns="0" rtlCol="0"/>
          <a:lstStyle/>
          <a:p>
            <a:endParaRPr/>
          </a:p>
        </p:txBody>
      </p:sp>
      <p:sp>
        <p:nvSpPr>
          <p:cNvPr id="38" name="object 32"/>
          <p:cNvSpPr/>
          <p:nvPr/>
        </p:nvSpPr>
        <p:spPr>
          <a:xfrm>
            <a:off x="1598294" y="2867025"/>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39" name="object 33"/>
          <p:cNvSpPr/>
          <p:nvPr/>
        </p:nvSpPr>
        <p:spPr>
          <a:xfrm>
            <a:off x="1598294" y="2642235"/>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40" name="object 34"/>
          <p:cNvSpPr/>
          <p:nvPr/>
        </p:nvSpPr>
        <p:spPr>
          <a:xfrm>
            <a:off x="1598294" y="2417445"/>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41" name="object 35"/>
          <p:cNvSpPr/>
          <p:nvPr/>
        </p:nvSpPr>
        <p:spPr>
          <a:xfrm>
            <a:off x="1598294" y="2191892"/>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42" name="object 36"/>
          <p:cNvSpPr/>
          <p:nvPr/>
        </p:nvSpPr>
        <p:spPr>
          <a:xfrm>
            <a:off x="1598294" y="1967102"/>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43" name="object 37"/>
          <p:cNvSpPr/>
          <p:nvPr/>
        </p:nvSpPr>
        <p:spPr>
          <a:xfrm>
            <a:off x="1598294" y="1741551"/>
            <a:ext cx="41910" cy="0"/>
          </a:xfrm>
          <a:custGeom>
            <a:avLst/>
            <a:gdLst/>
            <a:ahLst/>
            <a:cxnLst/>
            <a:rect l="l" t="t" r="r" b="b"/>
            <a:pathLst>
              <a:path w="41910">
                <a:moveTo>
                  <a:pt x="0" y="0"/>
                </a:moveTo>
                <a:lnTo>
                  <a:pt x="41910" y="0"/>
                </a:lnTo>
              </a:path>
            </a:pathLst>
          </a:custGeom>
          <a:ln w="12954">
            <a:solidFill>
              <a:srgbClr val="4D4D4D"/>
            </a:solidFill>
          </a:ln>
        </p:spPr>
        <p:txBody>
          <a:bodyPr wrap="square" lIns="0" tIns="0" rIns="0" bIns="0" rtlCol="0"/>
          <a:lstStyle/>
          <a:p>
            <a:endParaRPr/>
          </a:p>
        </p:txBody>
      </p:sp>
      <p:sp>
        <p:nvSpPr>
          <p:cNvPr id="46" name="object 40"/>
          <p:cNvSpPr txBox="1"/>
          <p:nvPr/>
        </p:nvSpPr>
        <p:spPr>
          <a:xfrm>
            <a:off x="1942338" y="2417064"/>
            <a:ext cx="403225" cy="450850"/>
          </a:xfrm>
          <a:prstGeom prst="rect">
            <a:avLst/>
          </a:prstGeom>
          <a:solidFill>
            <a:srgbClr val="B1C0D7"/>
          </a:solidFill>
        </p:spPr>
        <p:txBody>
          <a:bodyPr vert="horz" wrap="square" lIns="0" tIns="0" rIns="0" bIns="0" rtlCol="0">
            <a:spAutoFit/>
          </a:bodyPr>
          <a:lstStyle/>
          <a:p>
            <a:pPr marL="67945">
              <a:lnSpc>
                <a:spcPct val="100000"/>
              </a:lnSpc>
            </a:pPr>
            <a:r>
              <a:rPr lang="ja-JP" sz="1000" b="0" i="0" dirty="0" smtClean="0">
                <a:solidFill>
                  <a:srgbClr val="4D4D4D"/>
                </a:solidFill>
                <a:ea typeface="MS UI Gothic" pitchFamily="18" charset="0"/>
              </a:rPr>
              <a:t>20%</a:t>
            </a:r>
          </a:p>
        </p:txBody>
      </p:sp>
      <p:sp>
        <p:nvSpPr>
          <p:cNvPr id="47" name="object 41"/>
          <p:cNvSpPr txBox="1"/>
          <p:nvPr/>
        </p:nvSpPr>
        <p:spPr>
          <a:xfrm>
            <a:off x="2948939" y="1876805"/>
            <a:ext cx="403225" cy="990600"/>
          </a:xfrm>
          <a:prstGeom prst="rect">
            <a:avLst/>
          </a:prstGeom>
          <a:solidFill>
            <a:srgbClr val="FFC000"/>
          </a:solidFill>
        </p:spPr>
        <p:txBody>
          <a:bodyPr vert="horz" wrap="square" lIns="0" tIns="0" rIns="0" bIns="0" rtlCol="0">
            <a:spAutoFit/>
          </a:bodyPr>
          <a:lstStyle/>
          <a:p>
            <a:pPr marL="67945">
              <a:lnSpc>
                <a:spcPct val="100000"/>
              </a:lnSpc>
            </a:pPr>
            <a:r>
              <a:rPr lang="ja-JP" sz="1000" b="0" i="0" dirty="0" smtClean="0">
                <a:solidFill>
                  <a:srgbClr val="4D4D4D"/>
                </a:solidFill>
                <a:ea typeface="MS UI Gothic" pitchFamily="18" charset="0"/>
              </a:rPr>
              <a:t>44%</a:t>
            </a:r>
          </a:p>
        </p:txBody>
      </p:sp>
      <p:sp>
        <p:nvSpPr>
          <p:cNvPr id="48" name="object 42"/>
          <p:cNvSpPr txBox="1"/>
          <p:nvPr/>
        </p:nvSpPr>
        <p:spPr>
          <a:xfrm>
            <a:off x="3956303" y="1921764"/>
            <a:ext cx="402590" cy="946150"/>
          </a:xfrm>
          <a:prstGeom prst="rect">
            <a:avLst/>
          </a:prstGeom>
          <a:solidFill>
            <a:srgbClr val="B60D27"/>
          </a:solidFill>
        </p:spPr>
        <p:txBody>
          <a:bodyPr vert="horz" wrap="square" lIns="0" tIns="0" rIns="0" bIns="0" rtlCol="0">
            <a:spAutoFit/>
          </a:bodyPr>
          <a:lstStyle/>
          <a:p>
            <a:pPr marL="67310">
              <a:lnSpc>
                <a:spcPct val="100000"/>
              </a:lnSpc>
            </a:pPr>
            <a:r>
              <a:rPr lang="ja-JP" sz="1000" b="0" i="0" dirty="0" smtClean="0">
                <a:solidFill>
                  <a:srgbClr val="FFFFFF"/>
                </a:solidFill>
                <a:ea typeface="MS UI Gothic" pitchFamily="18" charset="0"/>
              </a:rPr>
              <a:t>42%</a:t>
            </a:r>
          </a:p>
        </p:txBody>
      </p:sp>
      <p:sp>
        <p:nvSpPr>
          <p:cNvPr id="49" name="object 43"/>
          <p:cNvSpPr txBox="1"/>
          <p:nvPr/>
        </p:nvSpPr>
        <p:spPr>
          <a:xfrm>
            <a:off x="1351967" y="1660674"/>
            <a:ext cx="180975" cy="1290320"/>
          </a:xfrm>
          <a:prstGeom prst="rect">
            <a:avLst/>
          </a:prstGeom>
        </p:spPr>
        <p:txBody>
          <a:bodyPr vert="horz" wrap="square" lIns="0" tIns="0" rIns="0" bIns="0" rtlCol="0">
            <a:spAutoFit/>
          </a:bodyPr>
          <a:lstStyle/>
          <a:p>
            <a:pPr algn="ctr">
              <a:lnSpc>
                <a:spcPct val="100000"/>
              </a:lnSpc>
            </a:pPr>
            <a:r>
              <a:rPr lang="ja-JP" sz="1100" b="1" i="0" dirty="0" smtClean="0">
                <a:solidFill>
                  <a:srgbClr val="4D4D4D"/>
                </a:solidFill>
                <a:ea typeface="MS UI Gothic" pitchFamily="18" charset="0"/>
              </a:rPr>
              <a:t>50</a:t>
            </a:r>
          </a:p>
          <a:p>
            <a:pPr algn="ctr">
              <a:lnSpc>
                <a:spcPct val="100000"/>
              </a:lnSpc>
              <a:spcBef>
                <a:spcPts val="450"/>
              </a:spcBef>
            </a:pPr>
            <a:r>
              <a:rPr lang="ja-JP" sz="1100" b="1" i="0" dirty="0" smtClean="0">
                <a:solidFill>
                  <a:srgbClr val="4D4D4D"/>
                </a:solidFill>
                <a:ea typeface="MS UI Gothic" pitchFamily="18" charset="0"/>
              </a:rPr>
              <a:t>40</a:t>
            </a:r>
          </a:p>
          <a:p>
            <a:pPr algn="ctr">
              <a:lnSpc>
                <a:spcPct val="100000"/>
              </a:lnSpc>
              <a:spcBef>
                <a:spcPts val="450"/>
              </a:spcBef>
            </a:pPr>
            <a:r>
              <a:rPr lang="ja-JP" sz="1100" b="1" i="0" dirty="0" smtClean="0">
                <a:solidFill>
                  <a:srgbClr val="4D4D4D"/>
                </a:solidFill>
                <a:ea typeface="MS UI Gothic" pitchFamily="18" charset="0"/>
              </a:rPr>
              <a:t>30</a:t>
            </a:r>
          </a:p>
          <a:p>
            <a:pPr algn="ctr">
              <a:lnSpc>
                <a:spcPct val="100000"/>
              </a:lnSpc>
              <a:spcBef>
                <a:spcPts val="450"/>
              </a:spcBef>
            </a:pPr>
            <a:r>
              <a:rPr lang="ja-JP" sz="1100" b="1" i="0" dirty="0" smtClean="0">
                <a:solidFill>
                  <a:srgbClr val="4D4D4D"/>
                </a:solidFill>
                <a:ea typeface="MS UI Gothic" pitchFamily="18" charset="0"/>
              </a:rPr>
              <a:t>20</a:t>
            </a:r>
          </a:p>
          <a:p>
            <a:pPr algn="ctr">
              <a:lnSpc>
                <a:spcPct val="100000"/>
              </a:lnSpc>
              <a:spcBef>
                <a:spcPts val="450"/>
              </a:spcBef>
            </a:pPr>
            <a:r>
              <a:rPr lang="ja-JP" sz="1100" b="1" i="0" dirty="0" smtClean="0">
                <a:solidFill>
                  <a:srgbClr val="4D4D4D"/>
                </a:solidFill>
                <a:ea typeface="MS UI Gothic" pitchFamily="18" charset="0"/>
              </a:rPr>
              <a:t>10</a:t>
            </a:r>
          </a:p>
          <a:p>
            <a:pPr marL="77470" algn="ctr">
              <a:lnSpc>
                <a:spcPct val="100000"/>
              </a:lnSpc>
              <a:spcBef>
                <a:spcPts val="450"/>
              </a:spcBef>
            </a:pPr>
            <a:r>
              <a:rPr lang="ja-JP" sz="1100" b="1" i="0" dirty="0" smtClean="0">
                <a:solidFill>
                  <a:srgbClr val="4D4D4D"/>
                </a:solidFill>
                <a:ea typeface="MS UI Gothic" pitchFamily="18" charset="0"/>
              </a:rPr>
              <a:t>0</a:t>
            </a:r>
          </a:p>
        </p:txBody>
      </p:sp>
      <p:sp>
        <p:nvSpPr>
          <p:cNvPr id="50" name="object 44"/>
          <p:cNvSpPr txBox="1"/>
          <p:nvPr/>
        </p:nvSpPr>
        <p:spPr>
          <a:xfrm>
            <a:off x="786418" y="1628010"/>
            <a:ext cx="486409" cy="1508125"/>
          </a:xfrm>
          <a:prstGeom prst="rect">
            <a:avLst/>
          </a:prstGeom>
        </p:spPr>
        <p:txBody>
          <a:bodyPr vert="vert270" wrap="square" lIns="0" tIns="0" rIns="0" bIns="0" rtlCol="0">
            <a:spAutoFit/>
          </a:bodyPr>
          <a:lstStyle/>
          <a:p>
            <a:pPr marL="12700" marR="5080" indent="-635" algn="ctr">
              <a:lnSpc>
                <a:spcPts val="1270"/>
              </a:lnSpc>
            </a:pPr>
            <a:r>
              <a:rPr lang="ja-JP" sz="1100" b="1" i="0" dirty="0" smtClean="0">
                <a:solidFill>
                  <a:srgbClr val="4D4D4D"/>
                </a:solidFill>
                <a:ea typeface="MS UI Gothic" pitchFamily="18" charset="0"/>
              </a:rPr>
              <a:t>持続的奏効を認めた患者の割合(%)</a:t>
            </a:r>
          </a:p>
        </p:txBody>
      </p:sp>
      <p:sp>
        <p:nvSpPr>
          <p:cNvPr id="51" name="object 29"/>
          <p:cNvSpPr/>
          <p:nvPr/>
        </p:nvSpPr>
        <p:spPr>
          <a:xfrm>
            <a:off x="1640204" y="2867025"/>
            <a:ext cx="3020695" cy="0"/>
          </a:xfrm>
          <a:custGeom>
            <a:avLst/>
            <a:gdLst/>
            <a:ahLst/>
            <a:cxnLst/>
            <a:rect l="l" t="t" r="r" b="b"/>
            <a:pathLst>
              <a:path w="3020695">
                <a:moveTo>
                  <a:pt x="0" y="0"/>
                </a:moveTo>
                <a:lnTo>
                  <a:pt x="3020568" y="0"/>
                </a:lnTo>
              </a:path>
            </a:pathLst>
          </a:custGeom>
          <a:ln w="9906">
            <a:solidFill>
              <a:srgbClr val="929292"/>
            </a:solidFill>
          </a:ln>
        </p:spPr>
        <p:txBody>
          <a:bodyPr wrap="square" lIns="0" tIns="0" rIns="0" bIns="0" rtlCol="0"/>
          <a:lstStyle/>
          <a:p>
            <a:endParaRPr/>
          </a:p>
        </p:txBody>
      </p:sp>
      <p:sp>
        <p:nvSpPr>
          <p:cNvPr id="52" name="object 30"/>
          <p:cNvSpPr/>
          <p:nvPr/>
        </p:nvSpPr>
        <p:spPr>
          <a:xfrm>
            <a:off x="1640204" y="2867025"/>
            <a:ext cx="3020695" cy="0"/>
          </a:xfrm>
          <a:custGeom>
            <a:avLst/>
            <a:gdLst/>
            <a:ahLst/>
            <a:cxnLst/>
            <a:rect l="l" t="t" r="r" b="b"/>
            <a:pathLst>
              <a:path w="3020695">
                <a:moveTo>
                  <a:pt x="0" y="0"/>
                </a:moveTo>
                <a:lnTo>
                  <a:pt x="3020568" y="0"/>
                </a:lnTo>
              </a:path>
            </a:pathLst>
          </a:custGeom>
          <a:ln w="9906">
            <a:solidFill>
              <a:srgbClr val="929292"/>
            </a:solidFill>
          </a:ln>
        </p:spPr>
        <p:txBody>
          <a:bodyPr wrap="square" lIns="0" tIns="0" rIns="0" bIns="0" rtlCol="0"/>
          <a:lstStyle/>
          <a:p>
            <a:endParaRPr/>
          </a:p>
        </p:txBody>
      </p:sp>
      <p:sp>
        <p:nvSpPr>
          <p:cNvPr id="53" name="object 31"/>
          <p:cNvSpPr/>
          <p:nvPr/>
        </p:nvSpPr>
        <p:spPr>
          <a:xfrm>
            <a:off x="1640204" y="2867025"/>
            <a:ext cx="0" cy="680720"/>
          </a:xfrm>
          <a:custGeom>
            <a:avLst/>
            <a:gdLst/>
            <a:ahLst/>
            <a:cxnLst/>
            <a:rect l="l" t="t" r="r" b="b"/>
            <a:pathLst>
              <a:path h="680720">
                <a:moveTo>
                  <a:pt x="0" y="0"/>
                </a:moveTo>
                <a:lnTo>
                  <a:pt x="0" y="680466"/>
                </a:lnTo>
              </a:path>
            </a:pathLst>
          </a:custGeom>
          <a:ln w="9906">
            <a:solidFill>
              <a:srgbClr val="929292"/>
            </a:solidFill>
          </a:ln>
        </p:spPr>
        <p:txBody>
          <a:bodyPr wrap="square" lIns="0" tIns="0" rIns="0" bIns="0" rtlCol="0"/>
          <a:lstStyle/>
          <a:p>
            <a:endParaRPr/>
          </a:p>
        </p:txBody>
      </p:sp>
      <p:sp>
        <p:nvSpPr>
          <p:cNvPr id="54" name="object 32"/>
          <p:cNvSpPr/>
          <p:nvPr/>
        </p:nvSpPr>
        <p:spPr>
          <a:xfrm>
            <a:off x="2646807" y="2867025"/>
            <a:ext cx="0" cy="680720"/>
          </a:xfrm>
          <a:custGeom>
            <a:avLst/>
            <a:gdLst/>
            <a:ahLst/>
            <a:cxnLst/>
            <a:rect l="l" t="t" r="r" b="b"/>
            <a:pathLst>
              <a:path h="680720">
                <a:moveTo>
                  <a:pt x="0" y="0"/>
                </a:moveTo>
                <a:lnTo>
                  <a:pt x="0" y="680466"/>
                </a:lnTo>
              </a:path>
            </a:pathLst>
          </a:custGeom>
          <a:ln w="9906">
            <a:solidFill>
              <a:srgbClr val="929292"/>
            </a:solidFill>
          </a:ln>
        </p:spPr>
        <p:txBody>
          <a:bodyPr wrap="square" lIns="0" tIns="0" rIns="0" bIns="0" rtlCol="0"/>
          <a:lstStyle/>
          <a:p>
            <a:endParaRPr/>
          </a:p>
        </p:txBody>
      </p:sp>
      <p:sp>
        <p:nvSpPr>
          <p:cNvPr id="55" name="object 33"/>
          <p:cNvSpPr/>
          <p:nvPr/>
        </p:nvSpPr>
        <p:spPr>
          <a:xfrm>
            <a:off x="3654171" y="2867025"/>
            <a:ext cx="0" cy="680720"/>
          </a:xfrm>
          <a:custGeom>
            <a:avLst/>
            <a:gdLst/>
            <a:ahLst/>
            <a:cxnLst/>
            <a:rect l="l" t="t" r="r" b="b"/>
            <a:pathLst>
              <a:path h="680720">
                <a:moveTo>
                  <a:pt x="0" y="0"/>
                </a:moveTo>
                <a:lnTo>
                  <a:pt x="0" y="680466"/>
                </a:lnTo>
              </a:path>
            </a:pathLst>
          </a:custGeom>
          <a:ln w="9906">
            <a:solidFill>
              <a:srgbClr val="929292"/>
            </a:solidFill>
          </a:ln>
        </p:spPr>
        <p:txBody>
          <a:bodyPr wrap="square" lIns="0" tIns="0" rIns="0" bIns="0" rtlCol="0"/>
          <a:lstStyle/>
          <a:p>
            <a:endParaRPr/>
          </a:p>
        </p:txBody>
      </p:sp>
      <p:sp>
        <p:nvSpPr>
          <p:cNvPr id="56" name="object 34"/>
          <p:cNvSpPr/>
          <p:nvPr/>
        </p:nvSpPr>
        <p:spPr>
          <a:xfrm>
            <a:off x="4660772" y="2867025"/>
            <a:ext cx="0" cy="680720"/>
          </a:xfrm>
          <a:custGeom>
            <a:avLst/>
            <a:gdLst/>
            <a:ahLst/>
            <a:cxnLst/>
            <a:rect l="l" t="t" r="r" b="b"/>
            <a:pathLst>
              <a:path h="680720">
                <a:moveTo>
                  <a:pt x="0" y="0"/>
                </a:moveTo>
                <a:lnTo>
                  <a:pt x="0" y="680466"/>
                </a:lnTo>
              </a:path>
            </a:pathLst>
          </a:custGeom>
          <a:ln w="9906">
            <a:solidFill>
              <a:srgbClr val="929292"/>
            </a:solidFill>
          </a:ln>
        </p:spPr>
        <p:txBody>
          <a:bodyPr wrap="square" lIns="0" tIns="0" rIns="0" bIns="0" rtlCol="0"/>
          <a:lstStyle/>
          <a:p>
            <a:endParaRPr/>
          </a:p>
        </p:txBody>
      </p:sp>
      <p:sp>
        <p:nvSpPr>
          <p:cNvPr id="57" name="object 35"/>
          <p:cNvSpPr txBox="1"/>
          <p:nvPr/>
        </p:nvSpPr>
        <p:spPr>
          <a:xfrm>
            <a:off x="1863100" y="3045783"/>
            <a:ext cx="561340" cy="325755"/>
          </a:xfrm>
          <a:prstGeom prst="rect">
            <a:avLst/>
          </a:prstGeom>
        </p:spPr>
        <p:txBody>
          <a:bodyPr vert="horz" wrap="square" lIns="0" tIns="0" rIns="0" bIns="0" rtlCol="0">
            <a:spAutoFit/>
          </a:bodyPr>
          <a:lstStyle/>
          <a:p>
            <a:pPr marL="72390" marR="5080" indent="-60325">
              <a:lnSpc>
                <a:spcPts val="1260"/>
              </a:lnSpc>
            </a:pPr>
            <a:r>
              <a:rPr lang="ja-JP" sz="1100" b="1" i="0" dirty="0" smtClean="0">
                <a:solidFill>
                  <a:srgbClr val="4D4D4D"/>
                </a:solidFill>
                <a:ea typeface="MS UI Gothic" pitchFamily="18" charset="0"/>
              </a:rPr>
              <a:t>プラセボ(n=45)</a:t>
            </a:r>
          </a:p>
        </p:txBody>
      </p:sp>
      <p:sp>
        <p:nvSpPr>
          <p:cNvPr id="58" name="object 36"/>
          <p:cNvSpPr txBox="1"/>
          <p:nvPr/>
        </p:nvSpPr>
        <p:spPr>
          <a:xfrm>
            <a:off x="2800037" y="2873266"/>
            <a:ext cx="701040" cy="666849"/>
          </a:xfrm>
          <a:prstGeom prst="rect">
            <a:avLst/>
          </a:prstGeom>
        </p:spPr>
        <p:txBody>
          <a:bodyPr vert="horz" wrap="square" lIns="0" tIns="0" rIns="0" bIns="0" rtlCol="0">
            <a:spAutoFit/>
          </a:bodyPr>
          <a:lstStyle/>
          <a:p>
            <a:pPr marL="12700" marR="5080" algn="ctr">
              <a:lnSpc>
                <a:spcPts val="1260"/>
              </a:lnSpc>
            </a:pPr>
            <a:r>
              <a:rPr lang="ja-JP" sz="1100" b="1" i="0" dirty="0" smtClean="0">
                <a:solidFill>
                  <a:srgbClr val="4D4D4D"/>
                </a:solidFill>
                <a:ea typeface="MS UI Gothic" pitchFamily="18" charset="0"/>
              </a:rPr>
              <a:t>telotristat etiprate 250 mg (n=45)</a:t>
            </a:r>
          </a:p>
        </p:txBody>
      </p:sp>
      <p:sp>
        <p:nvSpPr>
          <p:cNvPr id="59" name="object 37"/>
          <p:cNvSpPr txBox="1"/>
          <p:nvPr/>
        </p:nvSpPr>
        <p:spPr>
          <a:xfrm>
            <a:off x="3806838" y="2885141"/>
            <a:ext cx="701040" cy="647065"/>
          </a:xfrm>
          <a:prstGeom prst="rect">
            <a:avLst/>
          </a:prstGeom>
        </p:spPr>
        <p:txBody>
          <a:bodyPr vert="horz" wrap="square" lIns="0" tIns="0" rIns="0" bIns="0" rtlCol="0">
            <a:spAutoFit/>
          </a:bodyPr>
          <a:lstStyle/>
          <a:p>
            <a:pPr marL="12700" marR="5080" algn="ctr">
              <a:lnSpc>
                <a:spcPts val="1260"/>
              </a:lnSpc>
            </a:pPr>
            <a:r>
              <a:rPr lang="ja-JP" sz="1100" b="1" i="0" dirty="0" smtClean="0">
                <a:solidFill>
                  <a:srgbClr val="4D4D4D"/>
                </a:solidFill>
                <a:ea typeface="MS UI Gothic" pitchFamily="18" charset="0"/>
              </a:rPr>
              <a:t>telotristat etiprate 500 mg (n=45)</a:t>
            </a:r>
          </a:p>
        </p:txBody>
      </p:sp>
    </p:spTree>
    <p:extLst>
      <p:ext uri="{BB962C8B-B14F-4D97-AF65-F5344CB8AC3E}">
        <p14:creationId xmlns:p14="http://schemas.microsoft.com/office/powerpoint/2010/main" xmlns="" val="92994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104: 細胞傷害性Tリンパ球の特徴を認めるCDH2陰性食道扁平上皮癌は、根治的化学放射線療法に対する良好な奏効例のサブタイプ – Tanaka Y et al</a:t>
            </a:r>
          </a:p>
        </p:txBody>
      </p:sp>
      <p:sp>
        <p:nvSpPr>
          <p:cNvPr id="12" name="Content Placeholder 11"/>
          <p:cNvSpPr>
            <a:spLocks noGrp="1"/>
          </p:cNvSpPr>
          <p:nvPr>
            <p:ph idx="1"/>
          </p:nvPr>
        </p:nvSpPr>
        <p:spPr/>
        <p:txBody>
          <a:bodyPr/>
          <a:lstStyle/>
          <a:p>
            <a:pPr marL="0" indent="0">
              <a:spcAft>
                <a:spcPts val="600"/>
              </a:spcAft>
              <a:buNone/>
            </a:pPr>
            <a:r>
              <a:rPr lang="ja-JP" sz="1800" b="1" i="0" dirty="0" smtClean="0">
                <a:solidFill>
                  <a:srgbClr val="4D4D4D"/>
                </a:solidFill>
                <a:ea typeface="MS UI Gothic" pitchFamily="18" charset="0"/>
              </a:rPr>
              <a:t>研究の目的</a:t>
            </a:r>
          </a:p>
          <a:p>
            <a:pPr>
              <a:spcAft>
                <a:spcPts val="600"/>
              </a:spcAft>
            </a:pPr>
            <a:r>
              <a:rPr lang="ja-JP" sz="1600" b="0" i="0" dirty="0" smtClean="0">
                <a:solidFill>
                  <a:srgbClr val="4D4D4D"/>
                </a:solidFill>
                <a:ea typeface="MS UI Gothic" pitchFamily="18" charset="0"/>
              </a:rPr>
              <a:t>CRTによって免疫活性化が誘発されるかどうかを検討すること、および免疫反応性サブタイプを用いてOSCCにおける予後を評価すること</a:t>
            </a:r>
          </a:p>
          <a:p>
            <a:pPr lvl="1">
              <a:spcAft>
                <a:spcPts val="600"/>
              </a:spcAft>
            </a:pPr>
            <a:endParaRPr lang="en-GB" sz="1800" dirty="0" smtClean="0"/>
          </a:p>
          <a:p>
            <a:pPr marL="0" indent="0">
              <a:spcAft>
                <a:spcPts val="600"/>
              </a:spcAft>
              <a:buNone/>
            </a:pPr>
            <a:r>
              <a:rPr lang="ja-JP" sz="1800" b="1" i="0" dirty="0" smtClean="0">
                <a:solidFill>
                  <a:srgbClr val="4D4D4D"/>
                </a:solidFill>
                <a:ea typeface="MS UI Gothic" pitchFamily="18" charset="0"/>
              </a:rPr>
              <a:t>試験デザイン</a:t>
            </a:r>
          </a:p>
          <a:p>
            <a:pPr>
              <a:spcAft>
                <a:spcPts val="600"/>
              </a:spcAft>
            </a:pPr>
            <a:r>
              <a:rPr lang="ja-JP" sz="1600" b="0" i="0" dirty="0" smtClean="0">
                <a:solidFill>
                  <a:srgbClr val="4D4D4D"/>
                </a:solidFill>
                <a:ea typeface="MS UI Gothic" pitchFamily="18" charset="0"/>
              </a:rPr>
              <a:t>生検標本60個。局所進行OSCC患者30例（ステージII/III：n=14/16）より、CRT開始前および開始後3～4週目に採取</a:t>
            </a:r>
          </a:p>
          <a:p>
            <a:pPr>
              <a:spcAft>
                <a:spcPts val="600"/>
              </a:spcAft>
            </a:pPr>
            <a:r>
              <a:rPr lang="ja-JP" sz="1600" b="0" i="0" dirty="0" smtClean="0">
                <a:solidFill>
                  <a:srgbClr val="4D4D4D"/>
                </a:solidFill>
                <a:ea typeface="MS UI Gothic" pitchFamily="18" charset="0"/>
              </a:rPr>
              <a:t>Affymetrixアレイ（HG-U133Plus2.0）</a:t>
            </a:r>
          </a:p>
          <a:p>
            <a:pPr>
              <a:spcAft>
                <a:spcPts val="600"/>
              </a:spcAft>
            </a:pPr>
            <a:r>
              <a:rPr lang="ja-JP" sz="1600" b="0" i="0" dirty="0" smtClean="0">
                <a:solidFill>
                  <a:srgbClr val="4D4D4D"/>
                </a:solidFill>
                <a:ea typeface="MS UI Gothic" pitchFamily="18" charset="0"/>
              </a:rPr>
              <a:t>全60標本についてUSVクラスター解析 </a:t>
            </a:r>
          </a:p>
          <a:p>
            <a:pPr>
              <a:spcAft>
                <a:spcPts val="600"/>
              </a:spcAft>
            </a:pPr>
            <a:r>
              <a:rPr lang="ja-JP" sz="1600" b="0" i="0" dirty="0" smtClean="0">
                <a:solidFill>
                  <a:srgbClr val="4D4D4D"/>
                </a:solidFill>
                <a:ea typeface="MS UI Gothic" pitchFamily="18" charset="0"/>
              </a:rPr>
              <a:t>CR例からのCRT後にアップレギュレーションを受ける遺伝子の選定、およびクラスター別の免疫反応性サブタイプの特定</a:t>
            </a:r>
          </a:p>
          <a:p>
            <a:pPr>
              <a:spcAft>
                <a:spcPts val="600"/>
              </a:spcAft>
            </a:pPr>
            <a:r>
              <a:rPr lang="ja-JP" sz="1600" b="0" i="0" dirty="0" smtClean="0">
                <a:solidFill>
                  <a:srgbClr val="4D4D4D"/>
                </a:solidFill>
                <a:ea typeface="MS UI Gothic" pitchFamily="18" charset="0"/>
              </a:rPr>
              <a:t> さらに、遺伝子発現プロファイルを別の標本125個から取得</a:t>
            </a:r>
          </a:p>
          <a:p>
            <a:pPr lvl="1">
              <a:spcAft>
                <a:spcPts val="600"/>
              </a:spcAft>
            </a:pPr>
            <a:r>
              <a:rPr lang="ja-JP" sz="1600" b="0" i="0" dirty="0" smtClean="0">
                <a:solidFill>
                  <a:srgbClr val="4D4D4D"/>
                </a:solidFill>
                <a:ea typeface="MS UI Gothic" pitchFamily="18" charset="0"/>
              </a:rPr>
              <a:t>臨床データが利用可能であった125例中121例を対象に生存分析を実施した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Tanaka et al. </a:t>
            </a:r>
            <a:r>
              <a:rPr lang="ja-JP" sz="1200" b="0" i="1" dirty="0" smtClean="0">
                <a:ea typeface="MS UI Gothic" pitchFamily="18" charset="0"/>
              </a:rPr>
              <a:t>Ann Oncol</a:t>
            </a:r>
            <a:r>
              <a:rPr lang="ja-JP" sz="1200" b="0" i="0" dirty="0" smtClean="0">
                <a:ea typeface="MS UI Gothic" pitchFamily="18" charset="0"/>
              </a:rPr>
              <a:t> 2015; 26 (suppl 6): abstr 104</a:t>
            </a:r>
          </a:p>
        </p:txBody>
      </p:sp>
    </p:spTree>
    <p:extLst>
      <p:ext uri="{BB962C8B-B14F-4D97-AF65-F5344CB8AC3E}">
        <p14:creationId xmlns:p14="http://schemas.microsoft.com/office/powerpoint/2010/main" xmlns="" val="3046970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5203032" y="4678874"/>
            <a:ext cx="2867025" cy="39688"/>
            <a:chOff x="1335088" y="4875213"/>
            <a:chExt cx="2867025" cy="39688"/>
          </a:xfrm>
        </p:grpSpPr>
        <p:sp>
          <p:nvSpPr>
            <p:cNvPr id="78"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3" name="Group 2"/>
          <p:cNvGrpSpPr/>
          <p:nvPr/>
        </p:nvGrpSpPr>
        <p:grpSpPr>
          <a:xfrm>
            <a:off x="1335088" y="4678879"/>
            <a:ext cx="2867025" cy="39688"/>
            <a:chOff x="1335088" y="4875213"/>
            <a:chExt cx="2867025" cy="39688"/>
          </a:xfrm>
        </p:grpSpPr>
        <p:sp>
          <p:nvSpPr>
            <p:cNvPr id="7"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104: 細胞傷害性Tリンパ球の特徴を認めるCDH2陰性食道扁平上皮癌は、</a:t>
            </a:r>
            <a:r>
              <a:rPr lang="en" sz="1800" dirty="0" smtClean="0"/>
              <a:t/>
            </a:r>
            <a:br>
              <a:rPr lang="en" sz="1800" dirty="0" smtClean="0"/>
            </a:br>
            <a:r>
              <a:rPr lang="ja-JP" sz="1800" b="1" i="0" dirty="0" smtClean="0">
                <a:solidFill>
                  <a:srgbClr val="043882"/>
                </a:solidFill>
                <a:ea typeface="MS UI Gothic" pitchFamily="18" charset="0"/>
              </a:rPr>
              <a:t>根治的化学放射線療法に対する良好な奏効例のサブタイプ – Tanaka Y et al</a:t>
            </a:r>
          </a:p>
        </p:txBody>
      </p:sp>
      <p:sp>
        <p:nvSpPr>
          <p:cNvPr id="12" name="Content Placeholder 11"/>
          <p:cNvSpPr>
            <a:spLocks noGrp="1"/>
          </p:cNvSpPr>
          <p:nvPr>
            <p:ph idx="1"/>
          </p:nvPr>
        </p:nvSpPr>
        <p:spPr/>
        <p:txBody>
          <a:bodyPr/>
          <a:lstStyle/>
          <a:p>
            <a:pPr marL="0" indent="0">
              <a:spcAft>
                <a:spcPts val="0"/>
              </a:spcAft>
              <a:buNone/>
            </a:pPr>
            <a:r>
              <a:rPr lang="ja-JP" sz="1600" b="1" i="0" dirty="0" smtClean="0">
                <a:solidFill>
                  <a:srgbClr val="4D4D4D"/>
                </a:solidFill>
                <a:ea typeface="MS UI Gothic" pitchFamily="18" charset="0"/>
              </a:rPr>
              <a:t>主な結果</a:t>
            </a:r>
          </a:p>
          <a:p>
            <a:pPr>
              <a:spcAft>
                <a:spcPts val="0"/>
              </a:spcAft>
            </a:pPr>
            <a:r>
              <a:rPr lang="ja-JP" sz="1500" b="0" i="0" dirty="0" smtClean="0">
                <a:solidFill>
                  <a:srgbClr val="4D4D4D"/>
                </a:solidFill>
                <a:ea typeface="MS UI Gothic" pitchFamily="18" charset="0"/>
              </a:rPr>
              <a:t>1,014個のアップレギュレーションを受ける遺伝子がCR達成例19例において確認され、235個以上の免疫刺激関連遺伝子、特にIFNγ、PRF1、GZMB等のCTL関連遺伝子が含まれた</a:t>
            </a:r>
          </a:p>
          <a:p>
            <a:pPr>
              <a:spcAft>
                <a:spcPts val="0"/>
              </a:spcAft>
            </a:pPr>
            <a:r>
              <a:rPr lang="ja-JP" sz="1500" b="0" i="0" dirty="0" smtClean="0">
                <a:solidFill>
                  <a:srgbClr val="4D4D4D"/>
                </a:solidFill>
                <a:ea typeface="MS UI Gothic" pitchFamily="18" charset="0"/>
              </a:rPr>
              <a:t>これら235個の遺伝子の発現プロファイルをクラスター解析したところ、免疫活性化を認める例が得られ、I型と名付けて他と区別した </a:t>
            </a:r>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lvl="1">
              <a:spcAft>
                <a:spcPts val="0"/>
              </a:spcAft>
            </a:pPr>
            <a:endParaRPr lang="en-GB" sz="1500" dirty="0"/>
          </a:p>
          <a:p>
            <a:pPr lvl="1">
              <a:spcAft>
                <a:spcPts val="0"/>
              </a:spcAft>
            </a:pPr>
            <a:endParaRPr lang="en-GB" sz="1500" dirty="0" smtClean="0"/>
          </a:p>
          <a:p>
            <a:pPr>
              <a:spcAft>
                <a:spcPts val="0"/>
              </a:spcAft>
            </a:pPr>
            <a:r>
              <a:rPr lang="ja-JP" sz="1500" b="0" i="0" dirty="0" smtClean="0">
                <a:solidFill>
                  <a:srgbClr val="4D4D4D"/>
                </a:solidFill>
                <a:ea typeface="MS UI Gothic" pitchFamily="18" charset="0"/>
              </a:rPr>
              <a:t>早期再発のないI型OSCCでは上皮型マーカーの過剰発現を認めたのに比して、早期再発したI型OSCCでは間葉移行関連遺伝子が過剰発現していた </a:t>
            </a:r>
          </a:p>
          <a:p>
            <a:pPr lvl="1">
              <a:spcAft>
                <a:spcPts val="0"/>
              </a:spcAft>
            </a:pPr>
            <a:endParaRPr lang="en-GB" dirty="0"/>
          </a:p>
          <a:p>
            <a:pPr lvl="1">
              <a:spcAft>
                <a:spcPts val="0"/>
              </a:spcAft>
            </a:pPr>
            <a:endParaRPr lang="en-GB" dirty="0" smtClean="0"/>
          </a:p>
          <a:p>
            <a:pPr lvl="1">
              <a:spcAft>
                <a:spcPts val="0"/>
              </a:spcAft>
            </a:pPr>
            <a:endParaRPr lang="en-GB" dirty="0"/>
          </a:p>
          <a:p>
            <a:pPr lvl="1">
              <a:spcAft>
                <a:spcPts val="0"/>
              </a:spcAft>
            </a:pPr>
            <a:endParaRPr lang="en-GB" dirty="0" smtClean="0"/>
          </a:p>
          <a:p>
            <a:pPr lvl="1">
              <a:spcAft>
                <a:spcPts val="0"/>
              </a:spcAft>
            </a:pPr>
            <a:endParaRPr lang="en-GB" dirty="0"/>
          </a:p>
        </p:txBody>
      </p:sp>
      <p:sp>
        <p:nvSpPr>
          <p:cNvPr id="13" name="Text Placeholder 12"/>
          <p:cNvSpPr>
            <a:spLocks noGrp="1"/>
          </p:cNvSpPr>
          <p:nvPr>
            <p:ph type="body" sz="quarter" idx="10"/>
          </p:nvPr>
        </p:nvSpPr>
        <p:spPr>
          <a:xfrm>
            <a:off x="365125" y="6096000"/>
            <a:ext cx="4654550" cy="487363"/>
          </a:xfrm>
        </p:spPr>
        <p:txBody>
          <a:bodyPr/>
          <a:lstStyle/>
          <a:p>
            <a:r>
              <a:rPr lang="ja-JP" sz="1200" b="0" i="0" dirty="0" smtClean="0">
                <a:ea typeface="MS UI Gothic" pitchFamily="18" charset="0"/>
              </a:rPr>
              <a:t>IFNγ：インターフェロン・ガンマ、GZMB：グランザイムB、PRF1：パーフォリン1</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Tanaka et al. </a:t>
            </a:r>
            <a:r>
              <a:rPr lang="ja-JP" sz="1200" b="0" i="1" dirty="0" smtClean="0">
                <a:ea typeface="MS UI Gothic" pitchFamily="18" charset="0"/>
              </a:rPr>
              <a:t>Ann Oncol</a:t>
            </a:r>
            <a:r>
              <a:rPr lang="ja-JP" sz="1200" b="0" i="0" dirty="0" smtClean="0">
                <a:ea typeface="MS UI Gothic" pitchFamily="18" charset="0"/>
              </a:rPr>
              <a:t> 2015; 26 (suppl 6): abstr 104</a:t>
            </a:r>
          </a:p>
        </p:txBody>
      </p:sp>
      <p:sp>
        <p:nvSpPr>
          <p:cNvPr id="24" name="Freeform 62"/>
          <p:cNvSpPr>
            <a:spLocks/>
          </p:cNvSpPr>
          <p:nvPr/>
        </p:nvSpPr>
        <p:spPr bwMode="auto">
          <a:xfrm>
            <a:off x="1335088" y="3026291"/>
            <a:ext cx="2876550" cy="908050"/>
          </a:xfrm>
          <a:custGeom>
            <a:avLst/>
            <a:gdLst>
              <a:gd name="T0" fmla="*/ 62 w 1812"/>
              <a:gd name="T1" fmla="*/ 0 h 572"/>
              <a:gd name="T2" fmla="*/ 103 w 1812"/>
              <a:gd name="T3" fmla="*/ 29 h 572"/>
              <a:gd name="T4" fmla="*/ 124 w 1812"/>
              <a:gd name="T5" fmla="*/ 37 h 572"/>
              <a:gd name="T6" fmla="*/ 130 w 1812"/>
              <a:gd name="T7" fmla="*/ 50 h 572"/>
              <a:gd name="T8" fmla="*/ 206 w 1812"/>
              <a:gd name="T9" fmla="*/ 62 h 572"/>
              <a:gd name="T10" fmla="*/ 214 w 1812"/>
              <a:gd name="T11" fmla="*/ 72 h 572"/>
              <a:gd name="T12" fmla="*/ 259 w 1812"/>
              <a:gd name="T13" fmla="*/ 110 h 572"/>
              <a:gd name="T14" fmla="*/ 276 w 1812"/>
              <a:gd name="T15" fmla="*/ 134 h 572"/>
              <a:gd name="T16" fmla="*/ 282 w 1812"/>
              <a:gd name="T17" fmla="*/ 157 h 572"/>
              <a:gd name="T18" fmla="*/ 282 w 1812"/>
              <a:gd name="T19" fmla="*/ 209 h 572"/>
              <a:gd name="T20" fmla="*/ 292 w 1812"/>
              <a:gd name="T21" fmla="*/ 219 h 572"/>
              <a:gd name="T22" fmla="*/ 315 w 1812"/>
              <a:gd name="T23" fmla="*/ 231 h 572"/>
              <a:gd name="T24" fmla="*/ 331 w 1812"/>
              <a:gd name="T25" fmla="*/ 242 h 572"/>
              <a:gd name="T26" fmla="*/ 348 w 1812"/>
              <a:gd name="T27" fmla="*/ 267 h 572"/>
              <a:gd name="T28" fmla="*/ 358 w 1812"/>
              <a:gd name="T29" fmla="*/ 279 h 572"/>
              <a:gd name="T30" fmla="*/ 368 w 1812"/>
              <a:gd name="T31" fmla="*/ 293 h 572"/>
              <a:gd name="T32" fmla="*/ 379 w 1812"/>
              <a:gd name="T33" fmla="*/ 314 h 572"/>
              <a:gd name="T34" fmla="*/ 411 w 1812"/>
              <a:gd name="T35" fmla="*/ 324 h 572"/>
              <a:gd name="T36" fmla="*/ 422 w 1812"/>
              <a:gd name="T37" fmla="*/ 341 h 572"/>
              <a:gd name="T38" fmla="*/ 473 w 1812"/>
              <a:gd name="T39" fmla="*/ 353 h 572"/>
              <a:gd name="T40" fmla="*/ 490 w 1812"/>
              <a:gd name="T41" fmla="*/ 368 h 572"/>
              <a:gd name="T42" fmla="*/ 502 w 1812"/>
              <a:gd name="T43" fmla="*/ 380 h 572"/>
              <a:gd name="T44" fmla="*/ 508 w 1812"/>
              <a:gd name="T45" fmla="*/ 393 h 572"/>
              <a:gd name="T46" fmla="*/ 516 w 1812"/>
              <a:gd name="T47" fmla="*/ 401 h 572"/>
              <a:gd name="T48" fmla="*/ 525 w 1812"/>
              <a:gd name="T49" fmla="*/ 417 h 572"/>
              <a:gd name="T50" fmla="*/ 553 w 1812"/>
              <a:gd name="T51" fmla="*/ 430 h 572"/>
              <a:gd name="T52" fmla="*/ 611 w 1812"/>
              <a:gd name="T53" fmla="*/ 442 h 572"/>
              <a:gd name="T54" fmla="*/ 687 w 1812"/>
              <a:gd name="T55" fmla="*/ 455 h 572"/>
              <a:gd name="T56" fmla="*/ 720 w 1812"/>
              <a:gd name="T57" fmla="*/ 483 h 572"/>
              <a:gd name="T58" fmla="*/ 749 w 1812"/>
              <a:gd name="T59" fmla="*/ 496 h 572"/>
              <a:gd name="T60" fmla="*/ 837 w 1812"/>
              <a:gd name="T61" fmla="*/ 506 h 572"/>
              <a:gd name="T62" fmla="*/ 897 w 1812"/>
              <a:gd name="T63" fmla="*/ 521 h 572"/>
              <a:gd name="T64" fmla="*/ 952 w 1812"/>
              <a:gd name="T65" fmla="*/ 531 h 572"/>
              <a:gd name="T66" fmla="*/ 1300 w 1812"/>
              <a:gd name="T67" fmla="*/ 550 h 572"/>
              <a:gd name="T68" fmla="*/ 1773 w 1812"/>
              <a:gd name="T69"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2" h="572">
                <a:moveTo>
                  <a:pt x="0" y="0"/>
                </a:moveTo>
                <a:lnTo>
                  <a:pt x="62" y="0"/>
                </a:lnTo>
                <a:lnTo>
                  <a:pt x="68" y="29"/>
                </a:lnTo>
                <a:lnTo>
                  <a:pt x="103" y="29"/>
                </a:lnTo>
                <a:lnTo>
                  <a:pt x="103" y="37"/>
                </a:lnTo>
                <a:lnTo>
                  <a:pt x="124" y="37"/>
                </a:lnTo>
                <a:lnTo>
                  <a:pt x="124" y="50"/>
                </a:lnTo>
                <a:lnTo>
                  <a:pt x="130" y="50"/>
                </a:lnTo>
                <a:lnTo>
                  <a:pt x="130" y="62"/>
                </a:lnTo>
                <a:lnTo>
                  <a:pt x="206" y="62"/>
                </a:lnTo>
                <a:lnTo>
                  <a:pt x="206" y="72"/>
                </a:lnTo>
                <a:lnTo>
                  <a:pt x="214" y="72"/>
                </a:lnTo>
                <a:lnTo>
                  <a:pt x="214" y="110"/>
                </a:lnTo>
                <a:lnTo>
                  <a:pt x="259" y="110"/>
                </a:lnTo>
                <a:lnTo>
                  <a:pt x="259" y="134"/>
                </a:lnTo>
                <a:lnTo>
                  <a:pt x="276" y="134"/>
                </a:lnTo>
                <a:lnTo>
                  <a:pt x="276" y="157"/>
                </a:lnTo>
                <a:lnTo>
                  <a:pt x="282" y="157"/>
                </a:lnTo>
                <a:lnTo>
                  <a:pt x="282" y="178"/>
                </a:lnTo>
                <a:lnTo>
                  <a:pt x="282" y="209"/>
                </a:lnTo>
                <a:lnTo>
                  <a:pt x="292" y="209"/>
                </a:lnTo>
                <a:lnTo>
                  <a:pt x="292" y="219"/>
                </a:lnTo>
                <a:lnTo>
                  <a:pt x="315" y="219"/>
                </a:lnTo>
                <a:lnTo>
                  <a:pt x="315" y="231"/>
                </a:lnTo>
                <a:lnTo>
                  <a:pt x="331" y="231"/>
                </a:lnTo>
                <a:lnTo>
                  <a:pt x="331" y="242"/>
                </a:lnTo>
                <a:lnTo>
                  <a:pt x="348" y="242"/>
                </a:lnTo>
                <a:lnTo>
                  <a:pt x="348" y="267"/>
                </a:lnTo>
                <a:lnTo>
                  <a:pt x="358" y="267"/>
                </a:lnTo>
                <a:lnTo>
                  <a:pt x="358" y="279"/>
                </a:lnTo>
                <a:lnTo>
                  <a:pt x="368" y="279"/>
                </a:lnTo>
                <a:lnTo>
                  <a:pt x="368" y="293"/>
                </a:lnTo>
                <a:lnTo>
                  <a:pt x="379" y="293"/>
                </a:lnTo>
                <a:lnTo>
                  <a:pt x="379" y="314"/>
                </a:lnTo>
                <a:lnTo>
                  <a:pt x="411" y="314"/>
                </a:lnTo>
                <a:lnTo>
                  <a:pt x="411" y="324"/>
                </a:lnTo>
                <a:lnTo>
                  <a:pt x="422" y="324"/>
                </a:lnTo>
                <a:lnTo>
                  <a:pt x="422" y="341"/>
                </a:lnTo>
                <a:lnTo>
                  <a:pt x="473" y="341"/>
                </a:lnTo>
                <a:lnTo>
                  <a:pt x="473" y="353"/>
                </a:lnTo>
                <a:lnTo>
                  <a:pt x="490" y="353"/>
                </a:lnTo>
                <a:lnTo>
                  <a:pt x="490" y="368"/>
                </a:lnTo>
                <a:lnTo>
                  <a:pt x="502" y="368"/>
                </a:lnTo>
                <a:lnTo>
                  <a:pt x="502" y="380"/>
                </a:lnTo>
                <a:lnTo>
                  <a:pt x="508" y="380"/>
                </a:lnTo>
                <a:lnTo>
                  <a:pt x="508" y="393"/>
                </a:lnTo>
                <a:lnTo>
                  <a:pt x="516" y="393"/>
                </a:lnTo>
                <a:lnTo>
                  <a:pt x="516" y="401"/>
                </a:lnTo>
                <a:lnTo>
                  <a:pt x="525" y="401"/>
                </a:lnTo>
                <a:lnTo>
                  <a:pt x="525" y="417"/>
                </a:lnTo>
                <a:lnTo>
                  <a:pt x="553" y="417"/>
                </a:lnTo>
                <a:lnTo>
                  <a:pt x="553" y="430"/>
                </a:lnTo>
                <a:lnTo>
                  <a:pt x="611" y="430"/>
                </a:lnTo>
                <a:lnTo>
                  <a:pt x="611" y="442"/>
                </a:lnTo>
                <a:lnTo>
                  <a:pt x="687" y="442"/>
                </a:lnTo>
                <a:lnTo>
                  <a:pt x="687" y="455"/>
                </a:lnTo>
                <a:lnTo>
                  <a:pt x="720" y="455"/>
                </a:lnTo>
                <a:lnTo>
                  <a:pt x="720" y="483"/>
                </a:lnTo>
                <a:lnTo>
                  <a:pt x="749" y="483"/>
                </a:lnTo>
                <a:lnTo>
                  <a:pt x="749" y="496"/>
                </a:lnTo>
                <a:lnTo>
                  <a:pt x="837" y="496"/>
                </a:lnTo>
                <a:lnTo>
                  <a:pt x="837" y="506"/>
                </a:lnTo>
                <a:lnTo>
                  <a:pt x="897" y="506"/>
                </a:lnTo>
                <a:lnTo>
                  <a:pt x="897" y="521"/>
                </a:lnTo>
                <a:lnTo>
                  <a:pt x="952" y="521"/>
                </a:lnTo>
                <a:lnTo>
                  <a:pt x="952" y="531"/>
                </a:lnTo>
                <a:lnTo>
                  <a:pt x="1300" y="531"/>
                </a:lnTo>
                <a:lnTo>
                  <a:pt x="1300" y="550"/>
                </a:lnTo>
                <a:lnTo>
                  <a:pt x="1773" y="550"/>
                </a:lnTo>
                <a:lnTo>
                  <a:pt x="1773" y="572"/>
                </a:lnTo>
                <a:lnTo>
                  <a:pt x="1812" y="572"/>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63"/>
          <p:cNvSpPr>
            <a:spLocks/>
          </p:cNvSpPr>
          <p:nvPr/>
        </p:nvSpPr>
        <p:spPr bwMode="auto">
          <a:xfrm>
            <a:off x="5202238" y="3032641"/>
            <a:ext cx="2947987" cy="541338"/>
          </a:xfrm>
          <a:custGeom>
            <a:avLst/>
            <a:gdLst>
              <a:gd name="T0" fmla="*/ 0 w 1857"/>
              <a:gd name="T1" fmla="*/ 0 h 341"/>
              <a:gd name="T2" fmla="*/ 281 w 1857"/>
              <a:gd name="T3" fmla="*/ 0 h 341"/>
              <a:gd name="T4" fmla="*/ 281 w 1857"/>
              <a:gd name="T5" fmla="*/ 60 h 341"/>
              <a:gd name="T6" fmla="*/ 376 w 1857"/>
              <a:gd name="T7" fmla="*/ 60 h 341"/>
              <a:gd name="T8" fmla="*/ 376 w 1857"/>
              <a:gd name="T9" fmla="*/ 89 h 341"/>
              <a:gd name="T10" fmla="*/ 501 w 1857"/>
              <a:gd name="T11" fmla="*/ 89 h 341"/>
              <a:gd name="T12" fmla="*/ 501 w 1857"/>
              <a:gd name="T13" fmla="*/ 110 h 341"/>
              <a:gd name="T14" fmla="*/ 508 w 1857"/>
              <a:gd name="T15" fmla="*/ 110 h 341"/>
              <a:gd name="T16" fmla="*/ 508 w 1857"/>
              <a:gd name="T17" fmla="*/ 145 h 341"/>
              <a:gd name="T18" fmla="*/ 522 w 1857"/>
              <a:gd name="T19" fmla="*/ 145 h 341"/>
              <a:gd name="T20" fmla="*/ 522 w 1857"/>
              <a:gd name="T21" fmla="*/ 172 h 341"/>
              <a:gd name="T22" fmla="*/ 543 w 1857"/>
              <a:gd name="T23" fmla="*/ 172 h 341"/>
              <a:gd name="T24" fmla="*/ 543 w 1857"/>
              <a:gd name="T25" fmla="*/ 205 h 341"/>
              <a:gd name="T26" fmla="*/ 631 w 1857"/>
              <a:gd name="T27" fmla="*/ 205 h 341"/>
              <a:gd name="T28" fmla="*/ 631 w 1857"/>
              <a:gd name="T29" fmla="*/ 232 h 341"/>
              <a:gd name="T30" fmla="*/ 861 w 1857"/>
              <a:gd name="T31" fmla="*/ 232 h 341"/>
              <a:gd name="T32" fmla="*/ 861 w 1857"/>
              <a:gd name="T33" fmla="*/ 258 h 341"/>
              <a:gd name="T34" fmla="*/ 1330 w 1857"/>
              <a:gd name="T35" fmla="*/ 258 h 341"/>
              <a:gd name="T36" fmla="*/ 1330 w 1857"/>
              <a:gd name="T37" fmla="*/ 292 h 341"/>
              <a:gd name="T38" fmla="*/ 1822 w 1857"/>
              <a:gd name="T39" fmla="*/ 292 h 341"/>
              <a:gd name="T40" fmla="*/ 1822 w 1857"/>
              <a:gd name="T41" fmla="*/ 341 h 341"/>
              <a:gd name="T42" fmla="*/ 1857 w 1857"/>
              <a:gd name="T4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57" h="341">
                <a:moveTo>
                  <a:pt x="0" y="0"/>
                </a:moveTo>
                <a:lnTo>
                  <a:pt x="281" y="0"/>
                </a:lnTo>
                <a:lnTo>
                  <a:pt x="281" y="60"/>
                </a:lnTo>
                <a:lnTo>
                  <a:pt x="376" y="60"/>
                </a:lnTo>
                <a:lnTo>
                  <a:pt x="376" y="89"/>
                </a:lnTo>
                <a:lnTo>
                  <a:pt x="501" y="89"/>
                </a:lnTo>
                <a:lnTo>
                  <a:pt x="501" y="110"/>
                </a:lnTo>
                <a:lnTo>
                  <a:pt x="508" y="110"/>
                </a:lnTo>
                <a:lnTo>
                  <a:pt x="508" y="145"/>
                </a:lnTo>
                <a:lnTo>
                  <a:pt x="522" y="145"/>
                </a:lnTo>
                <a:lnTo>
                  <a:pt x="522" y="172"/>
                </a:lnTo>
                <a:lnTo>
                  <a:pt x="543" y="172"/>
                </a:lnTo>
                <a:lnTo>
                  <a:pt x="543" y="205"/>
                </a:lnTo>
                <a:lnTo>
                  <a:pt x="631" y="205"/>
                </a:lnTo>
                <a:lnTo>
                  <a:pt x="631" y="232"/>
                </a:lnTo>
                <a:lnTo>
                  <a:pt x="861" y="232"/>
                </a:lnTo>
                <a:lnTo>
                  <a:pt x="861" y="258"/>
                </a:lnTo>
                <a:lnTo>
                  <a:pt x="1330" y="258"/>
                </a:lnTo>
                <a:lnTo>
                  <a:pt x="1330" y="292"/>
                </a:lnTo>
                <a:lnTo>
                  <a:pt x="1822" y="292"/>
                </a:lnTo>
                <a:lnTo>
                  <a:pt x="1822" y="341"/>
                </a:lnTo>
                <a:lnTo>
                  <a:pt x="1857" y="341"/>
                </a:lnTo>
              </a:path>
            </a:pathLst>
          </a:custGeom>
          <a:noFill/>
          <a:ln w="19050"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64"/>
          <p:cNvSpPr>
            <a:spLocks/>
          </p:cNvSpPr>
          <p:nvPr/>
        </p:nvSpPr>
        <p:spPr bwMode="auto">
          <a:xfrm>
            <a:off x="1350963" y="3026291"/>
            <a:ext cx="2860675" cy="1076325"/>
          </a:xfrm>
          <a:custGeom>
            <a:avLst/>
            <a:gdLst>
              <a:gd name="T0" fmla="*/ 1802 w 1802"/>
              <a:gd name="T1" fmla="*/ 678 h 678"/>
              <a:gd name="T2" fmla="*/ 1516 w 1802"/>
              <a:gd name="T3" fmla="*/ 678 h 678"/>
              <a:gd name="T4" fmla="*/ 1516 w 1802"/>
              <a:gd name="T5" fmla="*/ 636 h 678"/>
              <a:gd name="T6" fmla="*/ 1074 w 1802"/>
              <a:gd name="T7" fmla="*/ 636 h 678"/>
              <a:gd name="T8" fmla="*/ 1074 w 1802"/>
              <a:gd name="T9" fmla="*/ 597 h 678"/>
              <a:gd name="T10" fmla="*/ 955 w 1802"/>
              <a:gd name="T11" fmla="*/ 597 h 678"/>
              <a:gd name="T12" fmla="*/ 955 w 1802"/>
              <a:gd name="T13" fmla="*/ 556 h 678"/>
              <a:gd name="T14" fmla="*/ 926 w 1802"/>
              <a:gd name="T15" fmla="*/ 556 h 678"/>
              <a:gd name="T16" fmla="*/ 926 w 1802"/>
              <a:gd name="T17" fmla="*/ 517 h 678"/>
              <a:gd name="T18" fmla="*/ 856 w 1802"/>
              <a:gd name="T19" fmla="*/ 517 h 678"/>
              <a:gd name="T20" fmla="*/ 856 w 1802"/>
              <a:gd name="T21" fmla="*/ 475 h 678"/>
              <a:gd name="T22" fmla="*/ 727 w 1802"/>
              <a:gd name="T23" fmla="*/ 475 h 678"/>
              <a:gd name="T24" fmla="*/ 727 w 1802"/>
              <a:gd name="T25" fmla="*/ 444 h 678"/>
              <a:gd name="T26" fmla="*/ 692 w 1802"/>
              <a:gd name="T27" fmla="*/ 444 h 678"/>
              <a:gd name="T28" fmla="*/ 692 w 1802"/>
              <a:gd name="T29" fmla="*/ 407 h 678"/>
              <a:gd name="T30" fmla="*/ 657 w 1802"/>
              <a:gd name="T31" fmla="*/ 407 h 678"/>
              <a:gd name="T32" fmla="*/ 657 w 1802"/>
              <a:gd name="T33" fmla="*/ 372 h 678"/>
              <a:gd name="T34" fmla="*/ 642 w 1802"/>
              <a:gd name="T35" fmla="*/ 372 h 678"/>
              <a:gd name="T36" fmla="*/ 642 w 1802"/>
              <a:gd name="T37" fmla="*/ 339 h 678"/>
              <a:gd name="T38" fmla="*/ 578 w 1802"/>
              <a:gd name="T39" fmla="*/ 339 h 678"/>
              <a:gd name="T40" fmla="*/ 578 w 1802"/>
              <a:gd name="T41" fmla="*/ 308 h 678"/>
              <a:gd name="T42" fmla="*/ 556 w 1802"/>
              <a:gd name="T43" fmla="*/ 308 h 678"/>
              <a:gd name="T44" fmla="*/ 556 w 1802"/>
              <a:gd name="T45" fmla="*/ 275 h 678"/>
              <a:gd name="T46" fmla="*/ 381 w 1802"/>
              <a:gd name="T47" fmla="*/ 275 h 678"/>
              <a:gd name="T48" fmla="*/ 381 w 1802"/>
              <a:gd name="T49" fmla="*/ 246 h 678"/>
              <a:gd name="T50" fmla="*/ 354 w 1802"/>
              <a:gd name="T51" fmla="*/ 246 h 678"/>
              <a:gd name="T52" fmla="*/ 354 w 1802"/>
              <a:gd name="T53" fmla="*/ 217 h 678"/>
              <a:gd name="T54" fmla="*/ 344 w 1802"/>
              <a:gd name="T55" fmla="*/ 217 h 678"/>
              <a:gd name="T56" fmla="*/ 344 w 1802"/>
              <a:gd name="T57" fmla="*/ 184 h 678"/>
              <a:gd name="T58" fmla="*/ 336 w 1802"/>
              <a:gd name="T59" fmla="*/ 184 h 678"/>
              <a:gd name="T60" fmla="*/ 336 w 1802"/>
              <a:gd name="T61" fmla="*/ 155 h 678"/>
              <a:gd name="T62" fmla="*/ 325 w 1802"/>
              <a:gd name="T63" fmla="*/ 155 h 678"/>
              <a:gd name="T64" fmla="*/ 325 w 1802"/>
              <a:gd name="T65" fmla="*/ 120 h 678"/>
              <a:gd name="T66" fmla="*/ 223 w 1802"/>
              <a:gd name="T67" fmla="*/ 120 h 678"/>
              <a:gd name="T68" fmla="*/ 223 w 1802"/>
              <a:gd name="T69" fmla="*/ 58 h 678"/>
              <a:gd name="T70" fmla="*/ 148 w 1802"/>
              <a:gd name="T71" fmla="*/ 58 h 678"/>
              <a:gd name="T72" fmla="*/ 148 w 1802"/>
              <a:gd name="T73" fmla="*/ 31 h 678"/>
              <a:gd name="T74" fmla="*/ 97 w 1802"/>
              <a:gd name="T75" fmla="*/ 31 h 678"/>
              <a:gd name="T76" fmla="*/ 97 w 1802"/>
              <a:gd name="T77" fmla="*/ 0 h 678"/>
              <a:gd name="T78" fmla="*/ 0 w 1802"/>
              <a:gd name="T7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678">
                <a:moveTo>
                  <a:pt x="1802" y="678"/>
                </a:moveTo>
                <a:lnTo>
                  <a:pt x="1516" y="678"/>
                </a:lnTo>
                <a:lnTo>
                  <a:pt x="1516" y="636"/>
                </a:lnTo>
                <a:lnTo>
                  <a:pt x="1074" y="636"/>
                </a:lnTo>
                <a:lnTo>
                  <a:pt x="1074" y="597"/>
                </a:lnTo>
                <a:lnTo>
                  <a:pt x="955" y="597"/>
                </a:lnTo>
                <a:lnTo>
                  <a:pt x="955" y="556"/>
                </a:lnTo>
                <a:lnTo>
                  <a:pt x="926" y="556"/>
                </a:lnTo>
                <a:lnTo>
                  <a:pt x="926" y="517"/>
                </a:lnTo>
                <a:lnTo>
                  <a:pt x="856" y="517"/>
                </a:lnTo>
                <a:lnTo>
                  <a:pt x="856" y="475"/>
                </a:lnTo>
                <a:lnTo>
                  <a:pt x="727" y="475"/>
                </a:lnTo>
                <a:lnTo>
                  <a:pt x="727" y="444"/>
                </a:lnTo>
                <a:lnTo>
                  <a:pt x="692" y="444"/>
                </a:lnTo>
                <a:lnTo>
                  <a:pt x="692" y="407"/>
                </a:lnTo>
                <a:lnTo>
                  <a:pt x="657" y="407"/>
                </a:lnTo>
                <a:lnTo>
                  <a:pt x="657" y="372"/>
                </a:lnTo>
                <a:lnTo>
                  <a:pt x="642" y="372"/>
                </a:lnTo>
                <a:lnTo>
                  <a:pt x="642" y="339"/>
                </a:lnTo>
                <a:lnTo>
                  <a:pt x="578" y="339"/>
                </a:lnTo>
                <a:lnTo>
                  <a:pt x="578" y="308"/>
                </a:lnTo>
                <a:lnTo>
                  <a:pt x="556" y="308"/>
                </a:lnTo>
                <a:lnTo>
                  <a:pt x="556" y="275"/>
                </a:lnTo>
                <a:lnTo>
                  <a:pt x="381" y="275"/>
                </a:lnTo>
                <a:lnTo>
                  <a:pt x="381" y="246"/>
                </a:lnTo>
                <a:lnTo>
                  <a:pt x="354" y="246"/>
                </a:lnTo>
                <a:lnTo>
                  <a:pt x="354" y="217"/>
                </a:lnTo>
                <a:lnTo>
                  <a:pt x="344" y="217"/>
                </a:lnTo>
                <a:lnTo>
                  <a:pt x="344" y="184"/>
                </a:lnTo>
                <a:lnTo>
                  <a:pt x="336" y="184"/>
                </a:lnTo>
                <a:lnTo>
                  <a:pt x="336" y="155"/>
                </a:lnTo>
                <a:lnTo>
                  <a:pt x="325" y="155"/>
                </a:lnTo>
                <a:lnTo>
                  <a:pt x="325" y="120"/>
                </a:lnTo>
                <a:lnTo>
                  <a:pt x="223" y="120"/>
                </a:lnTo>
                <a:lnTo>
                  <a:pt x="223" y="58"/>
                </a:lnTo>
                <a:lnTo>
                  <a:pt x="148" y="58"/>
                </a:lnTo>
                <a:lnTo>
                  <a:pt x="148" y="31"/>
                </a:lnTo>
                <a:lnTo>
                  <a:pt x="97" y="31"/>
                </a:lnTo>
                <a:lnTo>
                  <a:pt x="97" y="0"/>
                </a:lnTo>
                <a:lnTo>
                  <a:pt x="0" y="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Freeform 65"/>
          <p:cNvSpPr>
            <a:spLocks/>
          </p:cNvSpPr>
          <p:nvPr/>
        </p:nvSpPr>
        <p:spPr bwMode="auto">
          <a:xfrm>
            <a:off x="5211763" y="3026291"/>
            <a:ext cx="2938462" cy="827088"/>
          </a:xfrm>
          <a:custGeom>
            <a:avLst/>
            <a:gdLst>
              <a:gd name="T0" fmla="*/ 0 w 1851"/>
              <a:gd name="T1" fmla="*/ 0 h 521"/>
              <a:gd name="T2" fmla="*/ 232 w 1851"/>
              <a:gd name="T3" fmla="*/ 0 h 521"/>
              <a:gd name="T4" fmla="*/ 232 w 1851"/>
              <a:gd name="T5" fmla="*/ 58 h 521"/>
              <a:gd name="T6" fmla="*/ 364 w 1851"/>
              <a:gd name="T7" fmla="*/ 58 h 521"/>
              <a:gd name="T8" fmla="*/ 364 w 1851"/>
              <a:gd name="T9" fmla="*/ 108 h 521"/>
              <a:gd name="T10" fmla="*/ 600 w 1851"/>
              <a:gd name="T11" fmla="*/ 108 h 521"/>
              <a:gd name="T12" fmla="*/ 600 w 1851"/>
              <a:gd name="T13" fmla="*/ 163 h 521"/>
              <a:gd name="T14" fmla="*/ 660 w 1851"/>
              <a:gd name="T15" fmla="*/ 163 h 521"/>
              <a:gd name="T16" fmla="*/ 660 w 1851"/>
              <a:gd name="T17" fmla="*/ 219 h 521"/>
              <a:gd name="T18" fmla="*/ 679 w 1851"/>
              <a:gd name="T19" fmla="*/ 219 h 521"/>
              <a:gd name="T20" fmla="*/ 679 w 1851"/>
              <a:gd name="T21" fmla="*/ 273 h 521"/>
              <a:gd name="T22" fmla="*/ 744 w 1851"/>
              <a:gd name="T23" fmla="*/ 273 h 521"/>
              <a:gd name="T24" fmla="*/ 744 w 1851"/>
              <a:gd name="T25" fmla="*/ 326 h 521"/>
              <a:gd name="T26" fmla="*/ 954 w 1851"/>
              <a:gd name="T27" fmla="*/ 326 h 521"/>
              <a:gd name="T28" fmla="*/ 954 w 1851"/>
              <a:gd name="T29" fmla="*/ 393 h 521"/>
              <a:gd name="T30" fmla="*/ 983 w 1851"/>
              <a:gd name="T31" fmla="*/ 393 h 521"/>
              <a:gd name="T32" fmla="*/ 983 w 1851"/>
              <a:gd name="T33" fmla="*/ 457 h 521"/>
              <a:gd name="T34" fmla="*/ 1102 w 1851"/>
              <a:gd name="T35" fmla="*/ 457 h 521"/>
              <a:gd name="T36" fmla="*/ 1102 w 1851"/>
              <a:gd name="T37" fmla="*/ 521 h 521"/>
              <a:gd name="T38" fmla="*/ 1851 w 1851"/>
              <a:gd name="T3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1" h="521">
                <a:moveTo>
                  <a:pt x="0" y="0"/>
                </a:moveTo>
                <a:lnTo>
                  <a:pt x="232" y="0"/>
                </a:lnTo>
                <a:lnTo>
                  <a:pt x="232" y="58"/>
                </a:lnTo>
                <a:lnTo>
                  <a:pt x="364" y="58"/>
                </a:lnTo>
                <a:lnTo>
                  <a:pt x="364" y="108"/>
                </a:lnTo>
                <a:lnTo>
                  <a:pt x="600" y="108"/>
                </a:lnTo>
                <a:lnTo>
                  <a:pt x="600" y="163"/>
                </a:lnTo>
                <a:lnTo>
                  <a:pt x="660" y="163"/>
                </a:lnTo>
                <a:lnTo>
                  <a:pt x="660" y="219"/>
                </a:lnTo>
                <a:lnTo>
                  <a:pt x="679" y="219"/>
                </a:lnTo>
                <a:lnTo>
                  <a:pt x="679" y="273"/>
                </a:lnTo>
                <a:lnTo>
                  <a:pt x="744" y="273"/>
                </a:lnTo>
                <a:lnTo>
                  <a:pt x="744" y="326"/>
                </a:lnTo>
                <a:lnTo>
                  <a:pt x="954" y="326"/>
                </a:lnTo>
                <a:lnTo>
                  <a:pt x="954" y="393"/>
                </a:lnTo>
                <a:lnTo>
                  <a:pt x="983" y="393"/>
                </a:lnTo>
                <a:lnTo>
                  <a:pt x="983" y="457"/>
                </a:lnTo>
                <a:lnTo>
                  <a:pt x="1102" y="457"/>
                </a:lnTo>
                <a:lnTo>
                  <a:pt x="1102" y="521"/>
                </a:lnTo>
                <a:lnTo>
                  <a:pt x="1851" y="521"/>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Rectangle 7"/>
          <p:cNvSpPr>
            <a:spLocks noChangeArrowheads="1"/>
          </p:cNvSpPr>
          <p:nvPr/>
        </p:nvSpPr>
        <p:spPr bwMode="auto">
          <a:xfrm rot="16200000">
            <a:off x="702290" y="3737643"/>
            <a:ext cx="2228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ja-JP" sz="1200" b="1" i="0" dirty="0" smtClean="0">
                <a:solidFill>
                  <a:srgbClr val="4D4D4D"/>
                </a:solidFill>
                <a:ea typeface="MS UI Gothic" pitchFamily="18" charset="0"/>
              </a:rPr>
              <a:t>OS</a:t>
            </a:r>
          </a:p>
        </p:txBody>
      </p:sp>
      <p:sp>
        <p:nvSpPr>
          <p:cNvPr id="29" name="Rectangle 7"/>
          <p:cNvSpPr>
            <a:spLocks noChangeArrowheads="1"/>
          </p:cNvSpPr>
          <p:nvPr/>
        </p:nvSpPr>
        <p:spPr bwMode="auto">
          <a:xfrm>
            <a:off x="4908077" y="2933958"/>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1.0</a:t>
            </a:r>
          </a:p>
        </p:txBody>
      </p:sp>
      <p:sp>
        <p:nvSpPr>
          <p:cNvPr id="30" name="Rectangle 7"/>
          <p:cNvSpPr>
            <a:spLocks noChangeArrowheads="1"/>
          </p:cNvSpPr>
          <p:nvPr/>
        </p:nvSpPr>
        <p:spPr bwMode="auto">
          <a:xfrm>
            <a:off x="4908077" y="3594994"/>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0.6</a:t>
            </a:r>
          </a:p>
        </p:txBody>
      </p:sp>
      <p:sp>
        <p:nvSpPr>
          <p:cNvPr id="31" name="Rectangle 7"/>
          <p:cNvSpPr>
            <a:spLocks noChangeArrowheads="1"/>
          </p:cNvSpPr>
          <p:nvPr/>
        </p:nvSpPr>
        <p:spPr bwMode="auto">
          <a:xfrm>
            <a:off x="4908077" y="3925512"/>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0.4</a:t>
            </a:r>
          </a:p>
        </p:txBody>
      </p:sp>
      <p:sp>
        <p:nvSpPr>
          <p:cNvPr id="32" name="Rectangle 7"/>
          <p:cNvSpPr>
            <a:spLocks noChangeArrowheads="1"/>
          </p:cNvSpPr>
          <p:nvPr/>
        </p:nvSpPr>
        <p:spPr bwMode="auto">
          <a:xfrm>
            <a:off x="4908077" y="4256030"/>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0.2</a:t>
            </a:r>
          </a:p>
        </p:txBody>
      </p:sp>
      <p:sp>
        <p:nvSpPr>
          <p:cNvPr id="33" name="Rectangle 7"/>
          <p:cNvSpPr>
            <a:spLocks noChangeArrowheads="1"/>
          </p:cNvSpPr>
          <p:nvPr/>
        </p:nvSpPr>
        <p:spPr bwMode="auto">
          <a:xfrm>
            <a:off x="4908077" y="3264476"/>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0.8</a:t>
            </a:r>
          </a:p>
        </p:txBody>
      </p:sp>
      <p:sp>
        <p:nvSpPr>
          <p:cNvPr id="34" name="Rectangle 7"/>
          <p:cNvSpPr>
            <a:spLocks noChangeArrowheads="1"/>
          </p:cNvSpPr>
          <p:nvPr/>
        </p:nvSpPr>
        <p:spPr bwMode="auto">
          <a:xfrm>
            <a:off x="5036317" y="4586546"/>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a:t>
            </a:r>
          </a:p>
        </p:txBody>
      </p:sp>
      <p:sp>
        <p:nvSpPr>
          <p:cNvPr id="35" name="Rectangle 7"/>
          <p:cNvSpPr>
            <a:spLocks noChangeArrowheads="1"/>
          </p:cNvSpPr>
          <p:nvPr/>
        </p:nvSpPr>
        <p:spPr bwMode="auto">
          <a:xfrm>
            <a:off x="1043608" y="2933958"/>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1.0</a:t>
            </a:r>
          </a:p>
        </p:txBody>
      </p:sp>
      <p:sp>
        <p:nvSpPr>
          <p:cNvPr id="36" name="Rectangle 7"/>
          <p:cNvSpPr>
            <a:spLocks noChangeArrowheads="1"/>
          </p:cNvSpPr>
          <p:nvPr/>
        </p:nvSpPr>
        <p:spPr bwMode="auto">
          <a:xfrm>
            <a:off x="1043608" y="3594994"/>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0.6</a:t>
            </a:r>
          </a:p>
        </p:txBody>
      </p:sp>
      <p:sp>
        <p:nvSpPr>
          <p:cNvPr id="37" name="Rectangle 7"/>
          <p:cNvSpPr>
            <a:spLocks noChangeArrowheads="1"/>
          </p:cNvSpPr>
          <p:nvPr/>
        </p:nvSpPr>
        <p:spPr bwMode="auto">
          <a:xfrm>
            <a:off x="1043608" y="3925512"/>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0.4</a:t>
            </a:r>
          </a:p>
        </p:txBody>
      </p:sp>
      <p:sp>
        <p:nvSpPr>
          <p:cNvPr id="38" name="Rectangle 7"/>
          <p:cNvSpPr>
            <a:spLocks noChangeArrowheads="1"/>
          </p:cNvSpPr>
          <p:nvPr/>
        </p:nvSpPr>
        <p:spPr bwMode="auto">
          <a:xfrm>
            <a:off x="1043608" y="4256030"/>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0.2</a:t>
            </a:r>
          </a:p>
        </p:txBody>
      </p:sp>
      <p:sp>
        <p:nvSpPr>
          <p:cNvPr id="39" name="Rectangle 7"/>
          <p:cNvSpPr>
            <a:spLocks noChangeArrowheads="1"/>
          </p:cNvSpPr>
          <p:nvPr/>
        </p:nvSpPr>
        <p:spPr bwMode="auto">
          <a:xfrm>
            <a:off x="1043608" y="3264476"/>
            <a:ext cx="2132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0.8</a:t>
            </a:r>
          </a:p>
        </p:txBody>
      </p:sp>
      <p:sp>
        <p:nvSpPr>
          <p:cNvPr id="40" name="Rectangle 7"/>
          <p:cNvSpPr>
            <a:spLocks noChangeArrowheads="1"/>
          </p:cNvSpPr>
          <p:nvPr/>
        </p:nvSpPr>
        <p:spPr bwMode="auto">
          <a:xfrm>
            <a:off x="1171848" y="4586546"/>
            <a:ext cx="8496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r>
              <a:rPr lang="ja-JP" sz="1200" b="0" i="0" dirty="0" smtClean="0">
                <a:solidFill>
                  <a:srgbClr val="4D4D4D"/>
                </a:solidFill>
                <a:ea typeface="MS UI Gothic" pitchFamily="18" charset="0"/>
              </a:rPr>
              <a:t>0</a:t>
            </a:r>
          </a:p>
        </p:txBody>
      </p:sp>
      <p:sp>
        <p:nvSpPr>
          <p:cNvPr id="41" name="Rectangle 7"/>
          <p:cNvSpPr>
            <a:spLocks noChangeArrowheads="1"/>
          </p:cNvSpPr>
          <p:nvPr/>
        </p:nvSpPr>
        <p:spPr bwMode="auto">
          <a:xfrm rot="16200000">
            <a:off x="4564037" y="3737643"/>
            <a:ext cx="22281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ja-JP" sz="1200" b="1" i="0" dirty="0" smtClean="0">
                <a:solidFill>
                  <a:srgbClr val="4D4D4D"/>
                </a:solidFill>
                <a:ea typeface="MS UI Gothic" pitchFamily="18" charset="0"/>
              </a:rPr>
              <a:t>OS</a:t>
            </a:r>
          </a:p>
        </p:txBody>
      </p:sp>
      <p:sp>
        <p:nvSpPr>
          <p:cNvPr id="42" name="Rectangle 7"/>
          <p:cNvSpPr>
            <a:spLocks noChangeArrowheads="1"/>
          </p:cNvSpPr>
          <p:nvPr/>
        </p:nvSpPr>
        <p:spPr bwMode="auto">
          <a:xfrm>
            <a:off x="119452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0</a:t>
            </a:r>
          </a:p>
        </p:txBody>
      </p:sp>
      <p:sp>
        <p:nvSpPr>
          <p:cNvPr id="43" name="Rectangle 7"/>
          <p:cNvSpPr>
            <a:spLocks noChangeArrowheads="1"/>
          </p:cNvSpPr>
          <p:nvPr/>
        </p:nvSpPr>
        <p:spPr bwMode="auto">
          <a:xfrm>
            <a:off x="176863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1</a:t>
            </a:r>
          </a:p>
        </p:txBody>
      </p:sp>
      <p:sp>
        <p:nvSpPr>
          <p:cNvPr id="44" name="Rectangle 7"/>
          <p:cNvSpPr>
            <a:spLocks noChangeArrowheads="1"/>
          </p:cNvSpPr>
          <p:nvPr/>
        </p:nvSpPr>
        <p:spPr bwMode="auto">
          <a:xfrm>
            <a:off x="234069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2</a:t>
            </a:r>
          </a:p>
        </p:txBody>
      </p:sp>
      <p:sp>
        <p:nvSpPr>
          <p:cNvPr id="45" name="Rectangle 7"/>
          <p:cNvSpPr>
            <a:spLocks noChangeArrowheads="1"/>
          </p:cNvSpPr>
          <p:nvPr/>
        </p:nvSpPr>
        <p:spPr bwMode="auto">
          <a:xfrm>
            <a:off x="291537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3</a:t>
            </a:r>
          </a:p>
        </p:txBody>
      </p:sp>
      <p:sp>
        <p:nvSpPr>
          <p:cNvPr id="46" name="Rectangle 7"/>
          <p:cNvSpPr>
            <a:spLocks noChangeArrowheads="1"/>
          </p:cNvSpPr>
          <p:nvPr/>
        </p:nvSpPr>
        <p:spPr bwMode="auto">
          <a:xfrm>
            <a:off x="348687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4</a:t>
            </a:r>
          </a:p>
        </p:txBody>
      </p:sp>
      <p:sp>
        <p:nvSpPr>
          <p:cNvPr id="47" name="Rectangle 7"/>
          <p:cNvSpPr>
            <a:spLocks noChangeArrowheads="1"/>
          </p:cNvSpPr>
          <p:nvPr/>
        </p:nvSpPr>
        <p:spPr bwMode="auto">
          <a:xfrm>
            <a:off x="406154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5</a:t>
            </a:r>
          </a:p>
        </p:txBody>
      </p:sp>
      <p:sp>
        <p:nvSpPr>
          <p:cNvPr id="48" name="Rectangle 7"/>
          <p:cNvSpPr>
            <a:spLocks noChangeArrowheads="1"/>
          </p:cNvSpPr>
          <p:nvPr/>
        </p:nvSpPr>
        <p:spPr bwMode="auto">
          <a:xfrm>
            <a:off x="507001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0</a:t>
            </a:r>
          </a:p>
        </p:txBody>
      </p:sp>
      <p:sp>
        <p:nvSpPr>
          <p:cNvPr id="49" name="Rectangle 7"/>
          <p:cNvSpPr>
            <a:spLocks noChangeArrowheads="1"/>
          </p:cNvSpPr>
          <p:nvPr/>
        </p:nvSpPr>
        <p:spPr bwMode="auto">
          <a:xfrm>
            <a:off x="564412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1</a:t>
            </a:r>
          </a:p>
        </p:txBody>
      </p:sp>
      <p:sp>
        <p:nvSpPr>
          <p:cNvPr id="50" name="Rectangle 7"/>
          <p:cNvSpPr>
            <a:spLocks noChangeArrowheads="1"/>
          </p:cNvSpPr>
          <p:nvPr/>
        </p:nvSpPr>
        <p:spPr bwMode="auto">
          <a:xfrm>
            <a:off x="621618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2</a:t>
            </a:r>
          </a:p>
        </p:txBody>
      </p:sp>
      <p:sp>
        <p:nvSpPr>
          <p:cNvPr id="51" name="Rectangle 7"/>
          <p:cNvSpPr>
            <a:spLocks noChangeArrowheads="1"/>
          </p:cNvSpPr>
          <p:nvPr/>
        </p:nvSpPr>
        <p:spPr bwMode="auto">
          <a:xfrm>
            <a:off x="679086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3</a:t>
            </a:r>
          </a:p>
        </p:txBody>
      </p:sp>
      <p:sp>
        <p:nvSpPr>
          <p:cNvPr id="52" name="Rectangle 7"/>
          <p:cNvSpPr>
            <a:spLocks noChangeArrowheads="1"/>
          </p:cNvSpPr>
          <p:nvPr/>
        </p:nvSpPr>
        <p:spPr bwMode="auto">
          <a:xfrm>
            <a:off x="7362360"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4</a:t>
            </a:r>
          </a:p>
        </p:txBody>
      </p:sp>
      <p:sp>
        <p:nvSpPr>
          <p:cNvPr id="53" name="Rectangle 7"/>
          <p:cNvSpPr>
            <a:spLocks noChangeArrowheads="1"/>
          </p:cNvSpPr>
          <p:nvPr/>
        </p:nvSpPr>
        <p:spPr bwMode="auto">
          <a:xfrm>
            <a:off x="7937035" y="4760915"/>
            <a:ext cx="28113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200" b="0" i="0" dirty="0" smtClean="0">
                <a:solidFill>
                  <a:srgbClr val="4D4D4D"/>
                </a:solidFill>
                <a:ea typeface="MS UI Gothic" pitchFamily="18" charset="0"/>
              </a:rPr>
              <a:t>5</a:t>
            </a:r>
          </a:p>
        </p:txBody>
      </p:sp>
      <p:sp>
        <p:nvSpPr>
          <p:cNvPr id="54" name="Rectangle 7"/>
          <p:cNvSpPr>
            <a:spLocks noChangeArrowheads="1"/>
          </p:cNvSpPr>
          <p:nvPr/>
        </p:nvSpPr>
        <p:spPr bwMode="auto">
          <a:xfrm>
            <a:off x="5211763" y="4936926"/>
            <a:ext cx="285750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altLang="en-US" sz="1200" dirty="0" smtClean="0">
                <a:solidFill>
                  <a:srgbClr val="4D4D4D"/>
                </a:solidFill>
                <a:ea typeface="MS UI Gothic" pitchFamily="18" charset="0"/>
              </a:rPr>
              <a:t>ヶ</a:t>
            </a:r>
            <a:r>
              <a:rPr lang="ja-JP" sz="1200" b="1" i="0" dirty="0" smtClean="0">
                <a:solidFill>
                  <a:srgbClr val="4D4D4D"/>
                </a:solidFill>
                <a:ea typeface="MS UI Gothic" pitchFamily="18" charset="0"/>
              </a:rPr>
              <a:t>年</a:t>
            </a:r>
          </a:p>
        </p:txBody>
      </p:sp>
      <p:sp>
        <p:nvSpPr>
          <p:cNvPr id="55" name="Rectangle 7"/>
          <p:cNvSpPr>
            <a:spLocks noChangeArrowheads="1"/>
          </p:cNvSpPr>
          <p:nvPr/>
        </p:nvSpPr>
        <p:spPr bwMode="auto">
          <a:xfrm>
            <a:off x="1335087" y="4936926"/>
            <a:ext cx="28670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altLang="en-US" sz="1200" dirty="0" smtClean="0">
                <a:solidFill>
                  <a:srgbClr val="4D4D4D"/>
                </a:solidFill>
                <a:ea typeface="MS UI Gothic" pitchFamily="18" charset="0"/>
              </a:rPr>
              <a:t>ヶ</a:t>
            </a:r>
            <a:r>
              <a:rPr lang="ja-JP" sz="1200" b="1" i="0" dirty="0" smtClean="0">
                <a:solidFill>
                  <a:srgbClr val="4D4D4D"/>
                </a:solidFill>
                <a:ea typeface="MS UI Gothic" pitchFamily="18" charset="0"/>
              </a:rPr>
              <a:t>年</a:t>
            </a:r>
          </a:p>
        </p:txBody>
      </p:sp>
      <p:sp>
        <p:nvSpPr>
          <p:cNvPr id="56" name="Rectangle 7"/>
          <p:cNvSpPr>
            <a:spLocks noChangeArrowheads="1"/>
          </p:cNvSpPr>
          <p:nvPr/>
        </p:nvSpPr>
        <p:spPr bwMode="auto">
          <a:xfrm>
            <a:off x="2821955" y="3009203"/>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I型(n=34)</a:t>
            </a:r>
          </a:p>
        </p:txBody>
      </p:sp>
      <p:sp>
        <p:nvSpPr>
          <p:cNvPr id="57" name="Rectangle 7"/>
          <p:cNvSpPr>
            <a:spLocks noChangeArrowheads="1"/>
          </p:cNvSpPr>
          <p:nvPr/>
        </p:nvSpPr>
        <p:spPr bwMode="auto">
          <a:xfrm>
            <a:off x="2821955" y="3190975"/>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非I型(n=87)</a:t>
            </a:r>
          </a:p>
        </p:txBody>
      </p:sp>
      <p:sp>
        <p:nvSpPr>
          <p:cNvPr id="58" name="Rectangle 7"/>
          <p:cNvSpPr>
            <a:spLocks noChangeArrowheads="1"/>
          </p:cNvSpPr>
          <p:nvPr/>
        </p:nvSpPr>
        <p:spPr bwMode="auto">
          <a:xfrm>
            <a:off x="6865068" y="3009203"/>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I型(n=20)</a:t>
            </a:r>
          </a:p>
        </p:txBody>
      </p:sp>
      <p:sp>
        <p:nvSpPr>
          <p:cNvPr id="59" name="Rectangle 7"/>
          <p:cNvSpPr>
            <a:spLocks noChangeArrowheads="1"/>
          </p:cNvSpPr>
          <p:nvPr/>
        </p:nvSpPr>
        <p:spPr bwMode="auto">
          <a:xfrm>
            <a:off x="6865068" y="3190975"/>
            <a:ext cx="1326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非I型(n=39)</a:t>
            </a:r>
          </a:p>
        </p:txBody>
      </p:sp>
      <p:cxnSp>
        <p:nvCxnSpPr>
          <p:cNvPr id="60" name="Straight Connector 59"/>
          <p:cNvCxnSpPr/>
          <p:nvPr/>
        </p:nvCxnSpPr>
        <p:spPr>
          <a:xfrm>
            <a:off x="2481263" y="3118624"/>
            <a:ext cx="2185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81263" y="3267132"/>
            <a:ext cx="2185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572331" y="3118624"/>
            <a:ext cx="21852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72331" y="3267132"/>
            <a:ext cx="21852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Rectangle 7"/>
          <p:cNvSpPr>
            <a:spLocks noChangeArrowheads="1"/>
          </p:cNvSpPr>
          <p:nvPr/>
        </p:nvSpPr>
        <p:spPr bwMode="auto">
          <a:xfrm>
            <a:off x="1656609" y="4257078"/>
            <a:ext cx="15734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p=0.651</a:t>
            </a:r>
          </a:p>
        </p:txBody>
      </p:sp>
      <p:sp>
        <p:nvSpPr>
          <p:cNvPr id="65" name="Rectangle 7"/>
          <p:cNvSpPr>
            <a:spLocks noChangeArrowheads="1"/>
          </p:cNvSpPr>
          <p:nvPr/>
        </p:nvSpPr>
        <p:spPr bwMode="auto">
          <a:xfrm>
            <a:off x="5518803" y="4257078"/>
            <a:ext cx="15734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r>
              <a:rPr lang="ja-JP" sz="1200" b="0" i="0" dirty="0" smtClean="0">
                <a:solidFill>
                  <a:srgbClr val="4D4D4D"/>
                </a:solidFill>
                <a:ea typeface="MS UI Gothic" pitchFamily="18" charset="0"/>
              </a:rPr>
              <a:t>p=0.160</a:t>
            </a:r>
          </a:p>
        </p:txBody>
      </p:sp>
      <p:sp>
        <p:nvSpPr>
          <p:cNvPr id="66" name="Rectangle 7"/>
          <p:cNvSpPr>
            <a:spLocks noChangeArrowheads="1"/>
          </p:cNvSpPr>
          <p:nvPr/>
        </p:nvSpPr>
        <p:spPr bwMode="auto">
          <a:xfrm>
            <a:off x="5211763" y="2743200"/>
            <a:ext cx="28575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400" b="1" i="0" dirty="0" smtClean="0">
                <a:solidFill>
                  <a:srgbClr val="4D4D4D"/>
                </a:solidFill>
                <a:ea typeface="MS UI Gothic" pitchFamily="18" charset="0"/>
              </a:rPr>
              <a:t>CR例(n=59)</a:t>
            </a:r>
          </a:p>
        </p:txBody>
      </p:sp>
      <p:sp>
        <p:nvSpPr>
          <p:cNvPr id="67" name="Rectangle 7"/>
          <p:cNvSpPr>
            <a:spLocks noChangeArrowheads="1"/>
          </p:cNvSpPr>
          <p:nvPr/>
        </p:nvSpPr>
        <p:spPr bwMode="auto">
          <a:xfrm>
            <a:off x="1335087" y="2743200"/>
            <a:ext cx="286702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ja-JP" sz="1400" b="1" i="0" dirty="0" smtClean="0">
                <a:solidFill>
                  <a:srgbClr val="4D4D4D"/>
                </a:solidFill>
                <a:ea typeface="MS UI Gothic" pitchFamily="18" charset="0"/>
              </a:rPr>
              <a:t>全例(n=121)</a:t>
            </a:r>
          </a:p>
        </p:txBody>
      </p:sp>
      <p:grpSp>
        <p:nvGrpSpPr>
          <p:cNvPr id="69" name="Group 68"/>
          <p:cNvGrpSpPr/>
          <p:nvPr/>
        </p:nvGrpSpPr>
        <p:grpSpPr>
          <a:xfrm rot="5400000">
            <a:off x="488780" y="3831512"/>
            <a:ext cx="1652400" cy="39688"/>
            <a:chOff x="1335088" y="4875213"/>
            <a:chExt cx="2867025" cy="39688"/>
          </a:xfrm>
        </p:grpSpPr>
        <p:sp>
          <p:nvSpPr>
            <p:cNvPr id="70"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85" name="Group 84"/>
          <p:cNvGrpSpPr/>
          <p:nvPr/>
        </p:nvGrpSpPr>
        <p:grpSpPr>
          <a:xfrm rot="5400000">
            <a:off x="4356724" y="3831507"/>
            <a:ext cx="1652400" cy="39688"/>
            <a:chOff x="1335088" y="4875213"/>
            <a:chExt cx="2867025" cy="39688"/>
          </a:xfrm>
        </p:grpSpPr>
        <p:sp>
          <p:nvSpPr>
            <p:cNvPr id="86" name="Line 43"/>
            <p:cNvSpPr>
              <a:spLocks noChangeShapeType="1"/>
            </p:cNvSpPr>
            <p:nvPr/>
          </p:nvSpPr>
          <p:spPr bwMode="auto">
            <a:xfrm>
              <a:off x="1335088" y="4875213"/>
              <a:ext cx="2867025"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44"/>
            <p:cNvSpPr>
              <a:spLocks noChangeShapeType="1"/>
            </p:cNvSpPr>
            <p:nvPr/>
          </p:nvSpPr>
          <p:spPr bwMode="auto">
            <a:xfrm>
              <a:off x="133508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45"/>
            <p:cNvSpPr>
              <a:spLocks noChangeShapeType="1"/>
            </p:cNvSpPr>
            <p:nvPr/>
          </p:nvSpPr>
          <p:spPr bwMode="auto">
            <a:xfrm>
              <a:off x="19097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46"/>
            <p:cNvSpPr>
              <a:spLocks noChangeShapeType="1"/>
            </p:cNvSpPr>
            <p:nvPr/>
          </p:nvSpPr>
          <p:spPr bwMode="auto">
            <a:xfrm>
              <a:off x="248126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47"/>
            <p:cNvSpPr>
              <a:spLocks noChangeShapeType="1"/>
            </p:cNvSpPr>
            <p:nvPr/>
          </p:nvSpPr>
          <p:spPr bwMode="auto">
            <a:xfrm>
              <a:off x="30559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48"/>
            <p:cNvSpPr>
              <a:spLocks noChangeShapeType="1"/>
            </p:cNvSpPr>
            <p:nvPr/>
          </p:nvSpPr>
          <p:spPr bwMode="auto">
            <a:xfrm>
              <a:off x="3627438"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49"/>
            <p:cNvSpPr>
              <a:spLocks noChangeShapeType="1"/>
            </p:cNvSpPr>
            <p:nvPr/>
          </p:nvSpPr>
          <p:spPr bwMode="auto">
            <a:xfrm>
              <a:off x="4202113" y="4875213"/>
              <a:ext cx="0" cy="39688"/>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xmlns="" val="77013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104: 細胞傷害性Tリンパ球の特徴を認めるCDH2陰性食道扁平上皮癌は、</a:t>
            </a:r>
            <a:r>
              <a:rPr lang="en" sz="1800" dirty="0" smtClean="0"/>
              <a:t/>
            </a:r>
            <a:br>
              <a:rPr lang="en" sz="1800" dirty="0" smtClean="0"/>
            </a:br>
            <a:r>
              <a:rPr lang="ja-JP" sz="1800" b="1" i="0" dirty="0" smtClean="0">
                <a:solidFill>
                  <a:srgbClr val="043882"/>
                </a:solidFill>
                <a:ea typeface="MS UI Gothic" pitchFamily="18" charset="0"/>
              </a:rPr>
              <a:t>根治的化学放射線療法に対する良好な奏効例のサブタイプ – Tanaka Y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500" b="0" i="0" dirty="0" smtClean="0">
                <a:solidFill>
                  <a:srgbClr val="4D4D4D"/>
                </a:solidFill>
                <a:ea typeface="MS UI Gothic" pitchFamily="18" charset="0"/>
              </a:rPr>
              <a:t>食道癌の解析において、CDH2陰性例におけるOSは、CDH2陽性例よりも有意に良好であった（図）</a:t>
            </a:r>
          </a:p>
          <a:p>
            <a:r>
              <a:rPr lang="ja-JP" sz="1500" b="0" i="0" dirty="0" smtClean="0">
                <a:solidFill>
                  <a:srgbClr val="4D4D4D"/>
                </a:solidFill>
                <a:ea typeface="MS UI Gothic" pitchFamily="18" charset="0"/>
              </a:rPr>
              <a:t>I型において、CDH2陰性例のOSおよび再発率は、CDH2陽性例よりも有意に良好であった（図）</a:t>
            </a:r>
          </a:p>
          <a:p>
            <a:pPr lvl="1"/>
            <a:endParaRPr lang="en-GB" sz="1500" dirty="0"/>
          </a:p>
          <a:p>
            <a:pPr lvl="1"/>
            <a:endParaRPr lang="en-GB" sz="1500" dirty="0" smtClean="0"/>
          </a:p>
          <a:p>
            <a:pPr marL="252412" lvl="1" indent="0">
              <a:buNone/>
            </a:pPr>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spcBef>
                <a:spcPts val="1200"/>
              </a:spcBef>
              <a:buNone/>
            </a:pPr>
            <a:r>
              <a:rPr lang="ja-JP" sz="1600" b="1" i="0" dirty="0" smtClean="0">
                <a:solidFill>
                  <a:srgbClr val="4D4D4D"/>
                </a:solidFill>
                <a:ea typeface="MS UI Gothic" pitchFamily="18" charset="0"/>
              </a:rPr>
              <a:t>結論</a:t>
            </a:r>
          </a:p>
          <a:p>
            <a:pPr>
              <a:spcBef>
                <a:spcPts val="600"/>
              </a:spcBef>
            </a:pPr>
            <a:r>
              <a:rPr lang="ja-JP" sz="1500" b="1" i="0" dirty="0" smtClean="0">
                <a:solidFill>
                  <a:srgbClr val="4D4D4D"/>
                </a:solidFill>
                <a:ea typeface="MS UI Gothic" pitchFamily="18" charset="0"/>
              </a:rPr>
              <a:t>CRTは特定のサブタイプにおいてCTLを活性化する可能性があり、上皮表現型を有する免疫反応性OSCCには免疫刺激療法が有益となりうる</a:t>
            </a:r>
          </a:p>
          <a:p>
            <a:pPr lvl="1"/>
            <a:endParaRPr lang="en-GB" b="1" dirty="0"/>
          </a:p>
        </p:txBody>
      </p:sp>
      <p:sp>
        <p:nvSpPr>
          <p:cNvPr id="13" name="Text Placeholder 12"/>
          <p:cNvSpPr>
            <a:spLocks noGrp="1"/>
          </p:cNvSpPr>
          <p:nvPr>
            <p:ph type="body" sz="quarter" idx="10"/>
          </p:nvPr>
        </p:nvSpPr>
        <p:spPr>
          <a:xfrm>
            <a:off x="365125" y="6096000"/>
            <a:ext cx="4359275" cy="487363"/>
          </a:xfrm>
        </p:spPr>
        <p:txBody>
          <a:bodyPr/>
          <a:lstStyle/>
          <a:p>
            <a:r>
              <a:rPr lang="ja-JP" sz="1100" b="0" i="0" dirty="0" smtClean="0">
                <a:ea typeface="MS UI Gothic" pitchFamily="18" charset="0"/>
              </a:rPr>
              <a:t>CDH：カドヘリン、CTL：細胞傷害性Tリンパ球</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Tanaka et al. </a:t>
            </a:r>
            <a:r>
              <a:rPr lang="ja-JP" sz="1200" b="0" i="1" dirty="0" smtClean="0">
                <a:ea typeface="MS UI Gothic" pitchFamily="18" charset="0"/>
              </a:rPr>
              <a:t>Ann Oncol</a:t>
            </a:r>
            <a:r>
              <a:rPr lang="ja-JP" sz="1200" b="0" i="0" dirty="0" smtClean="0">
                <a:ea typeface="MS UI Gothic" pitchFamily="18" charset="0"/>
              </a:rPr>
              <a:t> 2015; 26 (suppl 6): abstr 104</a:t>
            </a:r>
          </a:p>
        </p:txBody>
      </p:sp>
      <p:grpSp>
        <p:nvGrpSpPr>
          <p:cNvPr id="123" name="Group 122"/>
          <p:cNvGrpSpPr/>
          <p:nvPr/>
        </p:nvGrpSpPr>
        <p:grpSpPr>
          <a:xfrm>
            <a:off x="102583" y="2277632"/>
            <a:ext cx="8939120" cy="2840982"/>
            <a:chOff x="68079" y="2676881"/>
            <a:chExt cx="8939120" cy="2840982"/>
          </a:xfrm>
        </p:grpSpPr>
        <p:grpSp>
          <p:nvGrpSpPr>
            <p:cNvPr id="124" name="Group 123"/>
            <p:cNvGrpSpPr/>
            <p:nvPr/>
          </p:nvGrpSpPr>
          <p:grpSpPr>
            <a:xfrm>
              <a:off x="68079" y="2676881"/>
              <a:ext cx="2968432" cy="2840982"/>
              <a:chOff x="61715" y="2676881"/>
              <a:chExt cx="2939036" cy="2840982"/>
            </a:xfrm>
          </p:grpSpPr>
          <p:sp>
            <p:nvSpPr>
              <p:cNvPr id="201" name="Freeform 200"/>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2"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3"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4"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6"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7"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8"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9"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0"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1"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TextBox 211"/>
              <p:cNvSpPr txBox="1"/>
              <p:nvPr/>
            </p:nvSpPr>
            <p:spPr>
              <a:xfrm rot="16200000">
                <a:off x="-4899" y="3867009"/>
                <a:ext cx="407483" cy="274256"/>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a:t>
                </a:r>
              </a:p>
            </p:txBody>
          </p:sp>
          <p:sp>
            <p:nvSpPr>
              <p:cNvPr id="213" name="TextBox 212"/>
              <p:cNvSpPr txBox="1"/>
              <p:nvPr/>
            </p:nvSpPr>
            <p:spPr>
              <a:xfrm>
                <a:off x="1193811" y="5240864"/>
                <a:ext cx="114781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経過時間(</a:t>
                </a:r>
                <a:r>
                  <a:rPr lang="ja-JP" altLang="en-US" sz="1200" b="1" dirty="0" smtClean="0">
                    <a:solidFill>
                      <a:srgbClr val="4D4D4D"/>
                    </a:solidFill>
                    <a:ea typeface="MS UI Gothic" pitchFamily="18" charset="0"/>
                  </a:rPr>
                  <a:t>ヶ</a:t>
                </a:r>
                <a:r>
                  <a:rPr lang="ja-JP" sz="1200" b="1" i="0" dirty="0" smtClean="0">
                    <a:solidFill>
                      <a:srgbClr val="4D4D4D"/>
                    </a:solidFill>
                    <a:ea typeface="MS UI Gothic" pitchFamily="18" charset="0"/>
                  </a:rPr>
                  <a:t>年)</a:t>
                </a:r>
              </a:p>
            </p:txBody>
          </p:sp>
          <p:sp>
            <p:nvSpPr>
              <p:cNvPr id="214" name="TextBox 213"/>
              <p:cNvSpPr txBox="1"/>
              <p:nvPr/>
            </p:nvSpPr>
            <p:spPr>
              <a:xfrm>
                <a:off x="245730" y="2868228"/>
                <a:ext cx="3939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215" name="TextBox 214"/>
              <p:cNvSpPr txBox="1"/>
              <p:nvPr/>
            </p:nvSpPr>
            <p:spPr>
              <a:xfrm>
                <a:off x="245730" y="3260316"/>
                <a:ext cx="3939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216" name="TextBox 215"/>
              <p:cNvSpPr txBox="1"/>
              <p:nvPr/>
            </p:nvSpPr>
            <p:spPr>
              <a:xfrm>
                <a:off x="245730" y="3659426"/>
                <a:ext cx="3939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217" name="TextBox 216"/>
              <p:cNvSpPr txBox="1"/>
              <p:nvPr/>
            </p:nvSpPr>
            <p:spPr>
              <a:xfrm>
                <a:off x="245730" y="4058537"/>
                <a:ext cx="3939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218" name="TextBox 217"/>
              <p:cNvSpPr txBox="1"/>
              <p:nvPr/>
            </p:nvSpPr>
            <p:spPr>
              <a:xfrm>
                <a:off x="245730" y="4457647"/>
                <a:ext cx="3939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219" name="TextBox 218"/>
              <p:cNvSpPr txBox="1"/>
              <p:nvPr/>
            </p:nvSpPr>
            <p:spPr>
              <a:xfrm>
                <a:off x="372700" y="4856758"/>
                <a:ext cx="26695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20" name="TextBox 219"/>
              <p:cNvSpPr txBox="1"/>
              <p:nvPr/>
            </p:nvSpPr>
            <p:spPr>
              <a:xfrm>
                <a:off x="546930" y="5076809"/>
                <a:ext cx="26695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21" name="TextBox 220"/>
              <p:cNvSpPr txBox="1"/>
              <p:nvPr/>
            </p:nvSpPr>
            <p:spPr>
              <a:xfrm>
                <a:off x="95435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a:t>
                </a:r>
              </a:p>
            </p:txBody>
          </p:sp>
          <p:sp>
            <p:nvSpPr>
              <p:cNvPr id="222" name="TextBox 221"/>
              <p:cNvSpPr txBox="1"/>
              <p:nvPr/>
            </p:nvSpPr>
            <p:spPr>
              <a:xfrm>
                <a:off x="1405535"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a:t>
                </a:r>
              </a:p>
            </p:txBody>
          </p:sp>
          <p:sp>
            <p:nvSpPr>
              <p:cNvPr id="223" name="TextBox 222"/>
              <p:cNvSpPr txBox="1"/>
              <p:nvPr/>
            </p:nvSpPr>
            <p:spPr>
              <a:xfrm>
                <a:off x="1849906"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224" name="TextBox 223"/>
              <p:cNvSpPr txBox="1"/>
              <p:nvPr/>
            </p:nvSpPr>
            <p:spPr>
              <a:xfrm>
                <a:off x="2692573"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225" name="TextBox 224"/>
              <p:cNvSpPr txBox="1"/>
              <p:nvPr/>
            </p:nvSpPr>
            <p:spPr>
              <a:xfrm>
                <a:off x="228793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226"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TextBox 227"/>
              <p:cNvSpPr txBox="1"/>
              <p:nvPr/>
            </p:nvSpPr>
            <p:spPr>
              <a:xfrm>
                <a:off x="1782711" y="2980431"/>
                <a:ext cx="1165273" cy="461665"/>
              </a:xfrm>
              <a:prstGeom prst="rect">
                <a:avLst/>
              </a:prstGeom>
              <a:noFill/>
            </p:spPr>
            <p:txBody>
              <a:bodyPr wrap="none" rtlCol="0">
                <a:spAutoFit/>
              </a:bodyPr>
              <a:lstStyle/>
              <a:p>
                <a:r>
                  <a:rPr lang="ja-JP" sz="1200" b="0" i="0" dirty="0" smtClean="0">
                    <a:solidFill>
                      <a:srgbClr val="4D4D4D"/>
                    </a:solidFill>
                    <a:ea typeface="MS UI Gothic" pitchFamily="18" charset="0"/>
                  </a:rPr>
                  <a:t>CDH2– (n=82)</a:t>
                </a:r>
              </a:p>
              <a:p>
                <a:r>
                  <a:rPr lang="ja-JP" sz="1200" b="0" i="0" dirty="0" smtClean="0">
                    <a:solidFill>
                      <a:srgbClr val="4D4D4D"/>
                    </a:solidFill>
                    <a:ea typeface="MS UI Gothic" pitchFamily="18" charset="0"/>
                  </a:rPr>
                  <a:t>CDH2+ (n=35)</a:t>
                </a:r>
              </a:p>
            </p:txBody>
          </p:sp>
          <p:cxnSp>
            <p:nvCxnSpPr>
              <p:cNvPr id="229" name="Straight Connector 228"/>
              <p:cNvCxnSpPr/>
              <p:nvPr/>
            </p:nvCxnSpPr>
            <p:spPr>
              <a:xfrm>
                <a:off x="1470888"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1470888"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231" name="TextBox 230"/>
              <p:cNvSpPr txBox="1"/>
              <p:nvPr/>
            </p:nvSpPr>
            <p:spPr>
              <a:xfrm>
                <a:off x="871918" y="4599062"/>
                <a:ext cx="735158" cy="276999"/>
              </a:xfrm>
              <a:prstGeom prst="rect">
                <a:avLst/>
              </a:prstGeom>
              <a:noFill/>
            </p:spPr>
            <p:txBody>
              <a:bodyPr wrap="none" rtlCol="0">
                <a:spAutoFit/>
              </a:bodyPr>
              <a:lstStyle/>
              <a:p>
                <a:r>
                  <a:rPr lang="ja-JP" sz="1200" b="0" i="0" dirty="0" smtClean="0">
                    <a:solidFill>
                      <a:srgbClr val="4D4D4D"/>
                    </a:solidFill>
                    <a:ea typeface="MS UI Gothic" pitchFamily="18" charset="0"/>
                  </a:rPr>
                  <a:t>p=0.007</a:t>
                </a:r>
              </a:p>
            </p:txBody>
          </p:sp>
          <p:sp>
            <p:nvSpPr>
              <p:cNvPr id="232" name="TextBox 231"/>
              <p:cNvSpPr txBox="1"/>
              <p:nvPr/>
            </p:nvSpPr>
            <p:spPr>
              <a:xfrm>
                <a:off x="2450308" y="3561755"/>
                <a:ext cx="490840" cy="276999"/>
              </a:xfrm>
              <a:prstGeom prst="rect">
                <a:avLst/>
              </a:prstGeom>
              <a:noFill/>
            </p:spPr>
            <p:txBody>
              <a:bodyPr wrap="none" rtlCol="0">
                <a:spAutoFit/>
              </a:bodyPr>
              <a:lstStyle/>
              <a:p>
                <a:r>
                  <a:rPr lang="ja-JP" sz="1200" b="0" i="0" dirty="0" smtClean="0">
                    <a:solidFill>
                      <a:srgbClr val="C00000"/>
                    </a:solidFill>
                    <a:ea typeface="MS UI Gothic" pitchFamily="18" charset="0"/>
                  </a:rPr>
                  <a:t>56%</a:t>
                </a:r>
              </a:p>
            </p:txBody>
          </p:sp>
          <p:sp>
            <p:nvSpPr>
              <p:cNvPr id="233" name="TextBox 232"/>
              <p:cNvSpPr txBox="1"/>
              <p:nvPr/>
            </p:nvSpPr>
            <p:spPr>
              <a:xfrm>
                <a:off x="2509911" y="4230246"/>
                <a:ext cx="490840" cy="276999"/>
              </a:xfrm>
              <a:prstGeom prst="rect">
                <a:avLst/>
              </a:prstGeom>
              <a:noFill/>
            </p:spPr>
            <p:txBody>
              <a:bodyPr wrap="none" rtlCol="0">
                <a:spAutoFit/>
              </a:bodyPr>
              <a:lstStyle/>
              <a:p>
                <a:r>
                  <a:rPr lang="ja-JP" sz="1200" b="0" i="0" dirty="0" smtClean="0">
                    <a:solidFill>
                      <a:srgbClr val="1D2F50"/>
                    </a:solidFill>
                    <a:ea typeface="MS UI Gothic" pitchFamily="18" charset="0"/>
                  </a:rPr>
                  <a:t>21%</a:t>
                </a:r>
              </a:p>
            </p:txBody>
          </p:sp>
          <p:sp>
            <p:nvSpPr>
              <p:cNvPr id="234" name="TextBox 233"/>
              <p:cNvSpPr txBox="1"/>
              <p:nvPr/>
            </p:nvSpPr>
            <p:spPr>
              <a:xfrm>
                <a:off x="1328715" y="2676881"/>
                <a:ext cx="841496" cy="276999"/>
              </a:xfrm>
              <a:prstGeom prst="rect">
                <a:avLst/>
              </a:prstGeom>
              <a:noFill/>
            </p:spPr>
            <p:txBody>
              <a:bodyPr wrap="none" rtlCol="0">
                <a:spAutoFit/>
              </a:bodyPr>
              <a:lstStyle/>
              <a:p>
                <a:r>
                  <a:rPr lang="ja-JP" sz="1200" b="1" i="0" dirty="0" smtClean="0">
                    <a:solidFill>
                      <a:srgbClr val="4D4D4D"/>
                    </a:solidFill>
                    <a:ea typeface="MS UI Gothic" pitchFamily="18" charset="0"/>
                  </a:rPr>
                  <a:t>全例</a:t>
                </a:r>
              </a:p>
            </p:txBody>
          </p:sp>
        </p:grpSp>
        <p:grpSp>
          <p:nvGrpSpPr>
            <p:cNvPr id="125" name="Group 124"/>
            <p:cNvGrpSpPr/>
            <p:nvPr/>
          </p:nvGrpSpPr>
          <p:grpSpPr>
            <a:xfrm>
              <a:off x="3086052" y="2676881"/>
              <a:ext cx="2940408" cy="2840982"/>
              <a:chOff x="60343" y="2676881"/>
              <a:chExt cx="2940408" cy="2840982"/>
            </a:xfrm>
          </p:grpSpPr>
          <p:sp>
            <p:nvSpPr>
              <p:cNvPr id="167" name="Freeform 166"/>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7"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8" name="TextBox 177"/>
              <p:cNvSpPr txBox="1"/>
              <p:nvPr/>
            </p:nvSpPr>
            <p:spPr>
              <a:xfrm rot="16200000">
                <a:off x="-4899" y="3865638"/>
                <a:ext cx="40748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a:t>
                </a:r>
              </a:p>
            </p:txBody>
          </p:sp>
          <p:sp>
            <p:nvSpPr>
              <p:cNvPr id="179" name="TextBox 178"/>
              <p:cNvSpPr txBox="1"/>
              <p:nvPr/>
            </p:nvSpPr>
            <p:spPr>
              <a:xfrm>
                <a:off x="1188071" y="5240864"/>
                <a:ext cx="115929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経過時間(</a:t>
                </a:r>
                <a:r>
                  <a:rPr lang="ja-JP" altLang="en-US" sz="1200" b="1" dirty="0" smtClean="0">
                    <a:solidFill>
                      <a:srgbClr val="4D4D4D"/>
                    </a:solidFill>
                    <a:ea typeface="MS UI Gothic" pitchFamily="18" charset="0"/>
                  </a:rPr>
                  <a:t>ヶ</a:t>
                </a:r>
                <a:r>
                  <a:rPr lang="ja-JP" sz="1200" b="1" i="0" dirty="0" smtClean="0">
                    <a:solidFill>
                      <a:srgbClr val="4D4D4D"/>
                    </a:solidFill>
                    <a:ea typeface="MS UI Gothic" pitchFamily="18" charset="0"/>
                  </a:rPr>
                  <a:t>年)</a:t>
                </a:r>
              </a:p>
            </p:txBody>
          </p:sp>
          <p:sp>
            <p:nvSpPr>
              <p:cNvPr id="180" name="TextBox 179"/>
              <p:cNvSpPr txBox="1"/>
              <p:nvPr/>
            </p:nvSpPr>
            <p:spPr>
              <a:xfrm>
                <a:off x="241789" y="286822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81" name="TextBox 180"/>
              <p:cNvSpPr txBox="1"/>
              <p:nvPr/>
            </p:nvSpPr>
            <p:spPr>
              <a:xfrm>
                <a:off x="241789" y="3260316"/>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82" name="TextBox 181"/>
              <p:cNvSpPr txBox="1"/>
              <p:nvPr/>
            </p:nvSpPr>
            <p:spPr>
              <a:xfrm>
                <a:off x="241789" y="3659426"/>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83" name="TextBox 182"/>
              <p:cNvSpPr txBox="1"/>
              <p:nvPr/>
            </p:nvSpPr>
            <p:spPr>
              <a:xfrm>
                <a:off x="241789" y="4058537"/>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84" name="TextBox 183"/>
              <p:cNvSpPr txBox="1"/>
              <p:nvPr/>
            </p:nvSpPr>
            <p:spPr>
              <a:xfrm>
                <a:off x="241789" y="4457647"/>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85" name="TextBox 184"/>
              <p:cNvSpPr txBox="1"/>
              <p:nvPr/>
            </p:nvSpPr>
            <p:spPr>
              <a:xfrm>
                <a:off x="370029" y="485675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86" name="TextBox 185"/>
              <p:cNvSpPr txBox="1"/>
              <p:nvPr/>
            </p:nvSpPr>
            <p:spPr>
              <a:xfrm>
                <a:off x="545594"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187" name="TextBox 186"/>
              <p:cNvSpPr txBox="1"/>
              <p:nvPr/>
            </p:nvSpPr>
            <p:spPr>
              <a:xfrm>
                <a:off x="95435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a:t>
                </a:r>
              </a:p>
            </p:txBody>
          </p:sp>
          <p:sp>
            <p:nvSpPr>
              <p:cNvPr id="188" name="TextBox 187"/>
              <p:cNvSpPr txBox="1"/>
              <p:nvPr/>
            </p:nvSpPr>
            <p:spPr>
              <a:xfrm>
                <a:off x="1405535"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a:t>
                </a:r>
              </a:p>
            </p:txBody>
          </p:sp>
          <p:sp>
            <p:nvSpPr>
              <p:cNvPr id="189" name="TextBox 188"/>
              <p:cNvSpPr txBox="1"/>
              <p:nvPr/>
            </p:nvSpPr>
            <p:spPr>
              <a:xfrm>
                <a:off x="1849906"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190" name="TextBox 189"/>
              <p:cNvSpPr txBox="1"/>
              <p:nvPr/>
            </p:nvSpPr>
            <p:spPr>
              <a:xfrm>
                <a:off x="2692573"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191" name="TextBox 190"/>
              <p:cNvSpPr txBox="1"/>
              <p:nvPr/>
            </p:nvSpPr>
            <p:spPr>
              <a:xfrm>
                <a:off x="228793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192"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3"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4" name="TextBox 193"/>
              <p:cNvSpPr txBox="1"/>
              <p:nvPr/>
            </p:nvSpPr>
            <p:spPr>
              <a:xfrm>
                <a:off x="1779742" y="2980431"/>
                <a:ext cx="1220206" cy="461665"/>
              </a:xfrm>
              <a:prstGeom prst="rect">
                <a:avLst/>
              </a:prstGeom>
              <a:noFill/>
            </p:spPr>
            <p:txBody>
              <a:bodyPr wrap="none" rtlCol="0">
                <a:spAutoFit/>
              </a:bodyPr>
              <a:lstStyle/>
              <a:p>
                <a:r>
                  <a:rPr lang="ja-JP" sz="1200" b="0" i="0" dirty="0" smtClean="0">
                    <a:solidFill>
                      <a:srgbClr val="4D4D4D"/>
                    </a:solidFill>
                    <a:ea typeface="MS UI Gothic" pitchFamily="18" charset="0"/>
                  </a:rPr>
                  <a:t>CDH2– (n=67)</a:t>
                </a:r>
              </a:p>
              <a:p>
                <a:r>
                  <a:rPr lang="ja-JP" sz="1200" b="0" i="0" dirty="0" smtClean="0">
                    <a:solidFill>
                      <a:srgbClr val="4D4D4D"/>
                    </a:solidFill>
                    <a:ea typeface="MS UI Gothic" pitchFamily="18" charset="0"/>
                  </a:rPr>
                  <a:t>CDH2+ (n=17)</a:t>
                </a:r>
              </a:p>
            </p:txBody>
          </p:sp>
          <p:cxnSp>
            <p:nvCxnSpPr>
              <p:cNvPr id="195" name="Straight Connector 194"/>
              <p:cNvCxnSpPr/>
              <p:nvPr/>
            </p:nvCxnSpPr>
            <p:spPr>
              <a:xfrm>
                <a:off x="1467917"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467917"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871918" y="4599062"/>
                <a:ext cx="731098" cy="276999"/>
              </a:xfrm>
              <a:prstGeom prst="rect">
                <a:avLst/>
              </a:prstGeom>
              <a:noFill/>
            </p:spPr>
            <p:txBody>
              <a:bodyPr wrap="none" rtlCol="0">
                <a:spAutoFit/>
              </a:bodyPr>
              <a:lstStyle/>
              <a:p>
                <a:r>
                  <a:rPr lang="ja-JP" sz="1200" b="0" i="0" dirty="0" smtClean="0">
                    <a:solidFill>
                      <a:srgbClr val="4D4D4D"/>
                    </a:solidFill>
                    <a:ea typeface="MS UI Gothic" pitchFamily="18" charset="0"/>
                  </a:rPr>
                  <a:t>p=0.119</a:t>
                </a:r>
              </a:p>
            </p:txBody>
          </p:sp>
          <p:sp>
            <p:nvSpPr>
              <p:cNvPr id="198" name="TextBox 197"/>
              <p:cNvSpPr txBox="1"/>
              <p:nvPr/>
            </p:nvSpPr>
            <p:spPr>
              <a:xfrm>
                <a:off x="2450308" y="3621715"/>
                <a:ext cx="490840" cy="276999"/>
              </a:xfrm>
              <a:prstGeom prst="rect">
                <a:avLst/>
              </a:prstGeom>
              <a:noFill/>
            </p:spPr>
            <p:txBody>
              <a:bodyPr wrap="none" rtlCol="0">
                <a:spAutoFit/>
              </a:bodyPr>
              <a:lstStyle/>
              <a:p>
                <a:r>
                  <a:rPr lang="ja-JP" sz="1200" b="0" i="0" dirty="0" smtClean="0">
                    <a:solidFill>
                      <a:srgbClr val="C00000"/>
                    </a:solidFill>
                    <a:ea typeface="MS UI Gothic" pitchFamily="18" charset="0"/>
                  </a:rPr>
                  <a:t>54%</a:t>
                </a:r>
              </a:p>
            </p:txBody>
          </p:sp>
          <p:sp>
            <p:nvSpPr>
              <p:cNvPr id="199" name="TextBox 198"/>
              <p:cNvSpPr txBox="1"/>
              <p:nvPr/>
            </p:nvSpPr>
            <p:spPr>
              <a:xfrm>
                <a:off x="2509911" y="4030796"/>
                <a:ext cx="490840" cy="276999"/>
              </a:xfrm>
              <a:prstGeom prst="rect">
                <a:avLst/>
              </a:prstGeom>
              <a:noFill/>
            </p:spPr>
            <p:txBody>
              <a:bodyPr wrap="none" rtlCol="0">
                <a:spAutoFit/>
              </a:bodyPr>
              <a:lstStyle/>
              <a:p>
                <a:r>
                  <a:rPr lang="ja-JP" sz="1200" b="0" i="0" dirty="0" smtClean="0">
                    <a:solidFill>
                      <a:srgbClr val="1D2F50"/>
                    </a:solidFill>
                    <a:ea typeface="MS UI Gothic" pitchFamily="18" charset="0"/>
                  </a:rPr>
                  <a:t>31%</a:t>
                </a:r>
              </a:p>
            </p:txBody>
          </p:sp>
          <p:sp>
            <p:nvSpPr>
              <p:cNvPr id="200" name="TextBox 199"/>
              <p:cNvSpPr txBox="1"/>
              <p:nvPr/>
            </p:nvSpPr>
            <p:spPr>
              <a:xfrm>
                <a:off x="1328715" y="2676881"/>
                <a:ext cx="946093" cy="276999"/>
              </a:xfrm>
              <a:prstGeom prst="rect">
                <a:avLst/>
              </a:prstGeom>
              <a:noFill/>
            </p:spPr>
            <p:txBody>
              <a:bodyPr wrap="none" rtlCol="0">
                <a:spAutoFit/>
              </a:bodyPr>
              <a:lstStyle/>
              <a:p>
                <a:r>
                  <a:rPr lang="ja-JP" sz="1200" b="1" i="0" dirty="0" smtClean="0">
                    <a:solidFill>
                      <a:srgbClr val="4D4D4D"/>
                    </a:solidFill>
                    <a:ea typeface="MS UI Gothic" pitchFamily="18" charset="0"/>
                  </a:rPr>
                  <a:t>非I型</a:t>
                </a:r>
              </a:p>
            </p:txBody>
          </p:sp>
        </p:grpSp>
        <p:grpSp>
          <p:nvGrpSpPr>
            <p:cNvPr id="126" name="Group 125"/>
            <p:cNvGrpSpPr/>
            <p:nvPr/>
          </p:nvGrpSpPr>
          <p:grpSpPr>
            <a:xfrm>
              <a:off x="6066791" y="2676881"/>
              <a:ext cx="2940408" cy="2840982"/>
              <a:chOff x="60343" y="2676881"/>
              <a:chExt cx="2940408" cy="2840982"/>
            </a:xfrm>
          </p:grpSpPr>
          <p:sp>
            <p:nvSpPr>
              <p:cNvPr id="133" name="Freeform 132"/>
              <p:cNvSpPr>
                <a:spLocks/>
              </p:cNvSpPr>
              <p:nvPr/>
            </p:nvSpPr>
            <p:spPr bwMode="auto">
              <a:xfrm>
                <a:off x="674901" y="3000174"/>
                <a:ext cx="2167476" cy="199611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6"/>
              <p:cNvSpPr>
                <a:spLocks noChangeShapeType="1"/>
              </p:cNvSpPr>
              <p:nvPr/>
            </p:nvSpPr>
            <p:spPr bwMode="auto">
              <a:xfrm>
                <a:off x="573973" y="300017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7"/>
              <p:cNvSpPr>
                <a:spLocks noChangeShapeType="1"/>
              </p:cNvSpPr>
              <p:nvPr/>
            </p:nvSpPr>
            <p:spPr bwMode="auto">
              <a:xfrm>
                <a:off x="573973" y="3399461"/>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8"/>
              <p:cNvSpPr>
                <a:spLocks noChangeShapeType="1"/>
              </p:cNvSpPr>
              <p:nvPr/>
            </p:nvSpPr>
            <p:spPr bwMode="auto">
              <a:xfrm>
                <a:off x="573973" y="3798749"/>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9"/>
              <p:cNvSpPr>
                <a:spLocks noChangeShapeType="1"/>
              </p:cNvSpPr>
              <p:nvPr/>
            </p:nvSpPr>
            <p:spPr bwMode="auto">
              <a:xfrm>
                <a:off x="573973" y="4198037"/>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10"/>
              <p:cNvSpPr>
                <a:spLocks noChangeShapeType="1"/>
              </p:cNvSpPr>
              <p:nvPr/>
            </p:nvSpPr>
            <p:spPr bwMode="auto">
              <a:xfrm>
                <a:off x="573973" y="4597325"/>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1"/>
              <p:cNvSpPr>
                <a:spLocks noChangeShapeType="1"/>
              </p:cNvSpPr>
              <p:nvPr/>
            </p:nvSpPr>
            <p:spPr bwMode="auto">
              <a:xfrm>
                <a:off x="573973" y="4996613"/>
                <a:ext cx="1009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18"/>
              <p:cNvSpPr>
                <a:spLocks noChangeShapeType="1"/>
              </p:cNvSpPr>
              <p:nvPr/>
            </p:nvSpPr>
            <p:spPr bwMode="auto">
              <a:xfrm>
                <a:off x="1988428"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19"/>
              <p:cNvSpPr>
                <a:spLocks noChangeShapeType="1"/>
              </p:cNvSpPr>
              <p:nvPr/>
            </p:nvSpPr>
            <p:spPr bwMode="auto">
              <a:xfrm>
                <a:off x="1545090"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20"/>
              <p:cNvSpPr>
                <a:spLocks noChangeShapeType="1"/>
              </p:cNvSpPr>
              <p:nvPr/>
            </p:nvSpPr>
            <p:spPr bwMode="auto">
              <a:xfrm>
                <a:off x="1103171"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21"/>
              <p:cNvSpPr>
                <a:spLocks noChangeShapeType="1"/>
              </p:cNvSpPr>
              <p:nvPr/>
            </p:nvSpPr>
            <p:spPr bwMode="auto">
              <a:xfrm>
                <a:off x="674899" y="4996613"/>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TextBox 143"/>
              <p:cNvSpPr txBox="1"/>
              <p:nvPr/>
            </p:nvSpPr>
            <p:spPr>
              <a:xfrm rot="16200000">
                <a:off x="-4899" y="3865638"/>
                <a:ext cx="407483"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OS</a:t>
                </a:r>
              </a:p>
            </p:txBody>
          </p:sp>
          <p:sp>
            <p:nvSpPr>
              <p:cNvPr id="145" name="TextBox 144"/>
              <p:cNvSpPr txBox="1"/>
              <p:nvPr/>
            </p:nvSpPr>
            <p:spPr>
              <a:xfrm>
                <a:off x="1188873" y="5240864"/>
                <a:ext cx="1157689"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経過時間(</a:t>
                </a:r>
                <a:r>
                  <a:rPr lang="ja-JP" altLang="en-US" sz="1200" b="1" dirty="0" smtClean="0">
                    <a:solidFill>
                      <a:srgbClr val="4D4D4D"/>
                    </a:solidFill>
                    <a:ea typeface="MS UI Gothic" pitchFamily="18" charset="0"/>
                  </a:rPr>
                  <a:t>ヶ</a:t>
                </a:r>
                <a:r>
                  <a:rPr lang="ja-JP" sz="1200" b="1" dirty="0" smtClean="0">
                    <a:solidFill>
                      <a:srgbClr val="4D4D4D"/>
                    </a:solidFill>
                    <a:ea typeface="MS UI Gothic" pitchFamily="18" charset="0"/>
                  </a:rPr>
                  <a:t>年</a:t>
                </a:r>
                <a:r>
                  <a:rPr lang="ja-JP" sz="1200" b="1" i="0" dirty="0" smtClean="0">
                    <a:solidFill>
                      <a:srgbClr val="4D4D4D"/>
                    </a:solidFill>
                    <a:ea typeface="MS UI Gothic" pitchFamily="18" charset="0"/>
                  </a:rPr>
                  <a:t>)</a:t>
                </a:r>
              </a:p>
            </p:txBody>
          </p:sp>
          <p:sp>
            <p:nvSpPr>
              <p:cNvPr id="146" name="TextBox 145"/>
              <p:cNvSpPr txBox="1"/>
              <p:nvPr/>
            </p:nvSpPr>
            <p:spPr>
              <a:xfrm>
                <a:off x="241789" y="286822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47" name="TextBox 146"/>
              <p:cNvSpPr txBox="1"/>
              <p:nvPr/>
            </p:nvSpPr>
            <p:spPr>
              <a:xfrm>
                <a:off x="241789" y="3260316"/>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48" name="TextBox 147"/>
              <p:cNvSpPr txBox="1"/>
              <p:nvPr/>
            </p:nvSpPr>
            <p:spPr>
              <a:xfrm>
                <a:off x="241789" y="3659426"/>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49" name="TextBox 148"/>
              <p:cNvSpPr txBox="1"/>
              <p:nvPr/>
            </p:nvSpPr>
            <p:spPr>
              <a:xfrm>
                <a:off x="241789" y="4058537"/>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50" name="TextBox 149"/>
              <p:cNvSpPr txBox="1"/>
              <p:nvPr/>
            </p:nvSpPr>
            <p:spPr>
              <a:xfrm>
                <a:off x="241789" y="4457647"/>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51" name="TextBox 150"/>
              <p:cNvSpPr txBox="1"/>
              <p:nvPr/>
            </p:nvSpPr>
            <p:spPr>
              <a:xfrm>
                <a:off x="370029" y="485675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52" name="TextBox 151"/>
              <p:cNvSpPr txBox="1"/>
              <p:nvPr/>
            </p:nvSpPr>
            <p:spPr>
              <a:xfrm>
                <a:off x="545594"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153" name="TextBox 152"/>
              <p:cNvSpPr txBox="1"/>
              <p:nvPr/>
            </p:nvSpPr>
            <p:spPr>
              <a:xfrm>
                <a:off x="95435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a:t>
                </a:r>
              </a:p>
            </p:txBody>
          </p:sp>
          <p:sp>
            <p:nvSpPr>
              <p:cNvPr id="154" name="TextBox 153"/>
              <p:cNvSpPr txBox="1"/>
              <p:nvPr/>
            </p:nvSpPr>
            <p:spPr>
              <a:xfrm>
                <a:off x="1405535"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a:t>
                </a:r>
              </a:p>
            </p:txBody>
          </p:sp>
          <p:sp>
            <p:nvSpPr>
              <p:cNvPr id="155" name="TextBox 154"/>
              <p:cNvSpPr txBox="1"/>
              <p:nvPr/>
            </p:nvSpPr>
            <p:spPr>
              <a:xfrm>
                <a:off x="1849906"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156" name="TextBox 155"/>
              <p:cNvSpPr txBox="1"/>
              <p:nvPr/>
            </p:nvSpPr>
            <p:spPr>
              <a:xfrm>
                <a:off x="2692573"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157" name="TextBox 156"/>
              <p:cNvSpPr txBox="1"/>
              <p:nvPr/>
            </p:nvSpPr>
            <p:spPr>
              <a:xfrm>
                <a:off x="2287932" y="5076809"/>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158" name="Line 18"/>
              <p:cNvSpPr>
                <a:spLocks noChangeShapeType="1"/>
              </p:cNvSpPr>
              <p:nvPr/>
            </p:nvSpPr>
            <p:spPr bwMode="auto">
              <a:xfrm>
                <a:off x="2422745" y="5000101"/>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18"/>
              <p:cNvSpPr>
                <a:spLocks noChangeShapeType="1"/>
              </p:cNvSpPr>
              <p:nvPr/>
            </p:nvSpPr>
            <p:spPr bwMode="auto">
              <a:xfrm>
                <a:off x="2842072" y="5003589"/>
                <a:ext cx="0" cy="8839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TextBox 159"/>
              <p:cNvSpPr txBox="1"/>
              <p:nvPr/>
            </p:nvSpPr>
            <p:spPr>
              <a:xfrm>
                <a:off x="1779742" y="2980431"/>
                <a:ext cx="1176925" cy="461665"/>
              </a:xfrm>
              <a:prstGeom prst="rect">
                <a:avLst/>
              </a:prstGeom>
              <a:noFill/>
            </p:spPr>
            <p:txBody>
              <a:bodyPr wrap="none" rtlCol="0">
                <a:spAutoFit/>
              </a:bodyPr>
              <a:lstStyle/>
              <a:p>
                <a:r>
                  <a:rPr lang="ja-JP" sz="1200" b="0" i="0" dirty="0" smtClean="0">
                    <a:solidFill>
                      <a:srgbClr val="4D4D4D"/>
                    </a:solidFill>
                    <a:ea typeface="MS UI Gothic" pitchFamily="18" charset="0"/>
                  </a:rPr>
                  <a:t>CDH2– (n=15)</a:t>
                </a:r>
              </a:p>
              <a:p>
                <a:r>
                  <a:rPr lang="ja-JP" sz="1200" b="0" i="0" dirty="0" smtClean="0">
                    <a:solidFill>
                      <a:srgbClr val="4D4D4D"/>
                    </a:solidFill>
                    <a:ea typeface="MS UI Gothic" pitchFamily="18" charset="0"/>
                  </a:rPr>
                  <a:t>CDH2+ (n=18)</a:t>
                </a:r>
              </a:p>
            </p:txBody>
          </p:sp>
          <p:cxnSp>
            <p:nvCxnSpPr>
              <p:cNvPr id="161" name="Straight Connector 160"/>
              <p:cNvCxnSpPr/>
              <p:nvPr/>
            </p:nvCxnSpPr>
            <p:spPr>
              <a:xfrm>
                <a:off x="1467917" y="3132863"/>
                <a:ext cx="2207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67917" y="3292087"/>
                <a:ext cx="220711" cy="0"/>
              </a:xfrm>
              <a:prstGeom prst="line">
                <a:avLst/>
              </a:prstGeom>
              <a:ln w="19050">
                <a:solidFill>
                  <a:srgbClr val="1D2F50"/>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871918" y="4599062"/>
                <a:ext cx="742511" cy="276999"/>
              </a:xfrm>
              <a:prstGeom prst="rect">
                <a:avLst/>
              </a:prstGeom>
              <a:noFill/>
            </p:spPr>
            <p:txBody>
              <a:bodyPr wrap="none" rtlCol="0">
                <a:spAutoFit/>
              </a:bodyPr>
              <a:lstStyle/>
              <a:p>
                <a:r>
                  <a:rPr lang="ja-JP" sz="1200" b="0" i="0" dirty="0" smtClean="0">
                    <a:solidFill>
                      <a:srgbClr val="4D4D4D"/>
                    </a:solidFill>
                    <a:ea typeface="MS UI Gothic" pitchFamily="18" charset="0"/>
                  </a:rPr>
                  <a:t>p=0.013</a:t>
                </a:r>
              </a:p>
            </p:txBody>
          </p:sp>
          <p:sp>
            <p:nvSpPr>
              <p:cNvPr id="164" name="TextBox 163"/>
              <p:cNvSpPr txBox="1"/>
              <p:nvPr/>
            </p:nvSpPr>
            <p:spPr>
              <a:xfrm>
                <a:off x="2450308" y="3471815"/>
                <a:ext cx="490840" cy="276999"/>
              </a:xfrm>
              <a:prstGeom prst="rect">
                <a:avLst/>
              </a:prstGeom>
              <a:noFill/>
            </p:spPr>
            <p:txBody>
              <a:bodyPr wrap="none" rtlCol="0">
                <a:spAutoFit/>
              </a:bodyPr>
              <a:lstStyle/>
              <a:p>
                <a:r>
                  <a:rPr lang="ja-JP" sz="1200" b="0" i="0" dirty="0" smtClean="0">
                    <a:solidFill>
                      <a:srgbClr val="C00000"/>
                    </a:solidFill>
                    <a:ea typeface="MS UI Gothic" pitchFamily="18" charset="0"/>
                  </a:rPr>
                  <a:t>64%</a:t>
                </a:r>
              </a:p>
            </p:txBody>
          </p:sp>
          <p:sp>
            <p:nvSpPr>
              <p:cNvPr id="165" name="TextBox 164"/>
              <p:cNvSpPr txBox="1"/>
              <p:nvPr/>
            </p:nvSpPr>
            <p:spPr>
              <a:xfrm>
                <a:off x="2509911" y="4500066"/>
                <a:ext cx="490840" cy="276999"/>
              </a:xfrm>
              <a:prstGeom prst="rect">
                <a:avLst/>
              </a:prstGeom>
              <a:noFill/>
            </p:spPr>
            <p:txBody>
              <a:bodyPr wrap="none" rtlCol="0">
                <a:spAutoFit/>
              </a:bodyPr>
              <a:lstStyle/>
              <a:p>
                <a:r>
                  <a:rPr lang="ja-JP" sz="1200" b="0" i="0" dirty="0" smtClean="0">
                    <a:solidFill>
                      <a:srgbClr val="1D2F50"/>
                    </a:solidFill>
                    <a:ea typeface="MS UI Gothic" pitchFamily="18" charset="0"/>
                  </a:rPr>
                  <a:t>12%</a:t>
                </a:r>
              </a:p>
            </p:txBody>
          </p:sp>
          <p:sp>
            <p:nvSpPr>
              <p:cNvPr id="166" name="TextBox 165"/>
              <p:cNvSpPr txBox="1"/>
              <p:nvPr/>
            </p:nvSpPr>
            <p:spPr>
              <a:xfrm>
                <a:off x="1592055" y="2676881"/>
                <a:ext cx="595035" cy="276999"/>
              </a:xfrm>
              <a:prstGeom prst="rect">
                <a:avLst/>
              </a:prstGeom>
              <a:noFill/>
            </p:spPr>
            <p:txBody>
              <a:bodyPr wrap="none" rtlCol="0">
                <a:spAutoFit/>
              </a:bodyPr>
              <a:lstStyle/>
              <a:p>
                <a:r>
                  <a:rPr lang="ja-JP" sz="1200" b="1" i="0" dirty="0" smtClean="0">
                    <a:solidFill>
                      <a:srgbClr val="4D4D4D"/>
                    </a:solidFill>
                    <a:ea typeface="MS UI Gothic" pitchFamily="18" charset="0"/>
                  </a:rPr>
                  <a:t>I型</a:t>
                </a:r>
              </a:p>
            </p:txBody>
          </p:sp>
        </p:grpSp>
        <p:sp>
          <p:nvSpPr>
            <p:cNvPr id="127" name="Freeform 2"/>
            <p:cNvSpPr>
              <a:spLocks/>
            </p:cNvSpPr>
            <p:nvPr/>
          </p:nvSpPr>
          <p:spPr bwMode="auto">
            <a:xfrm>
              <a:off x="680407" y="2996997"/>
              <a:ext cx="2226829" cy="1581176"/>
            </a:xfrm>
            <a:custGeom>
              <a:avLst/>
              <a:gdLst>
                <a:gd name="T0" fmla="*/ 176 w 176"/>
                <a:gd name="T1" fmla="*/ 123 h 123"/>
                <a:gd name="T2" fmla="*/ 160 w 176"/>
                <a:gd name="T3" fmla="*/ 123 h 123"/>
                <a:gd name="T4" fmla="*/ 160 w 176"/>
                <a:gd name="T5" fmla="*/ 117 h 123"/>
                <a:gd name="T6" fmla="*/ 113 w 176"/>
                <a:gd name="T7" fmla="*/ 117 h 123"/>
                <a:gd name="T8" fmla="*/ 113 w 176"/>
                <a:gd name="T9" fmla="*/ 112 h 123"/>
                <a:gd name="T10" fmla="*/ 101 w 176"/>
                <a:gd name="T11" fmla="*/ 112 h 123"/>
                <a:gd name="T12" fmla="*/ 101 w 176"/>
                <a:gd name="T13" fmla="*/ 107 h 123"/>
                <a:gd name="T14" fmla="*/ 95 w 176"/>
                <a:gd name="T15" fmla="*/ 107 h 123"/>
                <a:gd name="T16" fmla="*/ 95 w 176"/>
                <a:gd name="T17" fmla="*/ 103 h 123"/>
                <a:gd name="T18" fmla="*/ 91 w 176"/>
                <a:gd name="T19" fmla="*/ 103 h 123"/>
                <a:gd name="T20" fmla="*/ 91 w 176"/>
                <a:gd name="T21" fmla="*/ 98 h 123"/>
                <a:gd name="T22" fmla="*/ 78 w 176"/>
                <a:gd name="T23" fmla="*/ 98 h 123"/>
                <a:gd name="T24" fmla="*/ 78 w 176"/>
                <a:gd name="T25" fmla="*/ 93 h 123"/>
                <a:gd name="T26" fmla="*/ 76 w 176"/>
                <a:gd name="T27" fmla="*/ 93 h 123"/>
                <a:gd name="T28" fmla="*/ 76 w 176"/>
                <a:gd name="T29" fmla="*/ 88 h 123"/>
                <a:gd name="T30" fmla="*/ 74 w 176"/>
                <a:gd name="T31" fmla="*/ 88 h 123"/>
                <a:gd name="T32" fmla="*/ 74 w 176"/>
                <a:gd name="T33" fmla="*/ 83 h 123"/>
                <a:gd name="T34" fmla="*/ 72 w 176"/>
                <a:gd name="T35" fmla="*/ 83 h 123"/>
                <a:gd name="T36" fmla="*/ 72 w 176"/>
                <a:gd name="T37" fmla="*/ 78 h 123"/>
                <a:gd name="T38" fmla="*/ 70 w 176"/>
                <a:gd name="T39" fmla="*/ 78 h 123"/>
                <a:gd name="T40" fmla="*/ 70 w 176"/>
                <a:gd name="T41" fmla="*/ 74 h 123"/>
                <a:gd name="T42" fmla="*/ 62 w 176"/>
                <a:gd name="T43" fmla="*/ 74 h 123"/>
                <a:gd name="T44" fmla="*/ 62 w 176"/>
                <a:gd name="T45" fmla="*/ 69 h 123"/>
                <a:gd name="T46" fmla="*/ 59 w 176"/>
                <a:gd name="T47" fmla="*/ 69 h 123"/>
                <a:gd name="T48" fmla="*/ 59 w 176"/>
                <a:gd name="T49" fmla="*/ 64 h 123"/>
                <a:gd name="T50" fmla="*/ 55 w 176"/>
                <a:gd name="T51" fmla="*/ 64 h 123"/>
                <a:gd name="T52" fmla="*/ 55 w 176"/>
                <a:gd name="T53" fmla="*/ 59 h 123"/>
                <a:gd name="T54" fmla="*/ 49 w 176"/>
                <a:gd name="T55" fmla="*/ 59 h 123"/>
                <a:gd name="T56" fmla="*/ 49 w 176"/>
                <a:gd name="T57" fmla="*/ 55 h 123"/>
                <a:gd name="T58" fmla="*/ 44 w 176"/>
                <a:gd name="T59" fmla="*/ 55 h 123"/>
                <a:gd name="T60" fmla="*/ 44 w 176"/>
                <a:gd name="T61" fmla="*/ 50 h 123"/>
                <a:gd name="T62" fmla="*/ 42 w 176"/>
                <a:gd name="T63" fmla="*/ 50 h 123"/>
                <a:gd name="T64" fmla="*/ 42 w 176"/>
                <a:gd name="T65" fmla="*/ 45 h 123"/>
                <a:gd name="T66" fmla="*/ 40 w 176"/>
                <a:gd name="T67" fmla="*/ 45 h 123"/>
                <a:gd name="T68" fmla="*/ 40 w 176"/>
                <a:gd name="T69" fmla="*/ 41 h 123"/>
                <a:gd name="T70" fmla="*/ 38 w 176"/>
                <a:gd name="T71" fmla="*/ 41 h 123"/>
                <a:gd name="T72" fmla="*/ 38 w 176"/>
                <a:gd name="T73" fmla="*/ 36 h 123"/>
                <a:gd name="T74" fmla="*/ 38 w 176"/>
                <a:gd name="T75" fmla="*/ 31 h 123"/>
                <a:gd name="T76" fmla="*/ 36 w 176"/>
                <a:gd name="T77" fmla="*/ 31 h 123"/>
                <a:gd name="T78" fmla="*/ 36 w 176"/>
                <a:gd name="T79" fmla="*/ 27 h 123"/>
                <a:gd name="T80" fmla="*/ 34 w 176"/>
                <a:gd name="T81" fmla="*/ 27 h 123"/>
                <a:gd name="T82" fmla="*/ 34 w 176"/>
                <a:gd name="T83" fmla="*/ 23 h 123"/>
                <a:gd name="T84" fmla="*/ 32 w 176"/>
                <a:gd name="T85" fmla="*/ 23 h 123"/>
                <a:gd name="T86" fmla="*/ 32 w 176"/>
                <a:gd name="T87" fmla="*/ 18 h 123"/>
                <a:gd name="T88" fmla="*/ 29 w 176"/>
                <a:gd name="T89" fmla="*/ 18 h 123"/>
                <a:gd name="T90" fmla="*/ 29 w 176"/>
                <a:gd name="T91" fmla="*/ 13 h 123"/>
                <a:gd name="T92" fmla="*/ 22 w 176"/>
                <a:gd name="T93" fmla="*/ 13 h 123"/>
                <a:gd name="T94" fmla="*/ 22 w 176"/>
                <a:gd name="T95" fmla="*/ 9 h 123"/>
                <a:gd name="T96" fmla="*/ 11 w 176"/>
                <a:gd name="T97" fmla="*/ 9 h 123"/>
                <a:gd name="T98" fmla="*/ 11 w 176"/>
                <a:gd name="T99" fmla="*/ 5 h 123"/>
                <a:gd name="T100" fmla="*/ 6 w 176"/>
                <a:gd name="T101" fmla="*/ 5 h 123"/>
                <a:gd name="T102" fmla="*/ 6 w 176"/>
                <a:gd name="T103" fmla="*/ 0 h 123"/>
                <a:gd name="T104" fmla="*/ 0 w 176"/>
                <a:gd name="T10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23">
                  <a:moveTo>
                    <a:pt x="176" y="123"/>
                  </a:moveTo>
                  <a:lnTo>
                    <a:pt x="160" y="123"/>
                  </a:lnTo>
                  <a:lnTo>
                    <a:pt x="160" y="117"/>
                  </a:lnTo>
                  <a:lnTo>
                    <a:pt x="113" y="117"/>
                  </a:lnTo>
                  <a:lnTo>
                    <a:pt x="113" y="112"/>
                  </a:lnTo>
                  <a:lnTo>
                    <a:pt x="101" y="112"/>
                  </a:lnTo>
                  <a:lnTo>
                    <a:pt x="101" y="107"/>
                  </a:lnTo>
                  <a:lnTo>
                    <a:pt x="95" y="107"/>
                  </a:lnTo>
                  <a:lnTo>
                    <a:pt x="95" y="103"/>
                  </a:lnTo>
                  <a:lnTo>
                    <a:pt x="91" y="103"/>
                  </a:lnTo>
                  <a:lnTo>
                    <a:pt x="91" y="98"/>
                  </a:lnTo>
                  <a:lnTo>
                    <a:pt x="78" y="98"/>
                  </a:lnTo>
                  <a:lnTo>
                    <a:pt x="78" y="93"/>
                  </a:lnTo>
                  <a:lnTo>
                    <a:pt x="76" y="93"/>
                  </a:lnTo>
                  <a:lnTo>
                    <a:pt x="76" y="88"/>
                  </a:lnTo>
                  <a:lnTo>
                    <a:pt x="74" y="88"/>
                  </a:lnTo>
                  <a:lnTo>
                    <a:pt x="74" y="83"/>
                  </a:lnTo>
                  <a:lnTo>
                    <a:pt x="72" y="83"/>
                  </a:lnTo>
                  <a:lnTo>
                    <a:pt x="72" y="78"/>
                  </a:lnTo>
                  <a:lnTo>
                    <a:pt x="70" y="78"/>
                  </a:lnTo>
                  <a:lnTo>
                    <a:pt x="70" y="74"/>
                  </a:lnTo>
                  <a:lnTo>
                    <a:pt x="62" y="74"/>
                  </a:lnTo>
                  <a:lnTo>
                    <a:pt x="62" y="69"/>
                  </a:lnTo>
                  <a:lnTo>
                    <a:pt x="59" y="69"/>
                  </a:lnTo>
                  <a:lnTo>
                    <a:pt x="59" y="64"/>
                  </a:lnTo>
                  <a:lnTo>
                    <a:pt x="55" y="64"/>
                  </a:lnTo>
                  <a:lnTo>
                    <a:pt x="55" y="59"/>
                  </a:lnTo>
                  <a:lnTo>
                    <a:pt x="49" y="59"/>
                  </a:lnTo>
                  <a:lnTo>
                    <a:pt x="49" y="55"/>
                  </a:lnTo>
                  <a:lnTo>
                    <a:pt x="44" y="55"/>
                  </a:lnTo>
                  <a:lnTo>
                    <a:pt x="44" y="50"/>
                  </a:lnTo>
                  <a:lnTo>
                    <a:pt x="42" y="50"/>
                  </a:lnTo>
                  <a:lnTo>
                    <a:pt x="42" y="45"/>
                  </a:lnTo>
                  <a:lnTo>
                    <a:pt x="40" y="45"/>
                  </a:lnTo>
                  <a:lnTo>
                    <a:pt x="40" y="41"/>
                  </a:lnTo>
                  <a:lnTo>
                    <a:pt x="38" y="41"/>
                  </a:lnTo>
                  <a:lnTo>
                    <a:pt x="38" y="36"/>
                  </a:lnTo>
                  <a:lnTo>
                    <a:pt x="38" y="31"/>
                  </a:lnTo>
                  <a:lnTo>
                    <a:pt x="36" y="31"/>
                  </a:lnTo>
                  <a:lnTo>
                    <a:pt x="36" y="27"/>
                  </a:lnTo>
                  <a:lnTo>
                    <a:pt x="34" y="27"/>
                  </a:lnTo>
                  <a:lnTo>
                    <a:pt x="34" y="23"/>
                  </a:lnTo>
                  <a:lnTo>
                    <a:pt x="32" y="23"/>
                  </a:lnTo>
                  <a:lnTo>
                    <a:pt x="32" y="18"/>
                  </a:lnTo>
                  <a:lnTo>
                    <a:pt x="29" y="18"/>
                  </a:lnTo>
                  <a:lnTo>
                    <a:pt x="29" y="13"/>
                  </a:lnTo>
                  <a:lnTo>
                    <a:pt x="22" y="13"/>
                  </a:lnTo>
                  <a:lnTo>
                    <a:pt x="22" y="9"/>
                  </a:lnTo>
                  <a:lnTo>
                    <a:pt x="11" y="9"/>
                  </a:lnTo>
                  <a:lnTo>
                    <a:pt x="11" y="5"/>
                  </a:lnTo>
                  <a:lnTo>
                    <a:pt x="6" y="5"/>
                  </a:lnTo>
                  <a:lnTo>
                    <a:pt x="6"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Freeform 3"/>
            <p:cNvSpPr>
              <a:spLocks/>
            </p:cNvSpPr>
            <p:nvPr/>
          </p:nvSpPr>
          <p:spPr bwMode="auto">
            <a:xfrm>
              <a:off x="680407" y="2996997"/>
              <a:ext cx="2226829" cy="887001"/>
            </a:xfrm>
            <a:custGeom>
              <a:avLst/>
              <a:gdLst>
                <a:gd name="T0" fmla="*/ 176 w 176"/>
                <a:gd name="T1" fmla="*/ 69 h 69"/>
                <a:gd name="T2" fmla="*/ 135 w 176"/>
                <a:gd name="T3" fmla="*/ 69 h 69"/>
                <a:gd name="T4" fmla="*/ 135 w 176"/>
                <a:gd name="T5" fmla="*/ 67 h 69"/>
                <a:gd name="T6" fmla="*/ 97 w 176"/>
                <a:gd name="T7" fmla="*/ 67 h 69"/>
                <a:gd name="T8" fmla="*/ 97 w 176"/>
                <a:gd name="T9" fmla="*/ 64 h 69"/>
                <a:gd name="T10" fmla="*/ 88 w 176"/>
                <a:gd name="T11" fmla="*/ 64 h 69"/>
                <a:gd name="T12" fmla="*/ 88 w 176"/>
                <a:gd name="T13" fmla="*/ 61 h 69"/>
                <a:gd name="T14" fmla="*/ 72 w 176"/>
                <a:gd name="T15" fmla="*/ 61 h 69"/>
                <a:gd name="T16" fmla="*/ 72 w 176"/>
                <a:gd name="T17" fmla="*/ 60 h 69"/>
                <a:gd name="T18" fmla="*/ 68 w 176"/>
                <a:gd name="T19" fmla="*/ 60 h 69"/>
                <a:gd name="T20" fmla="*/ 68 w 176"/>
                <a:gd name="T21" fmla="*/ 58 h 69"/>
                <a:gd name="T22" fmla="*/ 64 w 176"/>
                <a:gd name="T23" fmla="*/ 58 h 69"/>
                <a:gd name="T24" fmla="*/ 64 w 176"/>
                <a:gd name="T25" fmla="*/ 56 h 69"/>
                <a:gd name="T26" fmla="*/ 58 w 176"/>
                <a:gd name="T27" fmla="*/ 56 h 69"/>
                <a:gd name="T28" fmla="*/ 58 w 176"/>
                <a:gd name="T29" fmla="*/ 54 h 69"/>
                <a:gd name="T30" fmla="*/ 55 w 176"/>
                <a:gd name="T31" fmla="*/ 54 h 69"/>
                <a:gd name="T32" fmla="*/ 55 w 176"/>
                <a:gd name="T33" fmla="*/ 52 h 69"/>
                <a:gd name="T34" fmla="*/ 53 w 176"/>
                <a:gd name="T35" fmla="*/ 52 h 69"/>
                <a:gd name="T36" fmla="*/ 53 w 176"/>
                <a:gd name="T37" fmla="*/ 50 h 69"/>
                <a:gd name="T38" fmla="*/ 51 w 176"/>
                <a:gd name="T39" fmla="*/ 50 h 69"/>
                <a:gd name="T40" fmla="*/ 51 w 176"/>
                <a:gd name="T41" fmla="*/ 46 h 69"/>
                <a:gd name="T42" fmla="*/ 44 w 176"/>
                <a:gd name="T43" fmla="*/ 46 h 69"/>
                <a:gd name="T44" fmla="*/ 44 w 176"/>
                <a:gd name="T45" fmla="*/ 44 h 69"/>
                <a:gd name="T46" fmla="*/ 40 w 176"/>
                <a:gd name="T47" fmla="*/ 44 h 69"/>
                <a:gd name="T48" fmla="*/ 40 w 176"/>
                <a:gd name="T49" fmla="*/ 41 h 69"/>
                <a:gd name="T50" fmla="*/ 38 w 176"/>
                <a:gd name="T51" fmla="*/ 41 h 69"/>
                <a:gd name="T52" fmla="*/ 38 w 176"/>
                <a:gd name="T53" fmla="*/ 38 h 69"/>
                <a:gd name="T54" fmla="*/ 36 w 176"/>
                <a:gd name="T55" fmla="*/ 38 h 69"/>
                <a:gd name="T56" fmla="*/ 36 w 176"/>
                <a:gd name="T57" fmla="*/ 34 h 69"/>
                <a:gd name="T58" fmla="*/ 34 w 176"/>
                <a:gd name="T59" fmla="*/ 34 h 69"/>
                <a:gd name="T60" fmla="*/ 34 w 176"/>
                <a:gd name="T61" fmla="*/ 33 h 69"/>
                <a:gd name="T62" fmla="*/ 33 w 176"/>
                <a:gd name="T63" fmla="*/ 33 h 69"/>
                <a:gd name="T64" fmla="*/ 33 w 176"/>
                <a:gd name="T65" fmla="*/ 31 h 69"/>
                <a:gd name="T66" fmla="*/ 30 w 176"/>
                <a:gd name="T67" fmla="*/ 31 h 69"/>
                <a:gd name="T68" fmla="*/ 30 w 176"/>
                <a:gd name="T69" fmla="*/ 27 h 69"/>
                <a:gd name="T70" fmla="*/ 29 w 176"/>
                <a:gd name="T71" fmla="*/ 27 h 69"/>
                <a:gd name="T72" fmla="*/ 29 w 176"/>
                <a:gd name="T73" fmla="*/ 21 h 69"/>
                <a:gd name="T74" fmla="*/ 27 w 176"/>
                <a:gd name="T75" fmla="*/ 21 h 69"/>
                <a:gd name="T76" fmla="*/ 27 w 176"/>
                <a:gd name="T77" fmla="*/ 17 h 69"/>
                <a:gd name="T78" fmla="*/ 25 w 176"/>
                <a:gd name="T79" fmla="*/ 17 h 69"/>
                <a:gd name="T80" fmla="*/ 25 w 176"/>
                <a:gd name="T81" fmla="*/ 13 h 69"/>
                <a:gd name="T82" fmla="*/ 23 w 176"/>
                <a:gd name="T83" fmla="*/ 13 h 69"/>
                <a:gd name="T84" fmla="*/ 23 w 176"/>
                <a:gd name="T85" fmla="*/ 11 h 69"/>
                <a:gd name="T86" fmla="*/ 22 w 176"/>
                <a:gd name="T87" fmla="*/ 11 h 69"/>
                <a:gd name="T88" fmla="*/ 22 w 176"/>
                <a:gd name="T89" fmla="*/ 10 h 69"/>
                <a:gd name="T90" fmla="*/ 17 w 176"/>
                <a:gd name="T91" fmla="*/ 10 h 69"/>
                <a:gd name="T92" fmla="*/ 17 w 176"/>
                <a:gd name="T93" fmla="*/ 9 h 69"/>
                <a:gd name="T94" fmla="*/ 17 w 176"/>
                <a:gd name="T95" fmla="*/ 8 h 69"/>
                <a:gd name="T96" fmla="*/ 15 w 176"/>
                <a:gd name="T97" fmla="*/ 8 h 69"/>
                <a:gd name="T98" fmla="*/ 15 w 176"/>
                <a:gd name="T99" fmla="*/ 6 h 69"/>
                <a:gd name="T100" fmla="*/ 13 w 176"/>
                <a:gd name="T101" fmla="*/ 6 h 69"/>
                <a:gd name="T102" fmla="*/ 13 w 176"/>
                <a:gd name="T103" fmla="*/ 4 h 69"/>
                <a:gd name="T104" fmla="*/ 11 w 176"/>
                <a:gd name="T105" fmla="*/ 4 h 69"/>
                <a:gd name="T106" fmla="*/ 11 w 176"/>
                <a:gd name="T107" fmla="*/ 2 h 69"/>
                <a:gd name="T108" fmla="*/ 6 w 176"/>
                <a:gd name="T109" fmla="*/ 2 h 69"/>
                <a:gd name="T110" fmla="*/ 6 w 176"/>
                <a:gd name="T111" fmla="*/ 0 h 69"/>
                <a:gd name="T112" fmla="*/ 0 w 176"/>
                <a:gd name="T11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69">
                  <a:moveTo>
                    <a:pt x="176" y="69"/>
                  </a:moveTo>
                  <a:lnTo>
                    <a:pt x="135" y="69"/>
                  </a:lnTo>
                  <a:lnTo>
                    <a:pt x="135" y="67"/>
                  </a:lnTo>
                  <a:lnTo>
                    <a:pt x="97" y="67"/>
                  </a:lnTo>
                  <a:cubicBezTo>
                    <a:pt x="97" y="67"/>
                    <a:pt x="98" y="64"/>
                    <a:pt x="97" y="64"/>
                  </a:cubicBezTo>
                  <a:cubicBezTo>
                    <a:pt x="97" y="64"/>
                    <a:pt x="88" y="64"/>
                    <a:pt x="88" y="64"/>
                  </a:cubicBezTo>
                  <a:lnTo>
                    <a:pt x="88" y="61"/>
                  </a:lnTo>
                  <a:lnTo>
                    <a:pt x="72" y="61"/>
                  </a:lnTo>
                  <a:lnTo>
                    <a:pt x="72" y="60"/>
                  </a:lnTo>
                  <a:lnTo>
                    <a:pt x="68" y="60"/>
                  </a:lnTo>
                  <a:lnTo>
                    <a:pt x="68" y="58"/>
                  </a:lnTo>
                  <a:lnTo>
                    <a:pt x="64" y="58"/>
                  </a:lnTo>
                  <a:lnTo>
                    <a:pt x="64" y="56"/>
                  </a:lnTo>
                  <a:lnTo>
                    <a:pt x="58" y="56"/>
                  </a:lnTo>
                  <a:lnTo>
                    <a:pt x="58" y="54"/>
                  </a:lnTo>
                  <a:lnTo>
                    <a:pt x="55" y="54"/>
                  </a:lnTo>
                  <a:lnTo>
                    <a:pt x="55" y="52"/>
                  </a:lnTo>
                  <a:lnTo>
                    <a:pt x="53" y="52"/>
                  </a:lnTo>
                  <a:lnTo>
                    <a:pt x="53" y="50"/>
                  </a:lnTo>
                  <a:lnTo>
                    <a:pt x="51" y="50"/>
                  </a:lnTo>
                  <a:lnTo>
                    <a:pt x="51" y="46"/>
                  </a:lnTo>
                  <a:lnTo>
                    <a:pt x="44" y="46"/>
                  </a:lnTo>
                  <a:lnTo>
                    <a:pt x="44" y="44"/>
                  </a:lnTo>
                  <a:lnTo>
                    <a:pt x="40" y="44"/>
                  </a:lnTo>
                  <a:lnTo>
                    <a:pt x="40" y="41"/>
                  </a:lnTo>
                  <a:lnTo>
                    <a:pt x="38" y="41"/>
                  </a:lnTo>
                  <a:lnTo>
                    <a:pt x="38" y="38"/>
                  </a:lnTo>
                  <a:lnTo>
                    <a:pt x="36" y="38"/>
                  </a:lnTo>
                  <a:lnTo>
                    <a:pt x="36" y="34"/>
                  </a:lnTo>
                  <a:lnTo>
                    <a:pt x="34" y="34"/>
                  </a:lnTo>
                  <a:lnTo>
                    <a:pt x="34" y="33"/>
                  </a:lnTo>
                  <a:lnTo>
                    <a:pt x="33" y="33"/>
                  </a:lnTo>
                  <a:lnTo>
                    <a:pt x="33" y="31"/>
                  </a:lnTo>
                  <a:lnTo>
                    <a:pt x="30" y="31"/>
                  </a:lnTo>
                  <a:lnTo>
                    <a:pt x="30" y="27"/>
                  </a:lnTo>
                  <a:lnTo>
                    <a:pt x="29" y="27"/>
                  </a:lnTo>
                  <a:lnTo>
                    <a:pt x="29" y="21"/>
                  </a:lnTo>
                  <a:lnTo>
                    <a:pt x="27" y="21"/>
                  </a:lnTo>
                  <a:lnTo>
                    <a:pt x="27" y="17"/>
                  </a:lnTo>
                  <a:lnTo>
                    <a:pt x="25" y="17"/>
                  </a:lnTo>
                  <a:lnTo>
                    <a:pt x="25" y="13"/>
                  </a:lnTo>
                  <a:lnTo>
                    <a:pt x="23" y="13"/>
                  </a:lnTo>
                  <a:lnTo>
                    <a:pt x="23" y="11"/>
                  </a:lnTo>
                  <a:lnTo>
                    <a:pt x="22" y="11"/>
                  </a:lnTo>
                  <a:lnTo>
                    <a:pt x="22" y="10"/>
                  </a:lnTo>
                  <a:lnTo>
                    <a:pt x="17" y="10"/>
                  </a:lnTo>
                  <a:lnTo>
                    <a:pt x="17" y="9"/>
                  </a:lnTo>
                  <a:lnTo>
                    <a:pt x="17" y="8"/>
                  </a:lnTo>
                  <a:lnTo>
                    <a:pt x="15" y="8"/>
                  </a:lnTo>
                  <a:lnTo>
                    <a:pt x="15" y="6"/>
                  </a:lnTo>
                  <a:lnTo>
                    <a:pt x="13" y="6"/>
                  </a:lnTo>
                  <a:lnTo>
                    <a:pt x="13" y="4"/>
                  </a:lnTo>
                  <a:lnTo>
                    <a:pt x="11" y="4"/>
                  </a:lnTo>
                  <a:lnTo>
                    <a:pt x="11" y="2"/>
                  </a:lnTo>
                  <a:lnTo>
                    <a:pt x="6" y="2"/>
                  </a:lnTo>
                  <a:lnTo>
                    <a:pt x="6"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Freeform 4"/>
            <p:cNvSpPr>
              <a:spLocks/>
            </p:cNvSpPr>
            <p:nvPr/>
          </p:nvSpPr>
          <p:spPr bwMode="auto">
            <a:xfrm>
              <a:off x="3700098" y="2996233"/>
              <a:ext cx="2167988" cy="1275764"/>
            </a:xfrm>
            <a:custGeom>
              <a:avLst/>
              <a:gdLst>
                <a:gd name="T0" fmla="*/ 181 w 181"/>
                <a:gd name="T1" fmla="*/ 101 h 101"/>
                <a:gd name="T2" fmla="*/ 100 w 181"/>
                <a:gd name="T3" fmla="*/ 101 h 101"/>
                <a:gd name="T4" fmla="*/ 100 w 181"/>
                <a:gd name="T5" fmla="*/ 92 h 101"/>
                <a:gd name="T6" fmla="*/ 84 w 181"/>
                <a:gd name="T7" fmla="*/ 92 h 101"/>
                <a:gd name="T8" fmla="*/ 84 w 181"/>
                <a:gd name="T9" fmla="*/ 82 h 101"/>
                <a:gd name="T10" fmla="*/ 81 w 181"/>
                <a:gd name="T11" fmla="*/ 82 h 101"/>
                <a:gd name="T12" fmla="*/ 81 w 181"/>
                <a:gd name="T13" fmla="*/ 73 h 101"/>
                <a:gd name="T14" fmla="*/ 60 w 181"/>
                <a:gd name="T15" fmla="*/ 73 h 101"/>
                <a:gd name="T16" fmla="*/ 60 w 181"/>
                <a:gd name="T17" fmla="*/ 64 h 101"/>
                <a:gd name="T18" fmla="*/ 54 w 181"/>
                <a:gd name="T19" fmla="*/ 64 h 101"/>
                <a:gd name="T20" fmla="*/ 54 w 181"/>
                <a:gd name="T21" fmla="*/ 55 h 101"/>
                <a:gd name="T22" fmla="*/ 47 w 181"/>
                <a:gd name="T23" fmla="*/ 55 h 101"/>
                <a:gd name="T24" fmla="*/ 47 w 181"/>
                <a:gd name="T25" fmla="*/ 45 h 101"/>
                <a:gd name="T26" fmla="*/ 43 w 181"/>
                <a:gd name="T27" fmla="*/ 45 h 101"/>
                <a:gd name="T28" fmla="*/ 43 w 181"/>
                <a:gd name="T29" fmla="*/ 36 h 101"/>
                <a:gd name="T30" fmla="*/ 34 w 181"/>
                <a:gd name="T31" fmla="*/ 36 h 101"/>
                <a:gd name="T32" fmla="*/ 34 w 181"/>
                <a:gd name="T33" fmla="*/ 26 h 101"/>
                <a:gd name="T34" fmla="*/ 33 w 181"/>
                <a:gd name="T35" fmla="*/ 26 h 101"/>
                <a:gd name="T36" fmla="*/ 33 w 181"/>
                <a:gd name="T37" fmla="*/ 18 h 101"/>
                <a:gd name="T38" fmla="*/ 25 w 181"/>
                <a:gd name="T39" fmla="*/ 18 h 101"/>
                <a:gd name="T40" fmla="*/ 25 w 181"/>
                <a:gd name="T41" fmla="*/ 9 h 101"/>
                <a:gd name="T42" fmla="*/ 8 w 181"/>
                <a:gd name="T43" fmla="*/ 9 h 101"/>
                <a:gd name="T44" fmla="*/ 8 w 181"/>
                <a:gd name="T45" fmla="*/ 0 h 101"/>
                <a:gd name="T46" fmla="*/ 0 w 181"/>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101">
                  <a:moveTo>
                    <a:pt x="181" y="101"/>
                  </a:moveTo>
                  <a:lnTo>
                    <a:pt x="100" y="101"/>
                  </a:lnTo>
                  <a:lnTo>
                    <a:pt x="100" y="92"/>
                  </a:lnTo>
                  <a:lnTo>
                    <a:pt x="84" y="92"/>
                  </a:lnTo>
                  <a:lnTo>
                    <a:pt x="84" y="82"/>
                  </a:lnTo>
                  <a:lnTo>
                    <a:pt x="81" y="82"/>
                  </a:lnTo>
                  <a:lnTo>
                    <a:pt x="81" y="73"/>
                  </a:lnTo>
                  <a:lnTo>
                    <a:pt x="60" y="73"/>
                  </a:lnTo>
                  <a:lnTo>
                    <a:pt x="60" y="64"/>
                  </a:lnTo>
                  <a:lnTo>
                    <a:pt x="54" y="64"/>
                  </a:lnTo>
                  <a:lnTo>
                    <a:pt x="54" y="55"/>
                  </a:lnTo>
                  <a:lnTo>
                    <a:pt x="47" y="55"/>
                  </a:lnTo>
                  <a:lnTo>
                    <a:pt x="47" y="45"/>
                  </a:lnTo>
                  <a:lnTo>
                    <a:pt x="43" y="45"/>
                  </a:lnTo>
                  <a:lnTo>
                    <a:pt x="43" y="36"/>
                  </a:lnTo>
                  <a:lnTo>
                    <a:pt x="34" y="36"/>
                  </a:lnTo>
                  <a:lnTo>
                    <a:pt x="34" y="26"/>
                  </a:lnTo>
                  <a:lnTo>
                    <a:pt x="33" y="26"/>
                  </a:lnTo>
                  <a:lnTo>
                    <a:pt x="33" y="18"/>
                  </a:lnTo>
                  <a:lnTo>
                    <a:pt x="25" y="18"/>
                  </a:lnTo>
                  <a:lnTo>
                    <a:pt x="25" y="9"/>
                  </a:lnTo>
                  <a:lnTo>
                    <a:pt x="8" y="9"/>
                  </a:lnTo>
                  <a:lnTo>
                    <a:pt x="8"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Freeform 5"/>
            <p:cNvSpPr>
              <a:spLocks/>
            </p:cNvSpPr>
            <p:nvPr/>
          </p:nvSpPr>
          <p:spPr bwMode="auto">
            <a:xfrm>
              <a:off x="3700098" y="2996233"/>
              <a:ext cx="2167988" cy="858930"/>
            </a:xfrm>
            <a:custGeom>
              <a:avLst/>
              <a:gdLst>
                <a:gd name="T0" fmla="*/ 181 w 181"/>
                <a:gd name="T1" fmla="*/ 68 h 68"/>
                <a:gd name="T2" fmla="*/ 142 w 181"/>
                <a:gd name="T3" fmla="*/ 68 h 68"/>
                <a:gd name="T4" fmla="*/ 142 w 181"/>
                <a:gd name="T5" fmla="*/ 65 h 68"/>
                <a:gd name="T6" fmla="*/ 92 w 181"/>
                <a:gd name="T7" fmla="*/ 65 h 68"/>
                <a:gd name="T8" fmla="*/ 92 w 181"/>
                <a:gd name="T9" fmla="*/ 63 h 68"/>
                <a:gd name="T10" fmla="*/ 76 w 181"/>
                <a:gd name="T11" fmla="*/ 63 h 68"/>
                <a:gd name="T12" fmla="*/ 76 w 181"/>
                <a:gd name="T13" fmla="*/ 61 h 68"/>
                <a:gd name="T14" fmla="*/ 68 w 181"/>
                <a:gd name="T15" fmla="*/ 61 h 68"/>
                <a:gd name="T16" fmla="*/ 68 w 181"/>
                <a:gd name="T17" fmla="*/ 58 h 68"/>
                <a:gd name="T18" fmla="*/ 62 w 181"/>
                <a:gd name="T19" fmla="*/ 58 h 68"/>
                <a:gd name="T20" fmla="*/ 62 w 181"/>
                <a:gd name="T21" fmla="*/ 55 h 68"/>
                <a:gd name="T22" fmla="*/ 58 w 181"/>
                <a:gd name="T23" fmla="*/ 55 h 68"/>
                <a:gd name="T24" fmla="*/ 58 w 181"/>
                <a:gd name="T25" fmla="*/ 53 h 68"/>
                <a:gd name="T26" fmla="*/ 56 w 181"/>
                <a:gd name="T27" fmla="*/ 53 h 68"/>
                <a:gd name="T28" fmla="*/ 56 w 181"/>
                <a:gd name="T29" fmla="*/ 50 h 68"/>
                <a:gd name="T30" fmla="*/ 55 w 181"/>
                <a:gd name="T31" fmla="*/ 50 h 68"/>
                <a:gd name="T32" fmla="*/ 55 w 181"/>
                <a:gd name="T33" fmla="*/ 47 h 68"/>
                <a:gd name="T34" fmla="*/ 47 w 181"/>
                <a:gd name="T35" fmla="*/ 47 h 68"/>
                <a:gd name="T36" fmla="*/ 47 w 181"/>
                <a:gd name="T37" fmla="*/ 45 h 68"/>
                <a:gd name="T38" fmla="*/ 42 w 181"/>
                <a:gd name="T39" fmla="*/ 45 h 68"/>
                <a:gd name="T40" fmla="*/ 42 w 181"/>
                <a:gd name="T41" fmla="*/ 41 h 68"/>
                <a:gd name="T42" fmla="*/ 40 w 181"/>
                <a:gd name="T43" fmla="*/ 41 h 68"/>
                <a:gd name="T44" fmla="*/ 40 w 181"/>
                <a:gd name="T45" fmla="*/ 36 h 68"/>
                <a:gd name="T46" fmla="*/ 39 w 181"/>
                <a:gd name="T47" fmla="*/ 36 h 68"/>
                <a:gd name="T48" fmla="*/ 39 w 181"/>
                <a:gd name="T49" fmla="*/ 33 h 68"/>
                <a:gd name="T50" fmla="*/ 37 w 181"/>
                <a:gd name="T51" fmla="*/ 33 h 68"/>
                <a:gd name="T52" fmla="*/ 37 w 181"/>
                <a:gd name="T53" fmla="*/ 31 h 68"/>
                <a:gd name="T54" fmla="*/ 34 w 181"/>
                <a:gd name="T55" fmla="*/ 31 h 68"/>
                <a:gd name="T56" fmla="*/ 36 w 181"/>
                <a:gd name="T57" fmla="*/ 31 h 68"/>
                <a:gd name="T58" fmla="*/ 36 w 181"/>
                <a:gd name="T59" fmla="*/ 29 h 68"/>
                <a:gd name="T60" fmla="*/ 33 w 181"/>
                <a:gd name="T61" fmla="*/ 29 h 68"/>
                <a:gd name="T62" fmla="*/ 33 w 181"/>
                <a:gd name="T63" fmla="*/ 23 h 68"/>
                <a:gd name="T64" fmla="*/ 31 w 181"/>
                <a:gd name="T65" fmla="*/ 23 h 68"/>
                <a:gd name="T66" fmla="*/ 31 w 181"/>
                <a:gd name="T67" fmla="*/ 18 h 68"/>
                <a:gd name="T68" fmla="*/ 29 w 181"/>
                <a:gd name="T69" fmla="*/ 18 h 68"/>
                <a:gd name="T70" fmla="*/ 29 w 181"/>
                <a:gd name="T71" fmla="*/ 14 h 68"/>
                <a:gd name="T72" fmla="*/ 25 w 181"/>
                <a:gd name="T73" fmla="*/ 14 h 68"/>
                <a:gd name="T74" fmla="*/ 25 w 181"/>
                <a:gd name="T75" fmla="*/ 11 h 68"/>
                <a:gd name="T76" fmla="*/ 24 w 181"/>
                <a:gd name="T77" fmla="*/ 11 h 68"/>
                <a:gd name="T78" fmla="*/ 24 w 181"/>
                <a:gd name="T79" fmla="*/ 9 h 68"/>
                <a:gd name="T80" fmla="*/ 16 w 181"/>
                <a:gd name="T81" fmla="*/ 9 h 68"/>
                <a:gd name="T82" fmla="*/ 16 w 181"/>
                <a:gd name="T83" fmla="*/ 6 h 68"/>
                <a:gd name="T84" fmla="*/ 13 w 181"/>
                <a:gd name="T85" fmla="*/ 6 h 68"/>
                <a:gd name="T86" fmla="*/ 13 w 181"/>
                <a:gd name="T87" fmla="*/ 4 h 68"/>
                <a:gd name="T88" fmla="*/ 11 w 181"/>
                <a:gd name="T89" fmla="*/ 4 h 68"/>
                <a:gd name="T90" fmla="*/ 11 w 181"/>
                <a:gd name="T91" fmla="*/ 2 h 68"/>
                <a:gd name="T92" fmla="*/ 8 w 181"/>
                <a:gd name="T93" fmla="*/ 2 h 68"/>
                <a:gd name="T94" fmla="*/ 8 w 181"/>
                <a:gd name="T95" fmla="*/ 0 h 68"/>
                <a:gd name="T96" fmla="*/ 0 w 18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68">
                  <a:moveTo>
                    <a:pt x="181" y="68"/>
                  </a:moveTo>
                  <a:lnTo>
                    <a:pt x="142" y="68"/>
                  </a:lnTo>
                  <a:lnTo>
                    <a:pt x="142" y="65"/>
                  </a:lnTo>
                  <a:lnTo>
                    <a:pt x="92" y="65"/>
                  </a:lnTo>
                  <a:lnTo>
                    <a:pt x="92" y="63"/>
                  </a:lnTo>
                  <a:lnTo>
                    <a:pt x="76" y="63"/>
                  </a:lnTo>
                  <a:lnTo>
                    <a:pt x="76" y="61"/>
                  </a:lnTo>
                  <a:lnTo>
                    <a:pt x="68" y="61"/>
                  </a:lnTo>
                  <a:lnTo>
                    <a:pt x="68" y="58"/>
                  </a:lnTo>
                  <a:lnTo>
                    <a:pt x="62" y="58"/>
                  </a:lnTo>
                  <a:lnTo>
                    <a:pt x="62" y="55"/>
                  </a:lnTo>
                  <a:lnTo>
                    <a:pt x="58" y="55"/>
                  </a:lnTo>
                  <a:lnTo>
                    <a:pt x="58" y="53"/>
                  </a:lnTo>
                  <a:lnTo>
                    <a:pt x="56" y="53"/>
                  </a:lnTo>
                  <a:lnTo>
                    <a:pt x="56" y="50"/>
                  </a:lnTo>
                  <a:lnTo>
                    <a:pt x="55" y="50"/>
                  </a:lnTo>
                  <a:lnTo>
                    <a:pt x="55" y="47"/>
                  </a:lnTo>
                  <a:lnTo>
                    <a:pt x="47" y="47"/>
                  </a:lnTo>
                  <a:lnTo>
                    <a:pt x="47" y="45"/>
                  </a:lnTo>
                  <a:lnTo>
                    <a:pt x="42" y="45"/>
                  </a:lnTo>
                  <a:lnTo>
                    <a:pt x="42" y="41"/>
                  </a:lnTo>
                  <a:lnTo>
                    <a:pt x="40" y="41"/>
                  </a:lnTo>
                  <a:lnTo>
                    <a:pt x="40" y="36"/>
                  </a:lnTo>
                  <a:lnTo>
                    <a:pt x="39" y="36"/>
                  </a:lnTo>
                  <a:lnTo>
                    <a:pt x="39" y="33"/>
                  </a:lnTo>
                  <a:lnTo>
                    <a:pt x="37" y="33"/>
                  </a:lnTo>
                  <a:lnTo>
                    <a:pt x="37" y="31"/>
                  </a:lnTo>
                  <a:lnTo>
                    <a:pt x="34" y="31"/>
                  </a:lnTo>
                  <a:lnTo>
                    <a:pt x="36" y="31"/>
                  </a:lnTo>
                  <a:lnTo>
                    <a:pt x="36" y="29"/>
                  </a:lnTo>
                  <a:lnTo>
                    <a:pt x="33" y="29"/>
                  </a:lnTo>
                  <a:lnTo>
                    <a:pt x="33" y="23"/>
                  </a:lnTo>
                  <a:lnTo>
                    <a:pt x="31" y="23"/>
                  </a:lnTo>
                  <a:lnTo>
                    <a:pt x="31" y="18"/>
                  </a:lnTo>
                  <a:lnTo>
                    <a:pt x="29" y="18"/>
                  </a:lnTo>
                  <a:lnTo>
                    <a:pt x="29" y="14"/>
                  </a:lnTo>
                  <a:lnTo>
                    <a:pt x="25" y="14"/>
                  </a:lnTo>
                  <a:lnTo>
                    <a:pt x="25" y="11"/>
                  </a:lnTo>
                  <a:lnTo>
                    <a:pt x="24" y="11"/>
                  </a:lnTo>
                  <a:lnTo>
                    <a:pt x="24" y="9"/>
                  </a:lnTo>
                  <a:lnTo>
                    <a:pt x="16" y="9"/>
                  </a:lnTo>
                  <a:lnTo>
                    <a:pt x="16" y="6"/>
                  </a:lnTo>
                  <a:lnTo>
                    <a:pt x="13" y="6"/>
                  </a:lnTo>
                  <a:lnTo>
                    <a:pt x="13" y="4"/>
                  </a:lnTo>
                  <a:lnTo>
                    <a:pt x="11" y="4"/>
                  </a:lnTo>
                  <a:lnTo>
                    <a:pt x="11" y="2"/>
                  </a:lnTo>
                  <a:lnTo>
                    <a:pt x="8" y="2"/>
                  </a:lnTo>
                  <a:lnTo>
                    <a:pt x="8"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6"/>
            <p:cNvSpPr>
              <a:spLocks/>
            </p:cNvSpPr>
            <p:nvPr/>
          </p:nvSpPr>
          <p:spPr bwMode="auto">
            <a:xfrm>
              <a:off x="6679867" y="3000173"/>
              <a:ext cx="2168958" cy="1754762"/>
            </a:xfrm>
            <a:custGeom>
              <a:avLst/>
              <a:gdLst>
                <a:gd name="T0" fmla="*/ 195 w 195"/>
                <a:gd name="T1" fmla="*/ 139 h 139"/>
                <a:gd name="T2" fmla="*/ 165 w 195"/>
                <a:gd name="T3" fmla="*/ 139 h 139"/>
                <a:gd name="T4" fmla="*/ 165 w 195"/>
                <a:gd name="T5" fmla="*/ 129 h 139"/>
                <a:gd name="T6" fmla="*/ 117 w 195"/>
                <a:gd name="T7" fmla="*/ 129 h 139"/>
                <a:gd name="T8" fmla="*/ 117 w 195"/>
                <a:gd name="T9" fmla="*/ 120 h 139"/>
                <a:gd name="T10" fmla="*/ 104 w 195"/>
                <a:gd name="T11" fmla="*/ 120 h 139"/>
                <a:gd name="T12" fmla="*/ 104 w 195"/>
                <a:gd name="T13" fmla="*/ 110 h 139"/>
                <a:gd name="T14" fmla="*/ 94 w 195"/>
                <a:gd name="T15" fmla="*/ 110 h 139"/>
                <a:gd name="T16" fmla="*/ 94 w 195"/>
                <a:gd name="T17" fmla="*/ 101 h 139"/>
                <a:gd name="T18" fmla="*/ 79 w 195"/>
                <a:gd name="T19" fmla="*/ 101 h 139"/>
                <a:gd name="T20" fmla="*/ 79 w 195"/>
                <a:gd name="T21" fmla="*/ 91 h 139"/>
                <a:gd name="T22" fmla="*/ 76 w 195"/>
                <a:gd name="T23" fmla="*/ 91 h 139"/>
                <a:gd name="T24" fmla="*/ 76 w 195"/>
                <a:gd name="T25" fmla="*/ 82 h 139"/>
                <a:gd name="T26" fmla="*/ 72 w 195"/>
                <a:gd name="T27" fmla="*/ 82 h 139"/>
                <a:gd name="T28" fmla="*/ 72 w 195"/>
                <a:gd name="T29" fmla="*/ 72 h 139"/>
                <a:gd name="T30" fmla="*/ 64 w 195"/>
                <a:gd name="T31" fmla="*/ 72 h 139"/>
                <a:gd name="T32" fmla="*/ 64 w 195"/>
                <a:gd name="T33" fmla="*/ 63 h 139"/>
                <a:gd name="T34" fmla="*/ 61 w 195"/>
                <a:gd name="T35" fmla="*/ 63 h 139"/>
                <a:gd name="T36" fmla="*/ 61 w 195"/>
                <a:gd name="T37" fmla="*/ 53 h 139"/>
                <a:gd name="T38" fmla="*/ 42 w 195"/>
                <a:gd name="T39" fmla="*/ 53 h 139"/>
                <a:gd name="T40" fmla="*/ 42 w 195"/>
                <a:gd name="T41" fmla="*/ 44 h 139"/>
                <a:gd name="T42" fmla="*/ 40 w 195"/>
                <a:gd name="T43" fmla="*/ 44 h 139"/>
                <a:gd name="T44" fmla="*/ 40 w 195"/>
                <a:gd name="T45" fmla="*/ 35 h 139"/>
                <a:gd name="T46" fmla="*/ 38 w 195"/>
                <a:gd name="T47" fmla="*/ 35 h 139"/>
                <a:gd name="T48" fmla="*/ 38 w 195"/>
                <a:gd name="T49" fmla="*/ 26 h 139"/>
                <a:gd name="T50" fmla="*/ 36 w 195"/>
                <a:gd name="T51" fmla="*/ 26 h 139"/>
                <a:gd name="T52" fmla="*/ 36 w 195"/>
                <a:gd name="T53" fmla="*/ 18 h 139"/>
                <a:gd name="T54" fmla="*/ 35 w 195"/>
                <a:gd name="T55" fmla="*/ 18 h 139"/>
                <a:gd name="T56" fmla="*/ 35 w 195"/>
                <a:gd name="T57" fmla="*/ 9 h 139"/>
                <a:gd name="T58" fmla="*/ 11 w 195"/>
                <a:gd name="T59" fmla="*/ 9 h 139"/>
                <a:gd name="T60" fmla="*/ 11 w 195"/>
                <a:gd name="T61" fmla="*/ 0 h 139"/>
                <a:gd name="T62" fmla="*/ 0 w 195"/>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139">
                  <a:moveTo>
                    <a:pt x="195" y="139"/>
                  </a:moveTo>
                  <a:lnTo>
                    <a:pt x="165" y="139"/>
                  </a:lnTo>
                  <a:lnTo>
                    <a:pt x="165" y="129"/>
                  </a:lnTo>
                  <a:lnTo>
                    <a:pt x="117" y="129"/>
                  </a:lnTo>
                  <a:lnTo>
                    <a:pt x="117" y="120"/>
                  </a:lnTo>
                  <a:lnTo>
                    <a:pt x="104" y="120"/>
                  </a:lnTo>
                  <a:lnTo>
                    <a:pt x="104" y="110"/>
                  </a:lnTo>
                  <a:lnTo>
                    <a:pt x="94" y="110"/>
                  </a:lnTo>
                  <a:lnTo>
                    <a:pt x="94" y="101"/>
                  </a:lnTo>
                  <a:lnTo>
                    <a:pt x="79" y="101"/>
                  </a:lnTo>
                  <a:lnTo>
                    <a:pt x="79" y="91"/>
                  </a:lnTo>
                  <a:lnTo>
                    <a:pt x="76" y="91"/>
                  </a:lnTo>
                  <a:lnTo>
                    <a:pt x="76" y="82"/>
                  </a:lnTo>
                  <a:lnTo>
                    <a:pt x="72" y="82"/>
                  </a:lnTo>
                  <a:lnTo>
                    <a:pt x="72" y="72"/>
                  </a:lnTo>
                  <a:lnTo>
                    <a:pt x="64" y="72"/>
                  </a:lnTo>
                  <a:lnTo>
                    <a:pt x="64" y="63"/>
                  </a:lnTo>
                  <a:lnTo>
                    <a:pt x="61" y="63"/>
                  </a:lnTo>
                  <a:lnTo>
                    <a:pt x="61" y="53"/>
                  </a:lnTo>
                  <a:lnTo>
                    <a:pt x="42" y="53"/>
                  </a:lnTo>
                  <a:lnTo>
                    <a:pt x="42" y="44"/>
                  </a:lnTo>
                  <a:lnTo>
                    <a:pt x="40" y="44"/>
                  </a:lnTo>
                  <a:lnTo>
                    <a:pt x="40" y="35"/>
                  </a:lnTo>
                  <a:lnTo>
                    <a:pt x="38" y="35"/>
                  </a:lnTo>
                  <a:lnTo>
                    <a:pt x="38" y="26"/>
                  </a:lnTo>
                  <a:lnTo>
                    <a:pt x="36" y="26"/>
                  </a:lnTo>
                  <a:lnTo>
                    <a:pt x="36" y="18"/>
                  </a:lnTo>
                  <a:lnTo>
                    <a:pt x="35" y="18"/>
                  </a:lnTo>
                  <a:lnTo>
                    <a:pt x="35" y="9"/>
                  </a:lnTo>
                  <a:lnTo>
                    <a:pt x="11" y="9"/>
                  </a:lnTo>
                  <a:lnTo>
                    <a:pt x="11" y="0"/>
                  </a:lnTo>
                  <a:lnTo>
                    <a:pt x="0" y="0"/>
                  </a:lnTo>
                </a:path>
              </a:pathLst>
            </a:custGeom>
            <a:ln w="19050">
              <a:solidFill>
                <a:srgbClr val="1D2F5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Freeform 7"/>
            <p:cNvSpPr>
              <a:spLocks/>
            </p:cNvSpPr>
            <p:nvPr/>
          </p:nvSpPr>
          <p:spPr bwMode="auto">
            <a:xfrm>
              <a:off x="6679867" y="3000173"/>
              <a:ext cx="2168958" cy="732203"/>
            </a:xfrm>
            <a:custGeom>
              <a:avLst/>
              <a:gdLst>
                <a:gd name="T0" fmla="*/ 195 w 195"/>
                <a:gd name="T1" fmla="*/ 58 h 58"/>
                <a:gd name="T2" fmla="*/ 100 w 195"/>
                <a:gd name="T3" fmla="*/ 58 h 58"/>
                <a:gd name="T4" fmla="*/ 100 w 195"/>
                <a:gd name="T5" fmla="*/ 44 h 58"/>
                <a:gd name="T6" fmla="*/ 70 w 195"/>
                <a:gd name="T7" fmla="*/ 44 h 58"/>
                <a:gd name="T8" fmla="*/ 70 w 195"/>
                <a:gd name="T9" fmla="*/ 32 h 58"/>
                <a:gd name="T10" fmla="*/ 25 w 195"/>
                <a:gd name="T11" fmla="*/ 32 h 58"/>
                <a:gd name="T12" fmla="*/ 25 w 195"/>
                <a:gd name="T13" fmla="*/ 11 h 58"/>
                <a:gd name="T14" fmla="*/ 16 w 195"/>
                <a:gd name="T15" fmla="*/ 11 h 58"/>
                <a:gd name="T16" fmla="*/ 16 w 195"/>
                <a:gd name="T17" fmla="*/ 0 h 58"/>
                <a:gd name="T18" fmla="*/ 0 w 195"/>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58">
                  <a:moveTo>
                    <a:pt x="195" y="58"/>
                  </a:moveTo>
                  <a:lnTo>
                    <a:pt x="100" y="58"/>
                  </a:lnTo>
                  <a:lnTo>
                    <a:pt x="100" y="44"/>
                  </a:lnTo>
                  <a:lnTo>
                    <a:pt x="70" y="44"/>
                  </a:lnTo>
                  <a:lnTo>
                    <a:pt x="70" y="32"/>
                  </a:lnTo>
                  <a:lnTo>
                    <a:pt x="25" y="32"/>
                  </a:lnTo>
                  <a:lnTo>
                    <a:pt x="25" y="11"/>
                  </a:lnTo>
                  <a:lnTo>
                    <a:pt x="16" y="11"/>
                  </a:lnTo>
                  <a:lnTo>
                    <a:pt x="16" y="0"/>
                  </a:lnTo>
                  <a:lnTo>
                    <a:pt x="0"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Tree>
    <p:extLst>
      <p:ext uri="{BB962C8B-B14F-4D97-AF65-F5344CB8AC3E}">
        <p14:creationId xmlns:p14="http://schemas.microsoft.com/office/powerpoint/2010/main" xmlns="" val="3388348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2015年に開催された主要な学会で発表された、消化器癌に関する重要な所見を強調・要約することを企図したものです。このスライドセットは、特に2015年欧州癌会議（ECC）に焦点を合わせたものとなっており、英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dirty="0" smtClean="0">
                <a:ea typeface="MS UI Gothic" pitchFamily="18" charset="0"/>
              </a:rPr>
              <a:t>までお送りください</a:t>
            </a:r>
            <a:r>
              <a:rPr lang="ja-JP" sz="1400" b="0" i="0" dirty="0" smtClean="0">
                <a:solidFill>
                  <a:srgbClr val="043882"/>
                </a:solidFill>
                <a:ea typeface="MS UI Gothic" pitchFamily="18" charset="0"/>
              </a:rPr>
              <a:t>。</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901: 癌手術に関する無作為化試験における有害事象（AE）報告：胃食道（OG）および婦人科（GY）癌患者において公表されている治験の系統的解析  – Meghelli L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公表されている癌手術の臨床試験における手術関連AEの記述の質を解析すること</a:t>
            </a:r>
          </a:p>
          <a:p>
            <a:pPr marL="0" lvl="1" indent="0">
              <a:spcBef>
                <a:spcPts val="1800"/>
              </a:spcBef>
              <a:buSzPct val="11000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1990年1月から2014年11月の間に完全に公表された治験の全連続文献（英語）の系統的レビュー。症例数が50例を超える治験、および胃食道（OG）または婦人科（GY）患者における手術治験を対象とし、CONSORTの推奨に基づく18項目の質問票 を用いた。</a:t>
            </a:r>
          </a:p>
          <a:p>
            <a:r>
              <a:rPr lang="ja-JP" sz="1600" b="0" i="0" dirty="0" smtClean="0">
                <a:solidFill>
                  <a:srgbClr val="4D4D4D"/>
                </a:solidFill>
                <a:ea typeface="MS UI Gothic" pitchFamily="18" charset="0"/>
              </a:rPr>
              <a:t>質問票は、専門家15名（外科医9名、方法論者6名）により、4段階のリッカート尺度を用いて加重した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Leila et al. </a:t>
            </a:r>
            <a:r>
              <a:rPr lang="ja-JP" sz="1200" b="0" i="1" dirty="0" smtClean="0">
                <a:ea typeface="MS UI Gothic" pitchFamily="18" charset="0"/>
              </a:rPr>
              <a:t>Ann Oncol</a:t>
            </a:r>
            <a:r>
              <a:rPr lang="ja-JP" sz="1200" b="0" i="0" dirty="0" smtClean="0">
                <a:ea typeface="MS UI Gothic" pitchFamily="18" charset="0"/>
              </a:rPr>
              <a:t> 2015; 26 (suppl 6): abstr 901</a:t>
            </a:r>
          </a:p>
        </p:txBody>
      </p:sp>
    </p:spTree>
    <p:extLst>
      <p:ext uri="{BB962C8B-B14F-4D97-AF65-F5344CB8AC3E}">
        <p14:creationId xmlns:p14="http://schemas.microsoft.com/office/powerpoint/2010/main" xmlns="" val="292157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901: 癌手術に関する無作為化試験における有害事象（AE）報告：胃食道（OG）および婦人科（GY）癌患者において公表されている治験の系統的解析  – Meghelli L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179本の公表試験（OG</a:t>
            </a:r>
            <a:r>
              <a:rPr lang="en-US"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133本、GY</a:t>
            </a:r>
            <a:r>
              <a:rPr lang="en-US" altLang="ja-JP" sz="1600" b="0" i="0" dirty="0" smtClean="0">
                <a:solidFill>
                  <a:srgbClr val="4D4D4D"/>
                </a:solidFill>
                <a:ea typeface="MS UI Gothic" pitchFamily="18" charset="0"/>
              </a:rPr>
              <a:t>   </a:t>
            </a:r>
            <a:r>
              <a:rPr lang="ja-JP" sz="1600" b="0" i="0" dirty="0" smtClean="0">
                <a:solidFill>
                  <a:srgbClr val="4D4D4D"/>
                </a:solidFill>
                <a:ea typeface="MS UI Gothic" pitchFamily="18" charset="0"/>
              </a:rPr>
              <a:t>46本）について解析が実施された</a:t>
            </a:r>
          </a:p>
          <a:p>
            <a:pPr lvl="1"/>
            <a:r>
              <a:rPr lang="ja-JP" sz="1600" b="0" i="0" dirty="0" smtClean="0">
                <a:solidFill>
                  <a:srgbClr val="4D4D4D"/>
                </a:solidFill>
                <a:ea typeface="MS UI Gothic" pitchFamily="18" charset="0"/>
              </a:rPr>
              <a:t>これらの試験のうち89.9%が、術後AEについて記述していた</a:t>
            </a:r>
          </a:p>
          <a:p>
            <a:pPr lvl="1"/>
            <a:r>
              <a:rPr lang="ja-JP" sz="1600" b="0" i="0" dirty="0" smtClean="0">
                <a:solidFill>
                  <a:srgbClr val="4D4D4D"/>
                </a:solidFill>
                <a:ea typeface="MS UI Gothic" pitchFamily="18" charset="0"/>
              </a:rPr>
              <a:t>43.6%が集学的治療を評価していた</a:t>
            </a:r>
          </a:p>
          <a:p>
            <a:pPr lvl="1"/>
            <a:r>
              <a:rPr lang="ja-JP" sz="1600" b="0" i="0" dirty="0" smtClean="0">
                <a:solidFill>
                  <a:srgbClr val="4D4D4D"/>
                </a:solidFill>
                <a:ea typeface="MS UI Gothic" pitchFamily="18" charset="0"/>
              </a:rPr>
              <a:t>31.3%において、罹患率が主要目的とされていた</a:t>
            </a:r>
          </a:p>
          <a:p>
            <a:r>
              <a:rPr lang="ja-JP" sz="1600" b="0" i="0" dirty="0" smtClean="0">
                <a:solidFill>
                  <a:srgbClr val="4D4D4D"/>
                </a:solidFill>
                <a:ea typeface="MS UI Gothic" pitchFamily="18" charset="0"/>
              </a:rPr>
              <a:t>専門家委員会にとって最も重要であった項目は下表の通り</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Leila et al. </a:t>
            </a:r>
            <a:r>
              <a:rPr lang="ja-JP" sz="1200" b="0" i="1" dirty="0" smtClean="0">
                <a:ea typeface="MS UI Gothic" pitchFamily="18" charset="0"/>
              </a:rPr>
              <a:t>Ann Oncol</a:t>
            </a:r>
            <a:r>
              <a:rPr lang="ja-JP" sz="1200" b="0" i="0" dirty="0" smtClean="0">
                <a:ea typeface="MS UI Gothic" pitchFamily="18" charset="0"/>
              </a:rPr>
              <a:t> 2015; 26 (suppl 6): abstr 901</a:t>
            </a:r>
          </a:p>
        </p:txBody>
      </p:sp>
      <p:graphicFrame>
        <p:nvGraphicFramePr>
          <p:cNvPr id="6" name="Table 5"/>
          <p:cNvGraphicFramePr>
            <a:graphicFrameLocks noGrp="1"/>
          </p:cNvGraphicFramePr>
          <p:nvPr>
            <p:extLst>
              <p:ext uri="{D42A27DB-BD31-4B8C-83A1-F6EECF244321}">
                <p14:modId xmlns:p14="http://schemas.microsoft.com/office/powerpoint/2010/main" xmlns="" val="4026128707"/>
              </p:ext>
            </p:extLst>
          </p:nvPr>
        </p:nvGraphicFramePr>
        <p:xfrm>
          <a:off x="369887" y="3282700"/>
          <a:ext cx="8269364" cy="2158170"/>
        </p:xfrm>
        <a:graphic>
          <a:graphicData uri="http://schemas.openxmlformats.org/drawingml/2006/table">
            <a:tbl>
              <a:tblPr firstRow="1" bandRow="1">
                <a:tableStyleId>{2D5ABB26-0587-4C30-8999-92F81FD0307C}</a:tableStyleId>
              </a:tblPr>
              <a:tblGrid>
                <a:gridCol w="4458145">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748633">
                  <a:extLst>
                    <a:ext uri="{9D8B030D-6E8A-4147-A177-3AD203B41FA5}">
                      <a16:colId xmlns:a16="http://schemas.microsoft.com/office/drawing/2014/main" xmlns="" val="20002"/>
                    </a:ext>
                  </a:extLst>
                </a:gridCol>
                <a:gridCol w="1148186">
                  <a:extLst>
                    <a:ext uri="{9D8B030D-6E8A-4147-A177-3AD203B41FA5}">
                      <a16:colId xmlns:a16="http://schemas.microsoft.com/office/drawing/2014/main" xmlns="" val="20003"/>
                    </a:ext>
                  </a:extLst>
                </a:gridCol>
              </a:tblGrid>
              <a:tr h="338328">
                <a:tc>
                  <a:txBody>
                    <a:bodyPr/>
                    <a:lstStyle/>
                    <a:p>
                      <a:pPr algn="l"/>
                      <a:r>
                        <a:rPr lang="ja-JP" sz="1100" b="1" i="0" dirty="0" smtClean="0">
                          <a:solidFill>
                            <a:srgbClr val="FFFFFF"/>
                          </a:solidFill>
                          <a:ea typeface="MS UI Gothic" pitchFamily="18" charset="0"/>
                        </a:rPr>
                        <a:t>項目</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100" b="1" i="0" dirty="0" smtClean="0">
                          <a:solidFill>
                            <a:srgbClr val="FFFFFF"/>
                          </a:solidFill>
                          <a:ea typeface="MS UI Gothic" pitchFamily="18" charset="0"/>
                        </a:rPr>
                        <a:t>スコア</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100" b="1" i="0" dirty="0" smtClean="0">
                          <a:solidFill>
                            <a:srgbClr val="FFFFFF"/>
                          </a:solidFill>
                          <a:ea typeface="MS UI Gothic" pitchFamily="18" charset="0"/>
                        </a:rPr>
                        <a:t>これらの項目を報告していた公表文献数(%)</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100" b="1" i="0" dirty="0" smtClean="0">
                          <a:solidFill>
                            <a:srgbClr val="FFFFFF"/>
                          </a:solidFill>
                          <a:ea typeface="MS UI Gothic" pitchFamily="18" charset="0"/>
                        </a:rPr>
                        <a:t>95% 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88575">
                <a:tc>
                  <a:txBody>
                    <a:bodyPr/>
                    <a:lstStyle/>
                    <a:p>
                      <a:r>
                        <a:rPr lang="ja-JP" sz="1100" b="0" i="0" dirty="0" smtClean="0">
                          <a:solidFill>
                            <a:srgbClr val="000000"/>
                          </a:solidFill>
                          <a:ea typeface="MS UI Gothic" pitchFamily="18" charset="0"/>
                        </a:rPr>
                        <a:t>バリデーション済みの重症度評価尺度(NCI-CT、Dindo-Clavien…)の使用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30 (16.8)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11.3, 22.2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1"/>
                  </a:ext>
                </a:extLst>
              </a:tr>
              <a:tr h="288575">
                <a:tc>
                  <a:txBody>
                    <a:bodyPr/>
                    <a:lstStyle/>
                    <a:p>
                      <a:r>
                        <a:rPr lang="ja-JP" sz="1100" b="0" i="0" dirty="0" smtClean="0">
                          <a:solidFill>
                            <a:srgbClr val="000000"/>
                          </a:solidFill>
                          <a:ea typeface="MS UI Gothic" pitchFamily="18" charset="0"/>
                        </a:rPr>
                        <a:t>AEの正確な定義(NCI-CT、Dindo-Clavien…)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48 (26.8)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20.3, 33.3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2"/>
                  </a:ext>
                </a:extLst>
              </a:tr>
              <a:tr h="288575">
                <a:tc>
                  <a:txBody>
                    <a:bodyPr/>
                    <a:lstStyle/>
                    <a:p>
                      <a:r>
                        <a:rPr lang="ja-JP" sz="1100" b="0" i="0" dirty="0" smtClean="0">
                          <a:solidFill>
                            <a:srgbClr val="000000"/>
                          </a:solidFill>
                          <a:ea typeface="MS UI Gothic" pitchFamily="18" charset="0"/>
                        </a:rPr>
                        <a:t>リスク／ベネフィット比に関する考察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128 (71.5)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64.9, 78.1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3"/>
                  </a:ext>
                </a:extLst>
              </a:tr>
              <a:tr h="288575">
                <a:tc>
                  <a:txBody>
                    <a:bodyPr/>
                    <a:lstStyle/>
                    <a:p>
                      <a:r>
                        <a:rPr lang="ja-JP" sz="1100" b="0" i="0" dirty="0" smtClean="0">
                          <a:solidFill>
                            <a:srgbClr val="000000"/>
                          </a:solidFill>
                          <a:ea typeface="MS UI Gothic" pitchFamily="18" charset="0"/>
                        </a:rPr>
                        <a:t>群別に報告されたAE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154 (86.0)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81, 91.1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4"/>
                  </a:ext>
                </a:extLst>
              </a:tr>
              <a:tr h="288575">
                <a:tc>
                  <a:txBody>
                    <a:bodyPr/>
                    <a:lstStyle/>
                    <a:p>
                      <a:r>
                        <a:rPr lang="ja-JP" sz="1100" b="0" i="0" dirty="0" smtClean="0">
                          <a:solidFill>
                            <a:srgbClr val="000000"/>
                          </a:solidFill>
                          <a:ea typeface="MS UI Gothic" pitchFamily="18" charset="0"/>
                        </a:rPr>
                        <a:t>グレード別に報告されたAE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15 (8.4)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100" b="0" i="0" dirty="0" smtClean="0">
                          <a:solidFill>
                            <a:srgbClr val="000000"/>
                          </a:solidFill>
                          <a:ea typeface="MS UI Gothic" pitchFamily="18" charset="0"/>
                        </a:rPr>
                        <a:t>4.3, 12.4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5"/>
                  </a:ext>
                </a:extLst>
              </a:tr>
              <a:tr h="288575">
                <a:tc>
                  <a:txBody>
                    <a:bodyPr/>
                    <a:lstStyle/>
                    <a:p>
                      <a:r>
                        <a:rPr lang="ja-JP" sz="1100" b="0" i="0" dirty="0" smtClean="0">
                          <a:solidFill>
                            <a:srgbClr val="000000"/>
                          </a:solidFill>
                          <a:ea typeface="MS UI Gothic" pitchFamily="18" charset="0"/>
                        </a:rPr>
                        <a:t>AEの網羅的リスト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64 (35.8)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100" b="0" i="0" dirty="0" smtClean="0">
                          <a:solidFill>
                            <a:srgbClr val="000000"/>
                          </a:solidFill>
                          <a:ea typeface="MS UI Gothic" pitchFamily="18" charset="0"/>
                        </a:rPr>
                        <a:t>28.7, 42.8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6"/>
                  </a:ext>
                </a:extLst>
              </a:tr>
            </a:tbl>
          </a:graphicData>
        </a:graphic>
      </p:graphicFrame>
      <p:sp>
        <p:nvSpPr>
          <p:cNvPr id="7" name="Oval 6"/>
          <p:cNvSpPr/>
          <p:nvPr/>
        </p:nvSpPr>
        <p:spPr>
          <a:xfrm>
            <a:off x="6270537" y="3734248"/>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8" name="Oval 7"/>
          <p:cNvSpPr/>
          <p:nvPr/>
        </p:nvSpPr>
        <p:spPr>
          <a:xfrm>
            <a:off x="6270537" y="4024418"/>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 name="Oval 8"/>
          <p:cNvSpPr/>
          <p:nvPr/>
        </p:nvSpPr>
        <p:spPr>
          <a:xfrm>
            <a:off x="6270537" y="4891027"/>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Oval 9"/>
          <p:cNvSpPr/>
          <p:nvPr/>
        </p:nvSpPr>
        <p:spPr>
          <a:xfrm>
            <a:off x="6270537" y="5172195"/>
            <a:ext cx="699813" cy="258032"/>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72935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901: 癌手術に関する無作為化試験における有害事象（AE）報告：胃食道（OG）および婦人科（GY）癌患者において公表されている治験の系統的解析  – Meghelli L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純粋な手術治験では、集学的治療が関与した治験よりもAE評価スコアの平均値が高かった［20.2（SD 7.7） vs. 13.6（SD 10.2）、p=0.01］</a:t>
            </a:r>
          </a:p>
          <a:p>
            <a:r>
              <a:rPr lang="ja-JP" sz="1600" b="0" i="0" dirty="0" smtClean="0">
                <a:solidFill>
                  <a:srgbClr val="4D4D4D"/>
                </a:solidFill>
                <a:ea typeface="MS UI Gothic" pitchFamily="18" charset="0"/>
              </a:rPr>
              <a:t>罹患率を主要目的とした治験もまた、主要目的を他の項目にした治験と比べてAE報告に関して良好であった［AE評価スコア平均値 23.9（SD 7.18） vs. 14.3（SD 8.8）、p&lt;0.001］</a:t>
            </a:r>
          </a:p>
          <a:p>
            <a:r>
              <a:rPr lang="ja-JP" sz="1600" b="0" i="0" dirty="0" smtClean="0">
                <a:solidFill>
                  <a:srgbClr val="4D4D4D"/>
                </a:solidFill>
                <a:ea typeface="MS UI Gothic" pitchFamily="18" charset="0"/>
              </a:rPr>
              <a:t>公表の時期、治験依頼者が所在する大陸、治験を公表する雑誌のインパクトファクター、および登録患者数はスコアに影響しなかった</a:t>
            </a:r>
          </a:p>
          <a:p>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本系統的レビューは、手術治験におけるAE報告のレビューとして最大規模のものである 全般的に、手術関連AEの報告は不十分であることがレビューから示された</a:t>
            </a:r>
          </a:p>
          <a:p>
            <a:r>
              <a:rPr lang="ja-JP" sz="1600" b="1" i="0" dirty="0" smtClean="0">
                <a:solidFill>
                  <a:srgbClr val="4D4D4D"/>
                </a:solidFill>
                <a:ea typeface="MS UI Gothic" pitchFamily="18" charset="0"/>
              </a:rPr>
              <a:t>AEの報告は雑誌のインパクトファクターに関わらず、不正確であった</a:t>
            </a:r>
          </a:p>
          <a:p>
            <a:r>
              <a:rPr lang="ja-JP" sz="1600" b="1" i="0" dirty="0" smtClean="0">
                <a:solidFill>
                  <a:srgbClr val="4D4D4D"/>
                </a:solidFill>
                <a:ea typeface="MS UI Gothic" pitchFamily="18" charset="0"/>
              </a:rPr>
              <a:t>手術関連AEの報告方法に関するコンセンサスの策定が求められる</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Leila et al. </a:t>
            </a:r>
            <a:r>
              <a:rPr lang="ja-JP" sz="1200" b="0" i="1" dirty="0" smtClean="0">
                <a:ea typeface="MS UI Gothic" pitchFamily="18" charset="0"/>
              </a:rPr>
              <a:t>Ann Oncol</a:t>
            </a:r>
            <a:r>
              <a:rPr lang="ja-JP" sz="1200" b="0" i="0" dirty="0" smtClean="0">
                <a:ea typeface="MS UI Gothic" pitchFamily="18" charset="0"/>
              </a:rPr>
              <a:t> 2015; 26 (suppl 6): abstr 901</a:t>
            </a:r>
          </a:p>
        </p:txBody>
      </p:sp>
    </p:spTree>
    <p:extLst>
      <p:ext uri="{BB962C8B-B14F-4D97-AF65-F5344CB8AC3E}">
        <p14:creationId xmlns:p14="http://schemas.microsoft.com/office/powerpoint/2010/main" xmlns="" val="115015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1"/>
          <p:cNvCxnSpPr>
            <a:cxnSpLocks noChangeShapeType="1"/>
          </p:cNvCxnSpPr>
          <p:nvPr/>
        </p:nvCxnSpPr>
        <p:spPr bwMode="auto">
          <a:xfrm>
            <a:off x="6893680" y="4688680"/>
            <a:ext cx="296910"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切除可能GC患者における術前CRT＋周術期ECF・CTの併用療法と周術期ECF・CTの単独療法の有効性*と安全性を比較検討すること</a:t>
            </a:r>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*有効性データは後日発表予定、</a:t>
            </a:r>
            <a:r>
              <a:rPr lang="ja-JP" sz="1200" b="0" i="0" baseline="30000" dirty="0" smtClean="0">
                <a:ea typeface="MS UI Gothic" pitchFamily="18" charset="0"/>
              </a:rPr>
              <a:t>†</a:t>
            </a:r>
            <a:r>
              <a:rPr lang="ja-JP" sz="1200" b="0" i="0" dirty="0" smtClean="0">
                <a:ea typeface="MS UI Gothic" pitchFamily="18" charset="0"/>
              </a:rPr>
              <a:t>2サイクル q21d、</a:t>
            </a:r>
            <a:r>
              <a:rPr lang="en" sz="1200" dirty="0" smtClean="0"/>
              <a:t/>
            </a:r>
            <a:br>
              <a:rPr lang="en" sz="1200" dirty="0" smtClean="0"/>
            </a:br>
            <a:r>
              <a:rPr lang="ja-JP" sz="1200" b="0" i="0" baseline="30000" dirty="0" smtClean="0">
                <a:ea typeface="MS UI Gothic" pitchFamily="18" charset="0"/>
              </a:rPr>
              <a:t>‡</a:t>
            </a:r>
            <a:r>
              <a:rPr lang="ja-JP" sz="1200" b="0" i="0" dirty="0" smtClean="0">
                <a:ea typeface="MS UI Gothic" pitchFamily="18" charset="0"/>
              </a:rPr>
              <a:t>45 Gy、</a:t>
            </a:r>
            <a:r>
              <a:rPr lang="ja-JP" sz="1200" b="0" i="0" baseline="30000" dirty="0" smtClean="0">
                <a:ea typeface="MS UI Gothic" pitchFamily="18" charset="0"/>
              </a:rPr>
              <a:t>§</a:t>
            </a:r>
            <a:r>
              <a:rPr lang="ja-JP" sz="1200" b="0" i="0" dirty="0" smtClean="0">
                <a:ea typeface="MS UI Gothic" pitchFamily="18" charset="0"/>
              </a:rPr>
              <a:t>3サイクル q21d</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Leong et al. </a:t>
            </a:r>
            <a:r>
              <a:rPr lang="ja-JP" sz="1200" b="0" i="1" dirty="0" smtClean="0">
                <a:ea typeface="MS UI Gothic" pitchFamily="18" charset="0"/>
              </a:rPr>
              <a:t>Ann Oncol</a:t>
            </a:r>
            <a:r>
              <a:rPr lang="ja-JP" sz="1200" b="0" i="0" dirty="0" smtClean="0">
                <a:ea typeface="MS UI Gothic" pitchFamily="18" charset="0"/>
              </a:rPr>
              <a:t> 2015; 26 (suppl 6): abstr 2200</a:t>
            </a:r>
          </a:p>
        </p:txBody>
      </p:sp>
      <p:sp>
        <p:nvSpPr>
          <p:cNvPr id="17" name="Rectangle 9"/>
          <p:cNvSpPr txBox="1">
            <a:spLocks noChangeArrowheads="1"/>
          </p:cNvSpPr>
          <p:nvPr/>
        </p:nvSpPr>
        <p:spPr bwMode="auto">
          <a:xfrm>
            <a:off x="365124" y="5279572"/>
            <a:ext cx="4130676" cy="68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パート1（第II相、今回の報告分）</a:t>
            </a:r>
          </a:p>
          <a:p>
            <a:pPr>
              <a:buClr>
                <a:srgbClr val="043882"/>
              </a:buClr>
            </a:pPr>
            <a:r>
              <a:rPr lang="ja-JP" b="0" i="0" dirty="0" smtClean="0">
                <a:solidFill>
                  <a:srgbClr val="4D4D4D"/>
                </a:solidFill>
                <a:ea typeface="MS UI Gothic" pitchFamily="18" charset="0"/>
              </a:rPr>
              <a:t>毒性</a:t>
            </a:r>
          </a:p>
          <a:p>
            <a:pPr>
              <a:buClr>
                <a:srgbClr val="043882"/>
              </a:buClr>
            </a:pPr>
            <a:r>
              <a:rPr lang="ja-JP" b="0" i="0" dirty="0" smtClean="0">
                <a:solidFill>
                  <a:srgbClr val="4D4D4D"/>
                </a:solidFill>
                <a:ea typeface="MS UI Gothic" pitchFamily="18" charset="0"/>
              </a:rPr>
              <a:t>実行可能性、発生、病理学的奏効</a:t>
            </a:r>
          </a:p>
        </p:txBody>
      </p:sp>
      <p:sp>
        <p:nvSpPr>
          <p:cNvPr id="18" name="Content Placeholder 26"/>
          <p:cNvSpPr txBox="1">
            <a:spLocks/>
          </p:cNvSpPr>
          <p:nvPr/>
        </p:nvSpPr>
        <p:spPr>
          <a:xfrm>
            <a:off x="4495800" y="5279572"/>
            <a:ext cx="4299858"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パート2（第III相、後日報告分）</a:t>
            </a:r>
          </a:p>
          <a:p>
            <a:pPr>
              <a:buClr>
                <a:srgbClr val="043882"/>
              </a:buClr>
            </a:pPr>
            <a:r>
              <a:rPr lang="ja-JP" b="0" i="0" dirty="0" smtClean="0">
                <a:solidFill>
                  <a:srgbClr val="4D4D4D"/>
                </a:solidFill>
                <a:ea typeface="MS UI Gothic" pitchFamily="18" charset="0"/>
              </a:rPr>
              <a:t>OS</a:t>
            </a:r>
          </a:p>
          <a:p>
            <a:pPr>
              <a:buClr>
                <a:srgbClr val="043882"/>
              </a:buClr>
            </a:pPr>
            <a:endParaRPr lang="en-GB" kern="0" dirty="0" smtClean="0"/>
          </a:p>
        </p:txBody>
      </p:sp>
      <p:sp>
        <p:nvSpPr>
          <p:cNvPr id="6" name="Oval 14"/>
          <p:cNvSpPr>
            <a:spLocks noChangeArrowheads="1"/>
          </p:cNvSpPr>
          <p:nvPr/>
        </p:nvSpPr>
        <p:spPr bwMode="auto">
          <a:xfrm>
            <a:off x="3637255" y="34364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a:t>
            </a:r>
            <a:r>
              <a:rPr lang="es-ES" altLang="ja-JP" sz="1100" b="1" i="0" dirty="0" smtClean="0">
                <a:solidFill>
                  <a:srgbClr val="043882"/>
                </a:solidFill>
                <a:ea typeface="MS UI Gothic" pitchFamily="18" charset="0"/>
              </a:rPr>
              <a:t/>
            </a:r>
            <a:br>
              <a:rPr lang="es-ES" altLang="ja-JP" sz="1100" b="1" i="0" dirty="0" smtClean="0">
                <a:solidFill>
                  <a:srgbClr val="043882"/>
                </a:solidFill>
                <a:ea typeface="MS UI Gothic" pitchFamily="18" charset="0"/>
              </a:rPr>
            </a:br>
            <a:r>
              <a:rPr lang="ja-JP" sz="1100" b="1" i="0" dirty="0" smtClean="0">
                <a:solidFill>
                  <a:srgbClr val="043882"/>
                </a:solidFill>
                <a:ea typeface="MS UI Gothic" pitchFamily="18" charset="0"/>
              </a:rPr>
              <a:t>為化</a:t>
            </a:r>
          </a:p>
          <a:p>
            <a:pPr algn="ctr"/>
            <a:r>
              <a:rPr lang="ja-JP" sz="1100" b="1" i="0" dirty="0" smtClean="0">
                <a:solidFill>
                  <a:srgbClr val="043882"/>
                </a:solidFill>
                <a:ea typeface="MS UI Gothic" pitchFamily="18" charset="0"/>
              </a:rPr>
              <a:t>1:1</a:t>
            </a:r>
          </a:p>
        </p:txBody>
      </p:sp>
      <p:cxnSp>
        <p:nvCxnSpPr>
          <p:cNvPr id="7" name="AutoShape 15"/>
          <p:cNvCxnSpPr>
            <a:cxnSpLocks noChangeShapeType="1"/>
            <a:stCxn id="6" idx="0"/>
          </p:cNvCxnSpPr>
          <p:nvPr/>
        </p:nvCxnSpPr>
        <p:spPr bwMode="auto">
          <a:xfrm rot="5400000" flipH="1" flipV="1">
            <a:off x="3913088" y="27885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348900" y="25082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380532" y="37285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endCxn id="8" idx="1"/>
          </p:cNvCxnSpPr>
          <p:nvPr/>
        </p:nvCxnSpPr>
        <p:spPr bwMode="auto">
          <a:xfrm flipV="1">
            <a:off x="7975515" y="2772569"/>
            <a:ext cx="373385" cy="873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565561" y="2362200"/>
            <a:ext cx="1777182" cy="84545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ECF（またはECX）</a:t>
            </a:r>
            <a:r>
              <a:rPr lang="ja-JP" sz="1600" b="0" i="0" baseline="30000" dirty="0" smtClean="0">
                <a:solidFill>
                  <a:srgbClr val="FFFFFF"/>
                </a:solidFill>
                <a:ea typeface="MS UI Gothic" pitchFamily="18" charset="0"/>
              </a:rPr>
              <a:t>†</a:t>
            </a:r>
          </a:p>
          <a:p>
            <a:pPr algn="ctr" defTabSz="892175" eaLnBrk="0" hangingPunct="0"/>
            <a:r>
              <a:rPr lang="ja-JP" sz="1600" b="0" i="0" dirty="0" smtClean="0">
                <a:solidFill>
                  <a:srgbClr val="FFFFFF"/>
                </a:solidFill>
                <a:ea typeface="MS UI Gothic" pitchFamily="18" charset="0"/>
              </a:rPr>
              <a:t>＋術前CRT</a:t>
            </a:r>
            <a:r>
              <a:rPr lang="ja-JP" sz="1600" b="0" i="0" baseline="30000" dirty="0" smtClean="0">
                <a:solidFill>
                  <a:srgbClr val="FFFFFF"/>
                </a:solidFill>
                <a:ea typeface="MS UI Gothic" pitchFamily="18" charset="0"/>
              </a:rPr>
              <a:t>‡</a:t>
            </a:r>
          </a:p>
          <a:p>
            <a:pPr algn="ctr" defTabSz="892175" eaLnBrk="0" hangingPunct="0"/>
            <a:r>
              <a:rPr lang="ja-JP" sz="1600" b="0" i="0" dirty="0" smtClean="0">
                <a:solidFill>
                  <a:srgbClr val="FFFFFF"/>
                </a:solidFill>
                <a:ea typeface="MS UI Gothic" pitchFamily="18" charset="0"/>
              </a:rPr>
              <a:t>（n=60）</a:t>
            </a:r>
          </a:p>
        </p:txBody>
      </p:sp>
      <p:sp>
        <p:nvSpPr>
          <p:cNvPr id="16" name="AutoShape 9"/>
          <p:cNvSpPr>
            <a:spLocks noChangeArrowheads="1"/>
          </p:cNvSpPr>
          <p:nvPr/>
        </p:nvSpPr>
        <p:spPr bwMode="auto">
          <a:xfrm>
            <a:off x="332532" y="2781300"/>
            <a:ext cx="304800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胃またはGEJの切除可能ADC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ステージIB（T1N1） ～IIIC</a:t>
            </a:r>
            <a:r>
              <a:rPr lang="es-ES" altLang="ja-JP" b="0" i="0" dirty="0" smtClean="0">
                <a:solidFill>
                  <a:srgbClr val="FFFFFF"/>
                </a:solidFill>
                <a:ea typeface="MS UI Gothic" pitchFamily="18" charset="0"/>
              </a:rPr>
              <a:t/>
            </a:r>
            <a:br>
              <a:rPr lang="es-ES" altLang="ja-JP" b="0" i="0" dirty="0" smtClean="0">
                <a:solidFill>
                  <a:srgbClr val="FFFFFF"/>
                </a:solidFill>
                <a:ea typeface="MS UI Gothic" pitchFamily="18" charset="0"/>
              </a:rPr>
            </a:br>
            <a:r>
              <a:rPr lang="ja-JP" b="0" i="0" dirty="0" smtClean="0">
                <a:solidFill>
                  <a:srgbClr val="FFFFFF"/>
                </a:solidFill>
                <a:ea typeface="MS UI Gothic" pitchFamily="18" charset="0"/>
              </a:rPr>
              <a:t>（T3、4 および／またはN+）</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［n=120（パート1：安全性*）］</a:t>
            </a:r>
          </a:p>
        </p:txBody>
      </p:sp>
      <p:cxnSp>
        <p:nvCxnSpPr>
          <p:cNvPr id="19" name="AutoShape 16"/>
          <p:cNvCxnSpPr>
            <a:cxnSpLocks noChangeShapeType="1"/>
          </p:cNvCxnSpPr>
          <p:nvPr/>
        </p:nvCxnSpPr>
        <p:spPr bwMode="auto">
          <a:xfrm rot="16200000" flipH="1">
            <a:off x="3911037" y="40386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348900" y="44243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a:endCxn id="20" idx="1"/>
          </p:cNvCxnSpPr>
          <p:nvPr/>
        </p:nvCxnSpPr>
        <p:spPr bwMode="auto">
          <a:xfrm>
            <a:off x="7942857" y="4688680"/>
            <a:ext cx="406043"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536533" y="4278311"/>
            <a:ext cx="1835237" cy="84523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600" b="0" i="0" dirty="0" smtClean="0">
                <a:solidFill>
                  <a:srgbClr val="4D4D4D"/>
                </a:solidFill>
                <a:ea typeface="MS UI Gothic" pitchFamily="18" charset="0"/>
              </a:rPr>
              <a:t>ECF（またはECX）</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 </a:t>
            </a:r>
          </a:p>
          <a:p>
            <a:pPr algn="ctr" defTabSz="892175" eaLnBrk="0" hangingPunct="0"/>
            <a:r>
              <a:rPr lang="ja-JP" sz="1600" b="0" i="0" dirty="0" smtClean="0">
                <a:solidFill>
                  <a:srgbClr val="4D4D4D"/>
                </a:solidFill>
                <a:ea typeface="MS UI Gothic" pitchFamily="18" charset="0"/>
              </a:rPr>
              <a:t>（n=60）</a:t>
            </a:r>
          </a:p>
        </p:txBody>
      </p:sp>
      <p:sp>
        <p:nvSpPr>
          <p:cNvPr id="23" name="AutoShape 8"/>
          <p:cNvSpPr>
            <a:spLocks noChangeArrowheads="1"/>
          </p:cNvSpPr>
          <p:nvPr/>
        </p:nvSpPr>
        <p:spPr bwMode="auto">
          <a:xfrm>
            <a:off x="7190532" y="2370931"/>
            <a:ext cx="81764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ECF／ECX</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 </a:t>
            </a:r>
          </a:p>
        </p:txBody>
      </p:sp>
      <p:cxnSp>
        <p:nvCxnSpPr>
          <p:cNvPr id="24" name="AutoShape 21"/>
          <p:cNvCxnSpPr>
            <a:cxnSpLocks noChangeShapeType="1"/>
          </p:cNvCxnSpPr>
          <p:nvPr/>
        </p:nvCxnSpPr>
        <p:spPr bwMode="auto">
          <a:xfrm flipV="1">
            <a:off x="6341446" y="2758394"/>
            <a:ext cx="288000" cy="8731"/>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7190590" y="4278312"/>
            <a:ext cx="81778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ECF／ECX</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p:txBody>
      </p:sp>
      <p:cxnSp>
        <p:nvCxnSpPr>
          <p:cNvPr id="31" name="AutoShape 21"/>
          <p:cNvCxnSpPr>
            <a:cxnSpLocks noChangeShapeType="1"/>
          </p:cNvCxnSpPr>
          <p:nvPr/>
        </p:nvCxnSpPr>
        <p:spPr bwMode="auto">
          <a:xfrm flipV="1">
            <a:off x="6341446" y="4684315"/>
            <a:ext cx="288000" cy="8731"/>
          </a:xfrm>
          <a:prstGeom prst="straightConnector1">
            <a:avLst/>
          </a:prstGeom>
          <a:noFill/>
          <a:ln w="57150">
            <a:solidFill>
              <a:schemeClr val="bg2">
                <a:lumMod val="60000"/>
                <a:lumOff val="40000"/>
              </a:schemeClr>
            </a:solidFill>
            <a:round/>
            <a:headEnd/>
            <a:tailEnd type="triangle" w="med" len="med"/>
          </a:ln>
        </p:spPr>
      </p:cxnSp>
      <p:sp>
        <p:nvSpPr>
          <p:cNvPr id="32" name="Rectangle 31"/>
          <p:cNvSpPr/>
          <p:nvPr/>
        </p:nvSpPr>
        <p:spPr>
          <a:xfrm>
            <a:off x="6641680" y="4278312"/>
            <a:ext cx="252000" cy="82073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sz="1600" b="0" i="0" dirty="0" smtClean="0">
                <a:solidFill>
                  <a:srgbClr val="4D4D4D"/>
                </a:solidFill>
                <a:ea typeface="MS UI Gothic" pitchFamily="18" charset="0"/>
              </a:rPr>
              <a:t>手術</a:t>
            </a:r>
          </a:p>
        </p:txBody>
      </p:sp>
      <p:cxnSp>
        <p:nvCxnSpPr>
          <p:cNvPr id="33" name="AutoShape 21"/>
          <p:cNvCxnSpPr>
            <a:cxnSpLocks noChangeShapeType="1"/>
          </p:cNvCxnSpPr>
          <p:nvPr/>
        </p:nvCxnSpPr>
        <p:spPr bwMode="auto">
          <a:xfrm flipV="1">
            <a:off x="6907504" y="2743200"/>
            <a:ext cx="288000" cy="8731"/>
          </a:xfrm>
          <a:prstGeom prst="straightConnector1">
            <a:avLst/>
          </a:prstGeom>
          <a:noFill/>
          <a:ln w="57150">
            <a:solidFill>
              <a:schemeClr val="bg2">
                <a:lumMod val="60000"/>
                <a:lumOff val="40000"/>
              </a:schemeClr>
            </a:solidFill>
            <a:round/>
            <a:headEnd/>
            <a:tailEnd type="triangle" w="med" len="med"/>
          </a:ln>
        </p:spPr>
      </p:cxnSp>
      <p:sp>
        <p:nvSpPr>
          <p:cNvPr id="36" name="Rectangle 35"/>
          <p:cNvSpPr/>
          <p:nvPr/>
        </p:nvSpPr>
        <p:spPr>
          <a:xfrm>
            <a:off x="6656310" y="2370931"/>
            <a:ext cx="252000" cy="82073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sz="1600" b="0" i="0" dirty="0" smtClean="0">
                <a:solidFill>
                  <a:srgbClr val="4D4D4D"/>
                </a:solidFill>
                <a:ea typeface="MS UI Gothic" pitchFamily="18" charset="0"/>
              </a:rPr>
              <a:t>手術</a:t>
            </a:r>
          </a:p>
        </p:txBody>
      </p:sp>
    </p:spTree>
    <p:extLst>
      <p:ext uri="{BB962C8B-B14F-4D97-AF65-F5344CB8AC3E}">
        <p14:creationId xmlns:p14="http://schemas.microsoft.com/office/powerpoint/2010/main" xmlns="" val="304171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 </a:t>
            </a:r>
            <a:endParaRPr lang="en-GB" dirty="0"/>
          </a:p>
        </p:txBody>
      </p:sp>
      <p:sp>
        <p:nvSpPr>
          <p:cNvPr id="3" name="Title 2"/>
          <p:cNvSpPr>
            <a:spLocks noGrp="1"/>
          </p:cNvSpPr>
          <p:nvPr>
            <p:ph type="title"/>
          </p:nvPr>
        </p:nvSpPr>
        <p:spPr/>
        <p:txBody>
          <a:bodyPr/>
          <a:lstStyle/>
          <a:p>
            <a:r>
              <a:rPr lang="ja-JP" sz="1600" b="1" i="0" dirty="0" smtClean="0">
                <a:solidFill>
                  <a:srgbClr val="043882"/>
                </a:solidFill>
                <a:ea typeface="MS UI Gothic" pitchFamily="18" charset="0"/>
              </a:rPr>
              <a:t>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a:t>
            </a:r>
          </a:p>
        </p:txBody>
      </p:sp>
      <p:sp>
        <p:nvSpPr>
          <p:cNvPr id="4" name="Text Placeholder 3"/>
          <p:cNvSpPr>
            <a:spLocks noGrp="1"/>
          </p:cNvSpPr>
          <p:nvPr>
            <p:ph type="body" sz="quarter" idx="11"/>
          </p:nvPr>
        </p:nvSpPr>
        <p:spPr/>
        <p:txBody>
          <a:bodyPr/>
          <a:lstStyle/>
          <a:p>
            <a:r>
              <a:rPr lang="ja-JP" sz="1200" b="0" i="0" dirty="0" smtClean="0">
                <a:ea typeface="MS UI Gothic" pitchFamily="18" charset="0"/>
              </a:rPr>
              <a:t>Leong et al. </a:t>
            </a:r>
            <a:r>
              <a:rPr lang="ja-JP" sz="1200" b="0" i="1" dirty="0" smtClean="0">
                <a:ea typeface="MS UI Gothic" pitchFamily="18" charset="0"/>
              </a:rPr>
              <a:t>Ann Oncol</a:t>
            </a:r>
            <a:r>
              <a:rPr lang="ja-JP" sz="1200" b="0" i="0" dirty="0" smtClean="0">
                <a:ea typeface="MS UI Gothic" pitchFamily="18" charset="0"/>
              </a:rPr>
              <a:t> 2015; 26 (suppl 6): abstr 2200</a:t>
            </a:r>
          </a:p>
        </p:txBody>
      </p:sp>
      <p:graphicFrame>
        <p:nvGraphicFramePr>
          <p:cNvPr id="2" name="Table 1"/>
          <p:cNvGraphicFramePr>
            <a:graphicFrameLocks noGrp="1"/>
          </p:cNvGraphicFramePr>
          <p:nvPr>
            <p:extLst>
              <p:ext uri="{D42A27DB-BD31-4B8C-83A1-F6EECF244321}">
                <p14:modId xmlns:p14="http://schemas.microsoft.com/office/powerpoint/2010/main" xmlns="" val="4271830265"/>
              </p:ext>
            </p:extLst>
          </p:nvPr>
        </p:nvGraphicFramePr>
        <p:xfrm>
          <a:off x="381000" y="1600200"/>
          <a:ext cx="8305801" cy="4648196"/>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xmlns="" val="20000"/>
                    </a:ext>
                  </a:extLst>
                </a:gridCol>
                <a:gridCol w="2570630">
                  <a:extLst>
                    <a:ext uri="{9D8B030D-6E8A-4147-A177-3AD203B41FA5}">
                      <a16:colId xmlns:a16="http://schemas.microsoft.com/office/drawing/2014/main" xmlns="" val="20001"/>
                    </a:ext>
                  </a:extLst>
                </a:gridCol>
                <a:gridCol w="2687171">
                  <a:extLst>
                    <a:ext uri="{9D8B030D-6E8A-4147-A177-3AD203B41FA5}">
                      <a16:colId xmlns:a16="http://schemas.microsoft.com/office/drawing/2014/main" xmlns="" val="20002"/>
                    </a:ext>
                  </a:extLst>
                </a:gridCol>
              </a:tblGrid>
              <a:tr h="332014">
                <a:tc>
                  <a:txBody>
                    <a:bodyPr/>
                    <a:lstStyle/>
                    <a:p>
                      <a:endParaRPr lang="en-GB" sz="1400" dirty="0">
                        <a:solidFill>
                          <a:schemeClr val="tx2"/>
                        </a:solidFill>
                      </a:endParaRP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CT (n=60)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CRT (n=60)</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2014">
                <a:tc>
                  <a:txBody>
                    <a:bodyPr/>
                    <a:lstStyle/>
                    <a:p>
                      <a:r>
                        <a:rPr lang="ja-JP" sz="1400" b="0" i="0" dirty="0" smtClean="0">
                          <a:solidFill>
                            <a:srgbClr val="4D4D4D"/>
                          </a:solidFill>
                          <a:ea typeface="MS UI Gothic" pitchFamily="18" charset="0"/>
                        </a:rPr>
                        <a:t>術前CTへのコンプライアンス、n (%)</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2014">
                <a:tc>
                  <a:txBody>
                    <a:bodyPr/>
                    <a:lstStyle/>
                    <a:p>
                      <a:pPr marL="180000">
                        <a:spcBef>
                          <a:spcPts val="0"/>
                        </a:spcBef>
                      </a:pPr>
                      <a:r>
                        <a:rPr lang="ja-JP" sz="1400" b="0" i="0" dirty="0" smtClean="0">
                          <a:solidFill>
                            <a:srgbClr val="4D4D4D"/>
                          </a:solidFill>
                          <a:ea typeface="MS UI Gothic" pitchFamily="18" charset="0"/>
                        </a:rPr>
                        <a:t>全サイクル開始</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56 (93.3)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59 (98.3)</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2014">
                <a:tc>
                  <a:txBody>
                    <a:bodyPr/>
                    <a:lstStyle/>
                    <a:p>
                      <a:pPr marL="180000">
                        <a:spcBef>
                          <a:spcPts val="0"/>
                        </a:spcBef>
                      </a:pPr>
                      <a:r>
                        <a:rPr lang="ja-JP" sz="1400" b="0" i="0" dirty="0" smtClean="0">
                          <a:solidFill>
                            <a:srgbClr val="4D4D4D"/>
                          </a:solidFill>
                          <a:ea typeface="MS UI Gothic" pitchFamily="18" charset="0"/>
                        </a:rPr>
                        <a:t>全サイクル完了</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32 (53.3)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39 (65)</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2014">
                <a:tc>
                  <a:txBody>
                    <a:bodyPr/>
                    <a:lstStyle/>
                    <a:p>
                      <a:pPr marL="180000">
                        <a:spcBef>
                          <a:spcPts val="0"/>
                        </a:spcBef>
                      </a:pPr>
                      <a:r>
                        <a:rPr lang="ja-JP" sz="1400" b="0" i="0" dirty="0" smtClean="0">
                          <a:solidFill>
                            <a:srgbClr val="4D4D4D"/>
                          </a:solidFill>
                          <a:ea typeface="MS UI Gothic" pitchFamily="18" charset="0"/>
                        </a:rPr>
                        <a:t>用量減量</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29 (48.3)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24 (40)</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2014">
                <a:tc>
                  <a:txBody>
                    <a:bodyPr/>
                    <a:lstStyle/>
                    <a:p>
                      <a:r>
                        <a:rPr lang="ja-JP" sz="1400" b="0" i="0" dirty="0" smtClean="0">
                          <a:solidFill>
                            <a:srgbClr val="4D4D4D"/>
                          </a:solidFill>
                          <a:ea typeface="MS UI Gothic" pitchFamily="18" charset="0"/>
                        </a:rPr>
                        <a:t>手術へのコンプライアンス</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332014">
                <a:tc>
                  <a:txBody>
                    <a:bodyPr/>
                    <a:lstStyle/>
                    <a:p>
                      <a:pPr marL="180000">
                        <a:spcBef>
                          <a:spcPts val="0"/>
                        </a:spcBef>
                      </a:pPr>
                      <a:r>
                        <a:rPr lang="ja-JP" sz="1400" b="0" i="0" dirty="0" smtClean="0">
                          <a:solidFill>
                            <a:srgbClr val="4D4D4D"/>
                          </a:solidFill>
                          <a:ea typeface="MS UI Gothic" pitchFamily="18" charset="0"/>
                        </a:rPr>
                        <a:t>手術を受けた、n (%)</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54 (90)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51 (85)</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332014">
                <a:tc>
                  <a:txBody>
                    <a:bodyPr/>
                    <a:lstStyle/>
                    <a:p>
                      <a:pPr marL="180000">
                        <a:spcBef>
                          <a:spcPts val="0"/>
                        </a:spcBef>
                      </a:pPr>
                      <a:r>
                        <a:rPr lang="ja-JP" sz="1400" b="0" i="0" dirty="0" smtClean="0">
                          <a:solidFill>
                            <a:srgbClr val="4D4D4D"/>
                          </a:solidFill>
                          <a:ea typeface="MS UI Gothic" pitchFamily="18" charset="0"/>
                        </a:rPr>
                        <a:t>非根治術、n (%)</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3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3 (5)</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332014">
                <a:tc>
                  <a:txBody>
                    <a:bodyPr/>
                    <a:lstStyle/>
                    <a:p>
                      <a:pPr marL="180000">
                        <a:spcBef>
                          <a:spcPts val="0"/>
                        </a:spcBef>
                      </a:pPr>
                      <a:r>
                        <a:rPr lang="ja-JP" sz="1400" b="0" i="0" dirty="0" smtClean="0">
                          <a:solidFill>
                            <a:srgbClr val="4D4D4D"/>
                          </a:solidFill>
                          <a:ea typeface="MS UI Gothic" pitchFamily="18" charset="0"/>
                        </a:rPr>
                        <a:t>手術までの期間の中央値、週</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5.7</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332014">
                <a:tc>
                  <a:txBody>
                    <a:bodyPr/>
                    <a:lstStyle/>
                    <a:p>
                      <a:endParaRPr lang="en-GB" sz="1400" dirty="0"/>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CT (n=48)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CRT (n=53)</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r h="332014">
                <a:tc>
                  <a:txBody>
                    <a:bodyPr/>
                    <a:lstStyle/>
                    <a:p>
                      <a:r>
                        <a:rPr lang="ja-JP" sz="1400" b="0" i="0" dirty="0" smtClean="0">
                          <a:solidFill>
                            <a:srgbClr val="4D4D4D"/>
                          </a:solidFill>
                          <a:ea typeface="MS UI Gothic" pitchFamily="18" charset="0"/>
                        </a:rPr>
                        <a:t>術後CTへのコンプライアンス</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0"/>
                  </a:ext>
                </a:extLst>
              </a:tr>
              <a:tr h="332014">
                <a:tc>
                  <a:txBody>
                    <a:bodyPr/>
                    <a:lstStyle/>
                    <a:p>
                      <a:pPr marL="180000">
                        <a:spcBef>
                          <a:spcPts val="0"/>
                        </a:spcBef>
                      </a:pPr>
                      <a:r>
                        <a:rPr lang="ja-JP" sz="1400" b="0" i="0" dirty="0" smtClean="0">
                          <a:solidFill>
                            <a:srgbClr val="4D4D4D"/>
                          </a:solidFill>
                          <a:ea typeface="MS UI Gothic" pitchFamily="18" charset="0"/>
                        </a:rPr>
                        <a:t>全サイクル開始</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34 (64)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24 (50)</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1"/>
                  </a:ext>
                </a:extLst>
              </a:tr>
              <a:tr h="332014">
                <a:tc>
                  <a:txBody>
                    <a:bodyPr/>
                    <a:lstStyle/>
                    <a:p>
                      <a:pPr marL="180000">
                        <a:spcBef>
                          <a:spcPts val="0"/>
                        </a:spcBef>
                      </a:pPr>
                      <a:r>
                        <a:rPr lang="ja-JP" sz="1400" b="0" i="0" dirty="0" smtClean="0">
                          <a:solidFill>
                            <a:srgbClr val="4D4D4D"/>
                          </a:solidFill>
                          <a:ea typeface="MS UI Gothic" pitchFamily="18" charset="0"/>
                        </a:rPr>
                        <a:t>全サイクル完了</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21 (40)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14 (29)</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12"/>
                  </a:ext>
                </a:extLst>
              </a:tr>
              <a:tr h="332014">
                <a:tc>
                  <a:txBody>
                    <a:bodyPr/>
                    <a:lstStyle/>
                    <a:p>
                      <a:pPr marL="180000">
                        <a:spcBef>
                          <a:spcPts val="0"/>
                        </a:spcBef>
                      </a:pPr>
                      <a:r>
                        <a:rPr lang="ja-JP" sz="1400" b="0" i="0" dirty="0" smtClean="0">
                          <a:solidFill>
                            <a:srgbClr val="4D4D4D"/>
                          </a:solidFill>
                          <a:ea typeface="MS UI Gothic" pitchFamily="18" charset="0"/>
                        </a:rPr>
                        <a:t>用量減量</a:t>
                      </a:r>
                    </a:p>
                  </a:txBody>
                  <a:tcPr>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22 (42)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22 (46)</a:t>
                      </a:r>
                    </a:p>
                  </a:txBody>
                  <a:tcPr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1081941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手術合併症：CRT群 vs. CT群でそれぞれ21.6% vs. 22.2%</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3"/>
            <a:endParaRPr lang="en-GB" dirty="0" smtClean="0"/>
          </a:p>
          <a:p>
            <a:pPr lvl="3"/>
            <a:endParaRPr lang="en-GB" dirty="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術前CRTは、切除可能GC患者において、実施可能であり、容認可能な安全性プロファイルを示す</a:t>
            </a:r>
          </a:p>
          <a:p>
            <a:r>
              <a:rPr lang="ja-JP" sz="1600" b="1" i="0" dirty="0" smtClean="0">
                <a:solidFill>
                  <a:srgbClr val="4D4D4D"/>
                </a:solidFill>
                <a:ea typeface="MS UI Gothic" pitchFamily="18" charset="0"/>
              </a:rPr>
              <a:t>術前CRTは、手術コンプライアンスにも、術後合併症の発生率にも影響しない</a:t>
            </a:r>
          </a:p>
          <a:p>
            <a:pPr lvl="1"/>
            <a:endParaRPr lang="en-GB" b="1" dirty="0" smtClean="0"/>
          </a:p>
          <a:p>
            <a:pPr lvl="1"/>
            <a:endParaRPr lang="en-GB" b="1" dirty="0"/>
          </a:p>
        </p:txBody>
      </p:sp>
      <p:sp>
        <p:nvSpPr>
          <p:cNvPr id="13" name="Text Placeholder 12"/>
          <p:cNvSpPr>
            <a:spLocks noGrp="1"/>
          </p:cNvSpPr>
          <p:nvPr>
            <p:ph type="body" sz="quarter" idx="10"/>
          </p:nvPr>
        </p:nvSpPr>
        <p:spPr>
          <a:xfrm>
            <a:off x="365125" y="6324600"/>
            <a:ext cx="4130675" cy="258763"/>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Leong et al. </a:t>
            </a:r>
            <a:r>
              <a:rPr lang="ja-JP" sz="1200" b="0" i="1" dirty="0" smtClean="0">
                <a:ea typeface="MS UI Gothic" pitchFamily="18" charset="0"/>
              </a:rPr>
              <a:t>Ann Oncol</a:t>
            </a:r>
            <a:r>
              <a:rPr lang="ja-JP" sz="1200" b="0" i="0" dirty="0" smtClean="0">
                <a:ea typeface="MS UI Gothic" pitchFamily="18" charset="0"/>
              </a:rPr>
              <a:t> 2015; 26 (suppl 6): abstr 2200</a:t>
            </a:r>
          </a:p>
        </p:txBody>
      </p:sp>
      <p:graphicFrame>
        <p:nvGraphicFramePr>
          <p:cNvPr id="6" name="Table 5"/>
          <p:cNvGraphicFramePr>
            <a:graphicFrameLocks noGrp="1"/>
          </p:cNvGraphicFramePr>
          <p:nvPr>
            <p:extLst>
              <p:ext uri="{D42A27DB-BD31-4B8C-83A1-F6EECF244321}">
                <p14:modId xmlns:p14="http://schemas.microsoft.com/office/powerpoint/2010/main" xmlns="" val="4185689351"/>
              </p:ext>
            </p:extLst>
          </p:nvPr>
        </p:nvGraphicFramePr>
        <p:xfrm>
          <a:off x="381000" y="1981200"/>
          <a:ext cx="8382000" cy="3048000"/>
        </p:xfrm>
        <a:graphic>
          <a:graphicData uri="http://schemas.openxmlformats.org/drawingml/2006/table">
            <a:tbl>
              <a:tblPr firstRow="1" bandRow="1">
                <a:tableStyleId>{69012ECD-51FC-41F1-AA8D-1B2483CD663E}</a:tableStyleId>
              </a:tblPr>
              <a:tblGrid>
                <a:gridCol w="35814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gridCol w="2400300">
                  <a:extLst>
                    <a:ext uri="{9D8B030D-6E8A-4147-A177-3AD203B41FA5}">
                      <a16:colId xmlns:a16="http://schemas.microsoft.com/office/drawing/2014/main" xmlns="" val="20002"/>
                    </a:ext>
                  </a:extLst>
                </a:gridCol>
              </a:tblGrid>
              <a:tr h="297180">
                <a:tc>
                  <a:txBody>
                    <a:bodyPr/>
                    <a:lstStyle/>
                    <a:p>
                      <a:r>
                        <a:rPr lang="ja-JP" sz="1400" b="1" i="0" dirty="0" smtClean="0">
                          <a:solidFill>
                            <a:srgbClr val="FFFFFF"/>
                          </a:solidFill>
                          <a:ea typeface="MS UI Gothic" pitchFamily="18" charset="0"/>
                        </a:rPr>
                        <a:t>患者≥ 10%で発生したグレード≥ 3のAE、n (%)</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CT (n=60)</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CRT (n=60)</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97180">
                <a:tc>
                  <a:txBody>
                    <a:bodyPr/>
                    <a:lstStyle/>
                    <a:p>
                      <a:r>
                        <a:rPr lang="ja-JP" sz="1400" b="0" i="0" dirty="0" smtClean="0">
                          <a:solidFill>
                            <a:srgbClr val="4D4D4D"/>
                          </a:solidFill>
                          <a:ea typeface="MS UI Gothic" pitchFamily="18" charset="0"/>
                        </a:rPr>
                        <a:t>GI毒性</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19 (31.7)</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18 (30.0)</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97180">
                <a:tc>
                  <a:txBody>
                    <a:bodyPr/>
                    <a:lstStyle/>
                    <a:p>
                      <a:pPr marL="180000"/>
                      <a:r>
                        <a:rPr lang="ja-JP" sz="1400" b="0" i="0" dirty="0" smtClean="0">
                          <a:solidFill>
                            <a:srgbClr val="4D4D4D"/>
                          </a:solidFill>
                          <a:ea typeface="MS UI Gothic" pitchFamily="18" charset="0"/>
                        </a:rPr>
                        <a:t>悪心</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4 (6.7)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8 (13.3)</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97180">
                <a:tc>
                  <a:txBody>
                    <a:bodyPr/>
                    <a:lstStyle/>
                    <a:p>
                      <a:pPr marL="180000"/>
                      <a:r>
                        <a:rPr lang="ja-JP" sz="1400" b="0" i="0" dirty="0" smtClean="0">
                          <a:solidFill>
                            <a:srgbClr val="4D4D4D"/>
                          </a:solidFill>
                          <a:ea typeface="MS UI Gothic" pitchFamily="18" charset="0"/>
                        </a:rPr>
                        <a:t>嚥下障害</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5 (8.3)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6 (10)</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7180">
                <a:tc>
                  <a:txBody>
                    <a:bodyPr/>
                    <a:lstStyle/>
                    <a:p>
                      <a:pPr marL="180000"/>
                      <a:r>
                        <a:rPr lang="ja-JP" sz="1400" b="0" i="0" dirty="0" smtClean="0">
                          <a:solidFill>
                            <a:srgbClr val="4D4D4D"/>
                          </a:solidFill>
                          <a:ea typeface="MS UI Gothic" pitchFamily="18" charset="0"/>
                        </a:rPr>
                        <a:t>食欲不振</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7 (11.7)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6 (10)</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97180">
                <a:tc>
                  <a:txBody>
                    <a:bodyPr/>
                    <a:lstStyle/>
                    <a:p>
                      <a:pPr marL="180000"/>
                      <a:r>
                        <a:rPr lang="ja-JP" sz="1400" b="0" i="0" dirty="0" smtClean="0">
                          <a:solidFill>
                            <a:srgbClr val="4D4D4D"/>
                          </a:solidFill>
                          <a:ea typeface="MS UI Gothic" pitchFamily="18" charset="0"/>
                        </a:rPr>
                        <a:t>下痢</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 (11.7)</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10 (16.7)</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97180">
                <a:tc>
                  <a:txBody>
                    <a:bodyPr/>
                    <a:lstStyle/>
                    <a:p>
                      <a:r>
                        <a:rPr lang="ja-JP" sz="1400" b="0" i="0" dirty="0" smtClean="0">
                          <a:solidFill>
                            <a:srgbClr val="4D4D4D"/>
                          </a:solidFill>
                          <a:ea typeface="MS UI Gothic" pitchFamily="18" charset="0"/>
                        </a:rPr>
                        <a:t>血液毒性</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30 (50.0)</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31 (51.7)</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297180">
                <a:tc>
                  <a:txBody>
                    <a:bodyPr/>
                    <a:lstStyle/>
                    <a:p>
                      <a:pPr marL="180000"/>
                      <a:r>
                        <a:rPr lang="ja-JP" sz="1400" b="0" i="0" dirty="0" smtClean="0">
                          <a:solidFill>
                            <a:srgbClr val="4D4D4D"/>
                          </a:solidFill>
                          <a:ea typeface="MS UI Gothic" pitchFamily="18" charset="0"/>
                        </a:rPr>
                        <a:t>好中球減少症</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24 (40.0)</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27 (45.0)</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297180">
                <a:tc>
                  <a:txBody>
                    <a:bodyPr/>
                    <a:lstStyle/>
                    <a:p>
                      <a:pPr marL="180000"/>
                      <a:r>
                        <a:rPr lang="ja-JP" sz="1400" b="0" i="0" dirty="0" smtClean="0">
                          <a:solidFill>
                            <a:srgbClr val="4D4D4D"/>
                          </a:solidFill>
                          <a:ea typeface="MS UI Gothic" pitchFamily="18" charset="0"/>
                        </a:rPr>
                        <a:t>好中球減少症(発熱性)</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5 (8.3)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6 (10.0)</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r h="297180">
                <a:tc>
                  <a:txBody>
                    <a:bodyPr/>
                    <a:lstStyle/>
                    <a:p>
                      <a:pPr marL="180000"/>
                      <a:r>
                        <a:rPr lang="ja-JP" sz="1400" b="0" i="0" dirty="0" smtClean="0">
                          <a:solidFill>
                            <a:srgbClr val="4D4D4D"/>
                          </a:solidFill>
                          <a:ea typeface="MS UI Gothic" pitchFamily="18" charset="0"/>
                        </a:rPr>
                        <a:t>白血球</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5 (8.3)</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6 (10.0)</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543632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AutoShape 21"/>
          <p:cNvCxnSpPr>
            <a:cxnSpLocks noChangeShapeType="1"/>
            <a:endCxn id="31" idx="1"/>
          </p:cNvCxnSpPr>
          <p:nvPr/>
        </p:nvCxnSpPr>
        <p:spPr bwMode="auto">
          <a:xfrm flipV="1">
            <a:off x="6101444" y="4385142"/>
            <a:ext cx="283085" cy="4367"/>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2201: </a:t>
            </a:r>
            <a:r>
              <a:rPr lang="ja-JP" altLang="en-US" sz="1800" dirty="0" smtClean="0">
                <a:solidFill>
                  <a:srgbClr val="043882"/>
                </a:solidFill>
                <a:ea typeface="MS UI Gothic" pitchFamily="18" charset="0"/>
              </a:rPr>
              <a:t>切除可能な胃食道腺癌に対する周術期化学療法 </a:t>
            </a:r>
            <a:r>
              <a:rPr lang="en-US" altLang="ja-JP" sz="1800" dirty="0" smtClean="0">
                <a:solidFill>
                  <a:srgbClr val="043882"/>
                </a:solidFill>
                <a:ea typeface="MS UI Gothic" pitchFamily="18" charset="0"/>
              </a:rPr>
              <a:t>± </a:t>
            </a:r>
            <a:r>
              <a:rPr lang="ja-JP" altLang="en-US" sz="1800" dirty="0" smtClean="0">
                <a:solidFill>
                  <a:srgbClr val="043882"/>
                </a:solidFill>
                <a:ea typeface="MS UI Gothic" pitchFamily="18" charset="0"/>
              </a:rPr>
              <a:t>ベバシズマブ </a:t>
            </a:r>
            <a:r>
              <a:rPr lang="ja-JP" sz="1800" b="1" i="0" dirty="0" smtClean="0">
                <a:solidFill>
                  <a:srgbClr val="043882"/>
                </a:solidFill>
                <a:ea typeface="MS UI Gothic" pitchFamily="18" charset="0"/>
              </a:rPr>
              <a:t>：英国医学研究審議会（MRC）による無作為化ST03試験から得られた結果 （ISRCTN 46020948）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Cunningham D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切除可能GEC患者において、周術期ベバシズマブ＋ECXの併用療法と周術期ECXの単独療法の有効性*と安全性を比較検討すること</a:t>
            </a:r>
          </a:p>
        </p:txBody>
      </p:sp>
      <p:sp>
        <p:nvSpPr>
          <p:cNvPr id="13" name="Text Placeholder 12"/>
          <p:cNvSpPr>
            <a:spLocks noGrp="1"/>
          </p:cNvSpPr>
          <p:nvPr>
            <p:ph type="body" sz="quarter" idx="10"/>
          </p:nvPr>
        </p:nvSpPr>
        <p:spPr>
          <a:xfrm>
            <a:off x="228601" y="5933904"/>
            <a:ext cx="4350714" cy="750102"/>
          </a:xfrm>
        </p:spPr>
        <p:txBody>
          <a:bodyPr/>
          <a:lstStyle/>
          <a:p>
            <a:r>
              <a:rPr lang="ja-JP" sz="1200" b="0" i="0" dirty="0" smtClean="0">
                <a:ea typeface="MS UI Gothic" pitchFamily="18" charset="0"/>
              </a:rPr>
              <a:t>*有効性データは後日発表；</a:t>
            </a:r>
            <a:r>
              <a:rPr lang="ja-JP" sz="1200" b="0" i="0" baseline="30000" dirty="0" smtClean="0">
                <a:ea typeface="MS UI Gothic" pitchFamily="18" charset="0"/>
              </a:rPr>
              <a:t>†</a:t>
            </a:r>
            <a:r>
              <a:rPr lang="ja-JP" sz="1200" b="0" i="0" dirty="0" smtClean="0">
                <a:ea typeface="MS UI Gothic" pitchFamily="18" charset="0"/>
              </a:rPr>
              <a:t>エピルビシン50 mg/m</a:t>
            </a:r>
            <a:r>
              <a:rPr lang="ja-JP" sz="1200" b="0" i="0" baseline="30000" dirty="0" smtClean="0">
                <a:ea typeface="MS UI Gothic" pitchFamily="18" charset="0"/>
              </a:rPr>
              <a:t>2</a:t>
            </a:r>
            <a:r>
              <a:rPr lang="ja-JP" sz="1200" b="0" i="0" dirty="0" smtClean="0">
                <a:ea typeface="MS UI Gothic" pitchFamily="18" charset="0"/>
              </a:rPr>
              <a:t> IV D1、シスプラチン60 mg/m</a:t>
            </a:r>
            <a:r>
              <a:rPr lang="ja-JP" sz="1200" b="0" i="0" baseline="30000" dirty="0" smtClean="0">
                <a:ea typeface="MS UI Gothic" pitchFamily="18" charset="0"/>
              </a:rPr>
              <a:t>2</a:t>
            </a:r>
            <a:r>
              <a:rPr lang="ja-JP" sz="1200" b="0" i="0" dirty="0" smtClean="0">
                <a:ea typeface="MS UI Gothic" pitchFamily="18" charset="0"/>
              </a:rPr>
              <a:t> IV D1、カペシタビン1,250 mg/m</a:t>
            </a:r>
            <a:r>
              <a:rPr lang="ja-JP" sz="1200" b="0" i="0" baseline="30000" dirty="0" smtClean="0">
                <a:ea typeface="MS UI Gothic" pitchFamily="18" charset="0"/>
              </a:rPr>
              <a:t>2</a:t>
            </a:r>
            <a:r>
              <a:rPr lang="ja-JP" sz="1200" b="0" i="0" dirty="0" smtClean="0">
                <a:ea typeface="MS UI Gothic" pitchFamily="18" charset="0"/>
              </a:rPr>
              <a:t> 経口 1日1回、</a:t>
            </a:r>
            <a:r>
              <a:rPr lang="en" sz="1200" dirty="0" smtClean="0"/>
              <a:t/>
            </a:r>
            <a:br>
              <a:rPr lang="en" sz="1200" dirty="0" smtClean="0"/>
            </a:br>
            <a:r>
              <a:rPr lang="ja-JP" sz="1200" b="0" i="0" dirty="0" smtClean="0">
                <a:ea typeface="MS UI Gothic" pitchFamily="18" charset="0"/>
              </a:rPr>
              <a:t>3サイクル q3w；</a:t>
            </a:r>
            <a:r>
              <a:rPr lang="ja-JP" sz="1200" b="0" i="0" baseline="30000" dirty="0" smtClean="0">
                <a:ea typeface="MS UI Gothic" pitchFamily="18" charset="0"/>
              </a:rPr>
              <a:t>†</a:t>
            </a:r>
            <a:r>
              <a:rPr lang="ja-JP" sz="1200" b="0" i="0" dirty="0" smtClean="0">
                <a:ea typeface="MS UI Gothic" pitchFamily="18" charset="0"/>
              </a:rPr>
              <a:t>7.5 </a:t>
            </a:r>
            <a:r>
              <a:rPr lang="en-US" altLang="ja-JP" sz="1200" b="0" i="0" dirty="0" smtClean="0">
                <a:ea typeface="MS UI Gothic" pitchFamily="18" charset="0"/>
              </a:rPr>
              <a:t> </a:t>
            </a:r>
            <a:r>
              <a:rPr lang="ja-JP" sz="1200" b="0" i="0" dirty="0" smtClean="0">
                <a:ea typeface="MS UI Gothic" pitchFamily="18" charset="0"/>
              </a:rPr>
              <a:t>mg/kg IV D1、3サイクル q3wの後に</a:t>
            </a:r>
            <a:r>
              <a:rPr lang="en" sz="1200" dirty="0" smtClean="0"/>
              <a:t/>
            </a:r>
            <a:br>
              <a:rPr lang="en" sz="1200" dirty="0" smtClean="0"/>
            </a:br>
            <a:r>
              <a:rPr lang="ja-JP" sz="1200" b="0" i="0" dirty="0" smtClean="0">
                <a:ea typeface="MS UI Gothic" pitchFamily="18" charset="0"/>
              </a:rPr>
              <a:t>6維持用量；</a:t>
            </a:r>
            <a:r>
              <a:rPr lang="ja-JP" sz="1200" b="0" i="0" baseline="30000" dirty="0" smtClean="0">
                <a:ea typeface="MS UI Gothic" pitchFamily="18" charset="0"/>
              </a:rPr>
              <a:t>‡</a:t>
            </a:r>
            <a:r>
              <a:rPr lang="ja-JP" sz="1200" b="0" i="0" dirty="0" smtClean="0">
                <a:ea typeface="MS UI Gothic" pitchFamily="18" charset="0"/>
              </a:rPr>
              <a:t>7.5</a:t>
            </a:r>
            <a:r>
              <a:rPr lang="en-US" altLang="ja-JP" sz="1200" b="0" i="0" dirty="0" smtClean="0">
                <a:ea typeface="MS UI Gothic" pitchFamily="18" charset="0"/>
              </a:rPr>
              <a:t> </a:t>
            </a:r>
            <a:r>
              <a:rPr lang="ja-JP" sz="1200" b="0" i="0" dirty="0" smtClean="0">
                <a:ea typeface="MS UI Gothic" pitchFamily="18" charset="0"/>
              </a:rPr>
              <a:t>mg/kg D1；</a:t>
            </a:r>
            <a:r>
              <a:rPr lang="ja-JP" sz="1200" b="0" i="0" baseline="30000" dirty="0" smtClean="0">
                <a:ea typeface="MS UI Gothic" pitchFamily="18" charset="0"/>
              </a:rPr>
              <a:t>§</a:t>
            </a:r>
            <a:r>
              <a:rPr lang="ja-JP" sz="1200" b="0" i="0" dirty="0" smtClean="0">
                <a:ea typeface="MS UI Gothic" pitchFamily="18" charset="0"/>
              </a:rPr>
              <a:t>術前5～6週間</a:t>
            </a:r>
            <a:r>
              <a:rPr lang="en" sz="1200" dirty="0" smtClean="0"/>
              <a:t/>
            </a:r>
            <a:br>
              <a:rPr lang="en" sz="1200" dirty="0" smtClean="0"/>
            </a:br>
            <a:r>
              <a:rPr lang="ja-JP" sz="1200" b="0" i="0" dirty="0" smtClean="0">
                <a:ea typeface="MS UI Gothic" pitchFamily="18" charset="0"/>
              </a:rPr>
              <a:t>の休薬および術後6～10週間の休薬</a:t>
            </a:r>
          </a:p>
        </p:txBody>
      </p:sp>
      <p:sp>
        <p:nvSpPr>
          <p:cNvPr id="6" name="Oval 14"/>
          <p:cNvSpPr>
            <a:spLocks noChangeArrowheads="1"/>
          </p:cNvSpPr>
          <p:nvPr/>
        </p:nvSpPr>
        <p:spPr bwMode="auto">
          <a:xfrm>
            <a:off x="2923723" y="33148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7" name="AutoShape 15"/>
          <p:cNvCxnSpPr>
            <a:cxnSpLocks noChangeShapeType="1"/>
            <a:stCxn id="6" idx="0"/>
            <a:endCxn id="15" idx="1"/>
          </p:cNvCxnSpPr>
          <p:nvPr/>
        </p:nvCxnSpPr>
        <p:spPr bwMode="auto">
          <a:xfrm rot="5400000" flipH="1" flipV="1">
            <a:off x="3266983" y="2789714"/>
            <a:ext cx="473715" cy="576639"/>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p:cNvCxnSpPr>
          <p:nvPr/>
        </p:nvCxnSpPr>
        <p:spPr bwMode="auto">
          <a:xfrm>
            <a:off x="2667000" y="360699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6470650" y="2650985"/>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3792160" y="2430806"/>
            <a:ext cx="17432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ECX</a:t>
            </a:r>
            <a:r>
              <a:rPr lang="ja-JP" b="0" i="0" baseline="30000" dirty="0" smtClean="0">
                <a:solidFill>
                  <a:srgbClr val="FFFFFF"/>
                </a:solidFill>
                <a:ea typeface="MS UI Gothic" pitchFamily="18" charset="0"/>
              </a:rPr>
              <a:t>† </a:t>
            </a:r>
            <a:r>
              <a:rPr lang="ja-JP" b="0" i="0" dirty="0" smtClean="0">
                <a:solidFill>
                  <a:srgbClr val="FFFFFF"/>
                </a:solidFill>
                <a:ea typeface="MS UI Gothic" pitchFamily="18" charset="0"/>
              </a:rPr>
              <a:t>＋</a:t>
            </a:r>
            <a:endParaRPr lang="en-US" altLang="ja-JP" b="0" i="0" dirty="0" smtClean="0">
              <a:solidFill>
                <a:srgbClr val="FFFFFF"/>
              </a:solidFill>
              <a:ea typeface="MS UI Gothic" pitchFamily="18" charset="0"/>
            </a:endParaRPr>
          </a:p>
          <a:p>
            <a:pPr algn="ctr" defTabSz="892175" eaLnBrk="0" hangingPunct="0"/>
            <a:r>
              <a:rPr lang="ja-JP" b="0" i="0" dirty="0" smtClean="0">
                <a:solidFill>
                  <a:srgbClr val="FFFFFF"/>
                </a:solidFill>
                <a:ea typeface="MS UI Gothic" pitchFamily="18" charset="0"/>
              </a:rPr>
              <a:t>ベバシズマブ</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（n=525）</a:t>
            </a:r>
          </a:p>
        </p:txBody>
      </p:sp>
      <p:sp>
        <p:nvSpPr>
          <p:cNvPr id="16" name="AutoShape 9"/>
          <p:cNvSpPr>
            <a:spLocks noChangeArrowheads="1"/>
          </p:cNvSpPr>
          <p:nvPr/>
        </p:nvSpPr>
        <p:spPr bwMode="auto">
          <a:xfrm>
            <a:off x="228600" y="2794201"/>
            <a:ext cx="243840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下部食道、GEJ、または胃のステージIB～IVのADC</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（n=1,063</a:t>
            </a:r>
            <a:r>
              <a:rPr lang="en-GB" altLang="ja-JP" b="0" i="0" dirty="0" smtClean="0">
                <a:solidFill>
                  <a:srgbClr val="FFFFFF"/>
                </a:solidFill>
                <a:ea typeface="MS UI Gothic" pitchFamily="18" charset="0"/>
              </a:rPr>
              <a:t>)</a:t>
            </a:r>
            <a:endParaRPr lang="ja-JP" b="0" i="0" dirty="0" smtClean="0">
              <a:solidFill>
                <a:srgbClr val="FFFFFF"/>
              </a:solidFill>
              <a:ea typeface="MS UI Gothic" pitchFamily="18" charset="0"/>
            </a:endParaRPr>
          </a:p>
        </p:txBody>
      </p:sp>
      <p:cxnSp>
        <p:nvCxnSpPr>
          <p:cNvPr id="19" name="AutoShape 16"/>
          <p:cNvCxnSpPr>
            <a:cxnSpLocks noChangeShapeType="1"/>
            <a:stCxn id="6" idx="4"/>
            <a:endCxn id="22" idx="1"/>
          </p:cNvCxnSpPr>
          <p:nvPr/>
        </p:nvCxnSpPr>
        <p:spPr bwMode="auto">
          <a:xfrm rot="16200000" flipH="1">
            <a:off x="3260814" y="3853796"/>
            <a:ext cx="486052" cy="576639"/>
          </a:xfrm>
          <a:prstGeom prst="bentConnector2">
            <a:avLst/>
          </a:prstGeom>
          <a:noFill/>
          <a:ln w="57150">
            <a:solidFill>
              <a:schemeClr val="bg2">
                <a:lumMod val="60000"/>
                <a:lumOff val="40000"/>
              </a:schemeClr>
            </a:solidFill>
            <a:round/>
            <a:headEnd/>
            <a:tailEnd type="triangle" w="med" len="med"/>
          </a:ln>
        </p:spPr>
      </p:cxnSp>
      <p:cxnSp>
        <p:nvCxnSpPr>
          <p:cNvPr id="21" name="AutoShape 20"/>
          <p:cNvCxnSpPr>
            <a:cxnSpLocks noChangeShapeType="1"/>
          </p:cNvCxnSpPr>
          <p:nvPr/>
        </p:nvCxnSpPr>
        <p:spPr bwMode="auto">
          <a:xfrm>
            <a:off x="6469070" y="456709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792160" y="3974774"/>
            <a:ext cx="174322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ECX</a:t>
            </a:r>
            <a:r>
              <a:rPr lang="ja-JP" b="0" i="0" baseline="30000" dirty="0" smtClean="0">
                <a:solidFill>
                  <a:srgbClr val="4D4D4D"/>
                </a:solidFill>
                <a:ea typeface="MS UI Gothic" pitchFamily="18" charset="0"/>
              </a:rPr>
              <a:t>†</a:t>
            </a:r>
            <a:r>
              <a:rPr lang="ja-JP" b="0" i="0" dirty="0" smtClean="0"/>
              <a:t> </a:t>
            </a:r>
          </a:p>
          <a:p>
            <a:pPr algn="ctr" defTabSz="892175" eaLnBrk="0" hangingPunct="0"/>
            <a:r>
              <a:rPr lang="ja-JP" b="0" i="0" dirty="0" smtClean="0">
                <a:solidFill>
                  <a:srgbClr val="4D4D4D"/>
                </a:solidFill>
                <a:ea typeface="MS UI Gothic" pitchFamily="18" charset="0"/>
              </a:rPr>
              <a:t>（n=527）</a:t>
            </a:r>
          </a:p>
        </p:txBody>
      </p:sp>
      <p:sp>
        <p:nvSpPr>
          <p:cNvPr id="23" name="AutoShape 12"/>
          <p:cNvSpPr>
            <a:spLocks noChangeArrowheads="1"/>
          </p:cNvSpPr>
          <p:nvPr/>
        </p:nvSpPr>
        <p:spPr bwMode="auto">
          <a:xfrm>
            <a:off x="8385127" y="257869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4" name="AutoShape 21"/>
          <p:cNvCxnSpPr>
            <a:cxnSpLocks noChangeShapeType="1"/>
          </p:cNvCxnSpPr>
          <p:nvPr/>
        </p:nvCxnSpPr>
        <p:spPr bwMode="auto">
          <a:xfrm flipV="1">
            <a:off x="8034477" y="2843018"/>
            <a:ext cx="303979" cy="873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385127" y="412082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7" name="AutoShape 20"/>
          <p:cNvCxnSpPr>
            <a:cxnSpLocks noChangeShapeType="1"/>
            <a:stCxn id="31" idx="3"/>
            <a:endCxn id="26" idx="1"/>
          </p:cNvCxnSpPr>
          <p:nvPr/>
        </p:nvCxnSpPr>
        <p:spPr bwMode="auto">
          <a:xfrm>
            <a:off x="8078020" y="4385142"/>
            <a:ext cx="307107" cy="0"/>
          </a:xfrm>
          <a:prstGeom prst="straightConnector1">
            <a:avLst/>
          </a:prstGeom>
          <a:noFill/>
          <a:ln w="57150">
            <a:solidFill>
              <a:schemeClr val="bg2">
                <a:lumMod val="60000"/>
                <a:lumOff val="40000"/>
              </a:schemeClr>
            </a:solidFill>
            <a:prstDash val="sysDot"/>
            <a:round/>
            <a:headEnd/>
            <a:tailEnd type="triangle" w="med" len="med"/>
          </a:ln>
        </p:spPr>
      </p:cxnSp>
      <p:sp>
        <p:nvSpPr>
          <p:cNvPr id="29" name="AutoShape 8"/>
          <p:cNvSpPr>
            <a:spLocks noChangeArrowheads="1"/>
          </p:cNvSpPr>
          <p:nvPr/>
        </p:nvSpPr>
        <p:spPr bwMode="auto">
          <a:xfrm>
            <a:off x="6384471" y="2441379"/>
            <a:ext cx="169355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ECX</a:t>
            </a:r>
            <a:r>
              <a:rPr lang="ja-JP" b="0" i="0" baseline="30000" dirty="0" smtClean="0">
                <a:solidFill>
                  <a:srgbClr val="FFFFFF"/>
                </a:solidFill>
                <a:ea typeface="MS UI Gothic" pitchFamily="18" charset="0"/>
              </a:rPr>
              <a:t>† </a:t>
            </a:r>
            <a:r>
              <a:rPr lang="ja-JP" b="0" i="0" dirty="0" smtClean="0">
                <a:solidFill>
                  <a:srgbClr val="FFFFFF"/>
                </a:solidFill>
                <a:ea typeface="MS UI Gothic" pitchFamily="18" charset="0"/>
              </a:rPr>
              <a:t>＋</a:t>
            </a:r>
            <a:endParaRPr lang="en-US" altLang="ja-JP" b="0" i="0" dirty="0" smtClean="0">
              <a:solidFill>
                <a:srgbClr val="FFFFFF"/>
              </a:solidFill>
              <a:ea typeface="MS UI Gothic" pitchFamily="18" charset="0"/>
            </a:endParaRPr>
          </a:p>
          <a:p>
            <a:pPr algn="ctr" defTabSz="892175" eaLnBrk="0" hangingPunct="0"/>
            <a:r>
              <a:rPr lang="ja-JP" b="0" i="0" dirty="0" smtClean="0">
                <a:solidFill>
                  <a:srgbClr val="FFFFFF"/>
                </a:solidFill>
                <a:ea typeface="MS UI Gothic" pitchFamily="18" charset="0"/>
              </a:rPr>
              <a:t>ベバシズマブ</a:t>
            </a:r>
            <a:r>
              <a:rPr lang="ja-JP" b="0" i="0" baseline="30000" dirty="0" smtClean="0">
                <a:solidFill>
                  <a:srgbClr val="FFFFFF"/>
                </a:solidFill>
                <a:ea typeface="MS UI Gothic" pitchFamily="18" charset="0"/>
              </a:rPr>
              <a:t>‡</a:t>
            </a:r>
          </a:p>
          <a:p>
            <a:pPr algn="ctr" defTabSz="892175" eaLnBrk="0" hangingPunct="0"/>
            <a:r>
              <a:rPr lang="ja-JP" b="0" i="0" dirty="0" smtClean="0">
                <a:solidFill>
                  <a:srgbClr val="FFFFFF"/>
                </a:solidFill>
                <a:ea typeface="MS UI Gothic" pitchFamily="18" charset="0"/>
              </a:rPr>
              <a:t>（n=256）</a:t>
            </a:r>
          </a:p>
        </p:txBody>
      </p:sp>
      <p:cxnSp>
        <p:nvCxnSpPr>
          <p:cNvPr id="30" name="AutoShape 21"/>
          <p:cNvCxnSpPr>
            <a:cxnSpLocks noChangeShapeType="1"/>
          </p:cNvCxnSpPr>
          <p:nvPr/>
        </p:nvCxnSpPr>
        <p:spPr bwMode="auto">
          <a:xfrm flipV="1">
            <a:off x="5535386" y="2828842"/>
            <a:ext cx="288000" cy="8731"/>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384529" y="3974774"/>
            <a:ext cx="169349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ECX</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 </a:t>
            </a:r>
          </a:p>
          <a:p>
            <a:pPr algn="ctr" defTabSz="892175" eaLnBrk="0" hangingPunct="0"/>
            <a:r>
              <a:rPr lang="ja-JP" b="0" i="0" dirty="0" smtClean="0">
                <a:solidFill>
                  <a:srgbClr val="4D4D4D"/>
                </a:solidFill>
                <a:ea typeface="MS UI Gothic" pitchFamily="18" charset="0"/>
              </a:rPr>
              <a:t>（n=295）</a:t>
            </a:r>
          </a:p>
        </p:txBody>
      </p:sp>
      <p:cxnSp>
        <p:nvCxnSpPr>
          <p:cNvPr id="32" name="AutoShape 21"/>
          <p:cNvCxnSpPr>
            <a:cxnSpLocks noChangeShapeType="1"/>
          </p:cNvCxnSpPr>
          <p:nvPr/>
        </p:nvCxnSpPr>
        <p:spPr bwMode="auto">
          <a:xfrm flipV="1">
            <a:off x="5535386" y="4380777"/>
            <a:ext cx="288000" cy="8731"/>
          </a:xfrm>
          <a:prstGeom prst="straightConnector1">
            <a:avLst/>
          </a:prstGeom>
          <a:noFill/>
          <a:ln w="57150">
            <a:solidFill>
              <a:schemeClr val="bg2">
                <a:lumMod val="60000"/>
                <a:lumOff val="40000"/>
              </a:schemeClr>
            </a:solidFill>
            <a:round/>
            <a:headEnd/>
            <a:tailEnd type="triangle" w="med" len="med"/>
          </a:ln>
        </p:spPr>
      </p:cxnSp>
      <p:sp>
        <p:nvSpPr>
          <p:cNvPr id="33" name="Rectangle 32"/>
          <p:cNvSpPr/>
          <p:nvPr/>
        </p:nvSpPr>
        <p:spPr>
          <a:xfrm>
            <a:off x="5850250" y="3905619"/>
            <a:ext cx="252000" cy="940706"/>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sz="1400" b="0" i="0" dirty="0" smtClean="0">
                <a:solidFill>
                  <a:srgbClr val="4D4D4D"/>
                </a:solidFill>
                <a:ea typeface="MS UI Gothic" pitchFamily="18" charset="0"/>
              </a:rPr>
              <a:t>外科治療</a:t>
            </a:r>
            <a:r>
              <a:rPr lang="ja-JP" sz="1400" b="1" i="0" baseline="30000" dirty="0" smtClean="0">
                <a:solidFill>
                  <a:srgbClr val="4D4D4D"/>
                </a:solidFill>
                <a:ea typeface="MS UI Gothic" pitchFamily="18" charset="0"/>
              </a:rPr>
              <a:t>§</a:t>
            </a:r>
          </a:p>
        </p:txBody>
      </p:sp>
      <p:cxnSp>
        <p:nvCxnSpPr>
          <p:cNvPr id="34" name="AutoShape 21"/>
          <p:cNvCxnSpPr>
            <a:cxnSpLocks noChangeShapeType="1"/>
          </p:cNvCxnSpPr>
          <p:nvPr/>
        </p:nvCxnSpPr>
        <p:spPr bwMode="auto">
          <a:xfrm flipV="1">
            <a:off x="6101444" y="2813648"/>
            <a:ext cx="280800" cy="8731"/>
          </a:xfrm>
          <a:prstGeom prst="straightConnector1">
            <a:avLst/>
          </a:prstGeom>
          <a:noFill/>
          <a:ln w="57150">
            <a:solidFill>
              <a:schemeClr val="bg2">
                <a:lumMod val="60000"/>
                <a:lumOff val="40000"/>
              </a:schemeClr>
            </a:solidFill>
            <a:round/>
            <a:headEnd/>
            <a:tailEnd type="triangle" w="med" len="med"/>
          </a:ln>
        </p:spPr>
      </p:cxnSp>
      <p:sp>
        <p:nvSpPr>
          <p:cNvPr id="36" name="Rectangle 35"/>
          <p:cNvSpPr/>
          <p:nvPr/>
        </p:nvSpPr>
        <p:spPr>
          <a:xfrm>
            <a:off x="5850250" y="2323791"/>
            <a:ext cx="252000" cy="9906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sz="1400" b="0" i="0" dirty="0" smtClean="0">
                <a:solidFill>
                  <a:srgbClr val="4D4D4D"/>
                </a:solidFill>
                <a:ea typeface="MS UI Gothic" pitchFamily="18" charset="0"/>
              </a:rPr>
              <a:t>外科治療</a:t>
            </a:r>
            <a:r>
              <a:rPr lang="ja-JP" sz="1400" b="1" i="0" baseline="30000" dirty="0" smtClean="0">
                <a:solidFill>
                  <a:srgbClr val="4D4D4D"/>
                </a:solidFill>
                <a:ea typeface="MS UI Gothic" pitchFamily="18" charset="0"/>
              </a:rPr>
              <a:t>§</a:t>
            </a:r>
          </a:p>
        </p:txBody>
      </p:sp>
      <p:sp>
        <p:nvSpPr>
          <p:cNvPr id="42" name="Rectangle 9"/>
          <p:cNvSpPr txBox="1">
            <a:spLocks noChangeArrowheads="1"/>
          </p:cNvSpPr>
          <p:nvPr/>
        </p:nvSpPr>
        <p:spPr bwMode="auto">
          <a:xfrm>
            <a:off x="365124" y="4846325"/>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OS（全患者）</a:t>
            </a:r>
          </a:p>
        </p:txBody>
      </p:sp>
      <p:sp>
        <p:nvSpPr>
          <p:cNvPr id="43" name="Content Placeholder 26"/>
          <p:cNvSpPr txBox="1">
            <a:spLocks/>
          </p:cNvSpPr>
          <p:nvPr/>
        </p:nvSpPr>
        <p:spPr>
          <a:xfrm>
            <a:off x="3733800" y="4846325"/>
            <a:ext cx="4495800"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奏効、根治的切除率、DFS、PFS</a:t>
            </a:r>
          </a:p>
          <a:p>
            <a:pPr>
              <a:buClr>
                <a:srgbClr val="043882"/>
              </a:buClr>
            </a:pPr>
            <a:r>
              <a:rPr lang="ja-JP" b="0" i="0" dirty="0" smtClean="0">
                <a:solidFill>
                  <a:srgbClr val="4D4D4D"/>
                </a:solidFill>
                <a:ea typeface="MS UI Gothic" pitchFamily="18" charset="0"/>
              </a:rPr>
              <a:t>安全性</a:t>
            </a:r>
          </a:p>
          <a:p>
            <a:pPr>
              <a:buClr>
                <a:srgbClr val="043882"/>
              </a:buClr>
            </a:pPr>
            <a:endParaRPr lang="en-GB" kern="0" dirty="0" smtClean="0"/>
          </a:p>
        </p:txBody>
      </p:sp>
      <p:sp>
        <p:nvSpPr>
          <p:cNvPr id="39" name="Text Placeholder 13"/>
          <p:cNvSpPr>
            <a:spLocks noGrp="1"/>
          </p:cNvSpPr>
          <p:nvPr>
            <p:ph type="body" sz="quarter" idx="11"/>
          </p:nvPr>
        </p:nvSpPr>
        <p:spPr>
          <a:xfrm>
            <a:off x="4648200" y="6096000"/>
            <a:ext cx="4130675" cy="487363"/>
          </a:xfrm>
        </p:spPr>
        <p:txBody>
          <a:bodyPr/>
          <a:lstStyle/>
          <a:p>
            <a:r>
              <a:rPr lang="ja-JP" sz="1200" b="0" i="0" dirty="0" smtClean="0">
                <a:ea typeface="MS UI Gothic" pitchFamily="18" charset="0"/>
              </a:rPr>
              <a:t>Cunningham et al. </a:t>
            </a:r>
            <a:r>
              <a:rPr lang="ja-JP" sz="1200" b="0" i="1" dirty="0" smtClean="0">
                <a:ea typeface="MS UI Gothic" pitchFamily="18" charset="0"/>
              </a:rPr>
              <a:t>Ann Oncol</a:t>
            </a:r>
            <a:r>
              <a:rPr lang="ja-JP" sz="1200" b="0" i="0" dirty="0" smtClean="0">
                <a:ea typeface="MS UI Gothic" pitchFamily="18" charset="0"/>
              </a:rPr>
              <a:t> 2015; 26 (suppl 6): abstr 2201</a:t>
            </a:r>
          </a:p>
        </p:txBody>
      </p:sp>
    </p:spTree>
    <p:extLst>
      <p:ext uri="{BB962C8B-B14F-4D97-AF65-F5344CB8AC3E}">
        <p14:creationId xmlns:p14="http://schemas.microsoft.com/office/powerpoint/2010/main" xmlns="" val="275048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dirty="0" smtClean="0"/>
          </a:p>
          <a:p>
            <a:endParaRPr lang="en-GB" dirty="0"/>
          </a:p>
          <a:p>
            <a:endParaRPr lang="en-GB" dirty="0" smtClean="0"/>
          </a:p>
          <a:p>
            <a:pPr>
              <a:spcBef>
                <a:spcPts val="600"/>
              </a:spcBef>
            </a:pPr>
            <a:r>
              <a:rPr lang="ja-JP" sz="1600" b="0" i="0" dirty="0" smtClean="0">
                <a:solidFill>
                  <a:srgbClr val="4D4D4D"/>
                </a:solidFill>
                <a:ea typeface="MS UI Gothic" pitchFamily="18" charset="0"/>
              </a:rPr>
              <a:t>PFS: HR 1.026, p=0.7683; DFS: HR 1.006, p=0.9425</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600"/>
              </a:spcBef>
            </a:pPr>
            <a:r>
              <a:rPr lang="ja-JP" sz="1600" b="0" i="0" dirty="0" smtClean="0">
                <a:solidFill>
                  <a:srgbClr val="4D4D4D"/>
                </a:solidFill>
                <a:ea typeface="MS UI Gothic" pitchFamily="18" charset="0"/>
              </a:rPr>
              <a:t>術後創傷治癒合併症：</a:t>
            </a:r>
          </a:p>
          <a:p>
            <a:pPr lvl="1"/>
            <a:r>
              <a:rPr lang="ja-JP" sz="1600" b="0" i="0" dirty="0" smtClean="0">
                <a:solidFill>
                  <a:srgbClr val="4D4D4D"/>
                </a:solidFill>
                <a:ea typeface="MS UI Gothic" pitchFamily="18" charset="0"/>
              </a:rPr>
              <a:t>ECX＋ベバシズマブ…12% vs. ECX単独…7%</a:t>
            </a:r>
          </a:p>
          <a:p>
            <a:r>
              <a:rPr lang="ja-JP" sz="1600" b="0" i="0" dirty="0" smtClean="0">
                <a:solidFill>
                  <a:srgbClr val="4D4D4D"/>
                </a:solidFill>
                <a:ea typeface="MS UI Gothic" pitchFamily="18" charset="0"/>
              </a:rPr>
              <a:t>食道胃切除術を受ける患者における吻合部漏出：</a:t>
            </a:r>
          </a:p>
          <a:p>
            <a:pPr lvl="1"/>
            <a:r>
              <a:rPr lang="ja-JP" sz="1600" b="0" i="0" dirty="0" smtClean="0">
                <a:solidFill>
                  <a:srgbClr val="4D4D4D"/>
                </a:solidFill>
                <a:ea typeface="MS UI Gothic" pitchFamily="18" charset="0"/>
              </a:rPr>
              <a:t>ECX＋ベバシズマブ…23% vs. ECX単独…9% </a:t>
            </a:r>
          </a:p>
        </p:txBody>
      </p:sp>
      <p:sp>
        <p:nvSpPr>
          <p:cNvPr id="13" name="Text Placeholder 12"/>
          <p:cNvSpPr>
            <a:spLocks noGrp="1"/>
          </p:cNvSpPr>
          <p:nvPr>
            <p:ph type="body" sz="quarter" idx="10"/>
          </p:nvPr>
        </p:nvSpPr>
        <p:spPr/>
        <p:txBody>
          <a:bodyPr/>
          <a:lstStyle/>
          <a:p>
            <a:pPr>
              <a:spcAft>
                <a:spcPts val="0"/>
              </a:spcAft>
            </a:pPr>
            <a:r>
              <a:rPr lang="ja-JP" sz="1200" b="0" i="0" dirty="0" smtClean="0">
                <a:ea typeface="MS UI Gothic" pitchFamily="18" charset="0"/>
              </a:rPr>
              <a:t>*外科的切除を受けた患者に対して施行；</a:t>
            </a:r>
            <a:r>
              <a:rPr lang="ja-JP" sz="1200" b="0" i="0" baseline="30000" dirty="0" smtClean="0">
                <a:ea typeface="MS UI Gothic" pitchFamily="18" charset="0"/>
              </a:rPr>
              <a:t>†</a:t>
            </a:r>
            <a:r>
              <a:rPr lang="ja-JP" sz="1200" b="0" i="0" dirty="0" smtClean="0">
                <a:ea typeface="MS UI Gothic" pitchFamily="18" charset="0"/>
              </a:rPr>
              <a:t>vs. グレード4～5</a:t>
            </a:r>
          </a:p>
          <a:p>
            <a:pPr>
              <a:spcAft>
                <a:spcPts val="0"/>
              </a:spcAft>
            </a:pPr>
            <a:r>
              <a:rPr lang="ja-JP" sz="1200" b="0" i="0" dirty="0" smtClean="0">
                <a:ea typeface="MS UI Gothic" pitchFamily="18" charset="0"/>
              </a:rPr>
              <a:t>Bev：ベバシズマブ</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Cunningham et al. </a:t>
            </a:r>
            <a:r>
              <a:rPr lang="ja-JP" sz="1200" b="0" i="1" dirty="0" smtClean="0">
                <a:ea typeface="MS UI Gothic" pitchFamily="18" charset="0"/>
              </a:rPr>
              <a:t>Ann Oncol</a:t>
            </a:r>
            <a:r>
              <a:rPr lang="ja-JP" sz="1200" b="0" i="0" dirty="0" smtClean="0">
                <a:ea typeface="MS UI Gothic" pitchFamily="18" charset="0"/>
              </a:rPr>
              <a:t> 2015; 26 (suppl 6): abstr 2201</a:t>
            </a:r>
          </a:p>
        </p:txBody>
      </p:sp>
      <p:graphicFrame>
        <p:nvGraphicFramePr>
          <p:cNvPr id="3" name="Table 2"/>
          <p:cNvGraphicFramePr>
            <a:graphicFrameLocks noGrp="1"/>
          </p:cNvGraphicFramePr>
          <p:nvPr>
            <p:extLst>
              <p:ext uri="{D42A27DB-BD31-4B8C-83A1-F6EECF244321}">
                <p14:modId xmlns:p14="http://schemas.microsoft.com/office/powerpoint/2010/main" xmlns="" val="860417788"/>
              </p:ext>
            </p:extLst>
          </p:nvPr>
        </p:nvGraphicFramePr>
        <p:xfrm>
          <a:off x="609600" y="1576450"/>
          <a:ext cx="8077200" cy="845820"/>
        </p:xfrm>
        <a:graphic>
          <a:graphicData uri="http://schemas.openxmlformats.org/drawingml/2006/table">
            <a:tbl>
              <a:tblPr firstRow="1" bandRow="1">
                <a:tableStyleId>{69012ECD-51FC-41F1-AA8D-1B2483CD663E}</a:tableStyleId>
              </a:tblPr>
              <a:tblGrid>
                <a:gridCol w="1987296">
                  <a:extLst>
                    <a:ext uri="{9D8B030D-6E8A-4147-A177-3AD203B41FA5}">
                      <a16:colId xmlns:a16="http://schemas.microsoft.com/office/drawing/2014/main" xmlns="" val="20000"/>
                    </a:ext>
                  </a:extLst>
                </a:gridCol>
                <a:gridCol w="1559052">
                  <a:extLst>
                    <a:ext uri="{9D8B030D-6E8A-4147-A177-3AD203B41FA5}">
                      <a16:colId xmlns:a16="http://schemas.microsoft.com/office/drawing/2014/main" xmlns="" val="20001"/>
                    </a:ext>
                  </a:extLst>
                </a:gridCol>
                <a:gridCol w="1559052">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tblGrid>
              <a:tr h="152400">
                <a:tc>
                  <a:txBody>
                    <a:bodyPr/>
                    <a:lstStyle/>
                    <a:p>
                      <a:pPr>
                        <a:lnSpc>
                          <a:spcPts val="1500"/>
                        </a:lnSpc>
                      </a:pPr>
                      <a:endParaRPr lang="en-GB" sz="1400" dirty="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ECX＋Bev</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ECX</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HR(95%CI)</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P値</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152400">
                <a:tc>
                  <a:txBody>
                    <a:bodyPr/>
                    <a:lstStyle/>
                    <a:p>
                      <a:pPr>
                        <a:lnSpc>
                          <a:spcPts val="1500"/>
                        </a:lnSpc>
                      </a:pPr>
                      <a:r>
                        <a:rPr lang="ja-JP" sz="1400" b="0" i="0" dirty="0" smtClean="0">
                          <a:solidFill>
                            <a:srgbClr val="4D4D4D"/>
                          </a:solidFill>
                          <a:ea typeface="MS UI Gothic" pitchFamily="18" charset="0"/>
                        </a:rPr>
                        <a:t>mOS、ヶ月間</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34.46</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33.97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1.067 (0.891, 1.279)</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0.4784</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152400">
                <a:tc>
                  <a:txBody>
                    <a:bodyPr/>
                    <a:lstStyle/>
                    <a:p>
                      <a:pPr>
                        <a:lnSpc>
                          <a:spcPts val="1500"/>
                        </a:lnSpc>
                      </a:pPr>
                      <a:r>
                        <a:rPr lang="ja-JP" sz="1400" b="0" i="0" dirty="0" smtClean="0">
                          <a:solidFill>
                            <a:srgbClr val="4D4D4D"/>
                          </a:solidFill>
                          <a:ea typeface="MS UI Gothic" pitchFamily="18" charset="0"/>
                        </a:rPr>
                        <a:t>3年OS、% (95%CI)</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47.6 (42.3, 52.7)</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48.9 (43.6, 53.8)</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53290975"/>
              </p:ext>
            </p:extLst>
          </p:nvPr>
        </p:nvGraphicFramePr>
        <p:xfrm>
          <a:off x="609600" y="2800600"/>
          <a:ext cx="8077201" cy="2164080"/>
        </p:xfrm>
        <a:graphic>
          <a:graphicData uri="http://schemas.openxmlformats.org/drawingml/2006/table">
            <a:tbl>
              <a:tblPr firstRow="1" bandRow="1">
                <a:tableStyleId>{69012ECD-51FC-41F1-AA8D-1B2483CD663E}</a:tableStyleId>
              </a:tblPr>
              <a:tblGrid>
                <a:gridCol w="2423160">
                  <a:extLst>
                    <a:ext uri="{9D8B030D-6E8A-4147-A177-3AD203B41FA5}">
                      <a16:colId xmlns:a16="http://schemas.microsoft.com/office/drawing/2014/main" xmlns="" val="20000"/>
                    </a:ext>
                  </a:extLst>
                </a:gridCol>
                <a:gridCol w="2170748">
                  <a:extLst>
                    <a:ext uri="{9D8B030D-6E8A-4147-A177-3AD203B41FA5}">
                      <a16:colId xmlns:a16="http://schemas.microsoft.com/office/drawing/2014/main" xmlns="" val="20001"/>
                    </a:ext>
                  </a:extLst>
                </a:gridCol>
                <a:gridCol w="2170748">
                  <a:extLst>
                    <a:ext uri="{9D8B030D-6E8A-4147-A177-3AD203B41FA5}">
                      <a16:colId xmlns:a16="http://schemas.microsoft.com/office/drawing/2014/main" xmlns="" val="20002"/>
                    </a:ext>
                  </a:extLst>
                </a:gridCol>
                <a:gridCol w="1312545">
                  <a:extLst>
                    <a:ext uri="{9D8B030D-6E8A-4147-A177-3AD203B41FA5}">
                      <a16:colId xmlns:a16="http://schemas.microsoft.com/office/drawing/2014/main" xmlns="" val="20003"/>
                    </a:ext>
                  </a:extLst>
                </a:gridCol>
              </a:tblGrid>
              <a:tr h="250371">
                <a:tc>
                  <a:txBody>
                    <a:bodyPr/>
                    <a:lstStyle/>
                    <a:p>
                      <a:pPr>
                        <a:lnSpc>
                          <a:spcPts val="1500"/>
                        </a:lnSpc>
                      </a:pPr>
                      <a:r>
                        <a:rPr lang="ja-JP" sz="1400" b="1" i="0" dirty="0" smtClean="0">
                          <a:solidFill>
                            <a:srgbClr val="FFFFFF"/>
                          </a:solidFill>
                          <a:ea typeface="MS UI Gothic" pitchFamily="18" charset="0"/>
                        </a:rPr>
                        <a:t>n (%)</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ECX＋Bev</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ECX</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lnSpc>
                          <a:spcPts val="1500"/>
                        </a:lnSpc>
                      </a:pPr>
                      <a:r>
                        <a:rPr lang="ja-JP" sz="1400" b="1" i="0" dirty="0" smtClean="0">
                          <a:solidFill>
                            <a:srgbClr val="FFFFFF"/>
                          </a:solidFill>
                          <a:ea typeface="MS UI Gothic" pitchFamily="18" charset="0"/>
                        </a:rPr>
                        <a:t>P値</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50371">
                <a:tc>
                  <a:txBody>
                    <a:bodyPr/>
                    <a:lstStyle/>
                    <a:p>
                      <a:pPr>
                        <a:lnSpc>
                          <a:spcPts val="1500"/>
                        </a:lnSpc>
                      </a:pPr>
                      <a:r>
                        <a:rPr lang="ja-JP" sz="1400" b="0" i="0" dirty="0" smtClean="0">
                          <a:solidFill>
                            <a:srgbClr val="4D4D4D"/>
                          </a:solidFill>
                          <a:ea typeface="MS UI Gothic" pitchFamily="18" charset="0"/>
                        </a:rPr>
                        <a:t>ORR</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170 (40)</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180 (42)</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0.488</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50371">
                <a:tc>
                  <a:txBody>
                    <a:bodyPr/>
                    <a:lstStyle/>
                    <a:p>
                      <a:pPr marL="180000">
                        <a:lnSpc>
                          <a:spcPts val="1500"/>
                        </a:lnSpc>
                      </a:pPr>
                      <a:r>
                        <a:rPr lang="ja-JP" sz="1400" b="0" i="0" dirty="0" smtClean="0">
                          <a:solidFill>
                            <a:srgbClr val="4D4D4D"/>
                          </a:solidFill>
                          <a:ea typeface="MS UI Gothic" pitchFamily="18" charset="0"/>
                        </a:rPr>
                        <a:t>CR</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11 (3)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21 (5)</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50371">
                <a:tc>
                  <a:txBody>
                    <a:bodyPr/>
                    <a:lstStyle/>
                    <a:p>
                      <a:pPr marL="180000">
                        <a:lnSpc>
                          <a:spcPts val="1500"/>
                        </a:lnSpc>
                      </a:pPr>
                      <a:r>
                        <a:rPr lang="ja-JP" sz="1400" b="0" i="0" dirty="0" smtClean="0">
                          <a:solidFill>
                            <a:srgbClr val="4D4D4D"/>
                          </a:solidFill>
                          <a:ea typeface="MS UI Gothic" pitchFamily="18" charset="0"/>
                        </a:rPr>
                        <a:t>PR</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159 (37)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159 (37)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50371">
                <a:tc>
                  <a:txBody>
                    <a:bodyPr/>
                    <a:lstStyle/>
                    <a:p>
                      <a:pPr>
                        <a:lnSpc>
                          <a:spcPts val="1500"/>
                        </a:lnSpc>
                      </a:pPr>
                      <a:r>
                        <a:rPr lang="ja-JP" sz="1400" b="0" i="0" dirty="0" smtClean="0">
                          <a:solidFill>
                            <a:srgbClr val="4D4D4D"/>
                          </a:solidFill>
                          <a:ea typeface="MS UI Gothic" pitchFamily="18" charset="0"/>
                        </a:rPr>
                        <a:t>SD</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228 (53)</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219 (51)</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50371">
                <a:tc>
                  <a:txBody>
                    <a:bodyPr/>
                    <a:lstStyle/>
                    <a:p>
                      <a:pPr>
                        <a:lnSpc>
                          <a:spcPts val="1500"/>
                        </a:lnSpc>
                      </a:pPr>
                      <a:r>
                        <a:rPr lang="ja-JP" sz="1400" b="0" i="0" dirty="0" smtClean="0">
                          <a:solidFill>
                            <a:srgbClr val="4D4D4D"/>
                          </a:solidFill>
                          <a:ea typeface="MS UI Gothic" pitchFamily="18" charset="0"/>
                        </a:rPr>
                        <a:t>PD</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21 (5)</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ja-JP" sz="1400" b="0" i="0" dirty="0" smtClean="0">
                          <a:solidFill>
                            <a:srgbClr val="4D4D4D"/>
                          </a:solidFill>
                          <a:ea typeface="MS UI Gothic" pitchFamily="18" charset="0"/>
                        </a:rPr>
                        <a:t>21 (5)</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500"/>
                        </a:lnSpc>
                      </a:pPr>
                      <a:r>
                        <a:rPr lang="en-GB" sz="1400" dirty="0" smtClean="0"/>
                        <a:t>-</a:t>
                      </a: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50371">
                <a:tc>
                  <a:txBody>
                    <a:bodyPr/>
                    <a:lstStyle/>
                    <a:p>
                      <a:pPr>
                        <a:lnSpc>
                          <a:spcPts val="1500"/>
                        </a:lnSpc>
                      </a:pPr>
                      <a:r>
                        <a:rPr lang="ja-JP" sz="1400" b="0" i="0" dirty="0" smtClean="0">
                          <a:solidFill>
                            <a:srgbClr val="4D4D4D"/>
                          </a:solidFill>
                          <a:ea typeface="MS UI Gothic" pitchFamily="18" charset="0"/>
                        </a:rPr>
                        <a:t>*Mandardの腫瘍退縮グレード(TRG)でグレード1～3</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133 (38)</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145 (39)</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ja-JP" sz="1400" b="0" i="0" dirty="0" smtClean="0">
                          <a:solidFill>
                            <a:srgbClr val="4D4D4D"/>
                          </a:solidFill>
                          <a:ea typeface="MS UI Gothic" pitchFamily="18" charset="0"/>
                        </a:rPr>
                        <a:t>0.813</a:t>
                      </a:r>
                      <a:r>
                        <a:rPr lang="ja-JP" sz="1400" b="0" i="0" baseline="30000" dirty="0" smtClean="0">
                          <a:solidFill>
                            <a:srgbClr val="4D4D4D"/>
                          </a:solidFill>
                          <a:ea typeface="MS UI Gothic" pitchFamily="18" charset="0"/>
                        </a:rPr>
                        <a:t>†</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
        <p:nvSpPr>
          <p:cNvPr id="9"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2201: 切除可能な胃食道腺癌に対する周術期化学療法 ± ベバシズマブ：英国医学研究審議会（MRC）による無作為化ST03試験から得られた結果 （ISRCTN 46020948）</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Cunningham D et al</a:t>
            </a:r>
          </a:p>
        </p:txBody>
      </p:sp>
    </p:spTree>
    <p:extLst>
      <p:ext uri="{BB962C8B-B14F-4D97-AF65-F5344CB8AC3E}">
        <p14:creationId xmlns:p14="http://schemas.microsoft.com/office/powerpoint/2010/main" xmlns="" val="189037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65124" y="1254035"/>
            <a:ext cx="8550276" cy="4746172"/>
          </a:xfrm>
        </p:spPr>
        <p:txBody>
          <a:bodyPr/>
          <a:lstStyle/>
          <a:p>
            <a:pPr marL="0" indent="0">
              <a:buNone/>
            </a:pPr>
            <a:r>
              <a:rPr lang="ja-JP" sz="1600" b="1" i="0" dirty="0" smtClean="0">
                <a:solidFill>
                  <a:srgbClr val="4D4D4D"/>
                </a:solidFill>
                <a:ea typeface="MS UI Gothic" pitchFamily="18" charset="0"/>
              </a:rPr>
              <a:t>主要な結果（続き）</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切除可能GEC患者において、周術期ベバシズマブ＋ECXの併用療法では、ECX単独療法と比較して、生存期間、腫瘍反応、根治的切除術の可能性ともに改善しなかった </a:t>
            </a:r>
          </a:p>
          <a:p>
            <a:r>
              <a:rPr lang="ja-JP" sz="1600" b="1" i="0" dirty="0" smtClean="0">
                <a:solidFill>
                  <a:srgbClr val="4D4D4D"/>
                </a:solidFill>
                <a:ea typeface="MS UI Gothic" pitchFamily="18" charset="0"/>
              </a:rPr>
              <a:t>食道胃切除術を受けた患者においては、ベバシズマブの術前投与によって術後吻合部漏出が増加した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Cunningham et al. </a:t>
            </a:r>
            <a:r>
              <a:rPr lang="ja-JP" sz="1200" b="0" i="1" dirty="0" smtClean="0">
                <a:ea typeface="MS UI Gothic" pitchFamily="18" charset="0"/>
              </a:rPr>
              <a:t>Ann Oncol</a:t>
            </a:r>
            <a:r>
              <a:rPr lang="ja-JP" sz="1200" b="0" i="0" dirty="0" smtClean="0">
                <a:ea typeface="MS UI Gothic" pitchFamily="18" charset="0"/>
              </a:rPr>
              <a:t> 2015; 26 (suppl 6): abstr 2201</a:t>
            </a:r>
          </a:p>
        </p:txBody>
      </p:sp>
      <p:graphicFrame>
        <p:nvGraphicFramePr>
          <p:cNvPr id="6" name="Table 5"/>
          <p:cNvGraphicFramePr>
            <a:graphicFrameLocks noGrp="1"/>
          </p:cNvGraphicFramePr>
          <p:nvPr>
            <p:extLst>
              <p:ext uri="{D42A27DB-BD31-4B8C-83A1-F6EECF244321}">
                <p14:modId xmlns:p14="http://schemas.microsoft.com/office/powerpoint/2010/main" xmlns="" val="782453651"/>
              </p:ext>
            </p:extLst>
          </p:nvPr>
        </p:nvGraphicFramePr>
        <p:xfrm>
          <a:off x="348340" y="1676400"/>
          <a:ext cx="8534402" cy="2743200"/>
        </p:xfrm>
        <a:graphic>
          <a:graphicData uri="http://schemas.openxmlformats.org/drawingml/2006/table">
            <a:tbl>
              <a:tblPr firstRow="1" bandRow="1">
                <a:tableStyleId>{69012ECD-51FC-41F1-AA8D-1B2483CD663E}</a:tableStyleId>
              </a:tblPr>
              <a:tblGrid>
                <a:gridCol w="4094871">
                  <a:extLst>
                    <a:ext uri="{9D8B030D-6E8A-4147-A177-3AD203B41FA5}">
                      <a16:colId xmlns:a16="http://schemas.microsoft.com/office/drawing/2014/main" xmlns="" val="20000"/>
                    </a:ext>
                  </a:extLst>
                </a:gridCol>
                <a:gridCol w="2562896">
                  <a:extLst>
                    <a:ext uri="{9D8B030D-6E8A-4147-A177-3AD203B41FA5}">
                      <a16:colId xmlns:a16="http://schemas.microsoft.com/office/drawing/2014/main" xmlns="" val="20001"/>
                    </a:ext>
                  </a:extLst>
                </a:gridCol>
                <a:gridCol w="1876635">
                  <a:extLst>
                    <a:ext uri="{9D8B030D-6E8A-4147-A177-3AD203B41FA5}">
                      <a16:colId xmlns:a16="http://schemas.microsoft.com/office/drawing/2014/main" xmlns="" val="20002"/>
                    </a:ext>
                  </a:extLst>
                </a:gridCol>
              </a:tblGrid>
              <a:tr h="152400">
                <a:tc>
                  <a:txBody>
                    <a:bodyPr/>
                    <a:lstStyle/>
                    <a:p>
                      <a:r>
                        <a:rPr lang="ja-JP" sz="1400" b="1" i="0" dirty="0" smtClean="0">
                          <a:solidFill>
                            <a:srgbClr val="FFFFFF"/>
                          </a:solidFill>
                          <a:ea typeface="MS UI Gothic" pitchFamily="18" charset="0"/>
                        </a:rPr>
                        <a:t>患者の7%以上に発生したグレード3以上のAE、n (%)</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ECX＋ベバシズマブ(n=525)</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ECX (n=527)</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152400">
                <a:tc>
                  <a:txBody>
                    <a:bodyPr/>
                    <a:lstStyle/>
                    <a:p>
                      <a:r>
                        <a:rPr lang="ja-JP" sz="1400" b="0" i="0" dirty="0" smtClean="0">
                          <a:solidFill>
                            <a:srgbClr val="4D4D4D"/>
                          </a:solidFill>
                          <a:ea typeface="MS UI Gothic" pitchFamily="18" charset="0"/>
                        </a:rPr>
                        <a:t>術前AE</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tc>
                  <a:txBody>
                    <a:bodyPr/>
                    <a:lstStyle/>
                    <a:p>
                      <a:pPr algn="ctr"/>
                      <a:endParaRPr lang="en-GB" sz="1400"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tc>
                  <a:txBody>
                    <a:bodyPr/>
                    <a:lstStyle/>
                    <a:p>
                      <a:pPr algn="ctr"/>
                      <a:endParaRPr lang="en-GB" sz="1400" dirty="0"/>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490"/>
                      </a:srgbClr>
                    </a:solidFill>
                  </a:tcPr>
                </a:tc>
                <a:extLst>
                  <a:ext uri="{0D108BD9-81ED-4DB2-BD59-A6C34878D82A}">
                    <a16:rowId xmlns:a16="http://schemas.microsoft.com/office/drawing/2014/main" xmlns="" val="10001"/>
                  </a:ext>
                </a:extLst>
              </a:tr>
              <a:tr h="152400">
                <a:tc>
                  <a:txBody>
                    <a:bodyPr/>
                    <a:lstStyle/>
                    <a:p>
                      <a:pPr marL="180000"/>
                      <a:r>
                        <a:rPr lang="ja-JP" sz="1400" b="0" i="0" dirty="0" smtClean="0">
                          <a:solidFill>
                            <a:srgbClr val="4D4D4D"/>
                          </a:solidFill>
                          <a:ea typeface="MS UI Gothic" pitchFamily="18" charset="0"/>
                        </a:rPr>
                        <a:t>好中球減少症</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26</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27</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152400">
                <a:tc>
                  <a:txBody>
                    <a:bodyPr/>
                    <a:lstStyle/>
                    <a:p>
                      <a:pPr marL="180000"/>
                      <a:r>
                        <a:rPr lang="ja-JP" sz="1400" b="0" i="0" dirty="0" smtClean="0">
                          <a:solidFill>
                            <a:srgbClr val="4D4D4D"/>
                          </a:solidFill>
                          <a:ea typeface="MS UI Gothic" pitchFamily="18" charset="0"/>
                        </a:rPr>
                        <a:t>嗜眠</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8</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8</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152400">
                <a:tc>
                  <a:txBody>
                    <a:bodyPr/>
                    <a:lstStyle/>
                    <a:p>
                      <a:pPr marL="180000"/>
                      <a:r>
                        <a:rPr lang="ja-JP" sz="1400" b="0" i="0" dirty="0" smtClean="0">
                          <a:solidFill>
                            <a:srgbClr val="4D4D4D"/>
                          </a:solidFill>
                          <a:ea typeface="MS UI Gothic" pitchFamily="18" charset="0"/>
                        </a:rPr>
                        <a:t>悪心</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4</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7</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術後AE</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152400">
                <a:tc>
                  <a:txBody>
                    <a:bodyPr/>
                    <a:lstStyle/>
                    <a:p>
                      <a:pPr marL="180000"/>
                      <a:r>
                        <a:rPr lang="ja-JP" sz="1400" b="0" i="0" dirty="0" smtClean="0">
                          <a:solidFill>
                            <a:srgbClr val="4D4D4D"/>
                          </a:solidFill>
                          <a:ea typeface="MS UI Gothic" pitchFamily="18" charset="0"/>
                        </a:rPr>
                        <a:t>好中球減少症</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32</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32</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152400">
                <a:tc>
                  <a:txBody>
                    <a:bodyPr/>
                    <a:lstStyle/>
                    <a:p>
                      <a:pPr marL="180000"/>
                      <a:r>
                        <a:rPr lang="ja-JP" sz="1400" b="0" i="0" dirty="0" smtClean="0">
                          <a:solidFill>
                            <a:srgbClr val="4D4D4D"/>
                          </a:solidFill>
                          <a:ea typeface="MS UI Gothic" pitchFamily="18" charset="0"/>
                        </a:rPr>
                        <a:t>嗜眠</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10</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a:t>
                      </a: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152400">
                <a:tc>
                  <a:txBody>
                    <a:bodyPr/>
                    <a:lstStyle/>
                    <a:p>
                      <a:pPr marL="180000"/>
                      <a:r>
                        <a:rPr lang="ja-JP" sz="1400" b="0" i="0" dirty="0" smtClean="0">
                          <a:solidFill>
                            <a:srgbClr val="4D4D4D"/>
                          </a:solidFill>
                          <a:ea typeface="MS UI Gothic" pitchFamily="18" charset="0"/>
                        </a:rPr>
                        <a:t>悪心</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6</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8</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bl>
          </a:graphicData>
        </a:graphic>
      </p:graphicFrame>
      <p:sp>
        <p:nvSpPr>
          <p:cNvPr id="7" name="Title 1"/>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2201: 切除可能な胃食道腺癌に対する周術期化学療法 ± ベバシズマブ：英国医学研究審議会（MRC）による無作為化ST03試験から得られた結果 （ISRCTN 46020948）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Cunningham D et al</a:t>
            </a:r>
          </a:p>
        </p:txBody>
      </p:sp>
    </p:spTree>
    <p:extLst>
      <p:ext uri="{BB962C8B-B14F-4D97-AF65-F5344CB8AC3E}">
        <p14:creationId xmlns:p14="http://schemas.microsoft.com/office/powerpoint/2010/main" xmlns="" val="3973592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743200"/>
            <a:ext cx="4343400" cy="3886200"/>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spcBef>
                <a:spcPts val="0"/>
              </a:spcBef>
              <a:spcAft>
                <a:spcPts val="400"/>
              </a:spcAft>
              <a:buClr>
                <a:schemeClr val="bg1"/>
              </a:buClr>
              <a:buSzPct val="110000"/>
              <a:buChar char="•"/>
              <a:defRPr sz="1600" b="1">
                <a:solidFill>
                  <a:srgbClr val="4D4D4D"/>
                </a:solidFill>
                <a:latin typeface="+mn-lt"/>
                <a:cs typeface="+mn-cs"/>
              </a:defRPr>
            </a:lvl1pPr>
            <a:lvl2pPr marL="561975" lvl="1" indent="-309563">
              <a:spcBef>
                <a:spcPts val="0"/>
              </a:spcBef>
              <a:spcAft>
                <a:spcPts val="400"/>
              </a:spcAft>
              <a:buClr>
                <a:schemeClr val="bg1"/>
              </a:buClr>
              <a:buChar char="–"/>
              <a:defRPr sz="1600">
                <a:solidFill>
                  <a:srgbClr val="4D4D4D"/>
                </a:solidFill>
                <a:latin typeface="+mn-lt"/>
                <a:cs typeface="+mn-cs"/>
              </a:defRPr>
            </a:lvl2pPr>
            <a:lvl3pPr marL="812800" indent="-249238">
              <a:spcBef>
                <a:spcPts val="0"/>
              </a:spcBef>
              <a:spcAft>
                <a:spcPts val="400"/>
              </a:spcAft>
              <a:buClr>
                <a:schemeClr val="bg1"/>
              </a:buClr>
              <a:buChar char="•"/>
              <a:defRPr sz="1600">
                <a:solidFill>
                  <a:srgbClr val="4D4D4D"/>
                </a:solidFill>
                <a:latin typeface="+mn-lt"/>
                <a:cs typeface="+mn-cs"/>
              </a:defRPr>
            </a:lvl3pPr>
            <a:lvl4pPr marL="1101725" indent="-287338">
              <a:spcBef>
                <a:spcPts val="0"/>
              </a:spcBef>
              <a:spcAft>
                <a:spcPts val="400"/>
              </a:spcAft>
              <a:buClr>
                <a:schemeClr val="bg1"/>
              </a:buClr>
              <a:buChar char="–"/>
              <a:defRPr sz="1600">
                <a:solidFill>
                  <a:srgbClr val="4D4D4D"/>
                </a:solidFill>
                <a:latin typeface="+mn-lt"/>
                <a:cs typeface="+mn-cs"/>
              </a:defRPr>
            </a:lvl4pPr>
            <a:lvl5pPr marL="1390650" indent="-287338">
              <a:spcBef>
                <a:spcPts val="0"/>
              </a:spcBef>
              <a:spcAft>
                <a:spcPts val="400"/>
              </a:spcAft>
              <a:buClr>
                <a:schemeClr val="bg1"/>
              </a:buClr>
              <a:buChar char="»"/>
              <a:defRPr sz="1600">
                <a:solidFill>
                  <a:srgbClr val="4D4D4D"/>
                </a:solidFill>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indent="0">
              <a:buClr>
                <a:srgbClr val="043882"/>
              </a:buClr>
              <a:buFontTx/>
              <a:buNone/>
            </a:pPr>
            <a:r>
              <a:rPr lang="ja-JP" b="0" i="0" dirty="0" smtClean="0">
                <a:solidFill>
                  <a:srgbClr val="4D4D4D"/>
                </a:solidFill>
                <a:ea typeface="MS UI Gothic" pitchFamily="18" charset="0"/>
              </a:rPr>
              <a:t>試験デザイン</a:t>
            </a:r>
          </a:p>
          <a:p>
            <a:pPr>
              <a:buClr>
                <a:srgbClr val="043882"/>
              </a:buClr>
            </a:pPr>
            <a:r>
              <a:rPr lang="ja-JP" b="0" i="0" dirty="0" smtClean="0">
                <a:solidFill>
                  <a:srgbClr val="4D4D4D"/>
                </a:solidFill>
                <a:ea typeface="MS UI Gothic" pitchFamily="18" charset="0"/>
              </a:rPr>
              <a:t>単一施設非無作為化試験</a:t>
            </a:r>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lvl="1">
              <a:buClr>
                <a:srgbClr val="043882"/>
              </a:buClr>
            </a:pPr>
            <a:endParaRPr lang="en-GB" dirty="0" smtClean="0"/>
          </a:p>
          <a:p>
            <a:pPr>
              <a:spcBef>
                <a:spcPts val="600"/>
              </a:spcBef>
              <a:buClr>
                <a:srgbClr val="043882"/>
              </a:buClr>
            </a:pPr>
            <a:r>
              <a:rPr lang="ja-JP" b="0" i="0" dirty="0" smtClean="0">
                <a:solidFill>
                  <a:srgbClr val="4D4D4D"/>
                </a:solidFill>
                <a:ea typeface="MS UI Gothic" pitchFamily="18" charset="0"/>
              </a:rPr>
              <a:t>eLNが15個以下のリンパ節転移陰性患者をpN1に組み入れ、この指定区分を現行の第7版UICC定義と比較した</a:t>
            </a:r>
          </a:p>
        </p:txBody>
      </p: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2202: 第7版TNM分類において、リンパ節数が不足しているN0ステージをN1ステージに組み入れることで、胃癌における予後予測能が向上する：中国人患者1258例を対象とした単一施設試験の結果 – Li B</a:t>
            </a:r>
          </a:p>
        </p:txBody>
      </p:sp>
      <p:sp>
        <p:nvSpPr>
          <p:cNvPr id="12" name="Content Placeholder 11"/>
          <p:cNvSpPr>
            <a:spLocks noGrp="1"/>
          </p:cNvSpPr>
          <p:nvPr>
            <p:ph idx="1"/>
          </p:nvPr>
        </p:nvSpPr>
        <p:spPr>
          <a:xfrm>
            <a:off x="365124" y="1254035"/>
            <a:ext cx="8413751" cy="15653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「検索リンパ節（eLN）が15個以下のリンパ節転移陰性」と指定された患者の予後を評価すること</a:t>
            </a:r>
          </a:p>
          <a:p>
            <a:r>
              <a:rPr lang="ja-JP" sz="1600" b="0" i="0" dirty="0" smtClean="0">
                <a:solidFill>
                  <a:srgbClr val="4D4D4D"/>
                </a:solidFill>
                <a:ea typeface="MS UI Gothic" pitchFamily="18" charset="0"/>
              </a:rPr>
              <a:t>この指定区分を第7版AJCC/UICC TNM分類システムのpN1分類に組み入れることの付加価値を評価すること</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Li et al. </a:t>
            </a:r>
            <a:r>
              <a:rPr lang="ja-JP" sz="1200" b="0" i="1" dirty="0" smtClean="0">
                <a:ea typeface="MS UI Gothic" pitchFamily="18" charset="0"/>
              </a:rPr>
              <a:t>Ann Oncol</a:t>
            </a:r>
            <a:r>
              <a:rPr lang="ja-JP" sz="1200" b="0" i="0" dirty="0" smtClean="0">
                <a:ea typeface="MS UI Gothic" pitchFamily="18" charset="0"/>
              </a:rPr>
              <a:t> 2015; 26 (suppl 6): abstr 2202</a:t>
            </a:r>
          </a:p>
        </p:txBody>
      </p:sp>
      <p:sp>
        <p:nvSpPr>
          <p:cNvPr id="50" name="AutoShape 9"/>
          <p:cNvSpPr>
            <a:spLocks noChangeArrowheads="1"/>
          </p:cNvSpPr>
          <p:nvPr/>
        </p:nvSpPr>
        <p:spPr bwMode="auto">
          <a:xfrm>
            <a:off x="889907" y="3376344"/>
            <a:ext cx="3529693"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GC患者</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eLN &gt;15、またはリンパ節転移陰性でeLN ≤15の患者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根治的胃切除を受ける</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（n=1258</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52" name="TextBox 51"/>
          <p:cNvSpPr txBox="1"/>
          <p:nvPr/>
        </p:nvSpPr>
        <p:spPr>
          <a:xfrm>
            <a:off x="4648200" y="2743200"/>
            <a:ext cx="4495800" cy="3211373"/>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spcBef>
                <a:spcPts val="0"/>
              </a:spcBef>
              <a:spcAft>
                <a:spcPts val="400"/>
              </a:spcAft>
              <a:buClr>
                <a:schemeClr val="bg1"/>
              </a:buClr>
              <a:buSzPct val="110000"/>
              <a:buChar char="•"/>
              <a:defRPr sz="1600" b="1">
                <a:solidFill>
                  <a:srgbClr val="4D4D4D"/>
                </a:solidFill>
                <a:latin typeface="+mn-lt"/>
                <a:cs typeface="+mn-cs"/>
              </a:defRPr>
            </a:lvl1pPr>
            <a:lvl2pPr marL="561975" lvl="1" indent="-309563">
              <a:spcBef>
                <a:spcPts val="0"/>
              </a:spcBef>
              <a:spcAft>
                <a:spcPts val="400"/>
              </a:spcAft>
              <a:buClr>
                <a:schemeClr val="bg1"/>
              </a:buClr>
              <a:buChar char="–"/>
              <a:defRPr sz="1600">
                <a:solidFill>
                  <a:srgbClr val="4D4D4D"/>
                </a:solidFill>
                <a:latin typeface="+mn-lt"/>
                <a:cs typeface="+mn-cs"/>
              </a:defRPr>
            </a:lvl2pPr>
            <a:lvl3pPr marL="812800" indent="-249238">
              <a:spcBef>
                <a:spcPts val="0"/>
              </a:spcBef>
              <a:spcAft>
                <a:spcPts val="400"/>
              </a:spcAft>
              <a:buClr>
                <a:schemeClr val="bg1"/>
              </a:buClr>
              <a:buChar char="•"/>
              <a:defRPr sz="1600">
                <a:solidFill>
                  <a:srgbClr val="4D4D4D"/>
                </a:solidFill>
                <a:latin typeface="+mn-lt"/>
                <a:cs typeface="+mn-cs"/>
              </a:defRPr>
            </a:lvl3pPr>
            <a:lvl4pPr marL="1101725" indent="-287338">
              <a:spcBef>
                <a:spcPts val="0"/>
              </a:spcBef>
              <a:spcAft>
                <a:spcPts val="400"/>
              </a:spcAft>
              <a:buClr>
                <a:schemeClr val="bg1"/>
              </a:buClr>
              <a:buChar char="–"/>
              <a:defRPr sz="1600">
                <a:solidFill>
                  <a:srgbClr val="4D4D4D"/>
                </a:solidFill>
                <a:latin typeface="+mn-lt"/>
                <a:cs typeface="+mn-cs"/>
              </a:defRPr>
            </a:lvl4pPr>
            <a:lvl5pPr marL="1390650" indent="-287338">
              <a:spcBef>
                <a:spcPts val="0"/>
              </a:spcBef>
              <a:spcAft>
                <a:spcPts val="400"/>
              </a:spcAft>
              <a:buClr>
                <a:schemeClr val="bg1"/>
              </a:buClr>
              <a:buChar char="»"/>
              <a:defRPr sz="1600">
                <a:solidFill>
                  <a:srgbClr val="4D4D4D"/>
                </a:solidFill>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buClr>
                <a:srgbClr val="043882"/>
              </a:buClr>
            </a:pPr>
            <a:endParaRPr lang="en-GB" dirty="0" smtClean="0"/>
          </a:p>
          <a:p>
            <a:pPr>
              <a:buClr>
                <a:srgbClr val="043882"/>
              </a:buClr>
            </a:pPr>
            <a:r>
              <a:rPr lang="ja-JP" b="0" i="0" dirty="0" smtClean="0">
                <a:solidFill>
                  <a:srgbClr val="4D4D4D"/>
                </a:solidFill>
                <a:ea typeface="MS UI Gothic" pitchFamily="18" charset="0"/>
              </a:rPr>
              <a:t>エンドポイント：</a:t>
            </a:r>
          </a:p>
          <a:p>
            <a:pPr lvl="1">
              <a:buClr>
                <a:srgbClr val="043882"/>
              </a:buClr>
            </a:pPr>
            <a:r>
              <a:rPr lang="ja-JP" b="0" i="0" dirty="0" smtClean="0">
                <a:solidFill>
                  <a:srgbClr val="4D4D4D"/>
                </a:solidFill>
                <a:ea typeface="MS UI Gothic" pitchFamily="18" charset="0"/>
              </a:rPr>
              <a:t>OS</a:t>
            </a:r>
          </a:p>
          <a:p>
            <a:pPr lvl="1">
              <a:buClr>
                <a:srgbClr val="043882"/>
              </a:buClr>
            </a:pPr>
            <a:r>
              <a:rPr lang="ja-JP" b="0" i="0" dirty="0" smtClean="0">
                <a:solidFill>
                  <a:srgbClr val="4D4D4D"/>
                </a:solidFill>
                <a:ea typeface="MS UI Gothic" pitchFamily="18" charset="0"/>
              </a:rPr>
              <a:t>2つのシステムの均質性、識別能、勾配の単調性</a:t>
            </a:r>
          </a:p>
        </p:txBody>
      </p:sp>
    </p:spTree>
    <p:extLst>
      <p:ext uri="{BB962C8B-B14F-4D97-AF65-F5344CB8AC3E}">
        <p14:creationId xmlns:p14="http://schemas.microsoft.com/office/powerpoint/2010/main" xmlns="" val="4099198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編集者（2015年）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a:t>
            </a:r>
            <a:r>
              <a:rPr lang="en-US" altLang="ja-JP" sz="1800" b="1" i="0" dirty="0" smtClean="0">
                <a:solidFill>
                  <a:srgbClr val="043882"/>
                </a:solidFill>
                <a:ea typeface="MS UI Gothic" pitchFamily="18" charset="0"/>
              </a:rPr>
              <a:t>02:</a:t>
            </a:r>
            <a:r>
              <a:rPr lang="ja-JP" sz="1800" b="1" i="0" dirty="0" smtClean="0">
                <a:solidFill>
                  <a:srgbClr val="043882"/>
                </a:solidFill>
                <a:ea typeface="MS UI Gothic" pitchFamily="18" charset="0"/>
              </a:rPr>
              <a:t> 第7版TNM分類において、リンパ節数が不足しているN0ステージをN1ステージに組み入れることで、胃癌における予後予測能が向上する：中国人患者1258例を対象とした単一施設試験の結果 – Li B</a:t>
            </a:r>
          </a:p>
        </p:txBody>
      </p:sp>
      <p:sp>
        <p:nvSpPr>
          <p:cNvPr id="12" name="Content Placeholder 11"/>
          <p:cNvSpPr>
            <a:spLocks noGrp="1"/>
          </p:cNvSpPr>
          <p:nvPr>
            <p:ph idx="1"/>
          </p:nvPr>
        </p:nvSpPr>
        <p:spPr>
          <a:xfrm>
            <a:off x="365124" y="1371600"/>
            <a:ext cx="4130676" cy="4003765"/>
          </a:xfrm>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リンパ節転移陰性患者においては、eLNが15個以下の場合、15個を超える場合よりも生存が不良であった：</a:t>
            </a:r>
          </a:p>
          <a:p>
            <a:pPr lvl="1"/>
            <a:endParaRPr lang="en-GB" dirty="0" smtClean="0"/>
          </a:p>
          <a:p>
            <a:pPr lvl="1"/>
            <a:endParaRPr lang="en-GB" dirty="0"/>
          </a:p>
          <a:p>
            <a:pPr lvl="1"/>
            <a:endParaRPr lang="en-GB" dirty="0" smtClean="0"/>
          </a:p>
          <a:p>
            <a:pPr lvl="1"/>
            <a:endParaRPr lang="en-GB" dirty="0"/>
          </a:p>
          <a:p>
            <a:pPr>
              <a:spcBef>
                <a:spcPts val="3000"/>
              </a:spcBef>
            </a:pPr>
            <a:r>
              <a:rPr lang="ja-JP" sz="1600" b="0" i="0" dirty="0" smtClean="0">
                <a:solidFill>
                  <a:srgbClr val="4D4D4D"/>
                </a:solidFill>
                <a:ea typeface="MS UI Gothic" pitchFamily="18" charset="0"/>
              </a:rPr>
              <a:t>単変量および多変量解析において、この仮説的Nステージは第7版のpNステージングに対する優越性を示した</a:t>
            </a:r>
          </a:p>
          <a:p>
            <a:pPr lvl="1"/>
            <a:endParaRPr lang="en-GB" dirty="0" smtClean="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*赤池情報量規準 </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Li et al. </a:t>
            </a:r>
            <a:r>
              <a:rPr lang="ja-JP" sz="1200" b="0" i="1" dirty="0" smtClean="0">
                <a:ea typeface="MS UI Gothic" pitchFamily="18" charset="0"/>
              </a:rPr>
              <a:t>Ann Oncol</a:t>
            </a:r>
            <a:r>
              <a:rPr lang="ja-JP" sz="1200" b="0" i="0" dirty="0" smtClean="0">
                <a:ea typeface="MS UI Gothic" pitchFamily="18" charset="0"/>
              </a:rPr>
              <a:t> 2015; 26 (suppl 6): abstr 2202</a:t>
            </a:r>
          </a:p>
        </p:txBody>
      </p:sp>
      <p:graphicFrame>
        <p:nvGraphicFramePr>
          <p:cNvPr id="3" name="Table 2"/>
          <p:cNvGraphicFramePr>
            <a:graphicFrameLocks noGrp="1"/>
          </p:cNvGraphicFramePr>
          <p:nvPr>
            <p:extLst>
              <p:ext uri="{D42A27DB-BD31-4B8C-83A1-F6EECF244321}">
                <p14:modId xmlns:p14="http://schemas.microsoft.com/office/powerpoint/2010/main" xmlns="" val="485168693"/>
              </p:ext>
            </p:extLst>
          </p:nvPr>
        </p:nvGraphicFramePr>
        <p:xfrm>
          <a:off x="504749" y="2493275"/>
          <a:ext cx="3950208" cy="1249680"/>
        </p:xfrm>
        <a:graphic>
          <a:graphicData uri="http://schemas.openxmlformats.org/drawingml/2006/table">
            <a:tbl>
              <a:tblPr firstRow="1" bandRow="1">
                <a:tableStyleId>{69012ECD-51FC-41F1-AA8D-1B2483CD663E}</a:tableStyleId>
              </a:tblPr>
              <a:tblGrid>
                <a:gridCol w="1097280">
                  <a:extLst>
                    <a:ext uri="{9D8B030D-6E8A-4147-A177-3AD203B41FA5}">
                      <a16:colId xmlns:a16="http://schemas.microsoft.com/office/drawing/2014/main" xmlns="" val="20000"/>
                    </a:ext>
                  </a:extLst>
                </a:gridCol>
                <a:gridCol w="1148486">
                  <a:extLst>
                    <a:ext uri="{9D8B030D-6E8A-4147-A177-3AD203B41FA5}">
                      <a16:colId xmlns:a16="http://schemas.microsoft.com/office/drawing/2014/main" xmlns="" val="20001"/>
                    </a:ext>
                  </a:extLst>
                </a:gridCol>
                <a:gridCol w="950976">
                  <a:extLst>
                    <a:ext uri="{9D8B030D-6E8A-4147-A177-3AD203B41FA5}">
                      <a16:colId xmlns:a16="http://schemas.microsoft.com/office/drawing/2014/main" xmlns="" val="20002"/>
                    </a:ext>
                  </a:extLst>
                </a:gridCol>
                <a:gridCol w="753466">
                  <a:extLst>
                    <a:ext uri="{9D8B030D-6E8A-4147-A177-3AD203B41FA5}">
                      <a16:colId xmlns:a16="http://schemas.microsoft.com/office/drawing/2014/main" xmlns="" val="20003"/>
                    </a:ext>
                  </a:extLst>
                </a:gridCol>
              </a:tblGrid>
              <a:tr h="304800">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ja-JP" sz="1200" b="1" i="0" dirty="0" smtClean="0">
                          <a:solidFill>
                            <a:srgbClr val="FFFFFF"/>
                          </a:solidFill>
                          <a:ea typeface="MS UI Gothic" pitchFamily="18" charset="0"/>
                        </a:rPr>
                        <a:t>リンパ節転移陰性およびeLN ≤15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ja-JP" sz="1200" b="1" i="0" dirty="0" smtClean="0">
                          <a:solidFill>
                            <a:srgbClr val="FFFFFF"/>
                          </a:solidFill>
                          <a:ea typeface="MS UI Gothic" pitchFamily="18" charset="0"/>
                        </a:rPr>
                        <a:t>eLN &gt;15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ja-JP" sz="1200" b="1" i="0" dirty="0" smtClean="0">
                          <a:solidFill>
                            <a:srgbClr val="FFFFFF"/>
                          </a:solidFill>
                          <a:ea typeface="MS UI Gothic" pitchFamily="18" charset="0"/>
                        </a:rPr>
                        <a:t>P値</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04800">
                <a:tc>
                  <a:txBody>
                    <a:bodyPr/>
                    <a:lstStyle/>
                    <a:p>
                      <a:r>
                        <a:rPr lang="ja-JP" sz="1200" b="0" i="0" dirty="0" smtClean="0">
                          <a:solidFill>
                            <a:srgbClr val="4D4D4D"/>
                          </a:solidFill>
                          <a:ea typeface="MS UI Gothic" pitchFamily="18" charset="0"/>
                        </a:rPr>
                        <a:t>3年OS、%</a:t>
                      </a:r>
                    </a:p>
                  </a:txBody>
                  <a:tcP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ja-JP" sz="1200" b="0" i="0" dirty="0" smtClean="0">
                          <a:solidFill>
                            <a:srgbClr val="4D4D4D"/>
                          </a:solidFill>
                          <a:ea typeface="MS UI Gothic" pitchFamily="18" charset="0"/>
                        </a:rPr>
                        <a:t>84.0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94.6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ja-JP" sz="1200" b="0" i="0" dirty="0" smtClean="0">
                          <a:solidFill>
                            <a:srgbClr val="4D4D4D"/>
                          </a:solidFill>
                          <a:ea typeface="MS UI Gothic" pitchFamily="18" charset="0"/>
                        </a:rPr>
                        <a:t>&lt;0.001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4800">
                <a:tc>
                  <a:txBody>
                    <a:bodyPr/>
                    <a:lstStyle/>
                    <a:p>
                      <a:r>
                        <a:rPr lang="ja-JP" sz="1200" b="0" i="0" dirty="0" smtClean="0">
                          <a:solidFill>
                            <a:srgbClr val="4D4D4D"/>
                          </a:solidFill>
                          <a:ea typeface="MS UI Gothic" pitchFamily="18" charset="0"/>
                        </a:rPr>
                        <a:t>5年OS、%</a:t>
                      </a:r>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ja-JP" sz="1200" b="0" i="0" dirty="0" smtClean="0">
                          <a:solidFill>
                            <a:srgbClr val="4D4D4D"/>
                          </a:solidFill>
                          <a:ea typeface="MS UI Gothic" pitchFamily="18" charset="0"/>
                        </a:rPr>
                        <a:t>78.6</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ja-JP" sz="1200" b="0" i="0" dirty="0" smtClean="0">
                          <a:solidFill>
                            <a:srgbClr val="4D4D4D"/>
                          </a:solidFill>
                          <a:ea typeface="MS UI Gothic" pitchFamily="18" charset="0"/>
                        </a:rPr>
                        <a:t>93.4</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ja-JP" sz="1200" b="0" i="0" dirty="0" smtClean="0">
                          <a:solidFill>
                            <a:srgbClr val="4D4D4D"/>
                          </a:solidFill>
                          <a:ea typeface="MS UI Gothic" pitchFamily="18" charset="0"/>
                        </a:rPr>
                        <a:t>&lt;0.001</a:t>
                      </a:r>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494829765"/>
              </p:ext>
            </p:extLst>
          </p:nvPr>
        </p:nvGraphicFramePr>
        <p:xfrm>
          <a:off x="5029200" y="2493275"/>
          <a:ext cx="3886200" cy="1554480"/>
        </p:xfrm>
        <a:graphic>
          <a:graphicData uri="http://schemas.openxmlformats.org/drawingml/2006/table">
            <a:tbl>
              <a:tblPr firstRow="1" bandRow="1">
                <a:tableStyleId>{69012ECD-51FC-41F1-AA8D-1B2483CD663E}</a:tableStyleId>
              </a:tblPr>
              <a:tblGrid>
                <a:gridCol w="1803119">
                  <a:extLst>
                    <a:ext uri="{9D8B030D-6E8A-4147-A177-3AD203B41FA5}">
                      <a16:colId xmlns:a16="http://schemas.microsoft.com/office/drawing/2014/main" xmlns="" val="20000"/>
                    </a:ext>
                  </a:extLst>
                </a:gridCol>
                <a:gridCol w="1043210">
                  <a:extLst>
                    <a:ext uri="{9D8B030D-6E8A-4147-A177-3AD203B41FA5}">
                      <a16:colId xmlns:a16="http://schemas.microsoft.com/office/drawing/2014/main" xmlns="" val="20001"/>
                    </a:ext>
                  </a:extLst>
                </a:gridCol>
                <a:gridCol w="1039871">
                  <a:extLst>
                    <a:ext uri="{9D8B030D-6E8A-4147-A177-3AD203B41FA5}">
                      <a16:colId xmlns:a16="http://schemas.microsoft.com/office/drawing/2014/main" xmlns="" val="20002"/>
                    </a:ext>
                  </a:extLst>
                </a:gridCol>
              </a:tblGrid>
              <a:tr h="304800">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ja-JP" sz="1200" b="1" i="0" dirty="0" smtClean="0">
                          <a:solidFill>
                            <a:srgbClr val="FFFFFF"/>
                          </a:solidFill>
                          <a:ea typeface="MS UI Gothic" pitchFamily="18" charset="0"/>
                        </a:rPr>
                        <a:t>リンパ節転移陰性およびeLN ≤15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r>
                        <a:rPr lang="ja-JP" sz="1200" b="1" i="0" dirty="0" smtClean="0">
                          <a:solidFill>
                            <a:srgbClr val="FFFFFF"/>
                          </a:solidFill>
                          <a:ea typeface="MS UI Gothic" pitchFamily="18" charset="0"/>
                        </a:rPr>
                        <a:t>eLN &gt;15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04800">
                <a:tc>
                  <a:txBody>
                    <a:bodyPr/>
                    <a:lstStyle/>
                    <a:p>
                      <a:r>
                        <a:rPr lang="ja-JP" sz="1200" b="0" i="0" dirty="0" smtClean="0">
                          <a:solidFill>
                            <a:srgbClr val="4D4D4D"/>
                          </a:solidFill>
                          <a:ea typeface="MS UI Gothic" pitchFamily="18" charset="0"/>
                        </a:rPr>
                        <a:t>線形傾向のカイ</a:t>
                      </a:r>
                      <a:r>
                        <a:rPr lang="ja-JP" sz="1200" b="0" i="0" baseline="30000" dirty="0" smtClean="0">
                          <a:solidFill>
                            <a:srgbClr val="4D4D4D"/>
                          </a:solidFill>
                          <a:ea typeface="MS UI Gothic" pitchFamily="18" charset="0"/>
                        </a:rPr>
                        <a:t>二乗</a:t>
                      </a:r>
                      <a:r>
                        <a:rPr lang="ja-JP" sz="1200" b="0" i="0" dirty="0" smtClean="0">
                          <a:solidFill>
                            <a:srgbClr val="4D4D4D"/>
                          </a:solidFill>
                          <a:ea typeface="MS UI Gothic" pitchFamily="18" charset="0"/>
                        </a:rPr>
                        <a:t>スコア</a:t>
                      </a:r>
                    </a:p>
                  </a:txBody>
                  <a:tcP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r>
                        <a:rPr lang="ja-JP" sz="1200" b="0" i="0" dirty="0" smtClean="0">
                          <a:solidFill>
                            <a:srgbClr val="4D4D4D"/>
                          </a:solidFill>
                          <a:ea typeface="MS UI Gothic" pitchFamily="18" charset="0"/>
                        </a:rPr>
                        <a:t>314.418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295.911</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04800">
                <a:tc>
                  <a:txBody>
                    <a:bodyPr/>
                    <a:lstStyle/>
                    <a:p>
                      <a:r>
                        <a:rPr lang="ja-JP" sz="1200" b="0" i="0" dirty="0" smtClean="0">
                          <a:solidFill>
                            <a:srgbClr val="4D4D4D"/>
                          </a:solidFill>
                          <a:ea typeface="MS UI Gothic" pitchFamily="18" charset="0"/>
                        </a:rPr>
                        <a:t>尤度比カイ</a:t>
                      </a:r>
                      <a:r>
                        <a:rPr lang="ja-JP" sz="1200" b="0" i="0" baseline="30000" dirty="0" smtClean="0">
                          <a:solidFill>
                            <a:srgbClr val="4D4D4D"/>
                          </a:solidFill>
                          <a:ea typeface="MS UI Gothic" pitchFamily="18" charset="0"/>
                        </a:rPr>
                        <a:t>二乗</a:t>
                      </a:r>
                      <a:r>
                        <a:rPr lang="ja-JP" sz="1200" b="0" i="0" dirty="0" smtClean="0">
                          <a:solidFill>
                            <a:srgbClr val="4D4D4D"/>
                          </a:solidFill>
                          <a:ea typeface="MS UI Gothic" pitchFamily="18" charset="0"/>
                        </a:rPr>
                        <a:t>スコア</a:t>
                      </a:r>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ja-JP" sz="1200" b="0" i="0" dirty="0" smtClean="0">
                          <a:solidFill>
                            <a:srgbClr val="4D4D4D"/>
                          </a:solidFill>
                          <a:ea typeface="MS UI Gothic" pitchFamily="18" charset="0"/>
                        </a:rPr>
                        <a:t>304.860</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r>
                        <a:rPr lang="ja-JP" sz="1200" b="0" i="0" dirty="0" smtClean="0">
                          <a:solidFill>
                            <a:srgbClr val="4D4D4D"/>
                          </a:solidFill>
                          <a:ea typeface="MS UI Gothic" pitchFamily="18" charset="0"/>
                        </a:rPr>
                        <a:t>299.295</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04800">
                <a:tc>
                  <a:txBody>
                    <a:bodyPr/>
                    <a:lstStyle/>
                    <a:p>
                      <a:r>
                        <a:rPr lang="ja-JP" sz="1200" b="0" i="0" dirty="0" smtClean="0">
                          <a:solidFill>
                            <a:srgbClr val="4D4D4D"/>
                          </a:solidFill>
                          <a:ea typeface="MS UI Gothic" pitchFamily="18" charset="0"/>
                        </a:rPr>
                        <a:t>AIC*値</a:t>
                      </a:r>
                    </a:p>
                  </a:txBody>
                  <a:tcPr>
                    <a:lnL w="12700" cap="flat" cmpd="sng" algn="ctr">
                      <a:no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r>
                        <a:rPr lang="ja-JP" sz="1200" b="0" i="0" dirty="0" smtClean="0">
                          <a:solidFill>
                            <a:srgbClr val="4D4D4D"/>
                          </a:solidFill>
                          <a:ea typeface="MS UI Gothic" pitchFamily="18" charset="0"/>
                        </a:rPr>
                        <a:t>4243.832</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r>
                        <a:rPr lang="ja-JP" sz="1200" b="0" i="0" dirty="0" smtClean="0">
                          <a:solidFill>
                            <a:srgbClr val="4D4D4D"/>
                          </a:solidFill>
                          <a:ea typeface="MS UI Gothic" pitchFamily="18" charset="0"/>
                        </a:rPr>
                        <a:t>4260.239</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
        <p:nvSpPr>
          <p:cNvPr id="5" name="Rectangle 4"/>
          <p:cNvSpPr/>
          <p:nvPr/>
        </p:nvSpPr>
        <p:spPr>
          <a:xfrm>
            <a:off x="4724400" y="1643363"/>
            <a:ext cx="4114800" cy="584775"/>
          </a:xfrm>
          <a:prstGeom prst="rect">
            <a:avLst/>
          </a:prstGeom>
        </p:spPr>
        <p:txBody>
          <a:bodyPr wrap="square">
            <a:spAutoFit/>
          </a:bodyPr>
          <a:lstStyle/>
          <a:p>
            <a:pPr marL="250825" indent="-250825">
              <a:spcBef>
                <a:spcPts val="0"/>
              </a:spcBef>
              <a:spcAft>
                <a:spcPts val="400"/>
              </a:spcAft>
              <a:buClr>
                <a:srgbClr val="043882"/>
              </a:buClr>
              <a:buSzPct val="110000"/>
              <a:buFontTx/>
              <a:buChar char="•"/>
            </a:pPr>
            <a:r>
              <a:rPr lang="ja-JP" sz="1600" b="0" i="0" dirty="0" smtClean="0">
                <a:solidFill>
                  <a:srgbClr val="4D4D4D"/>
                </a:solidFill>
                <a:ea typeface="MS UI Gothic" pitchFamily="18" charset="0"/>
              </a:rPr>
              <a:t>以下の検定に基づき、TNM分類が最適な予後層別化システムであることが判明</a:t>
            </a:r>
            <a:r>
              <a:rPr lang="ja-JP" altLang="en-US" sz="1600" dirty="0" smtClean="0">
                <a:solidFill>
                  <a:srgbClr val="4D4D4D"/>
                </a:solidFill>
                <a:ea typeface="MS UI Gothic" pitchFamily="18" charset="0"/>
              </a:rPr>
              <a:t>した：</a:t>
            </a:r>
            <a:endParaRPr lang="ja-JP" sz="1600" b="0" i="0" dirty="0" smtClean="0">
              <a:solidFill>
                <a:srgbClr val="4D4D4D"/>
              </a:solidFill>
              <a:ea typeface="MS UI Gothic" pitchFamily="18" charset="0"/>
            </a:endParaRPr>
          </a:p>
        </p:txBody>
      </p:sp>
      <p:sp>
        <p:nvSpPr>
          <p:cNvPr id="6" name="Rectangle 5"/>
          <p:cNvSpPr/>
          <p:nvPr/>
        </p:nvSpPr>
        <p:spPr>
          <a:xfrm>
            <a:off x="381000" y="4940287"/>
            <a:ext cx="8382000" cy="830997"/>
          </a:xfrm>
          <a:prstGeom prst="rect">
            <a:avLst/>
          </a:prstGeom>
        </p:spPr>
        <p:txBody>
          <a:bodyPr wrap="square">
            <a:spAutoFit/>
          </a:bodyPr>
          <a:lstStyle/>
          <a:p>
            <a:r>
              <a:rPr lang="ja-JP" sz="1600" b="1" i="0" dirty="0" smtClean="0">
                <a:solidFill>
                  <a:srgbClr val="4D4D4D"/>
                </a:solidFill>
                <a:ea typeface="MS UI Gothic" pitchFamily="18" charset="0"/>
              </a:rPr>
              <a:t>結論</a:t>
            </a:r>
          </a:p>
          <a:p>
            <a:pPr marL="285750" indent="-285750">
              <a:buClr>
                <a:srgbClr val="043882"/>
              </a:buClr>
              <a:buFont typeface="Arial" pitchFamily="34" charset="0"/>
              <a:buChar char="•"/>
            </a:pPr>
            <a:r>
              <a:rPr lang="ja-JP" sz="1600" b="1" i="0" dirty="0" smtClean="0">
                <a:solidFill>
                  <a:srgbClr val="4D4D4D"/>
                </a:solidFill>
                <a:ea typeface="MS UI Gothic" pitchFamily="18" charset="0"/>
              </a:rPr>
              <a:t>第7版TNM分類において、「eLNが15個以下のリンパ節転移陰性患者」をpN1ステージに組み入れることは、付加価値になると考えることができる </a:t>
            </a:r>
          </a:p>
        </p:txBody>
      </p:sp>
    </p:spTree>
    <p:extLst>
      <p:ext uri="{BB962C8B-B14F-4D97-AF65-F5344CB8AC3E}">
        <p14:creationId xmlns:p14="http://schemas.microsoft.com/office/powerpoint/2010/main" xmlns="" val="1127950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2203: 根治的に切除された「非びまん型」胃癌患者におけるプログラム死リガンド-1</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（PDL-1）の発現と</a:t>
            </a:r>
            <a:r>
              <a:rPr lang="ja-JP" sz="1800" b="1" i="1" dirty="0" smtClean="0">
                <a:solidFill>
                  <a:srgbClr val="043882"/>
                </a:solidFill>
                <a:ea typeface="MS UI Gothic" pitchFamily="18" charset="0"/>
              </a:rPr>
              <a:t>ヘリコバクター・ピロリ</a:t>
            </a:r>
            <a:r>
              <a:rPr lang="ja-JP" sz="1800" b="1" i="0" dirty="0" smtClean="0">
                <a:solidFill>
                  <a:srgbClr val="043882"/>
                </a:solidFill>
                <a:ea typeface="MS UI Gothic" pitchFamily="18" charset="0"/>
              </a:rPr>
              <a:t>感染の関連性  – Di Bartolomeo M et al</a:t>
            </a:r>
          </a:p>
        </p:txBody>
      </p:sp>
      <p:sp>
        <p:nvSpPr>
          <p:cNvPr id="12" name="Content Placeholder 11"/>
          <p:cNvSpPr>
            <a:spLocks noGrp="1"/>
          </p:cNvSpPr>
          <p:nvPr>
            <p:ph idx="1"/>
          </p:nvPr>
        </p:nvSpPr>
        <p:spPr>
          <a:xfrm>
            <a:off x="365124" y="1254034"/>
            <a:ext cx="8413751" cy="4841965"/>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GC切除標本において、</a:t>
            </a:r>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の存在、PD-L1の発現、およびリンパ球浸潤の関連性を評価する</a:t>
            </a:r>
          </a:p>
          <a:p>
            <a:pPr lvl="1"/>
            <a:endParaRPr lang="en-GB" b="1" dirty="0" smtClean="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第III相無作為化試験（ITACA-S）から、根治的にGC切除した患者346例の組織標本を採取した</a:t>
            </a:r>
          </a:p>
          <a:p>
            <a:r>
              <a:rPr lang="ja-JP" sz="1600" b="0" i="0" dirty="0" smtClean="0">
                <a:solidFill>
                  <a:srgbClr val="4D4D4D"/>
                </a:solidFill>
                <a:ea typeface="MS UI Gothic" pitchFamily="18" charset="0"/>
              </a:rPr>
              <a:t>非びまん型癌、かつ</a:t>
            </a:r>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解析に十分な対正常粘膜を有する55例</a:t>
            </a:r>
            <a:r>
              <a:rPr lang="ja-JP" sz="1600" b="0" i="1" dirty="0" smtClean="0">
                <a:solidFill>
                  <a:srgbClr val="4D4D4D"/>
                </a:solidFill>
                <a:ea typeface="MS UI Gothic" pitchFamily="18" charset="0"/>
              </a:rPr>
              <a:t> </a:t>
            </a:r>
            <a:r>
              <a:rPr lang="ja-JP" sz="1600" b="0" i="0" dirty="0" smtClean="0">
                <a:solidFill>
                  <a:srgbClr val="4D4D4D"/>
                </a:solidFill>
                <a:ea typeface="MS UI Gothic" pitchFamily="18" charset="0"/>
              </a:rPr>
              <a:t>が評価対象として選択された</a:t>
            </a:r>
          </a:p>
          <a:p>
            <a:r>
              <a:rPr lang="ja-JP" sz="1600" b="0" i="0" dirty="0" smtClean="0">
                <a:solidFill>
                  <a:srgbClr val="4D4D4D"/>
                </a:solidFill>
                <a:ea typeface="MS UI Gothic" pitchFamily="18" charset="0"/>
              </a:rPr>
              <a:t>エンドポイント評価</a:t>
            </a:r>
          </a:p>
          <a:p>
            <a:pPr lvl="1"/>
            <a:r>
              <a:rPr lang="ja-JP" sz="1600" b="0" i="0" dirty="0" smtClean="0">
                <a:solidFill>
                  <a:srgbClr val="4D4D4D"/>
                </a:solidFill>
                <a:ea typeface="MS UI Gothic" pitchFamily="18" charset="0"/>
              </a:rPr>
              <a:t>悪性腫瘍の薄切標本：</a:t>
            </a:r>
          </a:p>
          <a:p>
            <a:pPr lvl="2"/>
            <a:r>
              <a:rPr lang="ja-JP" sz="1600" b="0" i="0" dirty="0" smtClean="0">
                <a:solidFill>
                  <a:srgbClr val="4D4D4D"/>
                </a:solidFill>
                <a:ea typeface="MS UI Gothic" pitchFamily="18" charset="0"/>
              </a:rPr>
              <a:t>PD-L1発現。抗PD-L1（抗B7-H1、抗CD274）mAbを用いた免疫組織化学検査により確認</a:t>
            </a:r>
          </a:p>
          <a:p>
            <a:pPr lvl="2"/>
            <a:r>
              <a:rPr lang="ja-JP" sz="1600" b="0" i="0" dirty="0" smtClean="0">
                <a:solidFill>
                  <a:srgbClr val="4D4D4D"/>
                </a:solidFill>
                <a:ea typeface="MS UI Gothic" pitchFamily="18" charset="0"/>
              </a:rPr>
              <a:t>腫瘍内および腫瘍周辺リンパ球浸潤スコア（形態学的解析）*</a:t>
            </a:r>
          </a:p>
          <a:p>
            <a:pPr lvl="1"/>
            <a:r>
              <a:rPr lang="ja-JP" sz="1600" b="0" i="0" dirty="0" smtClean="0">
                <a:solidFill>
                  <a:srgbClr val="4D4D4D"/>
                </a:solidFill>
                <a:ea typeface="MS UI Gothic" pitchFamily="18" charset="0"/>
              </a:rPr>
              <a:t>悪性腫瘍でない組織の薄切標本：</a:t>
            </a:r>
          </a:p>
          <a:p>
            <a:pPr lvl="2"/>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感染（ヘマトキシリン、エオシン、ギームザ染色）</a:t>
            </a:r>
          </a:p>
        </p:txBody>
      </p:sp>
      <p:sp>
        <p:nvSpPr>
          <p:cNvPr id="13" name="Text Placeholder 12"/>
          <p:cNvSpPr>
            <a:spLocks noGrp="1"/>
          </p:cNvSpPr>
          <p:nvPr>
            <p:ph type="body" sz="quarter" idx="10"/>
          </p:nvPr>
        </p:nvSpPr>
        <p:spPr>
          <a:xfrm>
            <a:off x="365125" y="6096000"/>
            <a:ext cx="4054475" cy="487363"/>
          </a:xfrm>
        </p:spPr>
        <p:txBody>
          <a:bodyPr/>
          <a:lstStyle/>
          <a:p>
            <a:r>
              <a:rPr lang="ja-JP" sz="1200" b="0" i="0" dirty="0" smtClean="0">
                <a:ea typeface="MS UI Gothic" pitchFamily="18" charset="0"/>
              </a:rPr>
              <a:t>*Klintrup K, et al.による報告 </a:t>
            </a:r>
            <a:r>
              <a:rPr lang="ja-JP" sz="1200" b="0" i="1" dirty="0" smtClean="0">
                <a:ea typeface="MS UI Gothic" pitchFamily="18" charset="0"/>
              </a:rPr>
              <a:t>Eur J Cancer </a:t>
            </a:r>
            <a:r>
              <a:rPr lang="ja-JP" sz="1200" b="0" i="0" dirty="0" smtClean="0">
                <a:ea typeface="MS UI Gothic" pitchFamily="18" charset="0"/>
              </a:rPr>
              <a:t>2005; 41: 2645–54</a:t>
            </a:r>
          </a:p>
        </p:txBody>
      </p:sp>
      <p:sp>
        <p:nvSpPr>
          <p:cNvPr id="14" name="Text Placeholder 13"/>
          <p:cNvSpPr>
            <a:spLocks noGrp="1"/>
          </p:cNvSpPr>
          <p:nvPr>
            <p:ph type="body" sz="quarter" idx="11"/>
          </p:nvPr>
        </p:nvSpPr>
        <p:spPr>
          <a:xfrm>
            <a:off x="4495800" y="6096000"/>
            <a:ext cx="4283075" cy="487363"/>
          </a:xfrm>
        </p:spPr>
        <p:txBody>
          <a:bodyPr/>
          <a:lstStyle/>
          <a:p>
            <a:r>
              <a:rPr lang="ja-JP" sz="1200" b="0" i="0" dirty="0" smtClean="0">
                <a:ea typeface="MS UI Gothic" pitchFamily="18" charset="0"/>
              </a:rPr>
              <a:t>Di Bartolomeo et al. </a:t>
            </a:r>
            <a:r>
              <a:rPr lang="ja-JP" sz="1200" b="0" i="1" dirty="0" smtClean="0">
                <a:ea typeface="MS UI Gothic" pitchFamily="18" charset="0"/>
              </a:rPr>
              <a:t>Ann Oncol</a:t>
            </a:r>
            <a:r>
              <a:rPr lang="ja-JP" sz="1200" b="0" i="0" dirty="0" smtClean="0">
                <a:ea typeface="MS UI Gothic" pitchFamily="18" charset="0"/>
              </a:rPr>
              <a:t> 2015; 26 (suppl 6): abstr 2203</a:t>
            </a:r>
          </a:p>
        </p:txBody>
      </p:sp>
    </p:spTree>
    <p:extLst>
      <p:ext uri="{BB962C8B-B14F-4D97-AF65-F5344CB8AC3E}">
        <p14:creationId xmlns:p14="http://schemas.microsoft.com/office/powerpoint/2010/main" xmlns="" val="3071057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2203: 根治的に切除された「非びまん型」胃癌患者におけるプログラム死リガンド-1</a:t>
            </a:r>
            <a:r>
              <a:rPr lang="en-US" altLang="ja-JP" sz="1800" b="1" i="0" dirty="0" smtClean="0">
                <a:solidFill>
                  <a:srgbClr val="043882"/>
                </a:solidFill>
                <a:ea typeface="MS UI Gothic" pitchFamily="18" charset="0"/>
              </a:rPr>
              <a:t/>
            </a:r>
            <a:br>
              <a:rPr lang="en-U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（PDL-1）の発現と</a:t>
            </a:r>
            <a:r>
              <a:rPr lang="ja-JP" sz="1800" b="1" i="1" dirty="0" smtClean="0">
                <a:solidFill>
                  <a:srgbClr val="043882"/>
                </a:solidFill>
                <a:ea typeface="MS UI Gothic" pitchFamily="18" charset="0"/>
              </a:rPr>
              <a:t>ヘリコバクター・ピロリ</a:t>
            </a:r>
            <a:r>
              <a:rPr lang="ja-JP" sz="1800" b="1" i="0" dirty="0" smtClean="0">
                <a:solidFill>
                  <a:srgbClr val="043882"/>
                </a:solidFill>
                <a:ea typeface="MS UI Gothic" pitchFamily="18" charset="0"/>
              </a:rPr>
              <a:t>感染の関連性  – Di Bartolomeo M et al</a:t>
            </a:r>
          </a:p>
        </p:txBody>
      </p:sp>
      <p:sp>
        <p:nvSpPr>
          <p:cNvPr id="12" name="Content Placeholder 11"/>
          <p:cNvSpPr>
            <a:spLocks noGrp="1"/>
          </p:cNvSpPr>
          <p:nvPr>
            <p:ph idx="1"/>
          </p:nvPr>
        </p:nvSpPr>
        <p:spPr>
          <a:xfrm>
            <a:off x="365124" y="1254034"/>
            <a:ext cx="8413751" cy="4994365"/>
          </a:xfrm>
        </p:spPr>
        <p:txBody>
          <a:bodyPr/>
          <a:lstStyle/>
          <a:p>
            <a:pPr marL="0" indent="0">
              <a:buNone/>
            </a:pPr>
            <a:r>
              <a:rPr lang="ja-JP" sz="1600" b="1" i="0" dirty="0" smtClean="0">
                <a:solidFill>
                  <a:srgbClr val="4D4D4D"/>
                </a:solidFill>
                <a:ea typeface="MS UI Gothic" pitchFamily="18" charset="0"/>
              </a:rPr>
              <a:t>主な結果</a:t>
            </a:r>
          </a:p>
          <a:p>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感染は、PD-L1発現との有意な関連性があった（p=0.010）：</a:t>
            </a:r>
          </a:p>
          <a:p>
            <a:pPr lvl="1"/>
            <a:r>
              <a:rPr lang="ja-JP" sz="1600" b="0" i="0" dirty="0" smtClean="0">
                <a:solidFill>
                  <a:srgbClr val="4D4D4D"/>
                </a:solidFill>
                <a:ea typeface="MS UI Gothic" pitchFamily="18" charset="0"/>
              </a:rPr>
              <a:t>55例中23例（42%）の標本が</a:t>
            </a:r>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感染陽性であった</a:t>
            </a:r>
          </a:p>
          <a:p>
            <a:pPr lvl="1"/>
            <a:r>
              <a:rPr lang="ja-JP" sz="1600" b="0" i="0" dirty="0" smtClean="0">
                <a:solidFill>
                  <a:srgbClr val="4D4D4D"/>
                </a:solidFill>
                <a:ea typeface="MS UI Gothic" pitchFamily="18" charset="0"/>
              </a:rPr>
              <a:t>陽性標本のうち87%（95%CI 66.4、97.2%）がPD-L1発現陽性であったのに対し、</a:t>
            </a:r>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陰性</a:t>
            </a:r>
            <a:r>
              <a:rPr lang="ja-JP" sz="1600" b="0" i="1" dirty="0" smtClean="0">
                <a:solidFill>
                  <a:srgbClr val="4D4D4D"/>
                </a:solidFill>
                <a:ea typeface="MS UI Gothic" pitchFamily="18" charset="0"/>
              </a:rPr>
              <a:t> </a:t>
            </a:r>
            <a:r>
              <a:rPr lang="ja-JP" sz="1600" b="0" i="0" dirty="0" smtClean="0">
                <a:solidFill>
                  <a:srgbClr val="4D4D4D"/>
                </a:solidFill>
                <a:ea typeface="MS UI Gothic" pitchFamily="18" charset="0"/>
              </a:rPr>
              <a:t>標本では53%（95%CI 34.7, 70.9%）であった（p=0.010）</a:t>
            </a:r>
          </a:p>
          <a:p>
            <a:r>
              <a:rPr lang="ja-JP" sz="1600" b="0" i="0" dirty="0" smtClean="0">
                <a:solidFill>
                  <a:srgbClr val="4D4D4D"/>
                </a:solidFill>
                <a:ea typeface="MS UI Gothic" pitchFamily="18" charset="0"/>
              </a:rPr>
              <a:t>PD-L1の過剰発現が、EBV陽性患者において、またマイクロサテライト不安定性を有する患者5例のうち4例において認められた</a:t>
            </a:r>
          </a:p>
          <a:p>
            <a:r>
              <a:rPr lang="ja-JP" sz="1600" b="0" i="0" dirty="0" smtClean="0">
                <a:solidFill>
                  <a:srgbClr val="4D4D4D"/>
                </a:solidFill>
                <a:ea typeface="MS UI Gothic" pitchFamily="18" charset="0"/>
              </a:rPr>
              <a:t>PD-L1の過剰発現は、Nステージ（p=0.45）ともTステージ（p=0.23）とも関連がなかった</a:t>
            </a:r>
          </a:p>
          <a:p>
            <a:r>
              <a:rPr lang="ja-JP" sz="1600" b="0" i="0" dirty="0" smtClean="0">
                <a:solidFill>
                  <a:srgbClr val="4D4D4D"/>
                </a:solidFill>
                <a:ea typeface="MS UI Gothic" pitchFamily="18" charset="0"/>
              </a:rPr>
              <a:t>PD-L1の発現（p=0.377）も</a:t>
            </a:r>
            <a:r>
              <a:rPr lang="ja-JP" sz="1600" b="0" i="1" dirty="0" smtClean="0">
                <a:solidFill>
                  <a:srgbClr val="4D4D4D"/>
                </a:solidFill>
                <a:ea typeface="MS UI Gothic" pitchFamily="18" charset="0"/>
              </a:rPr>
              <a:t>H. pylori</a:t>
            </a:r>
            <a:r>
              <a:rPr lang="ja-JP" sz="1600" b="0" i="0" dirty="0" smtClean="0">
                <a:solidFill>
                  <a:srgbClr val="4D4D4D"/>
                </a:solidFill>
                <a:ea typeface="MS UI Gothic" pitchFamily="18" charset="0"/>
              </a:rPr>
              <a:t>感染（p=78）も、リンパ球浸潤とは有意な関連がなかった</a:t>
            </a:r>
          </a:p>
          <a:p>
            <a:pPr lvl="1"/>
            <a:endParaRPr lang="en-GB" dirty="0" smtClean="0"/>
          </a:p>
          <a:p>
            <a:pPr lvl="1"/>
            <a:endParaRPr lang="en-GB" i="1" dirty="0"/>
          </a:p>
        </p:txBody>
      </p:sp>
      <p:sp>
        <p:nvSpPr>
          <p:cNvPr id="14" name="Text Placeholder 13"/>
          <p:cNvSpPr>
            <a:spLocks noGrp="1"/>
          </p:cNvSpPr>
          <p:nvPr>
            <p:ph type="body" sz="quarter" idx="11"/>
          </p:nvPr>
        </p:nvSpPr>
        <p:spPr>
          <a:xfrm>
            <a:off x="4495800" y="6096000"/>
            <a:ext cx="4283075" cy="487363"/>
          </a:xfrm>
        </p:spPr>
        <p:txBody>
          <a:bodyPr/>
          <a:lstStyle/>
          <a:p>
            <a:r>
              <a:rPr lang="ja-JP" sz="1200" b="0" i="0" dirty="0" smtClean="0">
                <a:ea typeface="MS UI Gothic" pitchFamily="18" charset="0"/>
              </a:rPr>
              <a:t>Di Bartolomeo et al. </a:t>
            </a:r>
            <a:r>
              <a:rPr lang="ja-JP" sz="1200" b="0" i="1" dirty="0" smtClean="0">
                <a:ea typeface="MS UI Gothic" pitchFamily="18" charset="0"/>
              </a:rPr>
              <a:t>Ann Oncol</a:t>
            </a:r>
            <a:r>
              <a:rPr lang="ja-JP" sz="1200" b="0" i="0" dirty="0" smtClean="0">
                <a:ea typeface="MS UI Gothic" pitchFamily="18" charset="0"/>
              </a:rPr>
              <a:t> 2015; 26 (suppl 6): abstr 2203</a:t>
            </a:r>
          </a:p>
        </p:txBody>
      </p:sp>
    </p:spTree>
    <p:extLst>
      <p:ext uri="{BB962C8B-B14F-4D97-AF65-F5344CB8AC3E}">
        <p14:creationId xmlns:p14="http://schemas.microsoft.com/office/powerpoint/2010/main" xmlns="" val="3883026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2203: 根治的に切除された「非びまん型」胃癌患者におけるプログラム死リガンド-1</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（PDL-1）の発現と</a:t>
            </a:r>
            <a:r>
              <a:rPr lang="ja-JP" sz="1800" b="1" i="1" dirty="0" smtClean="0">
                <a:solidFill>
                  <a:srgbClr val="043882"/>
                </a:solidFill>
                <a:ea typeface="MS UI Gothic" pitchFamily="18" charset="0"/>
              </a:rPr>
              <a:t>ヘリコバクター・ピロリ</a:t>
            </a:r>
            <a:r>
              <a:rPr lang="ja-JP" sz="1800" b="1" i="0" dirty="0" smtClean="0">
                <a:solidFill>
                  <a:srgbClr val="043882"/>
                </a:solidFill>
                <a:ea typeface="MS UI Gothic" pitchFamily="18" charset="0"/>
              </a:rPr>
              <a:t>感染の関連性  – Di Bartolomeo M et al</a:t>
            </a:r>
          </a:p>
        </p:txBody>
      </p:sp>
      <p:sp>
        <p:nvSpPr>
          <p:cNvPr id="12" name="Content Placeholder 11"/>
          <p:cNvSpPr>
            <a:spLocks noGrp="1"/>
          </p:cNvSpPr>
          <p:nvPr>
            <p:ph idx="1"/>
          </p:nvPr>
        </p:nvSpPr>
        <p:spPr>
          <a:xfrm>
            <a:off x="365124" y="1254035"/>
            <a:ext cx="8474076" cy="1870165"/>
          </a:xfrm>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患者346例の全データセットに関する予備解析では、浸潤性リンパ球とOSとの関連性が示された（p=0.001、グラフ）</a:t>
            </a:r>
          </a:p>
          <a:p>
            <a:r>
              <a:rPr lang="ja-JP" sz="1600" b="0" i="0" dirty="0" smtClean="0">
                <a:solidFill>
                  <a:srgbClr val="4D4D4D"/>
                </a:solidFill>
                <a:ea typeface="MS UI Gothic" pitchFamily="18" charset="0"/>
              </a:rPr>
              <a:t>多変量Cox解析では、浸潤性リンパ球およびステージが独立予後因子であることが確認された（表）</a:t>
            </a:r>
          </a:p>
          <a:p>
            <a:pPr marL="252412" lvl="1" indent="0">
              <a:buNone/>
            </a:pPr>
            <a:endParaRPr lang="en-GB" i="1" dirty="0"/>
          </a:p>
          <a:p>
            <a:pPr lvl="1"/>
            <a:endParaRPr lang="en-GB" dirty="0"/>
          </a:p>
        </p:txBody>
      </p:sp>
      <p:sp>
        <p:nvSpPr>
          <p:cNvPr id="14" name="Text Placeholder 13"/>
          <p:cNvSpPr>
            <a:spLocks noGrp="1"/>
          </p:cNvSpPr>
          <p:nvPr>
            <p:ph type="body" sz="quarter" idx="11"/>
          </p:nvPr>
        </p:nvSpPr>
        <p:spPr>
          <a:xfrm>
            <a:off x="4495800" y="6096000"/>
            <a:ext cx="4283075" cy="487363"/>
          </a:xfrm>
        </p:spPr>
        <p:txBody>
          <a:bodyPr/>
          <a:lstStyle/>
          <a:p>
            <a:r>
              <a:rPr lang="ja-JP" sz="1200" b="0" i="0" dirty="0" smtClean="0">
                <a:ea typeface="MS UI Gothic" pitchFamily="18" charset="0"/>
              </a:rPr>
              <a:t>Di Bartolomeo et al. </a:t>
            </a:r>
            <a:r>
              <a:rPr lang="ja-JP" sz="1200" b="0" i="1" dirty="0" smtClean="0">
                <a:ea typeface="MS UI Gothic" pitchFamily="18" charset="0"/>
              </a:rPr>
              <a:t>Ann Oncol</a:t>
            </a:r>
            <a:r>
              <a:rPr lang="ja-JP" sz="1200" b="0" i="0" dirty="0" smtClean="0">
                <a:ea typeface="MS UI Gothic" pitchFamily="18" charset="0"/>
              </a:rPr>
              <a:t> 2015; 26 (suppl 6): abstr 2203</a:t>
            </a:r>
          </a:p>
        </p:txBody>
      </p:sp>
      <p:sp>
        <p:nvSpPr>
          <p:cNvPr id="5" name="Rectangle 4"/>
          <p:cNvSpPr/>
          <p:nvPr/>
        </p:nvSpPr>
        <p:spPr>
          <a:xfrm>
            <a:off x="381000" y="5272286"/>
            <a:ext cx="8061490" cy="1128514"/>
          </a:xfrm>
          <a:prstGeom prst="rect">
            <a:avLst/>
          </a:prstGeom>
        </p:spPr>
        <p:txBody>
          <a:bodyPr wrap="square">
            <a:spAutoFit/>
          </a:bodyPr>
          <a:lstStyle/>
          <a:p>
            <a:pPr>
              <a:spcBef>
                <a:spcPts val="0"/>
              </a:spcBef>
              <a:spcAft>
                <a:spcPts val="400"/>
              </a:spcAft>
              <a:buClr>
                <a:srgbClr val="043882"/>
              </a:buClr>
              <a:buSzPct val="110000"/>
            </a:pPr>
            <a:r>
              <a:rPr lang="ja-JP" sz="1600" b="1" i="0" dirty="0" smtClean="0">
                <a:solidFill>
                  <a:srgbClr val="4D4D4D"/>
                </a:solidFill>
                <a:ea typeface="MS UI Gothic" pitchFamily="18" charset="0"/>
              </a:rPr>
              <a:t>結論</a:t>
            </a:r>
          </a:p>
          <a:p>
            <a:pPr marL="250825" indent="-250825">
              <a:spcBef>
                <a:spcPts val="0"/>
              </a:spcBef>
              <a:spcAft>
                <a:spcPts val="400"/>
              </a:spcAft>
              <a:buClr>
                <a:srgbClr val="043882"/>
              </a:buClr>
              <a:buSzPct val="110000"/>
              <a:buFontTx/>
              <a:buChar char="•"/>
            </a:pPr>
            <a:r>
              <a:rPr lang="ja-JP" sz="1600" b="1" i="0" dirty="0" smtClean="0">
                <a:solidFill>
                  <a:srgbClr val="4D4D4D"/>
                </a:solidFill>
                <a:ea typeface="MS UI Gothic" pitchFamily="18" charset="0"/>
              </a:rPr>
              <a:t>これらの所見はGCにおける</a:t>
            </a:r>
            <a:r>
              <a:rPr lang="ja-JP" sz="1600" b="1" i="1" dirty="0" smtClean="0">
                <a:solidFill>
                  <a:srgbClr val="4D4D4D"/>
                </a:solidFill>
                <a:ea typeface="MS UI Gothic" pitchFamily="18" charset="0"/>
              </a:rPr>
              <a:t>H. pylori</a:t>
            </a:r>
            <a:r>
              <a:rPr lang="ja-JP" sz="1600" b="1" i="0" dirty="0" smtClean="0">
                <a:solidFill>
                  <a:srgbClr val="4D4D4D"/>
                </a:solidFill>
                <a:ea typeface="MS UI Gothic" pitchFamily="18" charset="0"/>
              </a:rPr>
              <a:t>感染とPD-L1発現との関連性を示しており、</a:t>
            </a:r>
            <a:r>
              <a:rPr lang="ja-JP" sz="1600" b="1" i="1" dirty="0" smtClean="0">
                <a:solidFill>
                  <a:srgbClr val="4D4D4D"/>
                </a:solidFill>
                <a:ea typeface="MS UI Gothic" pitchFamily="18" charset="0"/>
              </a:rPr>
              <a:t>H. pylori</a:t>
            </a:r>
            <a:r>
              <a:rPr lang="ja-JP" sz="1600" b="1" i="0" dirty="0" smtClean="0">
                <a:solidFill>
                  <a:srgbClr val="4D4D4D"/>
                </a:solidFill>
                <a:ea typeface="MS UI Gothic" pitchFamily="18" charset="0"/>
              </a:rPr>
              <a:t>陽性の非びまん型GC患者における免疫療法に関する今後の研究を支えるものとなる</a:t>
            </a:r>
          </a:p>
        </p:txBody>
      </p:sp>
      <p:graphicFrame>
        <p:nvGraphicFramePr>
          <p:cNvPr id="7" name="Table 6"/>
          <p:cNvGraphicFramePr>
            <a:graphicFrameLocks noGrp="1"/>
          </p:cNvGraphicFramePr>
          <p:nvPr>
            <p:extLst>
              <p:ext uri="{D42A27DB-BD31-4B8C-83A1-F6EECF244321}">
                <p14:modId xmlns:p14="http://schemas.microsoft.com/office/powerpoint/2010/main" xmlns="" val="3174081191"/>
              </p:ext>
            </p:extLst>
          </p:nvPr>
        </p:nvGraphicFramePr>
        <p:xfrm>
          <a:off x="3873211" y="2754585"/>
          <a:ext cx="4572000" cy="2406082"/>
        </p:xfrm>
        <a:graphic>
          <a:graphicData uri="http://schemas.openxmlformats.org/drawingml/2006/table">
            <a:tbl>
              <a:tblPr firstRow="1" bandRow="1">
                <a:tableStyleId>{69012ECD-51FC-41F1-AA8D-1B2483CD663E}</a:tableStyleId>
              </a:tblPr>
              <a:tblGrid>
                <a:gridCol w="1676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457200">
                  <a:extLst>
                    <a:ext uri="{9D8B030D-6E8A-4147-A177-3AD203B41FA5}">
                      <a16:colId xmlns:a16="http://schemas.microsoft.com/office/drawing/2014/main" xmlns="" val="20002"/>
                    </a:ext>
                  </a:extLst>
                </a:gridCol>
                <a:gridCol w="5334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tblGrid>
              <a:tr h="242921">
                <a:tc>
                  <a:txBody>
                    <a:bodyPr/>
                    <a:lstStyle/>
                    <a:p>
                      <a:endParaRPr lang="en-GB" sz="1200" dirty="0">
                        <a:solidFill>
                          <a:schemeClr val="tx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200" b="1" i="0" dirty="0" smtClean="0">
                          <a:solidFill>
                            <a:srgbClr val="FFFFFF"/>
                          </a:solidFill>
                          <a:ea typeface="MS UI Gothic" pitchFamily="18" charset="0"/>
                        </a:rPr>
                        <a:t>HR</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gridSpan="2">
                  <a:txBody>
                    <a:bodyPr/>
                    <a:lstStyle/>
                    <a:p>
                      <a:pPr algn="ctr"/>
                      <a:r>
                        <a:rPr lang="ja-JP" sz="1200" b="1" i="0" dirty="0" smtClean="0">
                          <a:solidFill>
                            <a:srgbClr val="FFFFFF"/>
                          </a:solidFill>
                          <a:ea typeface="MS UI Gothic" pitchFamily="18" charset="0"/>
                        </a:rPr>
                        <a:t>95% CI</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hMerge="1">
                  <a:txBody>
                    <a:bodyPr/>
                    <a:lstStyle/>
                    <a:p>
                      <a:endParaRPr lang="en-GB" sz="1200" dirty="0">
                        <a:solidFill>
                          <a:schemeClr val="tx2"/>
                        </a:solidFill>
                      </a:endParaRPr>
                    </a:p>
                  </a:txBody>
                  <a:tcPr/>
                </a:tc>
                <a:tc>
                  <a:txBody>
                    <a:bodyPr/>
                    <a:lstStyle/>
                    <a:p>
                      <a:pPr algn="ctr"/>
                      <a:r>
                        <a:rPr lang="ja-JP" sz="1200" b="1" i="0" dirty="0" smtClean="0">
                          <a:solidFill>
                            <a:srgbClr val="FFFFFF"/>
                          </a:solidFill>
                          <a:ea typeface="MS UI Gothic" pitchFamily="18" charset="0"/>
                        </a:rPr>
                        <a:t>P値</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4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i="0" u="none" dirty="0" smtClean="0">
                          <a:solidFill>
                            <a:srgbClr val="4D4D4D"/>
                          </a:solidFill>
                          <a:ea typeface="MS UI Gothic" pitchFamily="18" charset="0"/>
                        </a:rPr>
                        <a:t>浸潤性リンパ球</a:t>
                      </a:r>
                    </a:p>
                  </a:txBody>
                  <a:tcPr marL="46800" marR="46800" marT="18000" marB="18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42921">
                <a:tc>
                  <a:txBody>
                    <a:bodyPr/>
                    <a:lstStyle/>
                    <a:p>
                      <a:pPr marL="0" indent="182563"/>
                      <a:r>
                        <a:rPr lang="ja-JP" sz="1200" b="0" i="0" dirty="0" smtClean="0">
                          <a:solidFill>
                            <a:srgbClr val="4D4D4D"/>
                          </a:solidFill>
                          <a:ea typeface="MS UI Gothic" pitchFamily="18" charset="0"/>
                        </a:rPr>
                        <a:t>低</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1.77</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1.23</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2.56</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0.002</a:t>
                      </a:r>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2921">
                <a:tc>
                  <a:txBody>
                    <a:bodyPr/>
                    <a:lstStyle/>
                    <a:p>
                      <a:pPr marL="0" indent="182563"/>
                      <a:r>
                        <a:rPr lang="ja-JP" sz="1200" b="0" i="0" dirty="0" smtClean="0">
                          <a:solidFill>
                            <a:srgbClr val="4D4D4D"/>
                          </a:solidFill>
                          <a:ea typeface="MS UI Gothic" pitchFamily="18" charset="0"/>
                        </a:rPr>
                        <a:t>高</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42921">
                <a:tc>
                  <a:txBody>
                    <a:bodyPr/>
                    <a:lstStyle/>
                    <a:p>
                      <a:r>
                        <a:rPr lang="ja-JP" sz="1200" b="0" i="0" dirty="0" smtClean="0">
                          <a:solidFill>
                            <a:srgbClr val="4D4D4D"/>
                          </a:solidFill>
                          <a:ea typeface="MS UI Gothic" pitchFamily="18" charset="0"/>
                        </a:rPr>
                        <a:t>ステージ</a:t>
                      </a:r>
                    </a:p>
                  </a:txBody>
                  <a:tcPr marL="46800" marR="46800" marT="18000" marB="1800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IIB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3.76</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1.43</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9.89</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&lt;0.001</a:t>
                      </a:r>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IIIA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4.26</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1.61</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11.22</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IIIB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6.95</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2.74</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r>
                        <a:rPr lang="ja-JP" sz="1200" b="0" i="0" dirty="0" smtClean="0">
                          <a:solidFill>
                            <a:srgbClr val="4D4D4D"/>
                          </a:solidFill>
                          <a:ea typeface="MS UI Gothic" pitchFamily="18" charset="0"/>
                        </a:rPr>
                        <a:t>17.63</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242921">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ja-JP" sz="1200" b="0" i="0" dirty="0" smtClean="0">
                          <a:solidFill>
                            <a:srgbClr val="4D4D4D"/>
                          </a:solidFill>
                          <a:ea typeface="MS UI Gothic" pitchFamily="18" charset="0"/>
                        </a:rPr>
                        <a:t>IIIC vs. IB～IIA</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15.68</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6.33</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200" b="0" i="0" dirty="0" smtClean="0">
                          <a:solidFill>
                            <a:srgbClr val="4D4D4D"/>
                          </a:solidFill>
                          <a:ea typeface="MS UI Gothic" pitchFamily="18" charset="0"/>
                        </a:rPr>
                        <a:t>38.88</a:t>
                      </a:r>
                    </a:p>
                  </a:txBody>
                  <a:tcPr marL="46800" marR="46800" marT="18000" marB="18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endParaRPr lang="en-GB" sz="1200" dirty="0"/>
                    </a:p>
                  </a:txBody>
                  <a:tcPr marL="46800" marR="46800" marT="18000" marB="18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bl>
          </a:graphicData>
        </a:graphic>
      </p:graphicFrame>
      <p:grpSp>
        <p:nvGrpSpPr>
          <p:cNvPr id="47" name="Group 46"/>
          <p:cNvGrpSpPr/>
          <p:nvPr/>
        </p:nvGrpSpPr>
        <p:grpSpPr>
          <a:xfrm>
            <a:off x="533400" y="2692448"/>
            <a:ext cx="3305349" cy="2641552"/>
            <a:chOff x="418541" y="2636912"/>
            <a:chExt cx="3305349" cy="2641552"/>
          </a:xfrm>
        </p:grpSpPr>
        <p:sp>
          <p:nvSpPr>
            <p:cNvPr id="48" name="TextBox 47"/>
            <p:cNvSpPr txBox="1"/>
            <p:nvPr/>
          </p:nvSpPr>
          <p:spPr>
            <a:xfrm>
              <a:off x="753110" y="4778075"/>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a:t>
              </a:r>
            </a:p>
          </p:txBody>
        </p:sp>
        <p:sp>
          <p:nvSpPr>
            <p:cNvPr id="49" name="Freeform 48"/>
            <p:cNvSpPr/>
            <p:nvPr/>
          </p:nvSpPr>
          <p:spPr>
            <a:xfrm>
              <a:off x="889512" y="2757003"/>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tx1"/>
                </a:solidFill>
              </a:endParaRPr>
            </a:p>
          </p:txBody>
        </p:sp>
        <p:sp>
          <p:nvSpPr>
            <p:cNvPr id="50" name="TextBox 49"/>
            <p:cNvSpPr txBox="1"/>
            <p:nvPr/>
          </p:nvSpPr>
          <p:spPr>
            <a:xfrm>
              <a:off x="418541" y="2636912"/>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1.0</a:t>
              </a:r>
            </a:p>
          </p:txBody>
        </p:sp>
        <p:sp>
          <p:nvSpPr>
            <p:cNvPr id="51" name="TextBox 50"/>
            <p:cNvSpPr txBox="1"/>
            <p:nvPr/>
          </p:nvSpPr>
          <p:spPr>
            <a:xfrm>
              <a:off x="418541" y="3012381"/>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0.8</a:t>
              </a:r>
            </a:p>
          </p:txBody>
        </p:sp>
        <p:sp>
          <p:nvSpPr>
            <p:cNvPr id="52" name="TextBox 51"/>
            <p:cNvSpPr txBox="1"/>
            <p:nvPr/>
          </p:nvSpPr>
          <p:spPr>
            <a:xfrm>
              <a:off x="418541" y="3387850"/>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0.6</a:t>
              </a:r>
            </a:p>
          </p:txBody>
        </p:sp>
        <p:sp>
          <p:nvSpPr>
            <p:cNvPr id="53" name="TextBox 52"/>
            <p:cNvSpPr txBox="1"/>
            <p:nvPr/>
          </p:nvSpPr>
          <p:spPr>
            <a:xfrm>
              <a:off x="418541" y="4514256"/>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0.0</a:t>
              </a:r>
            </a:p>
          </p:txBody>
        </p:sp>
        <p:cxnSp>
          <p:nvCxnSpPr>
            <p:cNvPr id="54" name="Straight Connector 53"/>
            <p:cNvCxnSpPr/>
            <p:nvPr/>
          </p:nvCxnSpPr>
          <p:spPr>
            <a:xfrm rot="16200000">
              <a:off x="835512"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55" name="Straight Connector 54"/>
            <p:cNvCxnSpPr/>
            <p:nvPr/>
          </p:nvCxnSpPr>
          <p:spPr>
            <a:xfrm rot="16200000">
              <a:off x="3492597"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6" name="TextBox 55"/>
            <p:cNvSpPr txBox="1"/>
            <p:nvPr/>
          </p:nvSpPr>
          <p:spPr>
            <a:xfrm>
              <a:off x="3369306"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72</a:t>
              </a:r>
            </a:p>
          </p:txBody>
        </p:sp>
        <p:sp>
          <p:nvSpPr>
            <p:cNvPr id="57" name="TextBox 56"/>
            <p:cNvSpPr txBox="1"/>
            <p:nvPr/>
          </p:nvSpPr>
          <p:spPr>
            <a:xfrm>
              <a:off x="418541" y="3763319"/>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0.4</a:t>
              </a:r>
            </a:p>
          </p:txBody>
        </p:sp>
        <p:grpSp>
          <p:nvGrpSpPr>
            <p:cNvPr id="58" name="Group 57"/>
            <p:cNvGrpSpPr/>
            <p:nvPr/>
          </p:nvGrpSpPr>
          <p:grpSpPr>
            <a:xfrm>
              <a:off x="792559" y="2772484"/>
              <a:ext cx="108000" cy="1880748"/>
              <a:chOff x="792559" y="2834513"/>
              <a:chExt cx="108000" cy="1880748"/>
            </a:xfrm>
          </p:grpSpPr>
          <p:cxnSp>
            <p:nvCxnSpPr>
              <p:cNvPr id="77" name="Straight Connector 76"/>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78" name="Straight Connector 77"/>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79" name="Straight Connector 78"/>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1" name="Straight Connector 80"/>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2" name="Straight Connector 81"/>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59" name="TextBox 58"/>
            <p:cNvSpPr txBox="1"/>
            <p:nvPr/>
          </p:nvSpPr>
          <p:spPr>
            <a:xfrm>
              <a:off x="418541" y="4138788"/>
              <a:ext cx="397865"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0.2</a:t>
              </a:r>
            </a:p>
          </p:txBody>
        </p:sp>
        <p:sp>
          <p:nvSpPr>
            <p:cNvPr id="60" name="TextBox 59"/>
            <p:cNvSpPr txBox="1"/>
            <p:nvPr/>
          </p:nvSpPr>
          <p:spPr>
            <a:xfrm>
              <a:off x="1153745"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cxnSp>
          <p:nvCxnSpPr>
            <p:cNvPr id="61" name="Straight Connector 60"/>
            <p:cNvCxnSpPr/>
            <p:nvPr/>
          </p:nvCxnSpPr>
          <p:spPr>
            <a:xfrm rot="16200000">
              <a:off x="1278360"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2" name="TextBox 61"/>
            <p:cNvSpPr txBox="1"/>
            <p:nvPr/>
          </p:nvSpPr>
          <p:spPr>
            <a:xfrm>
              <a:off x="1596857"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24</a:t>
              </a:r>
            </a:p>
          </p:txBody>
        </p:sp>
        <p:cxnSp>
          <p:nvCxnSpPr>
            <p:cNvPr id="63" name="Straight Connector 62"/>
            <p:cNvCxnSpPr/>
            <p:nvPr/>
          </p:nvCxnSpPr>
          <p:spPr>
            <a:xfrm rot="16200000">
              <a:off x="1721208"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4" name="TextBox 63"/>
            <p:cNvSpPr txBox="1"/>
            <p:nvPr/>
          </p:nvSpPr>
          <p:spPr>
            <a:xfrm>
              <a:off x="2039969"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36</a:t>
              </a:r>
            </a:p>
          </p:txBody>
        </p:sp>
        <p:cxnSp>
          <p:nvCxnSpPr>
            <p:cNvPr id="65" name="Straight Connector 64"/>
            <p:cNvCxnSpPr/>
            <p:nvPr/>
          </p:nvCxnSpPr>
          <p:spPr>
            <a:xfrm rot="16200000">
              <a:off x="2164056"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6" name="TextBox 65"/>
            <p:cNvSpPr txBox="1"/>
            <p:nvPr/>
          </p:nvSpPr>
          <p:spPr>
            <a:xfrm>
              <a:off x="2483081"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48</a:t>
              </a:r>
            </a:p>
          </p:txBody>
        </p:sp>
        <p:cxnSp>
          <p:nvCxnSpPr>
            <p:cNvPr id="67" name="Straight Connector 66"/>
            <p:cNvCxnSpPr/>
            <p:nvPr/>
          </p:nvCxnSpPr>
          <p:spPr>
            <a:xfrm rot="16200000">
              <a:off x="2606904"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8" name="TextBox 67"/>
            <p:cNvSpPr txBox="1"/>
            <p:nvPr/>
          </p:nvSpPr>
          <p:spPr>
            <a:xfrm>
              <a:off x="2926193" y="4778075"/>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60</a:t>
              </a:r>
            </a:p>
          </p:txBody>
        </p:sp>
        <p:cxnSp>
          <p:nvCxnSpPr>
            <p:cNvPr id="69" name="Straight Connector 68"/>
            <p:cNvCxnSpPr/>
            <p:nvPr/>
          </p:nvCxnSpPr>
          <p:spPr>
            <a:xfrm rot="16200000">
              <a:off x="3049752" y="4713899"/>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0" name="TextBox 69"/>
            <p:cNvSpPr txBox="1"/>
            <p:nvPr/>
          </p:nvSpPr>
          <p:spPr>
            <a:xfrm>
              <a:off x="1632455" y="5001465"/>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ベースラインからの経過時間(月)</a:t>
              </a:r>
            </a:p>
          </p:txBody>
        </p:sp>
        <p:sp>
          <p:nvSpPr>
            <p:cNvPr id="71" name="TextBox 70"/>
            <p:cNvSpPr txBox="1"/>
            <p:nvPr/>
          </p:nvSpPr>
          <p:spPr>
            <a:xfrm>
              <a:off x="1263082" y="3861048"/>
              <a:ext cx="1181734" cy="461665"/>
            </a:xfrm>
            <a:prstGeom prst="rect">
              <a:avLst/>
            </a:prstGeom>
            <a:noFill/>
          </p:spPr>
          <p:txBody>
            <a:bodyPr wrap="none" rtlCol="0">
              <a:spAutoFit/>
            </a:bodyPr>
            <a:lstStyle/>
            <a:p>
              <a:r>
                <a:rPr lang="ja-JP" sz="1200" b="0" i="0" dirty="0" smtClean="0">
                  <a:solidFill>
                    <a:srgbClr val="4D4D4D"/>
                  </a:solidFill>
                  <a:ea typeface="MS UI Gothic" pitchFamily="18" charset="0"/>
                </a:rPr>
                <a:t>高悪性度IL</a:t>
              </a:r>
              <a:r>
                <a:rPr lang="en" sz="1200" dirty="0" smtClean="0"/>
                <a:t/>
              </a:r>
              <a:br>
                <a:rPr lang="en" sz="1200" dirty="0" smtClean="0"/>
              </a:br>
              <a:r>
                <a:rPr lang="ja-JP" sz="1200" b="0" i="0" dirty="0" smtClean="0">
                  <a:solidFill>
                    <a:srgbClr val="4D4D4D"/>
                  </a:solidFill>
                  <a:ea typeface="MS UI Gothic" pitchFamily="18" charset="0"/>
                </a:rPr>
                <a:t>低悪性度IL</a:t>
              </a:r>
            </a:p>
          </p:txBody>
        </p:sp>
        <p:sp>
          <p:nvSpPr>
            <p:cNvPr id="72" name="TextBox 71"/>
            <p:cNvSpPr txBox="1"/>
            <p:nvPr/>
          </p:nvSpPr>
          <p:spPr>
            <a:xfrm>
              <a:off x="1427196" y="4323637"/>
              <a:ext cx="742511" cy="276999"/>
            </a:xfrm>
            <a:prstGeom prst="rect">
              <a:avLst/>
            </a:prstGeom>
            <a:noFill/>
          </p:spPr>
          <p:txBody>
            <a:bodyPr wrap="none" rtlCol="0">
              <a:spAutoFit/>
            </a:bodyPr>
            <a:lstStyle/>
            <a:p>
              <a:r>
                <a:rPr lang="ja-JP" sz="1200" b="0" i="0" dirty="0" smtClean="0">
                  <a:solidFill>
                    <a:srgbClr val="4D4D4D"/>
                  </a:solidFill>
                  <a:ea typeface="MS UI Gothic" pitchFamily="18" charset="0"/>
                </a:rPr>
                <a:t>p=0.001</a:t>
              </a:r>
            </a:p>
          </p:txBody>
        </p:sp>
        <p:cxnSp>
          <p:nvCxnSpPr>
            <p:cNvPr id="73" name="Straight Connector 72"/>
            <p:cNvCxnSpPr/>
            <p:nvPr/>
          </p:nvCxnSpPr>
          <p:spPr>
            <a:xfrm>
              <a:off x="1047064" y="3996913"/>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47064" y="4177888"/>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900113" y="2774156"/>
              <a:ext cx="2645568" cy="1116807"/>
            </a:xfrm>
            <a:custGeom>
              <a:avLst/>
              <a:gdLst>
                <a:gd name="connsiteX0" fmla="*/ 2645568 w 2645568"/>
                <a:gd name="connsiteY0" fmla="*/ 1109663 h 1109663"/>
                <a:gd name="connsiteX1" fmla="*/ 2424112 w 2645568"/>
                <a:gd name="connsiteY1" fmla="*/ 1109663 h 1109663"/>
                <a:gd name="connsiteX2" fmla="*/ 2424112 w 2645568"/>
                <a:gd name="connsiteY2" fmla="*/ 1088231 h 1109663"/>
                <a:gd name="connsiteX3" fmla="*/ 2050256 w 2645568"/>
                <a:gd name="connsiteY3" fmla="*/ 1088231 h 1109663"/>
                <a:gd name="connsiteX4" fmla="*/ 2050256 w 2645568"/>
                <a:gd name="connsiteY4" fmla="*/ 1088231 h 1109663"/>
                <a:gd name="connsiteX5" fmla="*/ 2014537 w 2645568"/>
                <a:gd name="connsiteY5" fmla="*/ 1088231 h 1109663"/>
                <a:gd name="connsiteX6" fmla="*/ 2014537 w 2645568"/>
                <a:gd name="connsiteY6" fmla="*/ 1064419 h 1109663"/>
                <a:gd name="connsiteX7" fmla="*/ 1905000 w 2645568"/>
                <a:gd name="connsiteY7" fmla="*/ 1064419 h 1109663"/>
                <a:gd name="connsiteX8" fmla="*/ 1905000 w 2645568"/>
                <a:gd name="connsiteY8" fmla="*/ 1028700 h 1109663"/>
                <a:gd name="connsiteX9" fmla="*/ 1871662 w 2645568"/>
                <a:gd name="connsiteY9" fmla="*/ 1028700 h 1109663"/>
                <a:gd name="connsiteX10" fmla="*/ 1871662 w 2645568"/>
                <a:gd name="connsiteY10" fmla="*/ 1016794 h 1109663"/>
                <a:gd name="connsiteX11" fmla="*/ 1793081 w 2645568"/>
                <a:gd name="connsiteY11" fmla="*/ 1016794 h 1109663"/>
                <a:gd name="connsiteX12" fmla="*/ 1793081 w 2645568"/>
                <a:gd name="connsiteY12" fmla="*/ 1000125 h 1109663"/>
                <a:gd name="connsiteX13" fmla="*/ 1754981 w 2645568"/>
                <a:gd name="connsiteY13" fmla="*/ 1000125 h 1109663"/>
                <a:gd name="connsiteX14" fmla="*/ 1759743 w 2645568"/>
                <a:gd name="connsiteY14" fmla="*/ 995363 h 1109663"/>
                <a:gd name="connsiteX15" fmla="*/ 1671637 w 2645568"/>
                <a:gd name="connsiteY15" fmla="*/ 995363 h 1109663"/>
                <a:gd name="connsiteX16" fmla="*/ 1671637 w 2645568"/>
                <a:gd name="connsiteY16" fmla="*/ 983456 h 1109663"/>
                <a:gd name="connsiteX17" fmla="*/ 1640681 w 2645568"/>
                <a:gd name="connsiteY17" fmla="*/ 983456 h 1109663"/>
                <a:gd name="connsiteX18" fmla="*/ 1640681 w 2645568"/>
                <a:gd name="connsiteY18" fmla="*/ 969169 h 1109663"/>
                <a:gd name="connsiteX19" fmla="*/ 1500187 w 2645568"/>
                <a:gd name="connsiteY19" fmla="*/ 969169 h 1109663"/>
                <a:gd name="connsiteX20" fmla="*/ 1500187 w 2645568"/>
                <a:gd name="connsiteY20" fmla="*/ 942975 h 1109663"/>
                <a:gd name="connsiteX21" fmla="*/ 1462087 w 2645568"/>
                <a:gd name="connsiteY21" fmla="*/ 942975 h 1109663"/>
                <a:gd name="connsiteX22" fmla="*/ 1462087 w 2645568"/>
                <a:gd name="connsiteY22" fmla="*/ 919163 h 1109663"/>
                <a:gd name="connsiteX23" fmla="*/ 1383506 w 2645568"/>
                <a:gd name="connsiteY23" fmla="*/ 919163 h 1109663"/>
                <a:gd name="connsiteX24" fmla="*/ 1383506 w 2645568"/>
                <a:gd name="connsiteY24" fmla="*/ 912019 h 1109663"/>
                <a:gd name="connsiteX25" fmla="*/ 1347787 w 2645568"/>
                <a:gd name="connsiteY25" fmla="*/ 912019 h 1109663"/>
                <a:gd name="connsiteX26" fmla="*/ 1347787 w 2645568"/>
                <a:gd name="connsiteY26" fmla="*/ 869156 h 1109663"/>
                <a:gd name="connsiteX27" fmla="*/ 1319212 w 2645568"/>
                <a:gd name="connsiteY27" fmla="*/ 869156 h 1109663"/>
                <a:gd name="connsiteX28" fmla="*/ 1319212 w 2645568"/>
                <a:gd name="connsiteY28" fmla="*/ 850106 h 1109663"/>
                <a:gd name="connsiteX29" fmla="*/ 1285875 w 2645568"/>
                <a:gd name="connsiteY29" fmla="*/ 850106 h 1109663"/>
                <a:gd name="connsiteX30" fmla="*/ 1285875 w 2645568"/>
                <a:gd name="connsiteY30" fmla="*/ 826294 h 1109663"/>
                <a:gd name="connsiteX31" fmla="*/ 1204912 w 2645568"/>
                <a:gd name="connsiteY31" fmla="*/ 826294 h 1109663"/>
                <a:gd name="connsiteX32" fmla="*/ 1204912 w 2645568"/>
                <a:gd name="connsiteY32" fmla="*/ 792956 h 1109663"/>
                <a:gd name="connsiteX33" fmla="*/ 1173956 w 2645568"/>
                <a:gd name="connsiteY33" fmla="*/ 792956 h 1109663"/>
                <a:gd name="connsiteX34" fmla="*/ 1173956 w 2645568"/>
                <a:gd name="connsiteY34" fmla="*/ 757238 h 1109663"/>
                <a:gd name="connsiteX35" fmla="*/ 1133475 w 2645568"/>
                <a:gd name="connsiteY35" fmla="*/ 757238 h 1109663"/>
                <a:gd name="connsiteX36" fmla="*/ 1133475 w 2645568"/>
                <a:gd name="connsiteY36" fmla="*/ 745331 h 1109663"/>
                <a:gd name="connsiteX37" fmla="*/ 1090612 w 2645568"/>
                <a:gd name="connsiteY37" fmla="*/ 745331 h 1109663"/>
                <a:gd name="connsiteX38" fmla="*/ 1090612 w 2645568"/>
                <a:gd name="connsiteY38" fmla="*/ 707231 h 1109663"/>
                <a:gd name="connsiteX39" fmla="*/ 990600 w 2645568"/>
                <a:gd name="connsiteY39" fmla="*/ 707231 h 1109663"/>
                <a:gd name="connsiteX40" fmla="*/ 990600 w 2645568"/>
                <a:gd name="connsiteY40" fmla="*/ 692944 h 1109663"/>
                <a:gd name="connsiteX41" fmla="*/ 942975 w 2645568"/>
                <a:gd name="connsiteY41" fmla="*/ 692944 h 1109663"/>
                <a:gd name="connsiteX42" fmla="*/ 942975 w 2645568"/>
                <a:gd name="connsiteY42" fmla="*/ 671513 h 1109663"/>
                <a:gd name="connsiteX43" fmla="*/ 914400 w 2645568"/>
                <a:gd name="connsiteY43" fmla="*/ 671513 h 1109663"/>
                <a:gd name="connsiteX44" fmla="*/ 914400 w 2645568"/>
                <a:gd name="connsiteY44" fmla="*/ 640556 h 1109663"/>
                <a:gd name="connsiteX45" fmla="*/ 833437 w 2645568"/>
                <a:gd name="connsiteY45" fmla="*/ 640556 h 1109663"/>
                <a:gd name="connsiteX46" fmla="*/ 833437 w 2645568"/>
                <a:gd name="connsiteY46" fmla="*/ 619125 h 1109663"/>
                <a:gd name="connsiteX47" fmla="*/ 790575 w 2645568"/>
                <a:gd name="connsiteY47" fmla="*/ 619125 h 1109663"/>
                <a:gd name="connsiteX48" fmla="*/ 790575 w 2645568"/>
                <a:gd name="connsiteY48" fmla="*/ 619125 h 1109663"/>
                <a:gd name="connsiteX49" fmla="*/ 750093 w 2645568"/>
                <a:gd name="connsiteY49" fmla="*/ 619125 h 1109663"/>
                <a:gd name="connsiteX50" fmla="*/ 750093 w 2645568"/>
                <a:gd name="connsiteY50" fmla="*/ 585788 h 1109663"/>
                <a:gd name="connsiteX51" fmla="*/ 716756 w 2645568"/>
                <a:gd name="connsiteY51" fmla="*/ 585788 h 1109663"/>
                <a:gd name="connsiteX52" fmla="*/ 716756 w 2645568"/>
                <a:gd name="connsiteY52" fmla="*/ 559594 h 1109663"/>
                <a:gd name="connsiteX53" fmla="*/ 688181 w 2645568"/>
                <a:gd name="connsiteY53" fmla="*/ 559594 h 1109663"/>
                <a:gd name="connsiteX54" fmla="*/ 688181 w 2645568"/>
                <a:gd name="connsiteY54" fmla="*/ 500063 h 1109663"/>
                <a:gd name="connsiteX55" fmla="*/ 654843 w 2645568"/>
                <a:gd name="connsiteY55" fmla="*/ 500063 h 1109663"/>
                <a:gd name="connsiteX56" fmla="*/ 654843 w 2645568"/>
                <a:gd name="connsiteY56" fmla="*/ 464344 h 1109663"/>
                <a:gd name="connsiteX57" fmla="*/ 619125 w 2645568"/>
                <a:gd name="connsiteY57" fmla="*/ 464344 h 1109663"/>
                <a:gd name="connsiteX58" fmla="*/ 619125 w 2645568"/>
                <a:gd name="connsiteY58" fmla="*/ 411956 h 1109663"/>
                <a:gd name="connsiteX59" fmla="*/ 583406 w 2645568"/>
                <a:gd name="connsiteY59" fmla="*/ 411956 h 1109663"/>
                <a:gd name="connsiteX60" fmla="*/ 583406 w 2645568"/>
                <a:gd name="connsiteY60" fmla="*/ 385763 h 1109663"/>
                <a:gd name="connsiteX61" fmla="*/ 545306 w 2645568"/>
                <a:gd name="connsiteY61" fmla="*/ 385763 h 1109663"/>
                <a:gd name="connsiteX62" fmla="*/ 545306 w 2645568"/>
                <a:gd name="connsiteY62" fmla="*/ 361950 h 1109663"/>
                <a:gd name="connsiteX63" fmla="*/ 507206 w 2645568"/>
                <a:gd name="connsiteY63" fmla="*/ 361950 h 1109663"/>
                <a:gd name="connsiteX64" fmla="*/ 507206 w 2645568"/>
                <a:gd name="connsiteY64" fmla="*/ 328613 h 1109663"/>
                <a:gd name="connsiteX65" fmla="*/ 461962 w 2645568"/>
                <a:gd name="connsiteY65" fmla="*/ 328613 h 1109663"/>
                <a:gd name="connsiteX66" fmla="*/ 461962 w 2645568"/>
                <a:gd name="connsiteY66" fmla="*/ 269081 h 1109663"/>
                <a:gd name="connsiteX67" fmla="*/ 433387 w 2645568"/>
                <a:gd name="connsiteY67" fmla="*/ 269081 h 1109663"/>
                <a:gd name="connsiteX68" fmla="*/ 433387 w 2645568"/>
                <a:gd name="connsiteY68" fmla="*/ 233363 h 1109663"/>
                <a:gd name="connsiteX69" fmla="*/ 392906 w 2645568"/>
                <a:gd name="connsiteY69" fmla="*/ 233363 h 1109663"/>
                <a:gd name="connsiteX70" fmla="*/ 392906 w 2645568"/>
                <a:gd name="connsiteY70" fmla="*/ 209550 h 1109663"/>
                <a:gd name="connsiteX71" fmla="*/ 369093 w 2645568"/>
                <a:gd name="connsiteY71" fmla="*/ 209550 h 1109663"/>
                <a:gd name="connsiteX72" fmla="*/ 369093 w 2645568"/>
                <a:gd name="connsiteY72" fmla="*/ 180975 h 1109663"/>
                <a:gd name="connsiteX73" fmla="*/ 321468 w 2645568"/>
                <a:gd name="connsiteY73" fmla="*/ 180975 h 1109663"/>
                <a:gd name="connsiteX74" fmla="*/ 321468 w 2645568"/>
                <a:gd name="connsiteY74" fmla="*/ 104775 h 1109663"/>
                <a:gd name="connsiteX75" fmla="*/ 285750 w 2645568"/>
                <a:gd name="connsiteY75" fmla="*/ 104775 h 1109663"/>
                <a:gd name="connsiteX76" fmla="*/ 285750 w 2645568"/>
                <a:gd name="connsiteY76" fmla="*/ 69056 h 1109663"/>
                <a:gd name="connsiteX77" fmla="*/ 247650 w 2645568"/>
                <a:gd name="connsiteY77" fmla="*/ 69056 h 1109663"/>
                <a:gd name="connsiteX78" fmla="*/ 247650 w 2645568"/>
                <a:gd name="connsiteY78" fmla="*/ 40481 h 1109663"/>
                <a:gd name="connsiteX79" fmla="*/ 161925 w 2645568"/>
                <a:gd name="connsiteY79" fmla="*/ 40481 h 1109663"/>
                <a:gd name="connsiteX80" fmla="*/ 161925 w 2645568"/>
                <a:gd name="connsiteY80" fmla="*/ 19050 h 1109663"/>
                <a:gd name="connsiteX81" fmla="*/ 126206 w 2645568"/>
                <a:gd name="connsiteY81" fmla="*/ 19050 h 1109663"/>
                <a:gd name="connsiteX82" fmla="*/ 126206 w 2645568"/>
                <a:gd name="connsiteY82" fmla="*/ 0 h 1109663"/>
                <a:gd name="connsiteX83" fmla="*/ 0 w 2645568"/>
                <a:gd name="connsiteY83" fmla="*/ 0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645568" h="1109663">
                  <a:moveTo>
                    <a:pt x="2645568" y="1109663"/>
                  </a:moveTo>
                  <a:lnTo>
                    <a:pt x="2424112" y="1109663"/>
                  </a:lnTo>
                  <a:lnTo>
                    <a:pt x="2424112" y="1088231"/>
                  </a:lnTo>
                  <a:lnTo>
                    <a:pt x="2050256" y="1088231"/>
                  </a:lnTo>
                  <a:lnTo>
                    <a:pt x="2050256" y="1088231"/>
                  </a:lnTo>
                  <a:lnTo>
                    <a:pt x="2014537" y="1088231"/>
                  </a:lnTo>
                  <a:lnTo>
                    <a:pt x="2014537" y="1064419"/>
                  </a:lnTo>
                  <a:lnTo>
                    <a:pt x="1905000" y="1064419"/>
                  </a:lnTo>
                  <a:lnTo>
                    <a:pt x="1905000" y="1028700"/>
                  </a:lnTo>
                  <a:lnTo>
                    <a:pt x="1871662" y="1028700"/>
                  </a:lnTo>
                  <a:lnTo>
                    <a:pt x="1871662" y="1016794"/>
                  </a:lnTo>
                  <a:lnTo>
                    <a:pt x="1793081" y="1016794"/>
                  </a:lnTo>
                  <a:lnTo>
                    <a:pt x="1793081" y="1000125"/>
                  </a:lnTo>
                  <a:lnTo>
                    <a:pt x="1754981" y="1000125"/>
                  </a:lnTo>
                  <a:lnTo>
                    <a:pt x="1759743" y="995363"/>
                  </a:lnTo>
                  <a:lnTo>
                    <a:pt x="1671637" y="995363"/>
                  </a:lnTo>
                  <a:lnTo>
                    <a:pt x="1671637" y="983456"/>
                  </a:lnTo>
                  <a:lnTo>
                    <a:pt x="1640681" y="983456"/>
                  </a:lnTo>
                  <a:lnTo>
                    <a:pt x="1640681" y="969169"/>
                  </a:lnTo>
                  <a:lnTo>
                    <a:pt x="1500187" y="969169"/>
                  </a:lnTo>
                  <a:lnTo>
                    <a:pt x="1500187" y="942975"/>
                  </a:lnTo>
                  <a:lnTo>
                    <a:pt x="1462087" y="942975"/>
                  </a:lnTo>
                  <a:lnTo>
                    <a:pt x="1462087" y="919163"/>
                  </a:lnTo>
                  <a:lnTo>
                    <a:pt x="1383506" y="919163"/>
                  </a:lnTo>
                  <a:lnTo>
                    <a:pt x="1383506" y="912019"/>
                  </a:lnTo>
                  <a:lnTo>
                    <a:pt x="1347787" y="912019"/>
                  </a:lnTo>
                  <a:lnTo>
                    <a:pt x="1347787" y="869156"/>
                  </a:lnTo>
                  <a:lnTo>
                    <a:pt x="1319212" y="869156"/>
                  </a:lnTo>
                  <a:lnTo>
                    <a:pt x="1319212" y="850106"/>
                  </a:lnTo>
                  <a:lnTo>
                    <a:pt x="1285875" y="850106"/>
                  </a:lnTo>
                  <a:lnTo>
                    <a:pt x="1285875" y="826294"/>
                  </a:lnTo>
                  <a:lnTo>
                    <a:pt x="1204912" y="826294"/>
                  </a:lnTo>
                  <a:lnTo>
                    <a:pt x="1204912" y="792956"/>
                  </a:lnTo>
                  <a:lnTo>
                    <a:pt x="1173956" y="792956"/>
                  </a:lnTo>
                  <a:lnTo>
                    <a:pt x="1173956" y="757238"/>
                  </a:lnTo>
                  <a:lnTo>
                    <a:pt x="1133475" y="757238"/>
                  </a:lnTo>
                  <a:lnTo>
                    <a:pt x="1133475" y="745331"/>
                  </a:lnTo>
                  <a:lnTo>
                    <a:pt x="1090612" y="745331"/>
                  </a:lnTo>
                  <a:lnTo>
                    <a:pt x="1090612" y="707231"/>
                  </a:lnTo>
                  <a:lnTo>
                    <a:pt x="990600" y="707231"/>
                  </a:lnTo>
                  <a:lnTo>
                    <a:pt x="990600" y="692944"/>
                  </a:lnTo>
                  <a:lnTo>
                    <a:pt x="942975" y="692944"/>
                  </a:lnTo>
                  <a:lnTo>
                    <a:pt x="942975" y="671513"/>
                  </a:lnTo>
                  <a:lnTo>
                    <a:pt x="914400" y="671513"/>
                  </a:lnTo>
                  <a:lnTo>
                    <a:pt x="914400" y="640556"/>
                  </a:lnTo>
                  <a:lnTo>
                    <a:pt x="833437" y="640556"/>
                  </a:lnTo>
                  <a:lnTo>
                    <a:pt x="833437" y="619125"/>
                  </a:lnTo>
                  <a:lnTo>
                    <a:pt x="790575" y="619125"/>
                  </a:lnTo>
                  <a:lnTo>
                    <a:pt x="790575" y="619125"/>
                  </a:lnTo>
                  <a:lnTo>
                    <a:pt x="750093" y="619125"/>
                  </a:lnTo>
                  <a:lnTo>
                    <a:pt x="750093" y="585788"/>
                  </a:lnTo>
                  <a:lnTo>
                    <a:pt x="716756" y="585788"/>
                  </a:lnTo>
                  <a:lnTo>
                    <a:pt x="716756" y="559594"/>
                  </a:lnTo>
                  <a:lnTo>
                    <a:pt x="688181" y="559594"/>
                  </a:lnTo>
                  <a:lnTo>
                    <a:pt x="688181" y="500063"/>
                  </a:lnTo>
                  <a:lnTo>
                    <a:pt x="654843" y="500063"/>
                  </a:lnTo>
                  <a:lnTo>
                    <a:pt x="654843" y="464344"/>
                  </a:lnTo>
                  <a:lnTo>
                    <a:pt x="619125" y="464344"/>
                  </a:lnTo>
                  <a:lnTo>
                    <a:pt x="619125" y="411956"/>
                  </a:lnTo>
                  <a:lnTo>
                    <a:pt x="583406" y="411956"/>
                  </a:lnTo>
                  <a:lnTo>
                    <a:pt x="583406" y="385763"/>
                  </a:lnTo>
                  <a:lnTo>
                    <a:pt x="545306" y="385763"/>
                  </a:lnTo>
                  <a:lnTo>
                    <a:pt x="545306" y="361950"/>
                  </a:lnTo>
                  <a:lnTo>
                    <a:pt x="507206" y="361950"/>
                  </a:lnTo>
                  <a:lnTo>
                    <a:pt x="507206" y="328613"/>
                  </a:lnTo>
                  <a:lnTo>
                    <a:pt x="461962" y="328613"/>
                  </a:lnTo>
                  <a:lnTo>
                    <a:pt x="461962" y="269081"/>
                  </a:lnTo>
                  <a:lnTo>
                    <a:pt x="433387" y="269081"/>
                  </a:lnTo>
                  <a:lnTo>
                    <a:pt x="433387" y="233363"/>
                  </a:lnTo>
                  <a:lnTo>
                    <a:pt x="392906" y="233363"/>
                  </a:lnTo>
                  <a:lnTo>
                    <a:pt x="392906" y="209550"/>
                  </a:lnTo>
                  <a:lnTo>
                    <a:pt x="369093" y="209550"/>
                  </a:lnTo>
                  <a:lnTo>
                    <a:pt x="369093" y="180975"/>
                  </a:lnTo>
                  <a:lnTo>
                    <a:pt x="321468" y="180975"/>
                  </a:lnTo>
                  <a:lnTo>
                    <a:pt x="321468" y="104775"/>
                  </a:lnTo>
                  <a:lnTo>
                    <a:pt x="285750" y="104775"/>
                  </a:lnTo>
                  <a:lnTo>
                    <a:pt x="285750" y="69056"/>
                  </a:lnTo>
                  <a:lnTo>
                    <a:pt x="247650" y="69056"/>
                  </a:lnTo>
                  <a:lnTo>
                    <a:pt x="247650" y="40481"/>
                  </a:lnTo>
                  <a:lnTo>
                    <a:pt x="161925" y="40481"/>
                  </a:lnTo>
                  <a:lnTo>
                    <a:pt x="161925" y="19050"/>
                  </a:lnTo>
                  <a:lnTo>
                    <a:pt x="126206" y="19050"/>
                  </a:lnTo>
                  <a:lnTo>
                    <a:pt x="126206" y="0"/>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sp>
          <p:nvSpPr>
            <p:cNvPr id="76" name="Freeform 75"/>
            <p:cNvSpPr/>
            <p:nvPr/>
          </p:nvSpPr>
          <p:spPr>
            <a:xfrm>
              <a:off x="904875" y="2774156"/>
              <a:ext cx="2643188" cy="776288"/>
            </a:xfrm>
            <a:custGeom>
              <a:avLst/>
              <a:gdLst>
                <a:gd name="connsiteX0" fmla="*/ 2643188 w 2643188"/>
                <a:gd name="connsiteY0" fmla="*/ 769144 h 769144"/>
                <a:gd name="connsiteX1" fmla="*/ 2157413 w 2643188"/>
                <a:gd name="connsiteY1" fmla="*/ 769144 h 769144"/>
                <a:gd name="connsiteX2" fmla="*/ 2157413 w 2643188"/>
                <a:gd name="connsiteY2" fmla="*/ 740569 h 769144"/>
                <a:gd name="connsiteX3" fmla="*/ 2119313 w 2643188"/>
                <a:gd name="connsiteY3" fmla="*/ 740569 h 769144"/>
                <a:gd name="connsiteX4" fmla="*/ 2119313 w 2643188"/>
                <a:gd name="connsiteY4" fmla="*/ 714375 h 769144"/>
                <a:gd name="connsiteX5" fmla="*/ 2007394 w 2643188"/>
                <a:gd name="connsiteY5" fmla="*/ 714375 h 769144"/>
                <a:gd name="connsiteX6" fmla="*/ 2007394 w 2643188"/>
                <a:gd name="connsiteY6" fmla="*/ 681038 h 769144"/>
                <a:gd name="connsiteX7" fmla="*/ 1900238 w 2643188"/>
                <a:gd name="connsiteY7" fmla="*/ 681038 h 769144"/>
                <a:gd name="connsiteX8" fmla="*/ 1900238 w 2643188"/>
                <a:gd name="connsiteY8" fmla="*/ 659606 h 769144"/>
                <a:gd name="connsiteX9" fmla="*/ 1681163 w 2643188"/>
                <a:gd name="connsiteY9" fmla="*/ 659606 h 769144"/>
                <a:gd name="connsiteX10" fmla="*/ 1681163 w 2643188"/>
                <a:gd name="connsiteY10" fmla="*/ 638175 h 769144"/>
                <a:gd name="connsiteX11" fmla="*/ 1638300 w 2643188"/>
                <a:gd name="connsiteY11" fmla="*/ 638175 h 769144"/>
                <a:gd name="connsiteX12" fmla="*/ 1638300 w 2643188"/>
                <a:gd name="connsiteY12" fmla="*/ 616744 h 769144"/>
                <a:gd name="connsiteX13" fmla="*/ 1566863 w 2643188"/>
                <a:gd name="connsiteY13" fmla="*/ 616744 h 769144"/>
                <a:gd name="connsiteX14" fmla="*/ 1566863 w 2643188"/>
                <a:gd name="connsiteY14" fmla="*/ 595313 h 769144"/>
                <a:gd name="connsiteX15" fmla="*/ 1533525 w 2643188"/>
                <a:gd name="connsiteY15" fmla="*/ 595313 h 769144"/>
                <a:gd name="connsiteX16" fmla="*/ 1533525 w 2643188"/>
                <a:gd name="connsiteY16" fmla="*/ 578644 h 769144"/>
                <a:gd name="connsiteX17" fmla="*/ 1462088 w 2643188"/>
                <a:gd name="connsiteY17" fmla="*/ 578644 h 769144"/>
                <a:gd name="connsiteX18" fmla="*/ 1462088 w 2643188"/>
                <a:gd name="connsiteY18" fmla="*/ 554831 h 769144"/>
                <a:gd name="connsiteX19" fmla="*/ 1383506 w 2643188"/>
                <a:gd name="connsiteY19" fmla="*/ 554831 h 769144"/>
                <a:gd name="connsiteX20" fmla="*/ 1383506 w 2643188"/>
                <a:gd name="connsiteY20" fmla="*/ 554831 h 769144"/>
                <a:gd name="connsiteX21" fmla="*/ 1345406 w 2643188"/>
                <a:gd name="connsiteY21" fmla="*/ 554831 h 769144"/>
                <a:gd name="connsiteX22" fmla="*/ 1345406 w 2643188"/>
                <a:gd name="connsiteY22" fmla="*/ 507206 h 769144"/>
                <a:gd name="connsiteX23" fmla="*/ 1314450 w 2643188"/>
                <a:gd name="connsiteY23" fmla="*/ 507206 h 769144"/>
                <a:gd name="connsiteX24" fmla="*/ 1314450 w 2643188"/>
                <a:gd name="connsiteY24" fmla="*/ 488156 h 769144"/>
                <a:gd name="connsiteX25" fmla="*/ 1200150 w 2643188"/>
                <a:gd name="connsiteY25" fmla="*/ 488156 h 769144"/>
                <a:gd name="connsiteX26" fmla="*/ 1200150 w 2643188"/>
                <a:gd name="connsiteY26" fmla="*/ 459581 h 769144"/>
                <a:gd name="connsiteX27" fmla="*/ 1166813 w 2643188"/>
                <a:gd name="connsiteY27" fmla="*/ 459581 h 769144"/>
                <a:gd name="connsiteX28" fmla="*/ 1166813 w 2643188"/>
                <a:gd name="connsiteY28" fmla="*/ 440531 h 769144"/>
                <a:gd name="connsiteX29" fmla="*/ 1085850 w 2643188"/>
                <a:gd name="connsiteY29" fmla="*/ 440531 h 769144"/>
                <a:gd name="connsiteX30" fmla="*/ 1085850 w 2643188"/>
                <a:gd name="connsiteY30" fmla="*/ 390525 h 769144"/>
                <a:gd name="connsiteX31" fmla="*/ 1014413 w 2643188"/>
                <a:gd name="connsiteY31" fmla="*/ 390525 h 769144"/>
                <a:gd name="connsiteX32" fmla="*/ 1014413 w 2643188"/>
                <a:gd name="connsiteY32" fmla="*/ 390525 h 769144"/>
                <a:gd name="connsiteX33" fmla="*/ 981075 w 2643188"/>
                <a:gd name="connsiteY33" fmla="*/ 390525 h 769144"/>
                <a:gd name="connsiteX34" fmla="*/ 981075 w 2643188"/>
                <a:gd name="connsiteY34" fmla="*/ 319088 h 769144"/>
                <a:gd name="connsiteX35" fmla="*/ 942975 w 2643188"/>
                <a:gd name="connsiteY35" fmla="*/ 319088 h 769144"/>
                <a:gd name="connsiteX36" fmla="*/ 942975 w 2643188"/>
                <a:gd name="connsiteY36" fmla="*/ 307181 h 769144"/>
                <a:gd name="connsiteX37" fmla="*/ 859631 w 2643188"/>
                <a:gd name="connsiteY37" fmla="*/ 307181 h 769144"/>
                <a:gd name="connsiteX38" fmla="*/ 859631 w 2643188"/>
                <a:gd name="connsiteY38" fmla="*/ 264319 h 769144"/>
                <a:gd name="connsiteX39" fmla="*/ 754856 w 2643188"/>
                <a:gd name="connsiteY39" fmla="*/ 264319 h 769144"/>
                <a:gd name="connsiteX40" fmla="*/ 754856 w 2643188"/>
                <a:gd name="connsiteY40" fmla="*/ 233363 h 769144"/>
                <a:gd name="connsiteX41" fmla="*/ 681038 w 2643188"/>
                <a:gd name="connsiteY41" fmla="*/ 233363 h 769144"/>
                <a:gd name="connsiteX42" fmla="*/ 681038 w 2643188"/>
                <a:gd name="connsiteY42" fmla="*/ 202406 h 769144"/>
                <a:gd name="connsiteX43" fmla="*/ 611981 w 2643188"/>
                <a:gd name="connsiteY43" fmla="*/ 202406 h 769144"/>
                <a:gd name="connsiteX44" fmla="*/ 611981 w 2643188"/>
                <a:gd name="connsiteY44" fmla="*/ 164306 h 769144"/>
                <a:gd name="connsiteX45" fmla="*/ 576263 w 2643188"/>
                <a:gd name="connsiteY45" fmla="*/ 164306 h 769144"/>
                <a:gd name="connsiteX46" fmla="*/ 576263 w 2643188"/>
                <a:gd name="connsiteY46" fmla="*/ 123825 h 769144"/>
                <a:gd name="connsiteX47" fmla="*/ 450056 w 2643188"/>
                <a:gd name="connsiteY47" fmla="*/ 123825 h 769144"/>
                <a:gd name="connsiteX48" fmla="*/ 450056 w 2643188"/>
                <a:gd name="connsiteY48" fmla="*/ 104775 h 769144"/>
                <a:gd name="connsiteX49" fmla="*/ 388144 w 2643188"/>
                <a:gd name="connsiteY49" fmla="*/ 104775 h 769144"/>
                <a:gd name="connsiteX50" fmla="*/ 388144 w 2643188"/>
                <a:gd name="connsiteY50" fmla="*/ 78581 h 769144"/>
                <a:gd name="connsiteX51" fmla="*/ 354806 w 2643188"/>
                <a:gd name="connsiteY51" fmla="*/ 78581 h 769144"/>
                <a:gd name="connsiteX52" fmla="*/ 354806 w 2643188"/>
                <a:gd name="connsiteY52" fmla="*/ 59531 h 769144"/>
                <a:gd name="connsiteX53" fmla="*/ 323850 w 2643188"/>
                <a:gd name="connsiteY53" fmla="*/ 59531 h 769144"/>
                <a:gd name="connsiteX54" fmla="*/ 323850 w 2643188"/>
                <a:gd name="connsiteY54" fmla="*/ 38100 h 769144"/>
                <a:gd name="connsiteX55" fmla="*/ 276225 w 2643188"/>
                <a:gd name="connsiteY55" fmla="*/ 38100 h 769144"/>
                <a:gd name="connsiteX56" fmla="*/ 276225 w 2643188"/>
                <a:gd name="connsiteY56" fmla="*/ 9525 h 769144"/>
                <a:gd name="connsiteX57" fmla="*/ 123825 w 2643188"/>
                <a:gd name="connsiteY57" fmla="*/ 9525 h 769144"/>
                <a:gd name="connsiteX58" fmla="*/ 133350 w 2643188"/>
                <a:gd name="connsiteY58" fmla="*/ 0 h 769144"/>
                <a:gd name="connsiteX59" fmla="*/ 0 w 2643188"/>
                <a:gd name="connsiteY59" fmla="*/ 0 h 76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43188" h="769144">
                  <a:moveTo>
                    <a:pt x="2643188" y="769144"/>
                  </a:moveTo>
                  <a:lnTo>
                    <a:pt x="2157413" y="769144"/>
                  </a:lnTo>
                  <a:lnTo>
                    <a:pt x="2157413" y="740569"/>
                  </a:lnTo>
                  <a:lnTo>
                    <a:pt x="2119313" y="740569"/>
                  </a:lnTo>
                  <a:lnTo>
                    <a:pt x="2119313" y="714375"/>
                  </a:lnTo>
                  <a:lnTo>
                    <a:pt x="2007394" y="714375"/>
                  </a:lnTo>
                  <a:lnTo>
                    <a:pt x="2007394" y="681038"/>
                  </a:lnTo>
                  <a:lnTo>
                    <a:pt x="1900238" y="681038"/>
                  </a:lnTo>
                  <a:lnTo>
                    <a:pt x="1900238" y="659606"/>
                  </a:lnTo>
                  <a:lnTo>
                    <a:pt x="1681163" y="659606"/>
                  </a:lnTo>
                  <a:lnTo>
                    <a:pt x="1681163" y="638175"/>
                  </a:lnTo>
                  <a:lnTo>
                    <a:pt x="1638300" y="638175"/>
                  </a:lnTo>
                  <a:lnTo>
                    <a:pt x="1638300" y="616744"/>
                  </a:lnTo>
                  <a:lnTo>
                    <a:pt x="1566863" y="616744"/>
                  </a:lnTo>
                  <a:lnTo>
                    <a:pt x="1566863" y="595313"/>
                  </a:lnTo>
                  <a:lnTo>
                    <a:pt x="1533525" y="595313"/>
                  </a:lnTo>
                  <a:lnTo>
                    <a:pt x="1533525" y="578644"/>
                  </a:lnTo>
                  <a:lnTo>
                    <a:pt x="1462088" y="578644"/>
                  </a:lnTo>
                  <a:lnTo>
                    <a:pt x="1462088" y="554831"/>
                  </a:lnTo>
                  <a:lnTo>
                    <a:pt x="1383506" y="554831"/>
                  </a:lnTo>
                  <a:lnTo>
                    <a:pt x="1383506" y="554831"/>
                  </a:lnTo>
                  <a:lnTo>
                    <a:pt x="1345406" y="554831"/>
                  </a:lnTo>
                  <a:lnTo>
                    <a:pt x="1345406" y="507206"/>
                  </a:lnTo>
                  <a:lnTo>
                    <a:pt x="1314450" y="507206"/>
                  </a:lnTo>
                  <a:lnTo>
                    <a:pt x="1314450" y="488156"/>
                  </a:lnTo>
                  <a:lnTo>
                    <a:pt x="1200150" y="488156"/>
                  </a:lnTo>
                  <a:lnTo>
                    <a:pt x="1200150" y="459581"/>
                  </a:lnTo>
                  <a:lnTo>
                    <a:pt x="1166813" y="459581"/>
                  </a:lnTo>
                  <a:lnTo>
                    <a:pt x="1166813" y="440531"/>
                  </a:lnTo>
                  <a:lnTo>
                    <a:pt x="1085850" y="440531"/>
                  </a:lnTo>
                  <a:lnTo>
                    <a:pt x="1085850" y="390525"/>
                  </a:lnTo>
                  <a:lnTo>
                    <a:pt x="1014413" y="390525"/>
                  </a:lnTo>
                  <a:lnTo>
                    <a:pt x="1014413" y="390525"/>
                  </a:lnTo>
                  <a:lnTo>
                    <a:pt x="981075" y="390525"/>
                  </a:lnTo>
                  <a:lnTo>
                    <a:pt x="981075" y="319088"/>
                  </a:lnTo>
                  <a:lnTo>
                    <a:pt x="942975" y="319088"/>
                  </a:lnTo>
                  <a:lnTo>
                    <a:pt x="942975" y="307181"/>
                  </a:lnTo>
                  <a:lnTo>
                    <a:pt x="859631" y="307181"/>
                  </a:lnTo>
                  <a:lnTo>
                    <a:pt x="859631" y="264319"/>
                  </a:lnTo>
                  <a:lnTo>
                    <a:pt x="754856" y="264319"/>
                  </a:lnTo>
                  <a:lnTo>
                    <a:pt x="754856" y="233363"/>
                  </a:lnTo>
                  <a:lnTo>
                    <a:pt x="681038" y="233363"/>
                  </a:lnTo>
                  <a:lnTo>
                    <a:pt x="681038" y="202406"/>
                  </a:lnTo>
                  <a:lnTo>
                    <a:pt x="611981" y="202406"/>
                  </a:lnTo>
                  <a:lnTo>
                    <a:pt x="611981" y="164306"/>
                  </a:lnTo>
                  <a:lnTo>
                    <a:pt x="576263" y="164306"/>
                  </a:lnTo>
                  <a:lnTo>
                    <a:pt x="576263" y="123825"/>
                  </a:lnTo>
                  <a:lnTo>
                    <a:pt x="450056" y="123825"/>
                  </a:lnTo>
                  <a:lnTo>
                    <a:pt x="450056" y="104775"/>
                  </a:lnTo>
                  <a:lnTo>
                    <a:pt x="388144" y="104775"/>
                  </a:lnTo>
                  <a:lnTo>
                    <a:pt x="388144" y="78581"/>
                  </a:lnTo>
                  <a:lnTo>
                    <a:pt x="354806" y="78581"/>
                  </a:lnTo>
                  <a:lnTo>
                    <a:pt x="354806" y="59531"/>
                  </a:lnTo>
                  <a:lnTo>
                    <a:pt x="323850" y="59531"/>
                  </a:lnTo>
                  <a:lnTo>
                    <a:pt x="323850" y="38100"/>
                  </a:lnTo>
                  <a:lnTo>
                    <a:pt x="276225" y="38100"/>
                  </a:lnTo>
                  <a:lnTo>
                    <a:pt x="276225" y="9525"/>
                  </a:lnTo>
                  <a:lnTo>
                    <a:pt x="123825" y="9525"/>
                  </a:lnTo>
                  <a:lnTo>
                    <a:pt x="133350"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200"/>
            </a:p>
          </p:txBody>
        </p:sp>
      </p:grpSp>
      <p:sp>
        <p:nvSpPr>
          <p:cNvPr id="3" name="TextBox 2"/>
          <p:cNvSpPr txBox="1"/>
          <p:nvPr/>
        </p:nvSpPr>
        <p:spPr>
          <a:xfrm rot="16200000">
            <a:off x="165248" y="3608825"/>
            <a:ext cx="444352" cy="307777"/>
          </a:xfrm>
          <a:prstGeom prst="rect">
            <a:avLst/>
          </a:prstGeom>
          <a:noFill/>
        </p:spPr>
        <p:txBody>
          <a:bodyPr wrap="none" rtlCol="0">
            <a:spAutoFit/>
          </a:bodyPr>
          <a:lstStyle/>
          <a:p>
            <a:r>
              <a:rPr lang="ja-JP" sz="1400" b="0" i="0" dirty="0" smtClean="0">
                <a:solidFill>
                  <a:srgbClr val="4D4D4D"/>
                </a:solidFill>
                <a:ea typeface="MS UI Gothic" pitchFamily="18" charset="0"/>
              </a:rPr>
              <a:t>OS</a:t>
            </a:r>
          </a:p>
        </p:txBody>
      </p:sp>
    </p:spTree>
    <p:extLst>
      <p:ext uri="{BB962C8B-B14F-4D97-AF65-F5344CB8AC3E}">
        <p14:creationId xmlns:p14="http://schemas.microsoft.com/office/powerpoint/2010/main" xmlns="" val="2383923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肛門癌</a:t>
            </a:r>
          </a:p>
        </p:txBody>
      </p:sp>
    </p:spTree>
    <p:extLst>
      <p:ext uri="{BB962C8B-B14F-4D97-AF65-F5344CB8AC3E}">
        <p14:creationId xmlns:p14="http://schemas.microsoft.com/office/powerpoint/2010/main" xmlns="" val="2300560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500: PD-L1陽性の肛門管扁平上皮癌（SCC）に対するペムブロリズマブ（MK-3475）：KEYNOTE-028から得られた安全性および有効性の予備解析結果 – Ott PA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PD-L1陽性の進行SCC肛門癌患者において、ペムブロリズマブの有効性および安全性を評価すること</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Ott et al. </a:t>
            </a:r>
            <a:r>
              <a:rPr lang="ja-JP" sz="1200" b="0" i="1" dirty="0" smtClean="0">
                <a:ea typeface="MS UI Gothic" pitchFamily="18" charset="0"/>
              </a:rPr>
              <a:t>Ann Oncol</a:t>
            </a:r>
            <a:r>
              <a:rPr lang="ja-JP" sz="1200" b="0" i="0" dirty="0" smtClean="0">
                <a:ea typeface="MS UI Gothic" pitchFamily="18" charset="0"/>
              </a:rPr>
              <a:t> 2015; 26 (suppl 6): abstr 500</a:t>
            </a:r>
          </a:p>
        </p:txBody>
      </p:sp>
      <p:sp>
        <p:nvSpPr>
          <p:cNvPr id="6" name="AutoShape 12"/>
          <p:cNvSpPr>
            <a:spLocks noChangeArrowheads="1"/>
          </p:cNvSpPr>
          <p:nvPr/>
        </p:nvSpPr>
        <p:spPr bwMode="auto">
          <a:xfrm>
            <a:off x="4086891" y="2877674"/>
            <a:ext cx="200910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ペムブロリズマブ</a:t>
            </a:r>
            <a:endParaRPr lang="en-US" altLang="ja-JP" b="0" i="0" dirty="0" smtClean="0">
              <a:solidFill>
                <a:srgbClr val="FFFFFF"/>
              </a:solidFill>
              <a:ea typeface="MS UI Gothic" pitchFamily="18" charset="0"/>
            </a:endParaRPr>
          </a:p>
          <a:p>
            <a:pPr algn="ctr" defTabSz="892175" eaLnBrk="0" hangingPunct="0"/>
            <a:r>
              <a:rPr lang="ja-JP" b="0" i="0" dirty="0" smtClean="0">
                <a:solidFill>
                  <a:srgbClr val="FFFFFF"/>
                </a:solidFill>
                <a:ea typeface="MS UI Gothic" pitchFamily="18" charset="0"/>
              </a:rPr>
              <a:t>10 mg/kg IV q2w</a:t>
            </a:r>
          </a:p>
        </p:txBody>
      </p:sp>
      <p:cxnSp>
        <p:nvCxnSpPr>
          <p:cNvPr id="7" name="AutoShape 19"/>
          <p:cNvCxnSpPr>
            <a:cxnSpLocks noChangeShapeType="1"/>
            <a:stCxn id="10" idx="3"/>
          </p:cNvCxnSpPr>
          <p:nvPr/>
        </p:nvCxnSpPr>
        <p:spPr bwMode="auto">
          <a:xfrm flipV="1">
            <a:off x="3684814" y="3461874"/>
            <a:ext cx="402076" cy="429"/>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flipV="1">
            <a:off x="6096000" y="2877674"/>
            <a:ext cx="604800" cy="549540"/>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41957" y="262440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AutoShape 9"/>
          <p:cNvSpPr>
            <a:spLocks noChangeArrowheads="1"/>
          </p:cNvSpPr>
          <p:nvPr/>
        </p:nvSpPr>
        <p:spPr bwMode="auto">
          <a:xfrm>
            <a:off x="365124" y="2378673"/>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進行SCC肛門癌</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以前の治療が無効</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PD-L1陽性</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（n=25）</a:t>
            </a:r>
          </a:p>
        </p:txBody>
      </p:sp>
      <p:sp>
        <p:nvSpPr>
          <p:cNvPr id="15" name="AutoShape 12"/>
          <p:cNvSpPr>
            <a:spLocks noChangeArrowheads="1"/>
          </p:cNvSpPr>
          <p:nvPr/>
        </p:nvSpPr>
        <p:spPr bwMode="auto">
          <a:xfrm>
            <a:off x="6737871" y="383677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6" name="Rectangle 15"/>
          <p:cNvSpPr/>
          <p:nvPr/>
        </p:nvSpPr>
        <p:spPr>
          <a:xfrm>
            <a:off x="6713157" y="2612043"/>
            <a:ext cx="1224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b="0" i="0" dirty="0" smtClean="0">
                <a:solidFill>
                  <a:srgbClr val="4D4D4D"/>
                </a:solidFill>
                <a:ea typeface="MS UI Gothic" pitchFamily="18" charset="0"/>
              </a:rPr>
              <a:t>CR、PR</a:t>
            </a:r>
            <a:endParaRPr lang="en-US" altLang="ja-JP" b="0" i="0" dirty="0" smtClean="0">
              <a:solidFill>
                <a:srgbClr val="4D4D4D"/>
              </a:solidFill>
              <a:ea typeface="MS UI Gothic" pitchFamily="18" charset="0"/>
            </a:endParaRPr>
          </a:p>
          <a:p>
            <a:pPr algn="ctr"/>
            <a:r>
              <a:rPr lang="ja-JP" b="0" i="0" dirty="0" smtClean="0">
                <a:solidFill>
                  <a:srgbClr val="4D4D4D"/>
                </a:solidFill>
                <a:ea typeface="MS UI Gothic" pitchFamily="18" charset="0"/>
              </a:rPr>
              <a:t>またはSD</a:t>
            </a:r>
          </a:p>
        </p:txBody>
      </p:sp>
      <p:cxnSp>
        <p:nvCxnSpPr>
          <p:cNvPr id="18" name="AutoShape 21"/>
          <p:cNvCxnSpPr>
            <a:cxnSpLocks noChangeShapeType="1"/>
            <a:endCxn id="15" idx="1"/>
          </p:cNvCxnSpPr>
          <p:nvPr/>
        </p:nvCxnSpPr>
        <p:spPr bwMode="auto">
          <a:xfrm>
            <a:off x="6133283" y="3412445"/>
            <a:ext cx="604588" cy="688646"/>
          </a:xfrm>
          <a:prstGeom prst="straightConnector1">
            <a:avLst/>
          </a:prstGeom>
          <a:noFill/>
          <a:ln w="57150">
            <a:solidFill>
              <a:schemeClr val="bg2">
                <a:lumMod val="60000"/>
                <a:lumOff val="40000"/>
              </a:schemeClr>
            </a:solidFill>
            <a:round/>
            <a:headEnd/>
            <a:tailEnd type="triangle" w="med" len="med"/>
          </a:ln>
        </p:spPr>
      </p:cxnSp>
      <p:cxnSp>
        <p:nvCxnSpPr>
          <p:cNvPr id="19" name="AutoShape 19"/>
          <p:cNvCxnSpPr>
            <a:cxnSpLocks noChangeShapeType="1"/>
          </p:cNvCxnSpPr>
          <p:nvPr/>
        </p:nvCxnSpPr>
        <p:spPr bwMode="auto">
          <a:xfrm flipV="1">
            <a:off x="7849041" y="2899614"/>
            <a:ext cx="402076" cy="429"/>
          </a:xfrm>
          <a:prstGeom prst="straightConnector1">
            <a:avLst/>
          </a:prstGeom>
          <a:noFill/>
          <a:ln w="57150">
            <a:solidFill>
              <a:schemeClr val="bg2">
                <a:lumMod val="60000"/>
                <a:lumOff val="40000"/>
              </a:schemeClr>
            </a:solidFill>
            <a:round/>
            <a:headEnd/>
            <a:tailEnd type="triangle" w="med" len="med"/>
          </a:ln>
        </p:spPr>
      </p:cxnSp>
      <p:sp>
        <p:nvSpPr>
          <p:cNvPr id="11" name="TextBox 10"/>
          <p:cNvSpPr txBox="1"/>
          <p:nvPr/>
        </p:nvSpPr>
        <p:spPr>
          <a:xfrm>
            <a:off x="6642375" y="4355757"/>
            <a:ext cx="1358064" cy="338554"/>
          </a:xfrm>
          <a:prstGeom prst="rect">
            <a:avLst/>
          </a:prstGeom>
          <a:noFill/>
        </p:spPr>
        <p:txBody>
          <a:bodyPr wrap="none" rtlCol="0">
            <a:spAutoFit/>
          </a:bodyPr>
          <a:lstStyle/>
          <a:p>
            <a:r>
              <a:rPr lang="ja-JP" sz="1600" b="1" i="0" dirty="0" smtClean="0">
                <a:solidFill>
                  <a:srgbClr val="4D4D4D"/>
                </a:solidFill>
                <a:ea typeface="MS UI Gothic" pitchFamily="18" charset="0"/>
              </a:rPr>
              <a:t>中止</a:t>
            </a:r>
          </a:p>
        </p:txBody>
      </p:sp>
      <p:sp>
        <p:nvSpPr>
          <p:cNvPr id="22" name="TextBox 21"/>
          <p:cNvSpPr txBox="1"/>
          <p:nvPr/>
        </p:nvSpPr>
        <p:spPr>
          <a:xfrm>
            <a:off x="6692015" y="2288804"/>
            <a:ext cx="2202719" cy="338554"/>
          </a:xfrm>
          <a:prstGeom prst="rect">
            <a:avLst/>
          </a:prstGeom>
          <a:noFill/>
        </p:spPr>
        <p:txBody>
          <a:bodyPr wrap="none" rtlCol="0">
            <a:spAutoFit/>
          </a:bodyPr>
          <a:lstStyle/>
          <a:p>
            <a:r>
              <a:rPr lang="ja-JP" sz="1600" b="1" i="0" dirty="0" smtClean="0">
                <a:solidFill>
                  <a:srgbClr val="4D4D4D"/>
                </a:solidFill>
                <a:ea typeface="MS UI Gothic" pitchFamily="18" charset="0"/>
              </a:rPr>
              <a:t>24ヶ月以上の治療</a:t>
            </a:r>
          </a:p>
        </p:txBody>
      </p:sp>
      <p:sp>
        <p:nvSpPr>
          <p:cNvPr id="25" name="Rectangle 9"/>
          <p:cNvSpPr txBox="1">
            <a:spLocks noChangeArrowheads="1"/>
          </p:cNvSpPr>
          <p:nvPr/>
        </p:nvSpPr>
        <p:spPr bwMode="auto">
          <a:xfrm>
            <a:off x="365124" y="4814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ORR（RECIST規準 v1.1に基づく）</a:t>
            </a:r>
          </a:p>
          <a:p>
            <a:pPr>
              <a:buClr>
                <a:srgbClr val="043882"/>
              </a:buClr>
            </a:pPr>
            <a:endParaRPr lang="en-GB" kern="0" dirty="0" smtClean="0"/>
          </a:p>
        </p:txBody>
      </p:sp>
      <p:sp>
        <p:nvSpPr>
          <p:cNvPr id="26" name="Content Placeholder 26"/>
          <p:cNvSpPr txBox="1">
            <a:spLocks/>
          </p:cNvSpPr>
          <p:nvPr/>
        </p:nvSpPr>
        <p:spPr>
          <a:xfrm>
            <a:off x="4648200" y="4814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PFS、OS、奏効持続期間</a:t>
            </a:r>
          </a:p>
          <a:p>
            <a:pPr>
              <a:buClr>
                <a:srgbClr val="043882"/>
              </a:buClr>
            </a:pPr>
            <a:r>
              <a:rPr lang="ja-JP" b="0" i="0" dirty="0" smtClean="0">
                <a:solidFill>
                  <a:srgbClr val="4D4D4D"/>
                </a:solidFill>
                <a:ea typeface="MS UI Gothic" pitchFamily="18" charset="0"/>
              </a:rPr>
              <a:t>安全性</a:t>
            </a:r>
          </a:p>
        </p:txBody>
      </p:sp>
    </p:spTree>
    <p:extLst>
      <p:ext uri="{BB962C8B-B14F-4D97-AF65-F5344CB8AC3E}">
        <p14:creationId xmlns:p14="http://schemas.microsoft.com/office/powerpoint/2010/main" xmlns="" val="3205430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500: PD-L1陽性の肛門管扁平上皮癌（SCC）に対するペムブロリズマブ（MK-3475）：KEYNOTE-028から得られた安全性および有効性の予備解析結果 – Ott PA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Ott et al. </a:t>
            </a:r>
            <a:r>
              <a:rPr lang="ja-JP" sz="1200" b="0" i="1" dirty="0" smtClean="0">
                <a:ea typeface="MS UI Gothic" pitchFamily="18" charset="0"/>
              </a:rPr>
              <a:t>Ann Oncol</a:t>
            </a:r>
            <a:r>
              <a:rPr lang="ja-JP" sz="1200" b="0" i="0" dirty="0" smtClean="0">
                <a:ea typeface="MS UI Gothic" pitchFamily="18" charset="0"/>
              </a:rPr>
              <a:t> 2015; 26 (suppl 6): abstr 500</a:t>
            </a:r>
          </a:p>
        </p:txBody>
      </p:sp>
      <p:graphicFrame>
        <p:nvGraphicFramePr>
          <p:cNvPr id="3" name="Table 2"/>
          <p:cNvGraphicFramePr>
            <a:graphicFrameLocks noGrp="1"/>
          </p:cNvGraphicFramePr>
          <p:nvPr>
            <p:extLst>
              <p:ext uri="{D42A27DB-BD31-4B8C-83A1-F6EECF244321}">
                <p14:modId xmlns:p14="http://schemas.microsoft.com/office/powerpoint/2010/main" xmlns="" val="1037332303"/>
              </p:ext>
            </p:extLst>
          </p:nvPr>
        </p:nvGraphicFramePr>
        <p:xfrm>
          <a:off x="609600" y="1651686"/>
          <a:ext cx="8153401" cy="2133600"/>
        </p:xfrm>
        <a:graphic>
          <a:graphicData uri="http://schemas.openxmlformats.org/drawingml/2006/table">
            <a:tbl>
              <a:tblPr firstRow="1" bandRow="1">
                <a:tableStyleId>{69012ECD-51FC-41F1-AA8D-1B2483CD663E}</a:tableStyleId>
              </a:tblPr>
              <a:tblGrid>
                <a:gridCol w="3513254">
                  <a:extLst>
                    <a:ext uri="{9D8B030D-6E8A-4147-A177-3AD203B41FA5}">
                      <a16:colId xmlns:a16="http://schemas.microsoft.com/office/drawing/2014/main" xmlns="" val="20000"/>
                    </a:ext>
                  </a:extLst>
                </a:gridCol>
                <a:gridCol w="1789771">
                  <a:extLst>
                    <a:ext uri="{9D8B030D-6E8A-4147-A177-3AD203B41FA5}">
                      <a16:colId xmlns:a16="http://schemas.microsoft.com/office/drawing/2014/main" xmlns="" val="20001"/>
                    </a:ext>
                  </a:extLst>
                </a:gridCol>
                <a:gridCol w="2850376">
                  <a:extLst>
                    <a:ext uri="{9D8B030D-6E8A-4147-A177-3AD203B41FA5}">
                      <a16:colId xmlns:a16="http://schemas.microsoft.com/office/drawing/2014/main" xmlns="" val="20002"/>
                    </a:ext>
                  </a:extLst>
                </a:gridCol>
              </a:tblGrid>
              <a:tr h="123273">
                <a:tc>
                  <a:txBody>
                    <a:bodyPr/>
                    <a:lstStyle/>
                    <a:p>
                      <a:r>
                        <a:rPr lang="ja-JP" sz="1400" b="1" i="0" dirty="0" smtClean="0">
                          <a:solidFill>
                            <a:srgbClr val="FFFFFF"/>
                          </a:solidFill>
                          <a:ea typeface="MS UI Gothic" pitchFamily="18" charset="0"/>
                        </a:rPr>
                        <a:t>最良効果</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n (%)</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95% CI</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123273">
                <a:tc>
                  <a:txBody>
                    <a:bodyPr/>
                    <a:lstStyle/>
                    <a:p>
                      <a:r>
                        <a:rPr lang="ja-JP" sz="1400" b="0" i="0" dirty="0" smtClean="0">
                          <a:solidFill>
                            <a:srgbClr val="4D4D4D"/>
                          </a:solidFill>
                          <a:ea typeface="MS UI Gothic" pitchFamily="18" charset="0"/>
                        </a:rPr>
                        <a:t>ORR</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5 (20)</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6.8, 40.7</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a16="http://schemas.microsoft.com/office/drawing/2014/main" xmlns="" val="10001"/>
                  </a:ext>
                </a:extLst>
              </a:tr>
              <a:tr h="123273">
                <a:tc>
                  <a:txBody>
                    <a:bodyPr/>
                    <a:lstStyle/>
                    <a:p>
                      <a:pPr marL="180000"/>
                      <a:r>
                        <a:rPr lang="ja-JP" sz="1400" b="0" i="0" dirty="0" smtClean="0">
                          <a:solidFill>
                            <a:srgbClr val="4D4D4D"/>
                          </a:solidFill>
                          <a:ea typeface="MS UI Gothic" pitchFamily="18" charset="0"/>
                        </a:rPr>
                        <a:t>CR</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0.0, 13.7</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a16="http://schemas.microsoft.com/office/drawing/2014/main" xmlns="" val="10002"/>
                  </a:ext>
                </a:extLst>
              </a:tr>
              <a:tr h="123273">
                <a:tc>
                  <a:txBody>
                    <a:bodyPr/>
                    <a:lstStyle/>
                    <a:p>
                      <a:pPr marL="180000"/>
                      <a:r>
                        <a:rPr lang="ja-JP" sz="1400" b="0" i="0" dirty="0" smtClean="0">
                          <a:solidFill>
                            <a:srgbClr val="4D4D4D"/>
                          </a:solidFill>
                          <a:ea typeface="MS UI Gothic" pitchFamily="18" charset="0"/>
                        </a:rPr>
                        <a:t>PR</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5 (20)</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6.8, 40.7</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a16="http://schemas.microsoft.com/office/drawing/2014/main" xmlns="" val="10003"/>
                  </a:ext>
                </a:extLst>
              </a:tr>
              <a:tr h="123273">
                <a:tc>
                  <a:txBody>
                    <a:bodyPr/>
                    <a:lstStyle/>
                    <a:p>
                      <a:r>
                        <a:rPr lang="ja-JP" sz="1400" b="0" i="0" dirty="0" smtClean="0">
                          <a:solidFill>
                            <a:srgbClr val="4D4D4D"/>
                          </a:solidFill>
                          <a:ea typeface="MS UI Gothic" pitchFamily="18" charset="0"/>
                        </a:rPr>
                        <a:t>SD</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11 (44)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24.4, 65.1</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a16="http://schemas.microsoft.com/office/drawing/2014/main" xmlns="" val="10004"/>
                  </a:ext>
                </a:extLst>
              </a:tr>
              <a:tr h="123273">
                <a:tc>
                  <a:txBody>
                    <a:bodyPr/>
                    <a:lstStyle/>
                    <a:p>
                      <a:r>
                        <a:rPr lang="ja-JP" sz="1400" b="0" i="0" dirty="0" smtClean="0">
                          <a:solidFill>
                            <a:srgbClr val="4D4D4D"/>
                          </a:solidFill>
                          <a:ea typeface="MS UI Gothic" pitchFamily="18" charset="0"/>
                        </a:rPr>
                        <a:t>PD</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8 (32)</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14.9, 53.5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a16="http://schemas.microsoft.com/office/drawing/2014/main" xmlns="" val="10005"/>
                  </a:ext>
                </a:extLst>
              </a:tr>
              <a:tr h="123273">
                <a:tc>
                  <a:txBody>
                    <a:bodyPr/>
                    <a:lstStyle/>
                    <a:p>
                      <a:r>
                        <a:rPr lang="ja-JP" sz="1400" b="0" i="0" dirty="0" smtClean="0">
                          <a:solidFill>
                            <a:srgbClr val="4D4D4D"/>
                          </a:solidFill>
                          <a:ea typeface="MS UI Gothic" pitchFamily="18" charset="0"/>
                        </a:rPr>
                        <a:t>判定不能</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 (4)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0.1, 20.4</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a16="http://schemas.microsoft.com/office/drawing/2014/main" xmlns="" val="10006"/>
                  </a:ext>
                </a:extLst>
              </a:tr>
            </a:tbl>
          </a:graphicData>
        </a:graphic>
      </p:graphicFrame>
      <p:sp>
        <p:nvSpPr>
          <p:cNvPr id="13" name="Rectangle 12"/>
          <p:cNvSpPr/>
          <p:nvPr/>
        </p:nvSpPr>
        <p:spPr>
          <a:xfrm>
            <a:off x="5265067" y="3941118"/>
            <a:ext cx="1447800" cy="552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TextBox 14"/>
          <p:cNvSpPr txBox="1"/>
          <p:nvPr/>
        </p:nvSpPr>
        <p:spPr>
          <a:xfrm>
            <a:off x="3436267" y="3905417"/>
            <a:ext cx="3226142" cy="584775"/>
          </a:xfrm>
          <a:prstGeom prst="rect">
            <a:avLst/>
          </a:prstGeom>
          <a:noFill/>
        </p:spPr>
        <p:txBody>
          <a:bodyPr wrap="square" rtlCol="0">
            <a:spAutoFit/>
          </a:bodyPr>
          <a:lstStyle/>
          <a:p>
            <a:pPr algn="ctr"/>
            <a:r>
              <a:rPr lang="ja-JP" sz="1600" b="1" i="0" dirty="0" smtClean="0">
                <a:solidFill>
                  <a:srgbClr val="4D4D4D"/>
                </a:solidFill>
                <a:ea typeface="MS UI Gothic" pitchFamily="18" charset="0"/>
              </a:rPr>
              <a:t>腫瘍サイズにおけるベースラインからの最大の変化</a:t>
            </a:r>
          </a:p>
        </p:txBody>
      </p:sp>
      <p:cxnSp>
        <p:nvCxnSpPr>
          <p:cNvPr id="16" name="Straight Connector 15"/>
          <p:cNvCxnSpPr/>
          <p:nvPr/>
        </p:nvCxnSpPr>
        <p:spPr>
          <a:xfrm>
            <a:off x="3059832" y="4005064"/>
            <a:ext cx="0" cy="2249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87824" y="4005064"/>
            <a:ext cx="72008" cy="2249338"/>
            <a:chOff x="2987824" y="4005064"/>
            <a:chExt cx="72008" cy="2249338"/>
          </a:xfrm>
        </p:grpSpPr>
        <p:cxnSp>
          <p:nvCxnSpPr>
            <p:cNvPr id="18" name="Straight Connector 17"/>
            <p:cNvCxnSpPr/>
            <p:nvPr/>
          </p:nvCxnSpPr>
          <p:spPr>
            <a:xfrm>
              <a:off x="2987824" y="4005064"/>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87824" y="422545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87824" y="4445840"/>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87824" y="466890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87824" y="489463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7824" y="512304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87824" y="535145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557986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7824" y="580827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87824" y="6036688"/>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87824" y="6254402"/>
              <a:ext cx="72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530039" y="3876781"/>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100</a:t>
            </a:r>
          </a:p>
        </p:txBody>
      </p:sp>
      <p:sp>
        <p:nvSpPr>
          <p:cNvPr id="30" name="TextBox 29"/>
          <p:cNvSpPr txBox="1"/>
          <p:nvPr/>
        </p:nvSpPr>
        <p:spPr>
          <a:xfrm>
            <a:off x="2530039" y="4094647"/>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80</a:t>
            </a:r>
          </a:p>
        </p:txBody>
      </p:sp>
      <p:sp>
        <p:nvSpPr>
          <p:cNvPr id="31" name="TextBox 30"/>
          <p:cNvSpPr txBox="1"/>
          <p:nvPr/>
        </p:nvSpPr>
        <p:spPr>
          <a:xfrm>
            <a:off x="2530039" y="4316571"/>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60</a:t>
            </a:r>
          </a:p>
        </p:txBody>
      </p:sp>
      <p:sp>
        <p:nvSpPr>
          <p:cNvPr id="32" name="TextBox 31"/>
          <p:cNvSpPr txBox="1"/>
          <p:nvPr/>
        </p:nvSpPr>
        <p:spPr>
          <a:xfrm>
            <a:off x="2530039" y="4538495"/>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40</a:t>
            </a:r>
          </a:p>
        </p:txBody>
      </p:sp>
      <p:sp>
        <p:nvSpPr>
          <p:cNvPr id="33" name="TextBox 32"/>
          <p:cNvSpPr txBox="1"/>
          <p:nvPr/>
        </p:nvSpPr>
        <p:spPr>
          <a:xfrm>
            <a:off x="2530039" y="4763093"/>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20</a:t>
            </a:r>
          </a:p>
        </p:txBody>
      </p:sp>
      <p:sp>
        <p:nvSpPr>
          <p:cNvPr id="34" name="TextBox 33"/>
          <p:cNvSpPr txBox="1"/>
          <p:nvPr/>
        </p:nvSpPr>
        <p:spPr>
          <a:xfrm>
            <a:off x="2530039" y="4990365"/>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0</a:t>
            </a:r>
          </a:p>
        </p:txBody>
      </p:sp>
      <p:sp>
        <p:nvSpPr>
          <p:cNvPr id="35" name="TextBox 34"/>
          <p:cNvSpPr txBox="1"/>
          <p:nvPr/>
        </p:nvSpPr>
        <p:spPr>
          <a:xfrm>
            <a:off x="2530039" y="5220311"/>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–20</a:t>
            </a:r>
          </a:p>
        </p:txBody>
      </p:sp>
      <p:sp>
        <p:nvSpPr>
          <p:cNvPr id="36" name="TextBox 35"/>
          <p:cNvSpPr txBox="1"/>
          <p:nvPr/>
        </p:nvSpPr>
        <p:spPr>
          <a:xfrm>
            <a:off x="2530039" y="5450257"/>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–40</a:t>
            </a:r>
          </a:p>
        </p:txBody>
      </p:sp>
      <p:sp>
        <p:nvSpPr>
          <p:cNvPr id="37" name="TextBox 36"/>
          <p:cNvSpPr txBox="1"/>
          <p:nvPr/>
        </p:nvSpPr>
        <p:spPr>
          <a:xfrm>
            <a:off x="2530039" y="5680203"/>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–60</a:t>
            </a:r>
          </a:p>
        </p:txBody>
      </p:sp>
      <p:sp>
        <p:nvSpPr>
          <p:cNvPr id="38" name="TextBox 37"/>
          <p:cNvSpPr txBox="1"/>
          <p:nvPr/>
        </p:nvSpPr>
        <p:spPr>
          <a:xfrm>
            <a:off x="2339339" y="6121395"/>
            <a:ext cx="7120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–100</a:t>
            </a:r>
          </a:p>
        </p:txBody>
      </p:sp>
      <p:sp>
        <p:nvSpPr>
          <p:cNvPr id="39" name="TextBox 38"/>
          <p:cNvSpPr txBox="1"/>
          <p:nvPr/>
        </p:nvSpPr>
        <p:spPr>
          <a:xfrm>
            <a:off x="2530039" y="5910739"/>
            <a:ext cx="521369" cy="261610"/>
          </a:xfrm>
          <a:prstGeom prst="rect">
            <a:avLst/>
          </a:prstGeom>
          <a:noFill/>
        </p:spPr>
        <p:txBody>
          <a:bodyPr wrap="square" rtlCol="0">
            <a:spAutoFit/>
          </a:bodyPr>
          <a:lstStyle/>
          <a:p>
            <a:pPr algn="r"/>
            <a:r>
              <a:rPr lang="ja-JP" sz="1100" b="0" i="0" dirty="0" smtClean="0">
                <a:solidFill>
                  <a:srgbClr val="4D4D4D"/>
                </a:solidFill>
                <a:ea typeface="MS UI Gothic" pitchFamily="18" charset="0"/>
              </a:rPr>
              <a:t>–80</a:t>
            </a:r>
          </a:p>
        </p:txBody>
      </p:sp>
      <p:sp>
        <p:nvSpPr>
          <p:cNvPr id="40" name="TextBox 39"/>
          <p:cNvSpPr txBox="1"/>
          <p:nvPr/>
        </p:nvSpPr>
        <p:spPr>
          <a:xfrm rot="16200000">
            <a:off x="1253903" y="4957807"/>
            <a:ext cx="2237602" cy="307777"/>
          </a:xfrm>
          <a:prstGeom prst="rect">
            <a:avLst/>
          </a:prstGeom>
          <a:noFill/>
        </p:spPr>
        <p:txBody>
          <a:bodyPr wrap="square" rtlCol="0">
            <a:spAutoFit/>
          </a:bodyPr>
          <a:lstStyle/>
          <a:p>
            <a:pPr algn="ctr"/>
            <a:r>
              <a:rPr lang="ja-JP" sz="1400" b="0" i="0" dirty="0" smtClean="0">
                <a:solidFill>
                  <a:srgbClr val="4D4D4D"/>
                </a:solidFill>
                <a:ea typeface="MS UI Gothic" pitchFamily="18" charset="0"/>
              </a:rPr>
              <a:t>ベースラインからの変化率、%</a:t>
            </a:r>
          </a:p>
        </p:txBody>
      </p:sp>
      <p:sp>
        <p:nvSpPr>
          <p:cNvPr id="41" name="Rectangle 40"/>
          <p:cNvSpPr/>
          <p:nvPr/>
        </p:nvSpPr>
        <p:spPr>
          <a:xfrm>
            <a:off x="3118919" y="4151972"/>
            <a:ext cx="135802" cy="98277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a:off x="3266793" y="4225452"/>
            <a:ext cx="135802" cy="90929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3433251" y="4843605"/>
            <a:ext cx="135802" cy="29114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a:off x="3577074" y="4843605"/>
            <a:ext cx="135802" cy="29114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3729951" y="4934140"/>
            <a:ext cx="135802" cy="20061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865753" y="4990366"/>
            <a:ext cx="135802" cy="14438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018630" y="5063385"/>
            <a:ext cx="135802" cy="7136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171507" y="5089032"/>
            <a:ext cx="135802" cy="4572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flipV="1">
            <a:off x="4324384" y="5100920"/>
            <a:ext cx="135802" cy="33832"/>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480907" y="5115912"/>
            <a:ext cx="135802" cy="1884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4633784" y="5115912"/>
            <a:ext cx="135802" cy="18840"/>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4786661"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4939538"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092415"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5241647" y="5120479"/>
            <a:ext cx="135802" cy="14273"/>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375382" y="5134752"/>
            <a:ext cx="135802" cy="2286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5523732" y="5129732"/>
            <a:ext cx="135802" cy="71367"/>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5676609" y="5129732"/>
            <a:ext cx="135802" cy="19010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5826197" y="5129731"/>
            <a:ext cx="135802" cy="22566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0" name="Rectangle 59"/>
          <p:cNvSpPr/>
          <p:nvPr/>
        </p:nvSpPr>
        <p:spPr>
          <a:xfrm>
            <a:off x="3442786" y="5821455"/>
            <a:ext cx="135802" cy="71367"/>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5970748" y="5129732"/>
            <a:ext cx="135802" cy="377331"/>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6123148" y="5129732"/>
            <a:ext cx="135802" cy="451330"/>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3" name="Rectangle 62"/>
          <p:cNvSpPr/>
          <p:nvPr/>
        </p:nvSpPr>
        <p:spPr>
          <a:xfrm>
            <a:off x="6275548" y="5129732"/>
            <a:ext cx="135802" cy="678546"/>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6427948" y="5129732"/>
            <a:ext cx="135802" cy="754662"/>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5" name="Rectangle 64"/>
          <p:cNvSpPr/>
          <p:nvPr/>
        </p:nvSpPr>
        <p:spPr>
          <a:xfrm>
            <a:off x="6580348" y="5129732"/>
            <a:ext cx="135802" cy="812081"/>
          </a:xfrm>
          <a:prstGeom prst="rect">
            <a:avLst/>
          </a:prstGeom>
          <a:solidFill>
            <a:schemeClr val="accent1"/>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3442786" y="5579868"/>
            <a:ext cx="135802" cy="71367"/>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TextBox 66"/>
          <p:cNvSpPr txBox="1"/>
          <p:nvPr/>
        </p:nvSpPr>
        <p:spPr>
          <a:xfrm>
            <a:off x="3696477" y="5434434"/>
            <a:ext cx="3226142" cy="584775"/>
          </a:xfrm>
          <a:prstGeom prst="rect">
            <a:avLst/>
          </a:prstGeom>
          <a:noFill/>
        </p:spPr>
        <p:txBody>
          <a:bodyPr wrap="square" rtlCol="0">
            <a:spAutoFit/>
          </a:bodyPr>
          <a:lstStyle/>
          <a:p>
            <a:r>
              <a:rPr lang="ja-JP" sz="1600" b="0" i="0" dirty="0" smtClean="0">
                <a:solidFill>
                  <a:srgbClr val="4D4D4D"/>
                </a:solidFill>
                <a:ea typeface="MS UI Gothic" pitchFamily="18" charset="0"/>
              </a:rPr>
              <a:t>奏効例</a:t>
            </a:r>
          </a:p>
          <a:p>
            <a:r>
              <a:rPr lang="ja-JP" sz="1600" b="0" i="0" dirty="0" smtClean="0">
                <a:solidFill>
                  <a:srgbClr val="4D4D4D"/>
                </a:solidFill>
                <a:ea typeface="MS UI Gothic" pitchFamily="18" charset="0"/>
              </a:rPr>
              <a:t>非奏効例</a:t>
            </a:r>
          </a:p>
        </p:txBody>
      </p:sp>
      <p:cxnSp>
        <p:nvCxnSpPr>
          <p:cNvPr id="68" name="Straight Connector 67"/>
          <p:cNvCxnSpPr/>
          <p:nvPr/>
        </p:nvCxnSpPr>
        <p:spPr>
          <a:xfrm>
            <a:off x="3051408" y="5125697"/>
            <a:ext cx="3747744" cy="187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27639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500: PD-L1陽性の肛門管扁平上皮癌（SCC）に対するペムブロリズマブ（MK-3475）：KEYNOTE-028から得られた安全性および有効性の予備解析結果 – Ott PA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mTTR：15.6週間（範囲7.1～21.0）</a:t>
            </a:r>
          </a:p>
          <a:p>
            <a:r>
              <a:rPr lang="ja-JP" sz="1600" b="0" i="0" dirty="0" smtClean="0">
                <a:solidFill>
                  <a:srgbClr val="4D4D4D"/>
                </a:solidFill>
                <a:ea typeface="MS UI Gothic" pitchFamily="18" charset="0"/>
              </a:rPr>
              <a:t>SD持続期間の中央値：3.6ヶ月（範囲1.8～11.0）</a:t>
            </a:r>
          </a:p>
          <a:p>
            <a:r>
              <a:rPr lang="ja-JP" sz="1600" b="0" i="0" dirty="0" smtClean="0">
                <a:solidFill>
                  <a:srgbClr val="4D4D4D"/>
                </a:solidFill>
                <a:ea typeface="MS UI Gothic" pitchFamily="18" charset="0"/>
              </a:rPr>
              <a:t>mPFS：3.0ヶ月（95%CI 1.7、7.3）；6ヶ月PFS：31.6%；12ヶ月PFS：19.7%</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ペムブロリズマブは、あらゆる治療歴のあるPD-L1陽性の進行SCC肛門癌患者において、有望な抗腫瘍活性を示した</a:t>
            </a:r>
          </a:p>
          <a:p>
            <a:r>
              <a:rPr lang="ja-JP" sz="1600" b="1" i="0" dirty="0" smtClean="0">
                <a:solidFill>
                  <a:srgbClr val="4D4D4D"/>
                </a:solidFill>
                <a:ea typeface="MS UI Gothic" pitchFamily="18" charset="0"/>
              </a:rPr>
              <a:t>安全性プロファイルは管理可能であり、先行試験とも一致した</a:t>
            </a:r>
          </a:p>
          <a:p>
            <a:r>
              <a:rPr lang="ja-JP" sz="1600" b="1" i="0" dirty="0" smtClean="0">
                <a:solidFill>
                  <a:srgbClr val="4D4D4D"/>
                </a:solidFill>
                <a:ea typeface="MS UI Gothic" pitchFamily="18" charset="0"/>
              </a:rPr>
              <a:t>これらのデータは、進行肛門癌におけるペムブロリズマブの今後の研究を支えるものである</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Ott et al. </a:t>
            </a:r>
            <a:r>
              <a:rPr lang="ja-JP" sz="1200" b="0" i="1" dirty="0" smtClean="0">
                <a:ea typeface="MS UI Gothic" pitchFamily="18" charset="0"/>
              </a:rPr>
              <a:t>Ann Oncol</a:t>
            </a:r>
            <a:r>
              <a:rPr lang="ja-JP" sz="1200" b="0" i="0" dirty="0" smtClean="0">
                <a:ea typeface="MS UI Gothic" pitchFamily="18" charset="0"/>
              </a:rPr>
              <a:t> 2015; 26 (suppl 6): abstr 500</a:t>
            </a:r>
          </a:p>
        </p:txBody>
      </p:sp>
      <p:graphicFrame>
        <p:nvGraphicFramePr>
          <p:cNvPr id="3" name="Table 2"/>
          <p:cNvGraphicFramePr>
            <a:graphicFrameLocks noGrp="1"/>
          </p:cNvGraphicFramePr>
          <p:nvPr>
            <p:extLst>
              <p:ext uri="{D42A27DB-BD31-4B8C-83A1-F6EECF244321}">
                <p14:modId xmlns:p14="http://schemas.microsoft.com/office/powerpoint/2010/main" xmlns="" val="3396627308"/>
              </p:ext>
            </p:extLst>
          </p:nvPr>
        </p:nvGraphicFramePr>
        <p:xfrm>
          <a:off x="609600" y="2590800"/>
          <a:ext cx="8153400" cy="1524000"/>
        </p:xfrm>
        <a:graphic>
          <a:graphicData uri="http://schemas.openxmlformats.org/drawingml/2006/table">
            <a:tbl>
              <a:tblPr firstRow="1" bandRow="1">
                <a:tableStyleId>{69012ECD-51FC-41F1-AA8D-1B2483CD663E}</a:tableStyleId>
              </a:tblPr>
              <a:tblGrid>
                <a:gridCol w="4076700">
                  <a:extLst>
                    <a:ext uri="{9D8B030D-6E8A-4147-A177-3AD203B41FA5}">
                      <a16:colId xmlns:a16="http://schemas.microsoft.com/office/drawing/2014/main" xmlns="" val="20000"/>
                    </a:ext>
                  </a:extLst>
                </a:gridCol>
                <a:gridCol w="4076700">
                  <a:extLst>
                    <a:ext uri="{9D8B030D-6E8A-4147-A177-3AD203B41FA5}">
                      <a16:colId xmlns:a16="http://schemas.microsoft.com/office/drawing/2014/main" xmlns="" val="20001"/>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患者 ≥ 1例に発生するグレード3～4のAE、n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n=25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0">
                <a:tc>
                  <a:txBody>
                    <a:bodyPr/>
                    <a:lstStyle/>
                    <a:p>
                      <a:r>
                        <a:rPr lang="ja-JP" sz="1400" b="0" i="0" dirty="0" smtClean="0">
                          <a:solidFill>
                            <a:srgbClr val="4D4D4D"/>
                          </a:solidFill>
                          <a:ea typeface="MS UI Gothic" pitchFamily="18" charset="0"/>
                        </a:rPr>
                        <a:t>TSH上昇</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1 (4)</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a16="http://schemas.microsoft.com/office/drawing/2014/main" xmlns="" val="10001"/>
                  </a:ext>
                </a:extLst>
              </a:tr>
              <a:tr h="0">
                <a:tc>
                  <a:txBody>
                    <a:bodyPr/>
                    <a:lstStyle/>
                    <a:p>
                      <a:r>
                        <a:rPr lang="ja-JP" sz="1400" b="0" i="0" dirty="0" smtClean="0">
                          <a:solidFill>
                            <a:srgbClr val="4D4D4D"/>
                          </a:solidFill>
                          <a:ea typeface="MS UI Gothic" pitchFamily="18" charset="0"/>
                        </a:rPr>
                        <a:t>大腸炎、グレード3</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 (4)</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a16="http://schemas.microsoft.com/office/drawing/2014/main" xmlns="" val="10002"/>
                  </a:ext>
                </a:extLst>
              </a:tr>
              <a:tr h="0">
                <a:tc>
                  <a:txBody>
                    <a:bodyPr/>
                    <a:lstStyle/>
                    <a:p>
                      <a:r>
                        <a:rPr lang="ja-JP" sz="1400" b="0" i="0" dirty="0" smtClean="0">
                          <a:solidFill>
                            <a:srgbClr val="4D4D4D"/>
                          </a:solidFill>
                          <a:ea typeface="MS UI Gothic" pitchFamily="18" charset="0"/>
                        </a:rPr>
                        <a:t>下痢、グレード3</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1 (4)</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a16="http://schemas.microsoft.com/office/drawing/2014/main" xmlns="" val="10003"/>
                  </a:ext>
                </a:extLst>
              </a:tr>
              <a:tr h="0">
                <a:tc>
                  <a:txBody>
                    <a:bodyPr/>
                    <a:lstStyle/>
                    <a:p>
                      <a:r>
                        <a:rPr lang="ja-JP" sz="1400" b="0" i="0" dirty="0" smtClean="0">
                          <a:solidFill>
                            <a:srgbClr val="4D4D4D"/>
                          </a:solidFill>
                          <a:ea typeface="MS UI Gothic" pitchFamily="18" charset="0"/>
                        </a:rPr>
                        <a:t>全身健康状態低下</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 (4)</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46141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神経内分泌腫瘍</a:t>
            </a:r>
          </a:p>
        </p:txBody>
      </p:sp>
    </p:spTree>
    <p:extLst>
      <p:ext uri="{BB962C8B-B14F-4D97-AF65-F5344CB8AC3E}">
        <p14:creationId xmlns:p14="http://schemas.microsoft.com/office/powerpoint/2010/main" xmlns="" val="3285066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5LBA: 肺または消化器（GI）起源の進行非機能性神経内分泌腫瘍（NET）におけるエベロリムス: プラセボ対照、二重盲検、多施設共同、第III相RADIANT-4試験に由来する有効性および安全性の結果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 Yao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進行した肺またはGI起源のNET患者において、エベロリムスの有効性および安全性を評価すること</a:t>
            </a:r>
          </a:p>
        </p:txBody>
      </p:sp>
      <p:sp>
        <p:nvSpPr>
          <p:cNvPr id="13" name="Text Placeholder 12"/>
          <p:cNvSpPr>
            <a:spLocks noGrp="1"/>
          </p:cNvSpPr>
          <p:nvPr>
            <p:ph type="body" sz="quarter" idx="10"/>
          </p:nvPr>
        </p:nvSpPr>
        <p:spPr>
          <a:xfrm>
            <a:off x="365125" y="6096000"/>
            <a:ext cx="4589667" cy="487363"/>
          </a:xfrm>
        </p:spPr>
        <p:txBody>
          <a:bodyPr/>
          <a:lstStyle/>
          <a:p>
            <a:r>
              <a:rPr lang="ja-JP" sz="1200" b="0" i="0" dirty="0" smtClean="0">
                <a:ea typeface="MS UI Gothic" pitchFamily="18" charset="0"/>
              </a:rPr>
              <a:t>*患者層A（予後良好） – 虫垂、盲腸、空腸、回腸起源</a:t>
            </a:r>
            <a:r>
              <a:rPr lang="en" sz="1200" dirty="0" smtClean="0"/>
              <a:t/>
            </a:r>
            <a:br>
              <a:rPr lang="en" sz="1200" dirty="0" smtClean="0"/>
            </a:br>
            <a:r>
              <a:rPr lang="ja-JP" sz="1200" b="0" i="0" dirty="0" smtClean="0">
                <a:ea typeface="MS UI Gothic" pitchFamily="18" charset="0"/>
              </a:rPr>
              <a:t>および起源不明のNET；患者層B（予後不良） – 肺、</a:t>
            </a:r>
            <a:r>
              <a:rPr lang="en" sz="1200" dirty="0" smtClean="0"/>
              <a:t/>
            </a:r>
            <a:br>
              <a:rPr lang="en" sz="1200" dirty="0" smtClean="0"/>
            </a:br>
            <a:r>
              <a:rPr lang="ja-JP" sz="1200" b="0" i="0" dirty="0" smtClean="0">
                <a:ea typeface="MS UI Gothic" pitchFamily="18" charset="0"/>
              </a:rPr>
              <a:t>胃、直腸、および結腸起源（盲腸を除く）。</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Yao et al. </a:t>
            </a:r>
            <a:r>
              <a:rPr lang="ja-JP" sz="1200" b="0" i="1" dirty="0" smtClean="0">
                <a:ea typeface="MS UI Gothic" pitchFamily="18" charset="0"/>
              </a:rPr>
              <a:t>Ann Oncol </a:t>
            </a:r>
            <a:r>
              <a:rPr lang="ja-JP" sz="1200" b="0" i="0" dirty="0" smtClean="0">
                <a:ea typeface="MS UI Gothic" pitchFamily="18" charset="0"/>
              </a:rPr>
              <a:t>2015; 26 (suppl 6): abstr 5LBA</a:t>
            </a:r>
          </a:p>
        </p:txBody>
      </p:sp>
      <p:sp>
        <p:nvSpPr>
          <p:cNvPr id="6" name="Oval 14"/>
          <p:cNvSpPr>
            <a:spLocks noChangeArrowheads="1"/>
          </p:cNvSpPr>
          <p:nvPr/>
        </p:nvSpPr>
        <p:spPr bwMode="auto">
          <a:xfrm>
            <a:off x="4040393" y="32840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a:t>
            </a:r>
            <a:r>
              <a:rPr lang="es-ES" altLang="ja-JP" sz="1100" b="1" i="0" dirty="0" smtClean="0">
                <a:solidFill>
                  <a:srgbClr val="043882"/>
                </a:solidFill>
                <a:ea typeface="MS UI Gothic" pitchFamily="18" charset="0"/>
              </a:rPr>
              <a:t/>
            </a:r>
            <a:br>
              <a:rPr lang="es-ES" altLang="ja-JP" sz="1100" b="1" i="0" dirty="0" smtClean="0">
                <a:solidFill>
                  <a:srgbClr val="043882"/>
                </a:solidFill>
                <a:ea typeface="MS UI Gothic" pitchFamily="18" charset="0"/>
              </a:rPr>
            </a:br>
            <a:r>
              <a:rPr lang="ja-JP" sz="1100" b="1" i="0" dirty="0" smtClean="0">
                <a:solidFill>
                  <a:srgbClr val="043882"/>
                </a:solidFill>
                <a:ea typeface="MS UI Gothic" pitchFamily="18" charset="0"/>
              </a:rPr>
              <a:t>為化</a:t>
            </a:r>
          </a:p>
          <a:p>
            <a:pPr algn="ctr"/>
            <a:r>
              <a:rPr lang="ja-JP" sz="1100" b="1" i="0" dirty="0" smtClean="0">
                <a:solidFill>
                  <a:srgbClr val="043882"/>
                </a:solidFill>
                <a:ea typeface="MS UI Gothic" pitchFamily="18" charset="0"/>
              </a:rPr>
              <a:t>2:1</a:t>
            </a:r>
          </a:p>
        </p:txBody>
      </p:sp>
      <p:cxnSp>
        <p:nvCxnSpPr>
          <p:cNvPr id="7" name="AutoShape 15"/>
          <p:cNvCxnSpPr>
            <a:cxnSpLocks noChangeShapeType="1"/>
            <a:stCxn id="6" idx="0"/>
            <a:endCxn id="15" idx="1"/>
          </p:cNvCxnSpPr>
          <p:nvPr/>
        </p:nvCxnSpPr>
        <p:spPr bwMode="auto">
          <a:xfrm rot="5400000" flipH="1" flipV="1">
            <a:off x="4316226" y="26361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15291"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954792" y="3048000"/>
            <a:ext cx="3413797" cy="892175"/>
          </a:xfrm>
          <a:prstGeom prst="rect">
            <a:avLst/>
          </a:prstGeom>
          <a:noFill/>
          <a:ln w="9525">
            <a:noFill/>
            <a:miter lim="800000"/>
            <a:headEnd/>
            <a:tailEnd/>
          </a:ln>
        </p:spPr>
        <p:txBody>
          <a:bodyPr/>
          <a:lstStyle/>
          <a:p>
            <a:pPr marL="190500" indent="-190500">
              <a:spcBef>
                <a:spcPts val="0"/>
              </a:spcBef>
              <a:spcAft>
                <a:spcPts val="0"/>
              </a:spcAft>
              <a:defRPr/>
            </a:pPr>
            <a:r>
              <a:rPr lang="ja-JP" sz="1600" b="1" i="0" dirty="0" smtClean="0">
                <a:solidFill>
                  <a:srgbClr val="043882"/>
                </a:solidFill>
                <a:ea typeface="MS UI Gothic" pitchFamily="18" charset="0"/>
              </a:rPr>
              <a:t>層別化</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SSA治療歴（あり vs. なし）</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腫瘍の起源（患者層A vs. B*）</a:t>
            </a:r>
          </a:p>
          <a:p>
            <a:pPr marL="203200" indent="-203200">
              <a:spcBef>
                <a:spcPts val="0"/>
              </a:spcBef>
              <a:spcAft>
                <a:spcPts val="0"/>
              </a:spcAft>
              <a:buFont typeface="Arial" pitchFamily="34" charset="0"/>
              <a:buChar char="•"/>
              <a:defRPr/>
            </a:pPr>
            <a:r>
              <a:rPr lang="ja-JP" sz="1600" b="0" i="0" dirty="0" smtClean="0">
                <a:solidFill>
                  <a:srgbClr val="4D4D4D"/>
                </a:solidFill>
                <a:ea typeface="MS UI Gothic" pitchFamily="18" charset="0"/>
              </a:rPr>
              <a:t>WHO PSスコア（1 vs. 2）</a:t>
            </a:r>
          </a:p>
        </p:txBody>
      </p:sp>
      <p:cxnSp>
        <p:nvCxnSpPr>
          <p:cNvPr id="10" name="AutoShape 19"/>
          <p:cNvCxnSpPr>
            <a:cxnSpLocks noChangeShapeType="1"/>
          </p:cNvCxnSpPr>
          <p:nvPr/>
        </p:nvCxnSpPr>
        <p:spPr bwMode="auto">
          <a:xfrm>
            <a:off x="3783670" y="35761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642656"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964166"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エベロリムス 10 mg/日</a:t>
            </a:r>
          </a:p>
          <a:p>
            <a:pPr algn="ctr" defTabSz="892175" eaLnBrk="0" hangingPunct="0"/>
            <a:r>
              <a:rPr lang="ja-JP" b="0" i="0" dirty="0" smtClean="0">
                <a:solidFill>
                  <a:srgbClr val="FFFFFF"/>
                </a:solidFill>
                <a:ea typeface="MS UI Gothic" pitchFamily="18" charset="0"/>
              </a:rPr>
              <a:t>（n=205）</a:t>
            </a:r>
          </a:p>
        </p:txBody>
      </p:sp>
      <p:sp>
        <p:nvSpPr>
          <p:cNvPr id="16" name="AutoShape 9"/>
          <p:cNvSpPr>
            <a:spLocks noChangeArrowheads="1"/>
          </p:cNvSpPr>
          <p:nvPr/>
        </p:nvSpPr>
        <p:spPr bwMode="auto">
          <a:xfrm>
            <a:off x="295923" y="2271584"/>
            <a:ext cx="3503565" cy="267878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高分化型（G1/G2）、進行、進行性・非機能性の肺/GI起源のNET</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活動性のカルチノイド症候群またはその既往歴を有していない</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試験前6ヶ月以内の放射線学的PD</a:t>
            </a:r>
          </a:p>
          <a:p>
            <a:pPr defTabSz="892175" eaLnBrk="0" hangingPunct="0">
              <a:spcAft>
                <a:spcPct val="30000"/>
              </a:spcAft>
            </a:pPr>
            <a:r>
              <a:rPr lang="ja-JP" b="0" i="0" dirty="0" smtClean="0">
                <a:solidFill>
                  <a:srgbClr val="FFFFFF"/>
                </a:solidFill>
                <a:ea typeface="MS UI Gothic" pitchFamily="18" charset="0"/>
              </a:rPr>
              <a:t>（n=302）</a:t>
            </a:r>
          </a:p>
        </p:txBody>
      </p:sp>
      <p:sp>
        <p:nvSpPr>
          <p:cNvPr id="17" name="Rectangle 9"/>
          <p:cNvSpPr txBox="1">
            <a:spLocks noChangeArrowheads="1"/>
          </p:cNvSpPr>
          <p:nvPr/>
        </p:nvSpPr>
        <p:spPr bwMode="auto">
          <a:xfrm>
            <a:off x="463980" y="5102224"/>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p:txBody>
      </p:sp>
      <p:sp>
        <p:nvSpPr>
          <p:cNvPr id="18" name="Content Placeholder 26"/>
          <p:cNvSpPr txBox="1">
            <a:spLocks/>
          </p:cNvSpPr>
          <p:nvPr/>
        </p:nvSpPr>
        <p:spPr>
          <a:xfrm>
            <a:off x="4747056"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OS、ORR、DCR</a:t>
            </a:r>
          </a:p>
          <a:p>
            <a:pPr>
              <a:buClr>
                <a:srgbClr val="043882"/>
              </a:buClr>
            </a:pPr>
            <a:r>
              <a:rPr lang="ja-JP" b="0" i="0" dirty="0" smtClean="0">
                <a:solidFill>
                  <a:srgbClr val="4D4D4D"/>
                </a:solidFill>
                <a:ea typeface="MS UI Gothic" pitchFamily="18" charset="0"/>
              </a:rPr>
              <a:t>安全性、健康関連（HR）QoL、WHO PS</a:t>
            </a:r>
          </a:p>
        </p:txBody>
      </p:sp>
      <p:cxnSp>
        <p:nvCxnSpPr>
          <p:cNvPr id="19" name="AutoShape 16"/>
          <p:cNvCxnSpPr>
            <a:cxnSpLocks noChangeShapeType="1"/>
            <a:endCxn id="22" idx="1"/>
          </p:cNvCxnSpPr>
          <p:nvPr/>
        </p:nvCxnSpPr>
        <p:spPr bwMode="auto">
          <a:xfrm rot="16200000" flipH="1">
            <a:off x="4314175" y="38862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15291"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641076" y="45362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964166"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a:t>
            </a:r>
          </a:p>
          <a:p>
            <a:pPr algn="ctr" defTabSz="892175" eaLnBrk="0" hangingPunct="0"/>
            <a:r>
              <a:rPr lang="ja-JP" b="0" i="0" dirty="0" smtClean="0">
                <a:solidFill>
                  <a:srgbClr val="4D4D4D"/>
                </a:solidFill>
                <a:ea typeface="MS UI Gothic" pitchFamily="18" charset="0"/>
              </a:rPr>
              <a:t>（n=97）</a:t>
            </a:r>
          </a:p>
        </p:txBody>
      </p:sp>
    </p:spTree>
    <p:extLst>
      <p:ext uri="{BB962C8B-B14F-4D97-AF65-F5344CB8AC3E}">
        <p14:creationId xmlns:p14="http://schemas.microsoft.com/office/powerpoint/2010/main" xmlns="" val="345008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3" name="Rectangle 3"/>
          <p:cNvSpPr txBox="1">
            <a:spLocks noChangeArrowheads="1"/>
          </p:cNvSpPr>
          <p:nvPr/>
        </p:nvSpPr>
        <p:spPr>
          <a:xfrm>
            <a:off x="365124" y="1177833"/>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200"/>
              </a:lnSpc>
              <a:spcAft>
                <a:spcPts val="100"/>
              </a:spcAft>
              <a:buNone/>
            </a:pPr>
            <a:r>
              <a:rPr lang="ja-JP" sz="1000" b="0" i="0" dirty="0" smtClean="0">
                <a:solidFill>
                  <a:srgbClr val="4D4D4D"/>
                </a:solidFill>
                <a:ea typeface="MS UI Gothic" pitchFamily="18" charset="0"/>
              </a:rPr>
              <a:t>5FU	5-フルオロウラシル</a:t>
            </a:r>
          </a:p>
          <a:p>
            <a:pPr marL="0" indent="0">
              <a:lnSpc>
                <a:spcPts val="1200"/>
              </a:lnSpc>
              <a:spcAft>
                <a:spcPts val="100"/>
              </a:spcAft>
              <a:buNone/>
            </a:pPr>
            <a:r>
              <a:rPr lang="ja-JP" sz="1000" b="0" i="0" dirty="0" smtClean="0">
                <a:solidFill>
                  <a:srgbClr val="4D4D4D"/>
                </a:solidFill>
                <a:ea typeface="MS UI Gothic" pitchFamily="18" charset="0"/>
              </a:rPr>
              <a:t>5-HIAA	5-ヒドロキシインドール酢酸</a:t>
            </a:r>
          </a:p>
          <a:p>
            <a:pPr marL="0" indent="0">
              <a:lnSpc>
                <a:spcPts val="1200"/>
              </a:lnSpc>
              <a:spcAft>
                <a:spcPts val="100"/>
              </a:spcAft>
              <a:buNone/>
            </a:pPr>
            <a:r>
              <a:rPr lang="ja-JP" sz="1000" b="0" i="0" dirty="0" smtClean="0">
                <a:solidFill>
                  <a:srgbClr val="4D4D4D"/>
                </a:solidFill>
                <a:ea typeface="MS UI Gothic" pitchFamily="18" charset="0"/>
              </a:rPr>
              <a:t>ADC	腺癌</a:t>
            </a:r>
          </a:p>
          <a:p>
            <a:pPr marL="0" indent="0">
              <a:lnSpc>
                <a:spcPts val="1200"/>
              </a:lnSpc>
              <a:spcAft>
                <a:spcPts val="100"/>
              </a:spcAft>
              <a:buNone/>
            </a:pPr>
            <a:r>
              <a:rPr lang="ja-JP" sz="1000" b="0" i="0" dirty="0" smtClean="0">
                <a:solidFill>
                  <a:srgbClr val="4D4D4D"/>
                </a:solidFill>
                <a:ea typeface="MS UI Gothic" pitchFamily="18" charset="0"/>
              </a:rPr>
              <a:t>AE	有害事象</a:t>
            </a:r>
          </a:p>
          <a:p>
            <a:pPr marL="0" indent="0">
              <a:lnSpc>
                <a:spcPts val="1200"/>
              </a:lnSpc>
              <a:spcAft>
                <a:spcPts val="100"/>
              </a:spcAft>
              <a:buNone/>
            </a:pPr>
            <a:r>
              <a:rPr lang="ja-JP" sz="1000" b="0" i="0" dirty="0" smtClean="0">
                <a:solidFill>
                  <a:srgbClr val="4D4D4D"/>
                </a:solidFill>
                <a:ea typeface="MS UI Gothic" pitchFamily="18" charset="0"/>
              </a:rPr>
              <a:t>AJCC/UICC	American Joint Committee on Cancer/ Union for </a:t>
            </a:r>
            <a:r>
              <a:rPr lang="en" sz="1000" dirty="0" smtClean="0"/>
              <a:t/>
            </a:r>
            <a:br>
              <a:rPr lang="en" sz="1000" dirty="0" smtClean="0"/>
            </a:br>
            <a:r>
              <a:rPr lang="ja-JP" sz="1000" b="0" i="0" dirty="0" smtClean="0">
                <a:solidFill>
                  <a:srgbClr val="4D4D4D"/>
                </a:solidFill>
                <a:ea typeface="MS UI Gothic" pitchFamily="18" charset="0"/>
              </a:rPr>
              <a:t>	International Cancer Control</a:t>
            </a:r>
          </a:p>
          <a:p>
            <a:pPr marL="0" indent="0">
              <a:lnSpc>
                <a:spcPts val="1200"/>
              </a:lnSpc>
              <a:spcAft>
                <a:spcPts val="100"/>
              </a:spcAft>
              <a:buNone/>
            </a:pPr>
            <a:r>
              <a:rPr lang="ja-JP" sz="1000" b="0" i="0" dirty="0" smtClean="0">
                <a:solidFill>
                  <a:srgbClr val="4D4D4D"/>
                </a:solidFill>
                <a:ea typeface="MS UI Gothic" pitchFamily="18" charset="0"/>
              </a:rPr>
              <a:t>CA-125	癌抗原gen 125</a:t>
            </a:r>
          </a:p>
          <a:p>
            <a:pPr marL="0" indent="0">
              <a:lnSpc>
                <a:spcPts val="1200"/>
              </a:lnSpc>
              <a:spcAft>
                <a:spcPts val="100"/>
              </a:spcAft>
              <a:buNone/>
            </a:pPr>
            <a:r>
              <a:rPr lang="ja-JP" sz="1000" b="0" i="0" dirty="0" smtClean="0">
                <a:solidFill>
                  <a:srgbClr val="4D4D4D"/>
                </a:solidFill>
                <a:ea typeface="MS UI Gothic" pitchFamily="18" charset="0"/>
              </a:rPr>
              <a:t>CI	信頼区間</a:t>
            </a:r>
          </a:p>
          <a:p>
            <a:pPr marL="0" indent="0">
              <a:lnSpc>
                <a:spcPts val="1200"/>
              </a:lnSpc>
              <a:spcAft>
                <a:spcPts val="100"/>
              </a:spcAft>
              <a:buNone/>
            </a:pPr>
            <a:r>
              <a:rPr lang="ja-JP" sz="1000" b="0" i="0" dirty="0" smtClean="0">
                <a:solidFill>
                  <a:srgbClr val="4D4D4D"/>
                </a:solidFill>
                <a:ea typeface="MS UI Gothic" pitchFamily="18" charset="0"/>
              </a:rPr>
              <a:t>CEA	癌胎児性抗原</a:t>
            </a:r>
          </a:p>
          <a:p>
            <a:pPr marL="0" indent="0">
              <a:lnSpc>
                <a:spcPts val="1200"/>
              </a:lnSpc>
              <a:spcAft>
                <a:spcPts val="100"/>
              </a:spcAft>
              <a:buNone/>
            </a:pPr>
            <a:r>
              <a:rPr lang="ja-JP" sz="1000" b="0" i="0" dirty="0" smtClean="0">
                <a:solidFill>
                  <a:srgbClr val="4D4D4D"/>
                </a:solidFill>
                <a:ea typeface="MS UI Gothic" pitchFamily="18" charset="0"/>
              </a:rPr>
              <a:t>CR	完全奏効</a:t>
            </a:r>
          </a:p>
          <a:p>
            <a:pPr marL="0" indent="0">
              <a:lnSpc>
                <a:spcPts val="1200"/>
              </a:lnSpc>
              <a:spcAft>
                <a:spcPts val="100"/>
              </a:spcAft>
              <a:buNone/>
            </a:pPr>
            <a:r>
              <a:rPr lang="ja-JP" sz="1000" b="0" i="0" dirty="0" smtClean="0">
                <a:solidFill>
                  <a:srgbClr val="4D4D4D"/>
                </a:solidFill>
                <a:ea typeface="MS UI Gothic" pitchFamily="18" charset="0"/>
              </a:rPr>
              <a:t>CRT	化学放射線療法</a:t>
            </a:r>
          </a:p>
          <a:p>
            <a:pPr marL="0" indent="0">
              <a:lnSpc>
                <a:spcPts val="1200"/>
              </a:lnSpc>
              <a:spcAft>
                <a:spcPts val="100"/>
              </a:spcAft>
              <a:buNone/>
            </a:pPr>
            <a:r>
              <a:rPr lang="ja-JP" sz="1000" b="0" i="0" dirty="0" smtClean="0">
                <a:solidFill>
                  <a:srgbClr val="4D4D4D"/>
                </a:solidFill>
                <a:ea typeface="MS UI Gothic" pitchFamily="18" charset="0"/>
              </a:rPr>
              <a:t>CT	化学療法</a:t>
            </a:r>
          </a:p>
          <a:p>
            <a:pPr marL="0" indent="0">
              <a:lnSpc>
                <a:spcPts val="1200"/>
              </a:lnSpc>
              <a:spcAft>
                <a:spcPts val="100"/>
              </a:spcAft>
              <a:buNone/>
            </a:pPr>
            <a:r>
              <a:rPr lang="ja-JP" sz="1000" b="0" i="0" dirty="0" smtClean="0">
                <a:solidFill>
                  <a:srgbClr val="4D4D4D"/>
                </a:solidFill>
                <a:ea typeface="MS UI Gothic" pitchFamily="18" charset="0"/>
              </a:rPr>
              <a:t>CTL	細胞傷害性Tリンパ球</a:t>
            </a:r>
          </a:p>
          <a:p>
            <a:pPr marL="0" indent="0">
              <a:lnSpc>
                <a:spcPts val="1200"/>
              </a:lnSpc>
              <a:spcAft>
                <a:spcPts val="100"/>
              </a:spcAft>
              <a:buNone/>
            </a:pPr>
            <a:r>
              <a:rPr lang="ja-JP" sz="1000" b="0" i="0" dirty="0" smtClean="0">
                <a:solidFill>
                  <a:srgbClr val="4D4D4D"/>
                </a:solidFill>
                <a:ea typeface="MS UI Gothic" pitchFamily="18" charset="0"/>
              </a:rPr>
              <a:t>DCR	病勢コントロール率</a:t>
            </a:r>
          </a:p>
          <a:p>
            <a:pPr marL="0" indent="0">
              <a:lnSpc>
                <a:spcPts val="1200"/>
              </a:lnSpc>
              <a:spcAft>
                <a:spcPts val="100"/>
              </a:spcAft>
              <a:buNone/>
            </a:pPr>
            <a:r>
              <a:rPr lang="ja-JP" sz="1000" b="0" i="0" dirty="0" smtClean="0">
                <a:solidFill>
                  <a:srgbClr val="4D4D4D"/>
                </a:solidFill>
                <a:ea typeface="MS UI Gothic" pitchFamily="18" charset="0"/>
              </a:rPr>
              <a:t>DFS	無病生存期間</a:t>
            </a:r>
          </a:p>
          <a:p>
            <a:pPr marL="0" indent="0">
              <a:lnSpc>
                <a:spcPts val="1200"/>
              </a:lnSpc>
              <a:spcAft>
                <a:spcPts val="100"/>
              </a:spcAft>
              <a:buNone/>
            </a:pPr>
            <a:r>
              <a:rPr lang="ja-JP" sz="1000" b="0" i="0" dirty="0" smtClean="0">
                <a:solidFill>
                  <a:srgbClr val="4D4D4D"/>
                </a:solidFill>
                <a:ea typeface="MS UI Gothic" pitchFamily="18" charset="0"/>
              </a:rPr>
              <a:t>EBV	エプスタイン・バーウイルス</a:t>
            </a:r>
          </a:p>
          <a:p>
            <a:pPr marL="0" indent="0">
              <a:lnSpc>
                <a:spcPts val="1200"/>
              </a:lnSpc>
              <a:spcAft>
                <a:spcPts val="100"/>
              </a:spcAft>
              <a:buNone/>
            </a:pPr>
            <a:r>
              <a:rPr lang="ja-JP" sz="1000" b="0" i="0" dirty="0" smtClean="0">
                <a:solidFill>
                  <a:srgbClr val="4D4D4D"/>
                </a:solidFill>
                <a:ea typeface="MS UI Gothic" pitchFamily="18" charset="0"/>
              </a:rPr>
              <a:t>ECF	エピルビシン/シスプラチン/5-フルオロウラシル</a:t>
            </a:r>
          </a:p>
          <a:p>
            <a:pPr marL="0" indent="0">
              <a:lnSpc>
                <a:spcPts val="1200"/>
              </a:lnSpc>
              <a:spcAft>
                <a:spcPts val="100"/>
              </a:spcAft>
              <a:buNone/>
            </a:pPr>
            <a:r>
              <a:rPr lang="ja-JP" sz="1000" b="0" i="0" dirty="0" smtClean="0">
                <a:solidFill>
                  <a:srgbClr val="4D4D4D"/>
                </a:solidFill>
                <a:ea typeface="MS UI Gothic" pitchFamily="18" charset="0"/>
              </a:rPr>
              <a:t>ECOG</a:t>
            </a:r>
            <a:r>
              <a:rPr lang="ja-JP" sz="1000" b="1" i="0" dirty="0" smtClean="0">
                <a:solidFill>
                  <a:srgbClr val="4D4D4D"/>
                </a:solidFill>
                <a:ea typeface="MS UI Gothic" pitchFamily="18" charset="0"/>
              </a:rPr>
              <a:t>	</a:t>
            </a:r>
            <a:r>
              <a:rPr lang="ja-JP" sz="1000" b="0" i="0" dirty="0" smtClean="0">
                <a:solidFill>
                  <a:srgbClr val="4D4D4D"/>
                </a:solidFill>
                <a:ea typeface="MS UI Gothic" pitchFamily="18" charset="0"/>
              </a:rPr>
              <a:t>米国東海岸癌臨床試験グループ</a:t>
            </a:r>
          </a:p>
          <a:p>
            <a:pPr marL="0" indent="0">
              <a:lnSpc>
                <a:spcPts val="1200"/>
              </a:lnSpc>
              <a:spcAft>
                <a:spcPts val="100"/>
              </a:spcAft>
              <a:buNone/>
            </a:pPr>
            <a:r>
              <a:rPr lang="ja-JP" sz="1000" b="0" i="0" dirty="0" smtClean="0">
                <a:solidFill>
                  <a:srgbClr val="4D4D4D"/>
                </a:solidFill>
                <a:ea typeface="MS UI Gothic" pitchFamily="18" charset="0"/>
              </a:rPr>
              <a:t>ECX	エピルビシン/シスプラチン/カペシタビン</a:t>
            </a:r>
          </a:p>
          <a:p>
            <a:pPr marL="0" indent="0">
              <a:lnSpc>
                <a:spcPts val="1200"/>
              </a:lnSpc>
              <a:spcAft>
                <a:spcPts val="100"/>
              </a:spcAft>
              <a:buNone/>
            </a:pPr>
            <a:r>
              <a:rPr lang="ja-JP" sz="1000" b="0" i="0" dirty="0" smtClean="0">
                <a:solidFill>
                  <a:srgbClr val="4D4D4D"/>
                </a:solidFill>
                <a:ea typeface="MS UI Gothic" pitchFamily="18" charset="0"/>
              </a:rPr>
              <a:t>FLOT	ドセタキセル/5-フルオロウラシル/ロイコボリン/オキサリプラチン</a:t>
            </a:r>
          </a:p>
          <a:p>
            <a:pPr marL="0" indent="0">
              <a:lnSpc>
                <a:spcPts val="1200"/>
              </a:lnSpc>
              <a:spcAft>
                <a:spcPts val="100"/>
              </a:spcAft>
              <a:buNone/>
            </a:pPr>
            <a:r>
              <a:rPr lang="ja-JP" sz="1000" b="0" i="0" dirty="0" smtClean="0">
                <a:solidFill>
                  <a:srgbClr val="4D4D4D"/>
                </a:solidFill>
                <a:ea typeface="MS UI Gothic" pitchFamily="18" charset="0"/>
              </a:rPr>
              <a:t>GC	胃癌</a:t>
            </a:r>
          </a:p>
          <a:p>
            <a:pPr marL="0" indent="0">
              <a:lnSpc>
                <a:spcPts val="1200"/>
              </a:lnSpc>
              <a:spcAft>
                <a:spcPts val="100"/>
              </a:spcAft>
              <a:buNone/>
            </a:pPr>
            <a:r>
              <a:rPr lang="ja-JP" sz="1000" b="0" i="0" dirty="0" smtClean="0">
                <a:solidFill>
                  <a:srgbClr val="4D4D4D"/>
                </a:solidFill>
                <a:ea typeface="MS UI Gothic" pitchFamily="18" charset="0"/>
              </a:rPr>
              <a:t>GEC	胃食道腺癌</a:t>
            </a:r>
          </a:p>
          <a:p>
            <a:pPr marL="0" indent="0">
              <a:lnSpc>
                <a:spcPts val="1200"/>
              </a:lnSpc>
              <a:spcAft>
                <a:spcPts val="100"/>
              </a:spcAft>
              <a:buNone/>
            </a:pPr>
            <a:r>
              <a:rPr lang="ja-JP" sz="1000" b="0" i="0" dirty="0" smtClean="0">
                <a:solidFill>
                  <a:srgbClr val="4D4D4D"/>
                </a:solidFill>
                <a:ea typeface="MS UI Gothic" pitchFamily="18" charset="0"/>
              </a:rPr>
              <a:t>GEJ	胃食道接合部</a:t>
            </a:r>
          </a:p>
          <a:p>
            <a:pPr marL="0" indent="0">
              <a:lnSpc>
                <a:spcPts val="1200"/>
              </a:lnSpc>
              <a:spcAft>
                <a:spcPts val="100"/>
              </a:spcAft>
              <a:buNone/>
            </a:pPr>
            <a:r>
              <a:rPr lang="ja-JP" sz="1000" b="0" i="0" dirty="0" smtClean="0">
                <a:solidFill>
                  <a:srgbClr val="4D4D4D"/>
                </a:solidFill>
                <a:ea typeface="MS UI Gothic" pitchFamily="18" charset="0"/>
              </a:rPr>
              <a:t>GI	胃腸/消化器</a:t>
            </a:r>
          </a:p>
          <a:p>
            <a:pPr marL="0" indent="0">
              <a:lnSpc>
                <a:spcPts val="1200"/>
              </a:lnSpc>
              <a:spcAft>
                <a:spcPts val="100"/>
              </a:spcAft>
              <a:buNone/>
            </a:pPr>
            <a:r>
              <a:rPr lang="ja-JP" sz="1000" b="0" i="0" dirty="0" smtClean="0">
                <a:solidFill>
                  <a:srgbClr val="4D4D4D"/>
                </a:solidFill>
                <a:ea typeface="MS UI Gothic" pitchFamily="18" charset="0"/>
              </a:rPr>
              <a:t>Gy	グレイ</a:t>
            </a:r>
          </a:p>
          <a:p>
            <a:pPr marL="0" indent="0">
              <a:lnSpc>
                <a:spcPts val="1200"/>
              </a:lnSpc>
              <a:spcAft>
                <a:spcPts val="100"/>
              </a:spcAft>
              <a:buNone/>
            </a:pPr>
            <a:r>
              <a:rPr lang="ja-JP" sz="1000" b="0" i="0" dirty="0" smtClean="0">
                <a:solidFill>
                  <a:srgbClr val="4D4D4D"/>
                </a:solidFill>
                <a:ea typeface="MS UI Gothic" pitchFamily="18" charset="0"/>
              </a:rPr>
              <a:t>HCC	肝細胞癌</a:t>
            </a:r>
          </a:p>
          <a:p>
            <a:pPr marL="0" indent="0">
              <a:lnSpc>
                <a:spcPts val="1200"/>
              </a:lnSpc>
              <a:spcAft>
                <a:spcPts val="100"/>
              </a:spcAft>
              <a:buNone/>
            </a:pPr>
            <a:r>
              <a:rPr lang="ja-JP" sz="1000" b="0" i="1" dirty="0" smtClean="0">
                <a:solidFill>
                  <a:srgbClr val="4D4D4D"/>
                </a:solidFill>
                <a:ea typeface="MS UI Gothic" pitchFamily="18" charset="0"/>
              </a:rPr>
              <a:t>H. pylori</a:t>
            </a:r>
            <a:r>
              <a:rPr lang="ja-JP" sz="1000" b="0" i="0" dirty="0" smtClean="0">
                <a:solidFill>
                  <a:srgbClr val="4D4D4D"/>
                </a:solidFill>
                <a:ea typeface="MS UI Gothic" pitchFamily="18" charset="0"/>
              </a:rPr>
              <a:t>	</a:t>
            </a:r>
            <a:r>
              <a:rPr lang="ja-JP" sz="1000" b="0" i="1" dirty="0" smtClean="0">
                <a:solidFill>
                  <a:srgbClr val="4D4D4D"/>
                </a:solidFill>
                <a:ea typeface="MS UI Gothic" pitchFamily="18" charset="0"/>
              </a:rPr>
              <a:t>ヘリコバクター・ピロリ</a:t>
            </a:r>
          </a:p>
          <a:p>
            <a:pPr marL="0" indent="0">
              <a:lnSpc>
                <a:spcPts val="1200"/>
              </a:lnSpc>
              <a:spcAft>
                <a:spcPts val="100"/>
              </a:spcAft>
              <a:buNone/>
            </a:pPr>
            <a:r>
              <a:rPr lang="ja-JP" sz="1000" b="0" i="0" dirty="0" smtClean="0">
                <a:solidFill>
                  <a:srgbClr val="4D4D4D"/>
                </a:solidFill>
                <a:ea typeface="MS UI Gothic" pitchFamily="18" charset="0"/>
              </a:rPr>
              <a:t>HR	ハザード比</a:t>
            </a:r>
          </a:p>
          <a:p>
            <a:pPr marL="0" indent="0">
              <a:lnSpc>
                <a:spcPts val="1200"/>
              </a:lnSpc>
              <a:spcAft>
                <a:spcPts val="100"/>
              </a:spcAft>
              <a:buNone/>
            </a:pPr>
            <a:r>
              <a:rPr lang="ja-JP" sz="1000" b="0" i="0" dirty="0" smtClean="0">
                <a:solidFill>
                  <a:srgbClr val="4D4D4D"/>
                </a:solidFill>
                <a:ea typeface="MS UI Gothic" pitchFamily="18" charset="0"/>
              </a:rPr>
              <a:t>HR-QoL	健康関連生活の質</a:t>
            </a:r>
          </a:p>
          <a:p>
            <a:pPr marL="0" indent="0">
              <a:lnSpc>
                <a:spcPts val="1200"/>
              </a:lnSpc>
              <a:spcAft>
                <a:spcPts val="100"/>
              </a:spcAft>
              <a:buNone/>
            </a:pPr>
            <a:r>
              <a:rPr lang="ja-JP" sz="1000" b="0" i="0" dirty="0" smtClean="0">
                <a:solidFill>
                  <a:srgbClr val="4D4D4D"/>
                </a:solidFill>
                <a:ea typeface="MS UI Gothic" pitchFamily="18" charset="0"/>
              </a:rPr>
              <a:t>ITT	intent-to-treat</a:t>
            </a:r>
          </a:p>
          <a:p>
            <a:pPr marL="0" indent="0">
              <a:lnSpc>
                <a:spcPts val="1200"/>
              </a:lnSpc>
              <a:spcAft>
                <a:spcPts val="100"/>
              </a:spcAft>
              <a:buNone/>
            </a:pPr>
            <a:r>
              <a:rPr lang="ja-JP" sz="1000" b="0" i="0" dirty="0" smtClean="0">
                <a:solidFill>
                  <a:srgbClr val="4D4D4D"/>
                </a:solidFill>
                <a:ea typeface="MS UI Gothic" pitchFamily="18" charset="0"/>
              </a:rPr>
              <a:t>IV	静脈内</a:t>
            </a:r>
          </a:p>
          <a:p>
            <a:pPr marL="0" indent="0">
              <a:lnSpc>
                <a:spcPts val="1200"/>
              </a:lnSpc>
              <a:spcAft>
                <a:spcPts val="100"/>
              </a:spcAft>
              <a:buNone/>
            </a:pPr>
            <a:r>
              <a:rPr lang="ja-JP" sz="1000" b="0" i="0" dirty="0" smtClean="0">
                <a:solidFill>
                  <a:srgbClr val="4D4D4D"/>
                </a:solidFill>
                <a:ea typeface="MS UI Gothic" pitchFamily="18" charset="0"/>
              </a:rPr>
              <a:t>LAR	長時間作用型徐放性製剤</a:t>
            </a:r>
          </a:p>
          <a:p>
            <a:pPr marL="0" indent="0">
              <a:lnSpc>
                <a:spcPts val="1200"/>
              </a:lnSpc>
              <a:spcAft>
                <a:spcPts val="100"/>
              </a:spcAft>
              <a:buNone/>
            </a:pPr>
            <a:r>
              <a:rPr lang="ja-JP" sz="1000" b="0" i="0" dirty="0" smtClean="0">
                <a:solidFill>
                  <a:srgbClr val="4D4D4D"/>
                </a:solidFill>
                <a:ea typeface="MS UI Gothic" pitchFamily="18" charset="0"/>
              </a:rPr>
              <a:t>mAb	モノクローナル抗体</a:t>
            </a:r>
          </a:p>
          <a:p>
            <a:pPr marL="0" indent="0">
              <a:lnSpc>
                <a:spcPts val="1200"/>
              </a:lnSpc>
              <a:spcAft>
                <a:spcPts val="100"/>
              </a:spcAft>
              <a:buNone/>
            </a:pPr>
            <a:endParaRPr lang="en-GB" sz="1000" dirty="0" smtClean="0"/>
          </a:p>
          <a:p>
            <a:pPr marL="0" indent="0">
              <a:lnSpc>
                <a:spcPts val="1200"/>
              </a:lnSpc>
              <a:spcAft>
                <a:spcPts val="100"/>
              </a:spcAft>
              <a:buNone/>
            </a:pPr>
            <a:r>
              <a:rPr lang="ja-JP" sz="1000" b="0" i="0" dirty="0" smtClean="0">
                <a:solidFill>
                  <a:srgbClr val="4D4D4D"/>
                </a:solidFill>
                <a:ea typeface="MS UI Gothic" pitchFamily="18" charset="0"/>
              </a:rPr>
              <a:t>NCI−CTC	米国国立癌研究所共通毒性基準</a:t>
            </a:r>
          </a:p>
          <a:p>
            <a:pPr marL="0" indent="0">
              <a:lnSpc>
                <a:spcPts val="1200"/>
              </a:lnSpc>
              <a:spcAft>
                <a:spcPts val="100"/>
              </a:spcAft>
              <a:buNone/>
            </a:pPr>
            <a:r>
              <a:rPr lang="ja-JP" sz="1000" b="0" i="0" dirty="0" smtClean="0">
                <a:solidFill>
                  <a:srgbClr val="4D4D4D"/>
                </a:solidFill>
                <a:ea typeface="MS UI Gothic" pitchFamily="18" charset="0"/>
              </a:rPr>
              <a:t>(m)NET	（転移性）神経内分泌腫瘍</a:t>
            </a:r>
          </a:p>
          <a:p>
            <a:pPr marL="0" indent="0">
              <a:lnSpc>
                <a:spcPts val="1200"/>
              </a:lnSpc>
              <a:spcAft>
                <a:spcPts val="100"/>
              </a:spcAft>
              <a:buNone/>
            </a:pPr>
            <a:r>
              <a:rPr lang="ja-JP" sz="1000" b="0" i="0" dirty="0" smtClean="0">
                <a:solidFill>
                  <a:srgbClr val="4D4D4D"/>
                </a:solidFill>
                <a:ea typeface="MS UI Gothic" pitchFamily="18" charset="0"/>
              </a:rPr>
              <a:t>NS	有意でない</a:t>
            </a:r>
          </a:p>
          <a:p>
            <a:pPr marL="0" indent="0">
              <a:lnSpc>
                <a:spcPts val="1200"/>
              </a:lnSpc>
              <a:spcAft>
                <a:spcPts val="100"/>
              </a:spcAft>
              <a:buNone/>
            </a:pPr>
            <a:r>
              <a:rPr lang="ja-JP" sz="1000" b="0" i="0" dirty="0" smtClean="0">
                <a:solidFill>
                  <a:srgbClr val="4D4D4D"/>
                </a:solidFill>
                <a:ea typeface="MS UI Gothic" pitchFamily="18" charset="0"/>
              </a:rPr>
              <a:t>OP	手術</a:t>
            </a:r>
          </a:p>
          <a:p>
            <a:pPr marL="0" indent="0">
              <a:lnSpc>
                <a:spcPts val="1200"/>
              </a:lnSpc>
              <a:spcAft>
                <a:spcPts val="100"/>
              </a:spcAft>
              <a:buNone/>
            </a:pPr>
            <a:r>
              <a:rPr lang="ja-JP" sz="1000" b="0" i="0" dirty="0" smtClean="0">
                <a:solidFill>
                  <a:srgbClr val="4D4D4D"/>
                </a:solidFill>
                <a:ea typeface="MS UI Gothic" pitchFamily="18" charset="0"/>
              </a:rPr>
              <a:t>OSCC	食道扁平上皮癌</a:t>
            </a:r>
          </a:p>
          <a:p>
            <a:pPr marL="0" indent="0">
              <a:lnSpc>
                <a:spcPts val="1200"/>
              </a:lnSpc>
              <a:spcAft>
                <a:spcPts val="100"/>
              </a:spcAft>
              <a:buNone/>
            </a:pPr>
            <a:r>
              <a:rPr lang="ja-JP" sz="1000" b="0" i="0" dirty="0" smtClean="0">
                <a:solidFill>
                  <a:srgbClr val="4D4D4D"/>
                </a:solidFill>
                <a:ea typeface="MS UI Gothic" pitchFamily="18" charset="0"/>
              </a:rPr>
              <a:t>ORR	全／客観的奏効率</a:t>
            </a:r>
          </a:p>
          <a:p>
            <a:pPr marL="0" indent="0">
              <a:lnSpc>
                <a:spcPts val="1200"/>
              </a:lnSpc>
              <a:spcAft>
                <a:spcPts val="100"/>
              </a:spcAft>
              <a:buNone/>
            </a:pPr>
            <a:r>
              <a:rPr lang="ja-JP" sz="1000" b="0" i="0" dirty="0" smtClean="0">
                <a:solidFill>
                  <a:srgbClr val="4D4D4D"/>
                </a:solidFill>
                <a:ea typeface="MS UI Gothic" pitchFamily="18" charset="0"/>
              </a:rPr>
              <a:t>(m)OS	全生存期間（中央値）</a:t>
            </a:r>
          </a:p>
          <a:p>
            <a:pPr marL="0" indent="0">
              <a:lnSpc>
                <a:spcPts val="1200"/>
              </a:lnSpc>
              <a:spcAft>
                <a:spcPts val="100"/>
              </a:spcAft>
              <a:buNone/>
            </a:pPr>
            <a:r>
              <a:rPr lang="ja-JP" sz="1000" b="0" i="0" dirty="0" smtClean="0">
                <a:solidFill>
                  <a:srgbClr val="4D4D4D"/>
                </a:solidFill>
                <a:ea typeface="MS UI Gothic" pitchFamily="18" charset="0"/>
              </a:rPr>
              <a:t>pCR	病理学的完全奏効</a:t>
            </a:r>
          </a:p>
          <a:p>
            <a:pPr marL="0" indent="0">
              <a:lnSpc>
                <a:spcPts val="1200"/>
              </a:lnSpc>
              <a:spcAft>
                <a:spcPts val="100"/>
              </a:spcAft>
              <a:buNone/>
            </a:pPr>
            <a:r>
              <a:rPr lang="ja-JP" sz="1000" b="0" i="0" dirty="0" smtClean="0">
                <a:solidFill>
                  <a:srgbClr val="4D4D4D"/>
                </a:solidFill>
                <a:ea typeface="MS UI Gothic" pitchFamily="18" charset="0"/>
              </a:rPr>
              <a:t>PD	病勢進行</a:t>
            </a:r>
          </a:p>
          <a:p>
            <a:pPr marL="0" indent="0">
              <a:lnSpc>
                <a:spcPts val="1200"/>
              </a:lnSpc>
              <a:spcAft>
                <a:spcPts val="100"/>
              </a:spcAft>
              <a:buNone/>
            </a:pPr>
            <a:r>
              <a:rPr lang="ja-JP" sz="1000" b="0" i="0" dirty="0" smtClean="0">
                <a:solidFill>
                  <a:srgbClr val="4D4D4D"/>
                </a:solidFill>
                <a:ea typeface="MS UI Gothic" pitchFamily="18" charset="0"/>
              </a:rPr>
              <a:t>PD-L1	プログラム死-リガンド1</a:t>
            </a:r>
          </a:p>
          <a:p>
            <a:pPr marL="0" indent="0">
              <a:lnSpc>
                <a:spcPts val="1200"/>
              </a:lnSpc>
              <a:spcAft>
                <a:spcPts val="100"/>
              </a:spcAft>
              <a:buNone/>
            </a:pPr>
            <a:r>
              <a:rPr lang="ja-JP" sz="1000" b="0" i="0" dirty="0" smtClean="0">
                <a:solidFill>
                  <a:srgbClr val="4D4D4D"/>
                </a:solidFill>
                <a:ea typeface="MS UI Gothic" pitchFamily="18" charset="0"/>
              </a:rPr>
              <a:t>(m)PFS	無増悪生存期間（中央値）</a:t>
            </a:r>
          </a:p>
          <a:p>
            <a:pPr marL="0" indent="0">
              <a:lnSpc>
                <a:spcPts val="1200"/>
              </a:lnSpc>
              <a:spcAft>
                <a:spcPts val="100"/>
              </a:spcAft>
              <a:buNone/>
            </a:pPr>
            <a:r>
              <a:rPr lang="ja-JP" sz="1000" b="0" i="0" dirty="0" smtClean="0">
                <a:solidFill>
                  <a:srgbClr val="4D4D4D"/>
                </a:solidFill>
                <a:ea typeface="MS UI Gothic" pitchFamily="18" charset="0"/>
              </a:rPr>
              <a:t>PO	経口</a:t>
            </a:r>
          </a:p>
          <a:p>
            <a:pPr marL="0" indent="0">
              <a:lnSpc>
                <a:spcPts val="1200"/>
              </a:lnSpc>
              <a:spcAft>
                <a:spcPts val="100"/>
              </a:spcAft>
              <a:buNone/>
            </a:pPr>
            <a:r>
              <a:rPr lang="ja-JP" sz="1000" b="0" i="0" dirty="0" smtClean="0">
                <a:solidFill>
                  <a:srgbClr val="4D4D4D"/>
                </a:solidFill>
                <a:ea typeface="MS UI Gothic" pitchFamily="18" charset="0"/>
              </a:rPr>
              <a:t>PR	部分奏効</a:t>
            </a:r>
          </a:p>
          <a:p>
            <a:pPr marL="0" indent="0">
              <a:lnSpc>
                <a:spcPts val="1200"/>
              </a:lnSpc>
              <a:spcAft>
                <a:spcPts val="100"/>
              </a:spcAft>
              <a:buNone/>
            </a:pPr>
            <a:r>
              <a:rPr lang="ja-JP" sz="1000" b="0" i="0" dirty="0" smtClean="0">
                <a:solidFill>
                  <a:srgbClr val="4D4D4D"/>
                </a:solidFill>
                <a:ea typeface="MS UI Gothic" pitchFamily="18" charset="0"/>
              </a:rPr>
              <a:t>PS	一般状態</a:t>
            </a:r>
          </a:p>
          <a:p>
            <a:pPr marL="0" indent="0">
              <a:lnSpc>
                <a:spcPts val="1200"/>
              </a:lnSpc>
              <a:spcAft>
                <a:spcPts val="100"/>
              </a:spcAft>
              <a:buNone/>
            </a:pPr>
            <a:r>
              <a:rPr lang="ja-JP" sz="1000" b="0" i="0" dirty="0" smtClean="0">
                <a:solidFill>
                  <a:srgbClr val="4D4D4D"/>
                </a:solidFill>
                <a:ea typeface="MS UI Gothic" pitchFamily="18" charset="0"/>
              </a:rPr>
              <a:t>pSR	病理学的準完全奏効</a:t>
            </a:r>
          </a:p>
          <a:p>
            <a:pPr marL="0" indent="0">
              <a:lnSpc>
                <a:spcPts val="1200"/>
              </a:lnSpc>
              <a:spcAft>
                <a:spcPts val="100"/>
              </a:spcAft>
              <a:buNone/>
            </a:pPr>
            <a:r>
              <a:rPr lang="ja-JP" sz="1000" b="0" i="0" dirty="0" smtClean="0">
                <a:solidFill>
                  <a:srgbClr val="4D4D4D"/>
                </a:solidFill>
                <a:ea typeface="MS UI Gothic" pitchFamily="18" charset="0"/>
              </a:rPr>
              <a:t>q2w	2週間ごと</a:t>
            </a:r>
          </a:p>
          <a:p>
            <a:pPr marL="0" indent="0">
              <a:lnSpc>
                <a:spcPts val="1200"/>
              </a:lnSpc>
              <a:spcAft>
                <a:spcPts val="100"/>
              </a:spcAft>
              <a:buNone/>
            </a:pPr>
            <a:r>
              <a:rPr lang="ja-JP" sz="1000" b="0" i="0" dirty="0" smtClean="0">
                <a:solidFill>
                  <a:srgbClr val="4D4D4D"/>
                </a:solidFill>
                <a:ea typeface="MS UI Gothic" pitchFamily="18" charset="0"/>
              </a:rPr>
              <a:t>QoL	生活の質</a:t>
            </a:r>
          </a:p>
          <a:p>
            <a:pPr marL="0" indent="0">
              <a:lnSpc>
                <a:spcPts val="1200"/>
              </a:lnSpc>
              <a:spcAft>
                <a:spcPts val="100"/>
              </a:spcAft>
              <a:buNone/>
            </a:pPr>
            <a:r>
              <a:rPr lang="ja-JP" sz="1000" b="0" i="0" dirty="0" smtClean="0">
                <a:solidFill>
                  <a:srgbClr val="4D4D4D"/>
                </a:solidFill>
                <a:ea typeface="MS UI Gothic" pitchFamily="18" charset="0"/>
              </a:rPr>
              <a:t>RECIST	固形癌の治療効果判定のためのガイドイラン</a:t>
            </a:r>
          </a:p>
          <a:p>
            <a:pPr marL="0" indent="0">
              <a:lnSpc>
                <a:spcPts val="1200"/>
              </a:lnSpc>
              <a:spcAft>
                <a:spcPts val="100"/>
              </a:spcAft>
              <a:buNone/>
            </a:pPr>
            <a:r>
              <a:rPr lang="ja-JP" sz="1000" b="0" i="0" dirty="0" smtClean="0">
                <a:solidFill>
                  <a:srgbClr val="4D4D4D"/>
                </a:solidFill>
                <a:ea typeface="MS UI Gothic" pitchFamily="18" charset="0"/>
              </a:rPr>
              <a:t>RT	放射線療法</a:t>
            </a:r>
          </a:p>
          <a:p>
            <a:pPr marL="0" indent="0">
              <a:lnSpc>
                <a:spcPts val="1200"/>
              </a:lnSpc>
              <a:spcAft>
                <a:spcPts val="100"/>
              </a:spcAft>
              <a:buNone/>
            </a:pPr>
            <a:r>
              <a:rPr lang="ja-JP" sz="1000" b="0" i="0" dirty="0" smtClean="0">
                <a:solidFill>
                  <a:srgbClr val="4D4D4D"/>
                </a:solidFill>
                <a:ea typeface="MS UI Gothic" pitchFamily="18" charset="0"/>
              </a:rPr>
              <a:t>SAE	重篤な有害事象</a:t>
            </a:r>
          </a:p>
          <a:p>
            <a:pPr marL="0" indent="0">
              <a:lnSpc>
                <a:spcPts val="1200"/>
              </a:lnSpc>
              <a:spcAft>
                <a:spcPts val="100"/>
              </a:spcAft>
              <a:buNone/>
            </a:pPr>
            <a:r>
              <a:rPr lang="ja-JP" sz="1000" b="0" i="0" dirty="0" smtClean="0">
                <a:solidFill>
                  <a:srgbClr val="4D4D4D"/>
                </a:solidFill>
                <a:ea typeface="MS UI Gothic" pitchFamily="18" charset="0"/>
              </a:rPr>
              <a:t>SCC	扁平上皮癌</a:t>
            </a:r>
          </a:p>
          <a:p>
            <a:pPr marL="0" indent="0">
              <a:lnSpc>
                <a:spcPts val="1200"/>
              </a:lnSpc>
              <a:spcAft>
                <a:spcPts val="100"/>
              </a:spcAft>
              <a:buNone/>
            </a:pPr>
            <a:r>
              <a:rPr lang="ja-JP" sz="1000" b="0" i="0" dirty="0" smtClean="0">
                <a:solidFill>
                  <a:srgbClr val="4D4D4D"/>
                </a:solidFill>
                <a:ea typeface="MS UI Gothic" pitchFamily="18" charset="0"/>
              </a:rPr>
              <a:t>SD	病勢安定</a:t>
            </a:r>
          </a:p>
          <a:p>
            <a:pPr marL="0" indent="0">
              <a:lnSpc>
                <a:spcPts val="1200"/>
              </a:lnSpc>
              <a:spcAft>
                <a:spcPts val="100"/>
              </a:spcAft>
              <a:buNone/>
            </a:pPr>
            <a:r>
              <a:rPr lang="ja-JP" sz="1000" b="0" i="0" dirty="0" smtClean="0">
                <a:solidFill>
                  <a:srgbClr val="4D4D4D"/>
                </a:solidFill>
                <a:ea typeface="MS UI Gothic" pitchFamily="18" charset="0"/>
              </a:rPr>
              <a:t>SSA	ソマトスタチンアナログ</a:t>
            </a:r>
          </a:p>
          <a:p>
            <a:pPr marL="0" indent="0">
              <a:lnSpc>
                <a:spcPts val="1200"/>
              </a:lnSpc>
              <a:spcAft>
                <a:spcPts val="100"/>
              </a:spcAft>
              <a:buNone/>
            </a:pPr>
            <a:r>
              <a:rPr lang="ja-JP" sz="1000" b="0" i="0" dirty="0" smtClean="0">
                <a:solidFill>
                  <a:srgbClr val="4D4D4D"/>
                </a:solidFill>
                <a:ea typeface="MS UI Gothic" pitchFamily="18" charset="0"/>
              </a:rPr>
              <a:t>TEAE	試験治療下発現有害事象</a:t>
            </a:r>
          </a:p>
          <a:p>
            <a:pPr marL="0" indent="0">
              <a:lnSpc>
                <a:spcPts val="1200"/>
              </a:lnSpc>
              <a:spcAft>
                <a:spcPts val="100"/>
              </a:spcAft>
              <a:buNone/>
            </a:pPr>
            <a:r>
              <a:rPr lang="ja-JP" sz="1000" b="0" i="0" dirty="0" smtClean="0">
                <a:solidFill>
                  <a:srgbClr val="4D4D4D"/>
                </a:solidFill>
                <a:ea typeface="MS UI Gothic" pitchFamily="18" charset="0"/>
              </a:rPr>
              <a:t>TID	1日3回</a:t>
            </a:r>
          </a:p>
          <a:p>
            <a:pPr marL="0" indent="0">
              <a:lnSpc>
                <a:spcPts val="1200"/>
              </a:lnSpc>
              <a:spcAft>
                <a:spcPts val="100"/>
              </a:spcAft>
              <a:buNone/>
            </a:pPr>
            <a:r>
              <a:rPr lang="ja-JP" sz="1000" b="0" i="0" dirty="0" smtClean="0">
                <a:solidFill>
                  <a:srgbClr val="4D4D4D"/>
                </a:solidFill>
                <a:ea typeface="MS UI Gothic" pitchFamily="18" charset="0"/>
              </a:rPr>
              <a:t>TNM	原発腫瘍、所属リンパ節、遠隔転移</a:t>
            </a:r>
          </a:p>
          <a:p>
            <a:pPr marL="0" indent="0">
              <a:lnSpc>
                <a:spcPts val="1200"/>
              </a:lnSpc>
              <a:spcAft>
                <a:spcPts val="100"/>
              </a:spcAft>
              <a:buNone/>
            </a:pPr>
            <a:r>
              <a:rPr lang="ja-JP" sz="1000" b="0" i="0" dirty="0" smtClean="0">
                <a:solidFill>
                  <a:srgbClr val="4D4D4D"/>
                </a:solidFill>
                <a:ea typeface="MS UI Gothic" pitchFamily="18" charset="0"/>
              </a:rPr>
              <a:t>TTP	無増悪期間</a:t>
            </a:r>
          </a:p>
          <a:p>
            <a:pPr marL="0" indent="0">
              <a:lnSpc>
                <a:spcPts val="1200"/>
              </a:lnSpc>
              <a:spcAft>
                <a:spcPts val="100"/>
              </a:spcAft>
              <a:buNone/>
            </a:pPr>
            <a:r>
              <a:rPr lang="ja-JP" sz="1000" b="0" i="0" dirty="0" smtClean="0">
                <a:solidFill>
                  <a:srgbClr val="4D4D4D"/>
                </a:solidFill>
                <a:ea typeface="MS UI Gothic" pitchFamily="18" charset="0"/>
              </a:rPr>
              <a:t>TTR	奏効までの期間</a:t>
            </a:r>
          </a:p>
          <a:p>
            <a:pPr marL="0" indent="0">
              <a:lnSpc>
                <a:spcPts val="1200"/>
              </a:lnSpc>
              <a:spcAft>
                <a:spcPts val="100"/>
              </a:spcAft>
              <a:buNone/>
            </a:pPr>
            <a:r>
              <a:rPr lang="ja-JP" sz="1000" b="0" i="0" dirty="0" smtClean="0">
                <a:solidFill>
                  <a:srgbClr val="4D4D4D"/>
                </a:solidFill>
                <a:ea typeface="MS UI Gothic" pitchFamily="18" charset="0"/>
              </a:rPr>
              <a:t>TRG	腫瘍退縮グレード</a:t>
            </a:r>
          </a:p>
          <a:p>
            <a:pPr marL="0" indent="0">
              <a:lnSpc>
                <a:spcPts val="1200"/>
              </a:lnSpc>
              <a:spcAft>
                <a:spcPts val="100"/>
              </a:spcAft>
              <a:buNone/>
            </a:pPr>
            <a:r>
              <a:rPr lang="ja-JP" sz="1000" b="0" i="0" dirty="0" smtClean="0">
                <a:solidFill>
                  <a:srgbClr val="4D4D4D"/>
                </a:solidFill>
                <a:ea typeface="MS UI Gothic" pitchFamily="18" charset="0"/>
              </a:rPr>
              <a:t>TSH	甲状腺刺激ホルモン</a:t>
            </a:r>
          </a:p>
          <a:p>
            <a:pPr marL="0" indent="0">
              <a:lnSpc>
                <a:spcPts val="1200"/>
              </a:lnSpc>
              <a:spcAft>
                <a:spcPts val="100"/>
              </a:spcAft>
              <a:buNone/>
            </a:pPr>
            <a:r>
              <a:rPr lang="ja-JP" sz="1000" b="0" i="0" dirty="0" smtClean="0">
                <a:solidFill>
                  <a:srgbClr val="4D4D4D"/>
                </a:solidFill>
                <a:ea typeface="MS UI Gothic" pitchFamily="18" charset="0"/>
              </a:rPr>
              <a:t>ULN	正常範囲上限</a:t>
            </a:r>
          </a:p>
          <a:p>
            <a:pPr marL="0" indent="0">
              <a:lnSpc>
                <a:spcPts val="1200"/>
              </a:lnSpc>
              <a:spcAft>
                <a:spcPts val="100"/>
              </a:spcAft>
              <a:buNone/>
            </a:pPr>
            <a:r>
              <a:rPr lang="ja-JP" sz="1000" b="0" i="0" dirty="0" smtClean="0">
                <a:solidFill>
                  <a:srgbClr val="4D4D4D"/>
                </a:solidFill>
                <a:ea typeface="MS UI Gothic" pitchFamily="18" charset="0"/>
              </a:rPr>
              <a:t>WHO	世界保健機関</a:t>
            </a:r>
          </a:p>
          <a:p>
            <a:pPr marL="0" indent="0">
              <a:lnSpc>
                <a:spcPts val="1200"/>
              </a:lnSpc>
              <a:spcAft>
                <a:spcPts val="100"/>
              </a:spcAft>
              <a:buNone/>
            </a:pPr>
            <a:r>
              <a:rPr lang="en-GB" sz="1000" dirty="0"/>
              <a:t> </a:t>
            </a:r>
          </a:p>
          <a:p>
            <a:pPr marL="0" indent="0">
              <a:lnSpc>
                <a:spcPts val="1200"/>
              </a:lnSpc>
              <a:spcAft>
                <a:spcPts val="100"/>
              </a:spcAft>
              <a:buNone/>
            </a:pPr>
            <a:r>
              <a:rPr lang="en-GB" sz="1000" b="1" dirty="0"/>
              <a:t> </a:t>
            </a:r>
            <a:endParaRPr lang="en-GB" sz="1000" dirty="0"/>
          </a:p>
        </p:txBody>
      </p:sp>
    </p:spTree>
    <p:extLst>
      <p:ext uri="{BB962C8B-B14F-4D97-AF65-F5344CB8AC3E}">
        <p14:creationId xmlns:p14="http://schemas.microsoft.com/office/powerpoint/2010/main" xmlns="" val="3843321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5LBA: 肺または消化器（GI）起源の進行非機能性神経内分泌腫瘍（NET）におけるエベロリムス: プラセボ対照、二重盲検、多施設共同、第III相RADIANT-4試験に由来する有効性および安全性の結果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 Yao J et al</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Yao et al. </a:t>
            </a:r>
            <a:r>
              <a:rPr lang="ja-JP" sz="1200" b="0" i="1" dirty="0" smtClean="0">
                <a:ea typeface="MS UI Gothic" pitchFamily="18" charset="0"/>
              </a:rPr>
              <a:t>Ann Oncol</a:t>
            </a:r>
            <a:r>
              <a:rPr lang="ja-JP" sz="1200" b="0" i="0" dirty="0" smtClean="0">
                <a:ea typeface="MS UI Gothic" pitchFamily="18" charset="0"/>
              </a:rPr>
              <a:t> 2015; 26 (suppl 6): abstr 5LBA</a:t>
            </a:r>
          </a:p>
        </p:txBody>
      </p:sp>
      <p:sp>
        <p:nvSpPr>
          <p:cNvPr id="3" name="TextBox 2"/>
          <p:cNvSpPr txBox="1"/>
          <p:nvPr/>
        </p:nvSpPr>
        <p:spPr>
          <a:xfrm>
            <a:off x="1976677" y="1418281"/>
            <a:ext cx="633507" cy="369332"/>
          </a:xfrm>
          <a:prstGeom prst="rect">
            <a:avLst/>
          </a:prstGeom>
          <a:noFill/>
        </p:spPr>
        <p:txBody>
          <a:bodyPr wrap="none" rtlCol="0">
            <a:spAutoFit/>
          </a:bodyPr>
          <a:lstStyle/>
          <a:p>
            <a:r>
              <a:rPr lang="ja-JP" b="1" i="0" dirty="0" smtClean="0">
                <a:solidFill>
                  <a:srgbClr val="4D4D4D"/>
                </a:solidFill>
                <a:ea typeface="MS UI Gothic" pitchFamily="18" charset="0"/>
              </a:rPr>
              <a:t>PFS</a:t>
            </a:r>
          </a:p>
        </p:txBody>
      </p:sp>
      <p:sp>
        <p:nvSpPr>
          <p:cNvPr id="10" name="TextBox 9"/>
          <p:cNvSpPr txBox="1"/>
          <p:nvPr/>
        </p:nvSpPr>
        <p:spPr>
          <a:xfrm>
            <a:off x="5715214" y="1460839"/>
            <a:ext cx="2480166" cy="369332"/>
          </a:xfrm>
          <a:prstGeom prst="rect">
            <a:avLst/>
          </a:prstGeom>
          <a:noFill/>
        </p:spPr>
        <p:txBody>
          <a:bodyPr wrap="none" rtlCol="0">
            <a:spAutoFit/>
          </a:bodyPr>
          <a:lstStyle/>
          <a:p>
            <a:r>
              <a:rPr lang="ja-JP" b="1" i="0" dirty="0" smtClean="0">
                <a:solidFill>
                  <a:srgbClr val="4D4D4D"/>
                </a:solidFill>
                <a:ea typeface="MS UI Gothic" pitchFamily="18" charset="0"/>
              </a:rPr>
              <a:t>OS（中間解析）</a:t>
            </a:r>
          </a:p>
        </p:txBody>
      </p:sp>
      <p:graphicFrame>
        <p:nvGraphicFramePr>
          <p:cNvPr id="5" name="Table 4"/>
          <p:cNvGraphicFramePr>
            <a:graphicFrameLocks noGrp="1"/>
          </p:cNvGraphicFramePr>
          <p:nvPr>
            <p:extLst>
              <p:ext uri="{D42A27DB-BD31-4B8C-83A1-F6EECF244321}">
                <p14:modId xmlns:p14="http://schemas.microsoft.com/office/powerpoint/2010/main" xmlns="" val="3055033091"/>
              </p:ext>
            </p:extLst>
          </p:nvPr>
        </p:nvGraphicFramePr>
        <p:xfrm>
          <a:off x="419100" y="4394200"/>
          <a:ext cx="8305800" cy="1854200"/>
        </p:xfrm>
        <a:graphic>
          <a:graphicData uri="http://schemas.openxmlformats.org/drawingml/2006/table">
            <a:tbl>
              <a:tblPr firstRow="1" bandRow="1">
                <a:tableStyleId>{69012ECD-51FC-41F1-AA8D-1B2483CD663E}</a:tableStyleId>
              </a:tblPr>
              <a:tblGrid>
                <a:gridCol w="2768600">
                  <a:extLst>
                    <a:ext uri="{9D8B030D-6E8A-4147-A177-3AD203B41FA5}">
                      <a16:colId xmlns:a16="http://schemas.microsoft.com/office/drawing/2014/main" xmlns="" val="20000"/>
                    </a:ext>
                  </a:extLst>
                </a:gridCol>
                <a:gridCol w="2768600">
                  <a:extLst>
                    <a:ext uri="{9D8B030D-6E8A-4147-A177-3AD203B41FA5}">
                      <a16:colId xmlns:a16="http://schemas.microsoft.com/office/drawing/2014/main" xmlns="" val="20001"/>
                    </a:ext>
                  </a:extLst>
                </a:gridCol>
                <a:gridCol w="2768600">
                  <a:extLst>
                    <a:ext uri="{9D8B030D-6E8A-4147-A177-3AD203B41FA5}">
                      <a16:colId xmlns:a16="http://schemas.microsoft.com/office/drawing/2014/main" xmlns="" val="20002"/>
                    </a:ext>
                  </a:extLst>
                </a:gridCol>
              </a:tblGrid>
              <a:tr h="370840">
                <a:tc>
                  <a:txBody>
                    <a:bodyPr/>
                    <a:lstStyle/>
                    <a:p>
                      <a:r>
                        <a:rPr lang="ja-JP" sz="1400" b="1" i="0" dirty="0" smtClean="0">
                          <a:solidFill>
                            <a:srgbClr val="FFFFFF"/>
                          </a:solidFill>
                          <a:ea typeface="MS UI Gothic" pitchFamily="18" charset="0"/>
                        </a:rPr>
                        <a:t>最良総合効果、n(%)</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エベロリムス(n=205)</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プラセボ(n=97)</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70840">
                <a:tc>
                  <a:txBody>
                    <a:bodyPr/>
                    <a:lstStyle/>
                    <a:p>
                      <a:r>
                        <a:rPr lang="ja-JP" sz="1400" b="0" i="0" dirty="0" smtClean="0">
                          <a:solidFill>
                            <a:srgbClr val="4D4D4D"/>
                          </a:solidFill>
                          <a:ea typeface="MS UI Gothic" pitchFamily="18" charset="0"/>
                        </a:rPr>
                        <a:t>ORR (CR + PR)</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ja-JP" sz="1400" b="0" i="0" dirty="0" smtClean="0">
                          <a:solidFill>
                            <a:srgbClr val="4D4D4D"/>
                          </a:solidFill>
                          <a:ea typeface="MS UI Gothic" pitchFamily="18" charset="0"/>
                        </a:rPr>
                        <a:t>4 (2.0)</a:t>
                      </a:r>
                    </a:p>
                  </a:txBody>
                  <a:tcP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ja-JP" sz="1400" b="0" i="0" dirty="0" smtClean="0">
                          <a:solidFill>
                            <a:srgbClr val="4D4D4D"/>
                          </a:solidFill>
                          <a:ea typeface="MS UI Gothic" pitchFamily="18" charset="0"/>
                        </a:rPr>
                        <a:t>1 (1.0)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1"/>
                  </a:ext>
                </a:extLst>
              </a:tr>
              <a:tr h="370840">
                <a:tc>
                  <a:txBody>
                    <a:bodyPr/>
                    <a:lstStyle/>
                    <a:p>
                      <a:r>
                        <a:rPr lang="ja-JP" sz="1400" b="0" i="0" dirty="0" smtClean="0">
                          <a:solidFill>
                            <a:srgbClr val="4D4D4D"/>
                          </a:solidFill>
                          <a:ea typeface="MS UI Gothic" pitchFamily="18" charset="0"/>
                        </a:rPr>
                        <a:t>DCR (CR + PR + SD)</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ja-JP" sz="1400" b="0" i="0" dirty="0" smtClean="0">
                          <a:solidFill>
                            <a:srgbClr val="4D4D4D"/>
                          </a:solidFill>
                          <a:ea typeface="MS UI Gothic" pitchFamily="18" charset="0"/>
                        </a:rPr>
                        <a:t>169 (82.4)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tc>
                  <a:txBody>
                    <a:bodyPr/>
                    <a:lstStyle/>
                    <a:p>
                      <a:pPr algn="ctr"/>
                      <a:r>
                        <a:rPr lang="ja-JP" sz="1400" b="0" i="0" dirty="0" smtClean="0">
                          <a:solidFill>
                            <a:srgbClr val="4D4D4D"/>
                          </a:solidFill>
                          <a:ea typeface="MS UI Gothic" pitchFamily="18" charset="0"/>
                        </a:rPr>
                        <a:t>63 (64.9)</a:t>
                      </a:r>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10002"/>
                  </a:ext>
                </a:extLst>
              </a:tr>
              <a:tr h="370840">
                <a:tc>
                  <a:txBody>
                    <a:bodyPr/>
                    <a:lstStyle/>
                    <a:p>
                      <a:r>
                        <a:rPr lang="ja-JP" sz="1400" b="0" i="0" dirty="0" smtClean="0">
                          <a:solidFill>
                            <a:srgbClr val="4D4D4D"/>
                          </a:solidFill>
                          <a:ea typeface="MS UI Gothic" pitchFamily="18" charset="0"/>
                        </a:rPr>
                        <a:t>PD</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ja-JP" sz="1400" b="0" i="0" dirty="0" smtClean="0">
                          <a:solidFill>
                            <a:srgbClr val="4D4D4D"/>
                          </a:solidFill>
                          <a:ea typeface="MS UI Gothic" pitchFamily="18" charset="0"/>
                        </a:rPr>
                        <a:t>19 (9.3)</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tc>
                  <a:txBody>
                    <a:bodyPr/>
                    <a:lstStyle/>
                    <a:p>
                      <a:pPr algn="ctr"/>
                      <a:r>
                        <a:rPr lang="ja-JP" sz="1400" b="0" i="0" dirty="0" smtClean="0">
                          <a:solidFill>
                            <a:srgbClr val="4D4D4D"/>
                          </a:solidFill>
                          <a:ea typeface="MS UI Gothic" pitchFamily="18" charset="0"/>
                        </a:rPr>
                        <a:t>26 (26.8)</a:t>
                      </a:r>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3"/>
                  </a:ext>
                </a:extLst>
              </a:tr>
              <a:tr h="370840">
                <a:tc>
                  <a:txBody>
                    <a:bodyPr/>
                    <a:lstStyle/>
                    <a:p>
                      <a:r>
                        <a:rPr lang="ja-JP" sz="1400" b="0" i="0" dirty="0" smtClean="0">
                          <a:solidFill>
                            <a:srgbClr val="4D4D4D"/>
                          </a:solidFill>
                          <a:ea typeface="MS UI Gothic" pitchFamily="18" charset="0"/>
                        </a:rPr>
                        <a:t>不明</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tc>
                  <a:txBody>
                    <a:bodyPr/>
                    <a:lstStyle/>
                    <a:p>
                      <a:pPr algn="ctr"/>
                      <a:r>
                        <a:rPr lang="ja-JP" sz="1400" b="0" i="0" dirty="0" smtClean="0">
                          <a:solidFill>
                            <a:srgbClr val="4D4D4D"/>
                          </a:solidFill>
                          <a:ea typeface="MS UI Gothic" pitchFamily="18" charset="0"/>
                        </a:rPr>
                        <a:t>17 (8.3)</a:t>
                      </a:r>
                    </a:p>
                  </a:txBody>
                  <a:tcP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tc>
                  <a:txBody>
                    <a:bodyPr/>
                    <a:lstStyle/>
                    <a:p>
                      <a:pPr algn="ctr"/>
                      <a:r>
                        <a:rPr lang="ja-JP" sz="1400" b="0" i="0" dirty="0" smtClean="0">
                          <a:solidFill>
                            <a:srgbClr val="4D4D4D"/>
                          </a:solidFill>
                          <a:ea typeface="MS UI Gothic" pitchFamily="18" charset="0"/>
                        </a:rPr>
                        <a:t>8 (8.2)</a:t>
                      </a:r>
                    </a:p>
                  </a:txBody>
                  <a:tcP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10004"/>
                  </a:ext>
                </a:extLst>
              </a:tr>
            </a:tbl>
          </a:graphicData>
        </a:graphic>
      </p:graphicFrame>
      <p:sp>
        <p:nvSpPr>
          <p:cNvPr id="15" name="Rectangle 14"/>
          <p:cNvSpPr/>
          <p:nvPr/>
        </p:nvSpPr>
        <p:spPr>
          <a:xfrm>
            <a:off x="523101" y="4050653"/>
            <a:ext cx="990600" cy="13600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6" name="Text Box 103"/>
          <p:cNvSpPr txBox="1">
            <a:spLocks noChangeArrowheads="1"/>
          </p:cNvSpPr>
          <p:nvPr/>
        </p:nvSpPr>
        <p:spPr bwMode="auto">
          <a:xfrm>
            <a:off x="2222349" y="4064729"/>
            <a:ext cx="64152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ヶ月間</a:t>
            </a:r>
          </a:p>
        </p:txBody>
      </p:sp>
      <p:sp>
        <p:nvSpPr>
          <p:cNvPr id="13" name="Text Box 62"/>
          <p:cNvSpPr txBox="1">
            <a:spLocks noChangeArrowheads="1"/>
          </p:cNvSpPr>
          <p:nvPr/>
        </p:nvSpPr>
        <p:spPr bwMode="auto">
          <a:xfrm rot="16200000">
            <a:off x="-614690" y="3015936"/>
            <a:ext cx="165464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sz="1000" b="1" i="0" dirty="0" smtClean="0">
                <a:solidFill>
                  <a:srgbClr val="4D4D4D"/>
                </a:solidFill>
                <a:ea typeface="MS UI Gothic" pitchFamily="18" charset="0"/>
              </a:rPr>
              <a:t>PFSの確率 (%)</a:t>
            </a:r>
          </a:p>
        </p:txBody>
      </p:sp>
      <p:sp>
        <p:nvSpPr>
          <p:cNvPr id="18" name="Text Box 106"/>
          <p:cNvSpPr txBox="1">
            <a:spLocks noChangeArrowheads="1"/>
          </p:cNvSpPr>
          <p:nvPr/>
        </p:nvSpPr>
        <p:spPr bwMode="auto">
          <a:xfrm>
            <a:off x="361515" y="3160865"/>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40</a:t>
            </a:r>
          </a:p>
        </p:txBody>
      </p:sp>
      <p:sp>
        <p:nvSpPr>
          <p:cNvPr id="20" name="Text Box 108"/>
          <p:cNvSpPr txBox="1">
            <a:spLocks noChangeArrowheads="1"/>
          </p:cNvSpPr>
          <p:nvPr/>
        </p:nvSpPr>
        <p:spPr bwMode="auto">
          <a:xfrm>
            <a:off x="361515" y="2852917"/>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60</a:t>
            </a:r>
          </a:p>
        </p:txBody>
      </p:sp>
      <p:sp>
        <p:nvSpPr>
          <p:cNvPr id="22" name="Text Box 110"/>
          <p:cNvSpPr txBox="1">
            <a:spLocks noChangeArrowheads="1"/>
          </p:cNvSpPr>
          <p:nvPr/>
        </p:nvSpPr>
        <p:spPr bwMode="auto">
          <a:xfrm>
            <a:off x="361515" y="2544969"/>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80</a:t>
            </a:r>
          </a:p>
        </p:txBody>
      </p:sp>
      <p:sp>
        <p:nvSpPr>
          <p:cNvPr id="24" name="Text Box 112"/>
          <p:cNvSpPr txBox="1">
            <a:spLocks noChangeArrowheads="1"/>
          </p:cNvSpPr>
          <p:nvPr/>
        </p:nvSpPr>
        <p:spPr bwMode="auto">
          <a:xfrm>
            <a:off x="303807" y="2237021"/>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25" name="Text Box 113"/>
          <p:cNvSpPr txBox="1">
            <a:spLocks noChangeArrowheads="1"/>
          </p:cNvSpPr>
          <p:nvPr/>
        </p:nvSpPr>
        <p:spPr bwMode="auto">
          <a:xfrm>
            <a:off x="361515" y="3468813"/>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20</a:t>
            </a:r>
          </a:p>
        </p:txBody>
      </p:sp>
      <p:sp>
        <p:nvSpPr>
          <p:cNvPr id="27" name="Text Box 115"/>
          <p:cNvSpPr txBox="1">
            <a:spLocks noChangeArrowheads="1"/>
          </p:cNvSpPr>
          <p:nvPr/>
        </p:nvSpPr>
        <p:spPr bwMode="auto">
          <a:xfrm>
            <a:off x="419223" y="3776759"/>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28" name="Freeform 144"/>
          <p:cNvSpPr>
            <a:spLocks/>
          </p:cNvSpPr>
          <p:nvPr/>
        </p:nvSpPr>
        <p:spPr bwMode="auto">
          <a:xfrm>
            <a:off x="642780" y="2333424"/>
            <a:ext cx="3788643" cy="155209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9" name="Line 145"/>
          <p:cNvSpPr>
            <a:spLocks noChangeShapeType="1"/>
          </p:cNvSpPr>
          <p:nvPr/>
        </p:nvSpPr>
        <p:spPr bwMode="auto">
          <a:xfrm>
            <a:off x="614360" y="2341183"/>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0" name="Line 146"/>
          <p:cNvSpPr>
            <a:spLocks noChangeShapeType="1"/>
          </p:cNvSpPr>
          <p:nvPr/>
        </p:nvSpPr>
        <p:spPr bwMode="auto">
          <a:xfrm>
            <a:off x="614360" y="2495825"/>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1" name="Line 147"/>
          <p:cNvSpPr>
            <a:spLocks noChangeShapeType="1"/>
          </p:cNvSpPr>
          <p:nvPr/>
        </p:nvSpPr>
        <p:spPr bwMode="auto">
          <a:xfrm>
            <a:off x="614360" y="2650467"/>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2" name="Line 148"/>
          <p:cNvSpPr>
            <a:spLocks noChangeShapeType="1"/>
          </p:cNvSpPr>
          <p:nvPr/>
        </p:nvSpPr>
        <p:spPr bwMode="auto">
          <a:xfrm>
            <a:off x="614360" y="280510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3" name="Line 149"/>
          <p:cNvSpPr>
            <a:spLocks noChangeShapeType="1"/>
          </p:cNvSpPr>
          <p:nvPr/>
        </p:nvSpPr>
        <p:spPr bwMode="auto">
          <a:xfrm>
            <a:off x="614360" y="388759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4" name="Line 150"/>
          <p:cNvSpPr>
            <a:spLocks noChangeShapeType="1"/>
          </p:cNvSpPr>
          <p:nvPr/>
        </p:nvSpPr>
        <p:spPr bwMode="auto">
          <a:xfrm>
            <a:off x="614360" y="3732961"/>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5" name="Line 151"/>
          <p:cNvSpPr>
            <a:spLocks noChangeShapeType="1"/>
          </p:cNvSpPr>
          <p:nvPr/>
        </p:nvSpPr>
        <p:spPr bwMode="auto">
          <a:xfrm>
            <a:off x="614360" y="357831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6" name="Line 152"/>
          <p:cNvSpPr>
            <a:spLocks noChangeShapeType="1"/>
          </p:cNvSpPr>
          <p:nvPr/>
        </p:nvSpPr>
        <p:spPr bwMode="auto">
          <a:xfrm>
            <a:off x="614360" y="3423677"/>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53"/>
          <p:cNvSpPr>
            <a:spLocks noChangeShapeType="1"/>
          </p:cNvSpPr>
          <p:nvPr/>
        </p:nvSpPr>
        <p:spPr bwMode="auto">
          <a:xfrm>
            <a:off x="614360" y="3269035"/>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54"/>
          <p:cNvSpPr>
            <a:spLocks noChangeShapeType="1"/>
          </p:cNvSpPr>
          <p:nvPr/>
        </p:nvSpPr>
        <p:spPr bwMode="auto">
          <a:xfrm>
            <a:off x="614360" y="3114393"/>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55"/>
          <p:cNvSpPr>
            <a:spLocks noChangeShapeType="1"/>
          </p:cNvSpPr>
          <p:nvPr/>
        </p:nvSpPr>
        <p:spPr bwMode="auto">
          <a:xfrm>
            <a:off x="614360" y="2959751"/>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63"/>
          <p:cNvSpPr>
            <a:spLocks noChangeShapeType="1"/>
          </p:cNvSpPr>
          <p:nvPr/>
        </p:nvSpPr>
        <p:spPr bwMode="auto">
          <a:xfrm flipV="1">
            <a:off x="64123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Line 164"/>
          <p:cNvSpPr>
            <a:spLocks noChangeShapeType="1"/>
          </p:cNvSpPr>
          <p:nvPr/>
        </p:nvSpPr>
        <p:spPr bwMode="auto">
          <a:xfrm flipV="1">
            <a:off x="114650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2" name="Line 165"/>
          <p:cNvSpPr>
            <a:spLocks noChangeShapeType="1"/>
          </p:cNvSpPr>
          <p:nvPr/>
        </p:nvSpPr>
        <p:spPr bwMode="auto">
          <a:xfrm>
            <a:off x="165177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3" name="Line 166"/>
          <p:cNvSpPr>
            <a:spLocks noChangeShapeType="1"/>
          </p:cNvSpPr>
          <p:nvPr/>
        </p:nvSpPr>
        <p:spPr bwMode="auto">
          <a:xfrm>
            <a:off x="2157041"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4" name="Line 167"/>
          <p:cNvSpPr>
            <a:spLocks noChangeShapeType="1"/>
          </p:cNvSpPr>
          <p:nvPr/>
        </p:nvSpPr>
        <p:spPr bwMode="auto">
          <a:xfrm>
            <a:off x="253514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5" name="Line 168"/>
          <p:cNvSpPr>
            <a:spLocks noChangeShapeType="1"/>
          </p:cNvSpPr>
          <p:nvPr/>
        </p:nvSpPr>
        <p:spPr bwMode="auto">
          <a:xfrm>
            <a:off x="2913239"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329133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4425636"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523966" y="3925364"/>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49" name="Text Box 88"/>
          <p:cNvSpPr txBox="1">
            <a:spLocks noChangeArrowheads="1"/>
          </p:cNvSpPr>
          <p:nvPr/>
        </p:nvSpPr>
        <p:spPr bwMode="auto">
          <a:xfrm>
            <a:off x="1019892"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50" name="Text Box 88"/>
          <p:cNvSpPr txBox="1">
            <a:spLocks noChangeArrowheads="1"/>
          </p:cNvSpPr>
          <p:nvPr/>
        </p:nvSpPr>
        <p:spPr bwMode="auto">
          <a:xfrm>
            <a:off x="1515817"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8</a:t>
            </a:r>
          </a:p>
        </p:txBody>
      </p:sp>
      <p:sp>
        <p:nvSpPr>
          <p:cNvPr id="51" name="Text Box 88"/>
          <p:cNvSpPr txBox="1">
            <a:spLocks noChangeArrowheads="1"/>
          </p:cNvSpPr>
          <p:nvPr/>
        </p:nvSpPr>
        <p:spPr bwMode="auto">
          <a:xfrm>
            <a:off x="2011742"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52" name="Text Box 88"/>
          <p:cNvSpPr txBox="1">
            <a:spLocks noChangeArrowheads="1"/>
          </p:cNvSpPr>
          <p:nvPr/>
        </p:nvSpPr>
        <p:spPr bwMode="auto">
          <a:xfrm>
            <a:off x="2388169"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15</a:t>
            </a:r>
          </a:p>
        </p:txBody>
      </p:sp>
      <p:sp>
        <p:nvSpPr>
          <p:cNvPr id="53" name="Text Box 88"/>
          <p:cNvSpPr txBox="1">
            <a:spLocks noChangeArrowheads="1"/>
          </p:cNvSpPr>
          <p:nvPr/>
        </p:nvSpPr>
        <p:spPr bwMode="auto">
          <a:xfrm>
            <a:off x="2764596"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18</a:t>
            </a:r>
          </a:p>
        </p:txBody>
      </p:sp>
      <p:sp>
        <p:nvSpPr>
          <p:cNvPr id="54" name="Text Box 88"/>
          <p:cNvSpPr txBox="1">
            <a:spLocks noChangeArrowheads="1"/>
          </p:cNvSpPr>
          <p:nvPr/>
        </p:nvSpPr>
        <p:spPr bwMode="auto">
          <a:xfrm>
            <a:off x="3141023"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21</a:t>
            </a:r>
          </a:p>
        </p:txBody>
      </p:sp>
      <p:sp>
        <p:nvSpPr>
          <p:cNvPr id="55" name="Text Box 88"/>
          <p:cNvSpPr txBox="1">
            <a:spLocks noChangeArrowheads="1"/>
          </p:cNvSpPr>
          <p:nvPr/>
        </p:nvSpPr>
        <p:spPr bwMode="auto">
          <a:xfrm>
            <a:off x="3517450"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24</a:t>
            </a:r>
          </a:p>
        </p:txBody>
      </p:sp>
      <p:sp>
        <p:nvSpPr>
          <p:cNvPr id="56" name="Text Box 62"/>
          <p:cNvSpPr txBox="1">
            <a:spLocks noChangeArrowheads="1"/>
          </p:cNvSpPr>
          <p:nvPr/>
        </p:nvSpPr>
        <p:spPr bwMode="auto">
          <a:xfrm>
            <a:off x="1890720" y="2405095"/>
            <a:ext cx="241604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sz="800" b="1" i="0" dirty="0" smtClean="0">
                <a:solidFill>
                  <a:srgbClr val="4D4D4D"/>
                </a:solidFill>
                <a:ea typeface="MS UI Gothic" pitchFamily="18" charset="0"/>
              </a:rPr>
              <a:t>カプランマイヤー中央値</a:t>
            </a:r>
          </a:p>
          <a:p>
            <a:r>
              <a:rPr lang="ja-JP" sz="800" b="1" i="0" dirty="0" smtClean="0">
                <a:solidFill>
                  <a:srgbClr val="B60D27"/>
                </a:solidFill>
                <a:ea typeface="MS UI Gothic" pitchFamily="18" charset="0"/>
              </a:rPr>
              <a:t>エベロリムス：11.0ヶ月間(95%CI 9.23, 13.31)</a:t>
            </a:r>
          </a:p>
          <a:p>
            <a:r>
              <a:rPr lang="ja-JP" sz="800" b="1" i="0" dirty="0" smtClean="0">
                <a:solidFill>
                  <a:srgbClr val="B2C0D8"/>
                </a:solidFill>
                <a:ea typeface="MS UI Gothic" pitchFamily="18" charset="0"/>
              </a:rPr>
              <a:t>プラセボ：3.9ヶ月間（95%CI 3.58, 13.31）</a:t>
            </a:r>
          </a:p>
        </p:txBody>
      </p:sp>
      <p:sp>
        <p:nvSpPr>
          <p:cNvPr id="57" name="Text Box 62"/>
          <p:cNvSpPr txBox="1">
            <a:spLocks noChangeArrowheads="1"/>
          </p:cNvSpPr>
          <p:nvPr/>
        </p:nvSpPr>
        <p:spPr bwMode="auto">
          <a:xfrm>
            <a:off x="1008596" y="3418237"/>
            <a:ext cx="149432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sz="800" b="1" i="0" dirty="0" smtClean="0">
                <a:solidFill>
                  <a:srgbClr val="4D4D4D"/>
                </a:solidFill>
                <a:ea typeface="MS UI Gothic" pitchFamily="18" charset="0"/>
              </a:rPr>
              <a:t>打ち切り時点</a:t>
            </a:r>
          </a:p>
          <a:p>
            <a:r>
              <a:rPr lang="ja-JP" sz="800" b="1" i="0" dirty="0" smtClean="0">
                <a:solidFill>
                  <a:srgbClr val="B60D27"/>
                </a:solidFill>
                <a:ea typeface="MS UI Gothic" pitchFamily="18" charset="0"/>
              </a:rPr>
              <a:t>エベロリムス(n/N = 113/205)</a:t>
            </a:r>
          </a:p>
          <a:p>
            <a:r>
              <a:rPr lang="ja-JP" sz="800" b="1" i="0" dirty="0" smtClean="0">
                <a:solidFill>
                  <a:srgbClr val="B2C0D8"/>
                </a:solidFill>
                <a:ea typeface="MS UI Gothic" pitchFamily="18" charset="0"/>
              </a:rPr>
              <a:t>プラセボ(n/N = 65/97)</a:t>
            </a:r>
          </a:p>
        </p:txBody>
      </p:sp>
      <p:sp>
        <p:nvSpPr>
          <p:cNvPr id="58" name="Text Box 62"/>
          <p:cNvSpPr txBox="1">
            <a:spLocks noChangeArrowheads="1"/>
          </p:cNvSpPr>
          <p:nvPr/>
        </p:nvSpPr>
        <p:spPr bwMode="auto">
          <a:xfrm>
            <a:off x="1007572" y="1814615"/>
            <a:ext cx="3060000" cy="4154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sz="1000" b="1" i="0" dirty="0" smtClean="0">
                <a:solidFill>
                  <a:srgbClr val="4D4D4D"/>
                </a:solidFill>
                <a:ea typeface="MS UI Gothic" pitchFamily="18" charset="0"/>
              </a:rPr>
              <a:t>エベロリムス vs. プラセボ</a:t>
            </a:r>
            <a:r>
              <a:rPr lang="en" sz="1000" dirty="0" smtClean="0"/>
              <a:t/>
            </a:r>
            <a:br>
              <a:rPr lang="en" sz="1000" dirty="0" smtClean="0"/>
            </a:br>
            <a:r>
              <a:rPr lang="ja-JP" sz="1000" b="1" i="0" dirty="0" smtClean="0">
                <a:solidFill>
                  <a:srgbClr val="4D4D4D"/>
                </a:solidFill>
                <a:ea typeface="MS UI Gothic" pitchFamily="18" charset="0"/>
              </a:rPr>
              <a:t>HR 0.48 (95%CI 0.35, 0.67); p&lt;0.00001</a:t>
            </a:r>
          </a:p>
        </p:txBody>
      </p:sp>
      <p:sp>
        <p:nvSpPr>
          <p:cNvPr id="59" name="Text Box 88"/>
          <p:cNvSpPr txBox="1">
            <a:spLocks noChangeArrowheads="1"/>
          </p:cNvSpPr>
          <p:nvPr/>
        </p:nvSpPr>
        <p:spPr bwMode="auto">
          <a:xfrm>
            <a:off x="3893877"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27</a:t>
            </a:r>
          </a:p>
        </p:txBody>
      </p:sp>
      <p:sp>
        <p:nvSpPr>
          <p:cNvPr id="60" name="Text Box 88"/>
          <p:cNvSpPr txBox="1">
            <a:spLocks noChangeArrowheads="1"/>
          </p:cNvSpPr>
          <p:nvPr/>
        </p:nvSpPr>
        <p:spPr bwMode="auto">
          <a:xfrm>
            <a:off x="4270306"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30</a:t>
            </a:r>
          </a:p>
        </p:txBody>
      </p:sp>
      <p:sp>
        <p:nvSpPr>
          <p:cNvPr id="61" name="Line 169"/>
          <p:cNvSpPr>
            <a:spLocks noChangeShapeType="1"/>
          </p:cNvSpPr>
          <p:nvPr/>
        </p:nvSpPr>
        <p:spPr bwMode="auto">
          <a:xfrm>
            <a:off x="3669437"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62" name="Line 169"/>
          <p:cNvSpPr>
            <a:spLocks noChangeShapeType="1"/>
          </p:cNvSpPr>
          <p:nvPr/>
        </p:nvSpPr>
        <p:spPr bwMode="auto">
          <a:xfrm>
            <a:off x="4047536"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8" name="Straight Connector 7"/>
          <p:cNvCxnSpPr/>
          <p:nvPr/>
        </p:nvCxnSpPr>
        <p:spPr>
          <a:xfrm>
            <a:off x="763917" y="3786285"/>
            <a:ext cx="2598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3917" y="3655933"/>
            <a:ext cx="25986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4888473" y="4050653"/>
            <a:ext cx="990600" cy="13600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7" name="Text Box 103"/>
          <p:cNvSpPr txBox="1">
            <a:spLocks noChangeArrowheads="1"/>
          </p:cNvSpPr>
          <p:nvPr/>
        </p:nvSpPr>
        <p:spPr bwMode="auto">
          <a:xfrm>
            <a:off x="6587721" y="4064729"/>
            <a:ext cx="64152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000" b="1" i="0" dirty="0" smtClean="0">
                <a:solidFill>
                  <a:srgbClr val="4D4D4D"/>
                </a:solidFill>
                <a:ea typeface="MS UI Gothic" pitchFamily="18" charset="0"/>
              </a:rPr>
              <a:t>ヶ月間</a:t>
            </a:r>
          </a:p>
        </p:txBody>
      </p:sp>
      <p:sp>
        <p:nvSpPr>
          <p:cNvPr id="178" name="Text Box 62"/>
          <p:cNvSpPr txBox="1">
            <a:spLocks noChangeArrowheads="1"/>
          </p:cNvSpPr>
          <p:nvPr/>
        </p:nvSpPr>
        <p:spPr bwMode="auto">
          <a:xfrm rot="16200000">
            <a:off x="3832020" y="3014011"/>
            <a:ext cx="159437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sz="1000" b="1" i="0" dirty="0" smtClean="0">
                <a:solidFill>
                  <a:srgbClr val="4D4D4D"/>
                </a:solidFill>
                <a:ea typeface="MS UI Gothic" pitchFamily="18" charset="0"/>
              </a:rPr>
              <a:t>OS率(%)</a:t>
            </a:r>
          </a:p>
        </p:txBody>
      </p:sp>
      <p:sp>
        <p:nvSpPr>
          <p:cNvPr id="180" name="Text Box 106"/>
          <p:cNvSpPr txBox="1">
            <a:spLocks noChangeArrowheads="1"/>
          </p:cNvSpPr>
          <p:nvPr/>
        </p:nvSpPr>
        <p:spPr bwMode="auto">
          <a:xfrm>
            <a:off x="4730151" y="3161817"/>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40</a:t>
            </a:r>
          </a:p>
        </p:txBody>
      </p:sp>
      <p:sp>
        <p:nvSpPr>
          <p:cNvPr id="182" name="Text Box 108"/>
          <p:cNvSpPr txBox="1">
            <a:spLocks noChangeArrowheads="1"/>
          </p:cNvSpPr>
          <p:nvPr/>
        </p:nvSpPr>
        <p:spPr bwMode="auto">
          <a:xfrm>
            <a:off x="4730151" y="2851964"/>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60</a:t>
            </a:r>
          </a:p>
        </p:txBody>
      </p:sp>
      <p:sp>
        <p:nvSpPr>
          <p:cNvPr id="184" name="Text Box 110"/>
          <p:cNvSpPr txBox="1">
            <a:spLocks noChangeArrowheads="1"/>
          </p:cNvSpPr>
          <p:nvPr/>
        </p:nvSpPr>
        <p:spPr bwMode="auto">
          <a:xfrm>
            <a:off x="4730151" y="2542111"/>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80</a:t>
            </a:r>
          </a:p>
        </p:txBody>
      </p:sp>
      <p:sp>
        <p:nvSpPr>
          <p:cNvPr id="186" name="Text Box 112"/>
          <p:cNvSpPr txBox="1">
            <a:spLocks noChangeArrowheads="1"/>
          </p:cNvSpPr>
          <p:nvPr/>
        </p:nvSpPr>
        <p:spPr bwMode="auto">
          <a:xfrm>
            <a:off x="4672443" y="2232258"/>
            <a:ext cx="35779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100</a:t>
            </a:r>
          </a:p>
        </p:txBody>
      </p:sp>
      <p:sp>
        <p:nvSpPr>
          <p:cNvPr id="187" name="Text Box 113"/>
          <p:cNvSpPr txBox="1">
            <a:spLocks noChangeArrowheads="1"/>
          </p:cNvSpPr>
          <p:nvPr/>
        </p:nvSpPr>
        <p:spPr bwMode="auto">
          <a:xfrm>
            <a:off x="4730151" y="3471670"/>
            <a:ext cx="30008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20</a:t>
            </a:r>
          </a:p>
        </p:txBody>
      </p:sp>
      <p:sp>
        <p:nvSpPr>
          <p:cNvPr id="189" name="Text Box 115"/>
          <p:cNvSpPr txBox="1">
            <a:spLocks noChangeArrowheads="1"/>
          </p:cNvSpPr>
          <p:nvPr/>
        </p:nvSpPr>
        <p:spPr bwMode="auto">
          <a:xfrm>
            <a:off x="4787859" y="3781522"/>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a:t>
            </a:r>
          </a:p>
        </p:txBody>
      </p:sp>
      <p:sp>
        <p:nvSpPr>
          <p:cNvPr id="190" name="Freeform 144"/>
          <p:cNvSpPr>
            <a:spLocks/>
          </p:cNvSpPr>
          <p:nvPr/>
        </p:nvSpPr>
        <p:spPr bwMode="auto">
          <a:xfrm>
            <a:off x="5008152" y="2333424"/>
            <a:ext cx="3788643" cy="155209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1" name="Line 145"/>
          <p:cNvSpPr>
            <a:spLocks noChangeShapeType="1"/>
          </p:cNvSpPr>
          <p:nvPr/>
        </p:nvSpPr>
        <p:spPr bwMode="auto">
          <a:xfrm>
            <a:off x="4979732" y="2336420"/>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2" name="Line 146"/>
          <p:cNvSpPr>
            <a:spLocks noChangeShapeType="1"/>
          </p:cNvSpPr>
          <p:nvPr/>
        </p:nvSpPr>
        <p:spPr bwMode="auto">
          <a:xfrm>
            <a:off x="4979732" y="2491538"/>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3" name="Line 147"/>
          <p:cNvSpPr>
            <a:spLocks noChangeShapeType="1"/>
          </p:cNvSpPr>
          <p:nvPr/>
        </p:nvSpPr>
        <p:spPr bwMode="auto">
          <a:xfrm>
            <a:off x="4979732" y="2646656"/>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4" name="Line 148"/>
          <p:cNvSpPr>
            <a:spLocks noChangeShapeType="1"/>
          </p:cNvSpPr>
          <p:nvPr/>
        </p:nvSpPr>
        <p:spPr bwMode="auto">
          <a:xfrm>
            <a:off x="4979732" y="2801774"/>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5" name="Line 149"/>
          <p:cNvSpPr>
            <a:spLocks noChangeShapeType="1"/>
          </p:cNvSpPr>
          <p:nvPr/>
        </p:nvSpPr>
        <p:spPr bwMode="auto">
          <a:xfrm>
            <a:off x="4979732" y="3887599"/>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6" name="Line 150"/>
          <p:cNvSpPr>
            <a:spLocks noChangeShapeType="1"/>
          </p:cNvSpPr>
          <p:nvPr/>
        </p:nvSpPr>
        <p:spPr bwMode="auto">
          <a:xfrm>
            <a:off x="4979732" y="3732482"/>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7" name="Line 151"/>
          <p:cNvSpPr>
            <a:spLocks noChangeShapeType="1"/>
          </p:cNvSpPr>
          <p:nvPr/>
        </p:nvSpPr>
        <p:spPr bwMode="auto">
          <a:xfrm>
            <a:off x="4979732" y="3577364"/>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8" name="Line 152"/>
          <p:cNvSpPr>
            <a:spLocks noChangeShapeType="1"/>
          </p:cNvSpPr>
          <p:nvPr/>
        </p:nvSpPr>
        <p:spPr bwMode="auto">
          <a:xfrm>
            <a:off x="4979732" y="3422246"/>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199" name="Line 153"/>
          <p:cNvSpPr>
            <a:spLocks noChangeShapeType="1"/>
          </p:cNvSpPr>
          <p:nvPr/>
        </p:nvSpPr>
        <p:spPr bwMode="auto">
          <a:xfrm>
            <a:off x="4979732" y="3267128"/>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0" name="Line 154"/>
          <p:cNvSpPr>
            <a:spLocks noChangeShapeType="1"/>
          </p:cNvSpPr>
          <p:nvPr/>
        </p:nvSpPr>
        <p:spPr bwMode="auto">
          <a:xfrm>
            <a:off x="4979732" y="3112010"/>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1" name="Line 155"/>
          <p:cNvSpPr>
            <a:spLocks noChangeShapeType="1"/>
          </p:cNvSpPr>
          <p:nvPr/>
        </p:nvSpPr>
        <p:spPr bwMode="auto">
          <a:xfrm>
            <a:off x="4979732" y="2956892"/>
            <a:ext cx="2687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02" name="Line 163"/>
          <p:cNvSpPr>
            <a:spLocks noChangeShapeType="1"/>
          </p:cNvSpPr>
          <p:nvPr/>
        </p:nvSpPr>
        <p:spPr bwMode="auto">
          <a:xfrm flipV="1">
            <a:off x="500660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3" name="Line 164"/>
          <p:cNvSpPr>
            <a:spLocks noChangeShapeType="1"/>
          </p:cNvSpPr>
          <p:nvPr/>
        </p:nvSpPr>
        <p:spPr bwMode="auto">
          <a:xfrm flipV="1">
            <a:off x="551187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4" name="Line 165"/>
          <p:cNvSpPr>
            <a:spLocks noChangeShapeType="1"/>
          </p:cNvSpPr>
          <p:nvPr/>
        </p:nvSpPr>
        <p:spPr bwMode="auto">
          <a:xfrm>
            <a:off x="601714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5" name="Line 166"/>
          <p:cNvSpPr>
            <a:spLocks noChangeShapeType="1"/>
          </p:cNvSpPr>
          <p:nvPr/>
        </p:nvSpPr>
        <p:spPr bwMode="auto">
          <a:xfrm>
            <a:off x="6522413"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6" name="Line 167"/>
          <p:cNvSpPr>
            <a:spLocks noChangeShapeType="1"/>
          </p:cNvSpPr>
          <p:nvPr/>
        </p:nvSpPr>
        <p:spPr bwMode="auto">
          <a:xfrm>
            <a:off x="6900512"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7" name="Line 168"/>
          <p:cNvSpPr>
            <a:spLocks noChangeShapeType="1"/>
          </p:cNvSpPr>
          <p:nvPr/>
        </p:nvSpPr>
        <p:spPr bwMode="auto">
          <a:xfrm>
            <a:off x="7278611"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8" name="Line 169"/>
          <p:cNvSpPr>
            <a:spLocks noChangeShapeType="1"/>
          </p:cNvSpPr>
          <p:nvPr/>
        </p:nvSpPr>
        <p:spPr bwMode="auto">
          <a:xfrm>
            <a:off x="7656710"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09" name="Line 170"/>
          <p:cNvSpPr>
            <a:spLocks noChangeShapeType="1"/>
          </p:cNvSpPr>
          <p:nvPr/>
        </p:nvSpPr>
        <p:spPr bwMode="auto">
          <a:xfrm>
            <a:off x="879100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10" name="Text Box 88"/>
          <p:cNvSpPr txBox="1">
            <a:spLocks noChangeArrowheads="1"/>
          </p:cNvSpPr>
          <p:nvPr/>
        </p:nvSpPr>
        <p:spPr bwMode="auto">
          <a:xfrm>
            <a:off x="4889338" y="3925364"/>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211" name="Text Box 88"/>
          <p:cNvSpPr txBox="1">
            <a:spLocks noChangeArrowheads="1"/>
          </p:cNvSpPr>
          <p:nvPr/>
        </p:nvSpPr>
        <p:spPr bwMode="auto">
          <a:xfrm>
            <a:off x="5385264"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a:t>
            </a:r>
          </a:p>
        </p:txBody>
      </p:sp>
      <p:sp>
        <p:nvSpPr>
          <p:cNvPr id="212" name="Text Box 88"/>
          <p:cNvSpPr txBox="1">
            <a:spLocks noChangeArrowheads="1"/>
          </p:cNvSpPr>
          <p:nvPr/>
        </p:nvSpPr>
        <p:spPr bwMode="auto">
          <a:xfrm>
            <a:off x="5881189" y="3925364"/>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8</a:t>
            </a:r>
          </a:p>
        </p:txBody>
      </p:sp>
      <p:sp>
        <p:nvSpPr>
          <p:cNvPr id="213" name="Text Box 88"/>
          <p:cNvSpPr txBox="1">
            <a:spLocks noChangeArrowheads="1"/>
          </p:cNvSpPr>
          <p:nvPr/>
        </p:nvSpPr>
        <p:spPr bwMode="auto">
          <a:xfrm>
            <a:off x="6377114"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214" name="Text Box 88"/>
          <p:cNvSpPr txBox="1">
            <a:spLocks noChangeArrowheads="1"/>
          </p:cNvSpPr>
          <p:nvPr/>
        </p:nvSpPr>
        <p:spPr bwMode="auto">
          <a:xfrm>
            <a:off x="6754335"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15</a:t>
            </a:r>
          </a:p>
        </p:txBody>
      </p:sp>
      <p:sp>
        <p:nvSpPr>
          <p:cNvPr id="215" name="Text Box 88"/>
          <p:cNvSpPr txBox="1">
            <a:spLocks noChangeArrowheads="1"/>
          </p:cNvSpPr>
          <p:nvPr/>
        </p:nvSpPr>
        <p:spPr bwMode="auto">
          <a:xfrm>
            <a:off x="7131556"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18</a:t>
            </a:r>
          </a:p>
        </p:txBody>
      </p:sp>
      <p:sp>
        <p:nvSpPr>
          <p:cNvPr id="216" name="Text Box 88"/>
          <p:cNvSpPr txBox="1">
            <a:spLocks noChangeArrowheads="1"/>
          </p:cNvSpPr>
          <p:nvPr/>
        </p:nvSpPr>
        <p:spPr bwMode="auto">
          <a:xfrm>
            <a:off x="7508777"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21</a:t>
            </a:r>
          </a:p>
        </p:txBody>
      </p:sp>
      <p:sp>
        <p:nvSpPr>
          <p:cNvPr id="217" name="Text Box 88"/>
          <p:cNvSpPr txBox="1">
            <a:spLocks noChangeArrowheads="1"/>
          </p:cNvSpPr>
          <p:nvPr/>
        </p:nvSpPr>
        <p:spPr bwMode="auto">
          <a:xfrm>
            <a:off x="7885998" y="3925364"/>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24</a:t>
            </a:r>
          </a:p>
        </p:txBody>
      </p:sp>
      <p:sp>
        <p:nvSpPr>
          <p:cNvPr id="219" name="Text Box 62"/>
          <p:cNvSpPr txBox="1">
            <a:spLocks noChangeArrowheads="1"/>
          </p:cNvSpPr>
          <p:nvPr/>
        </p:nvSpPr>
        <p:spPr bwMode="auto">
          <a:xfrm>
            <a:off x="5373968" y="3418237"/>
            <a:ext cx="14366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sz="800" b="1" i="0" dirty="0" smtClean="0">
                <a:solidFill>
                  <a:srgbClr val="4D4D4D"/>
                </a:solidFill>
                <a:ea typeface="MS UI Gothic" pitchFamily="18" charset="0"/>
              </a:rPr>
              <a:t>打ち切り時点</a:t>
            </a:r>
          </a:p>
          <a:p>
            <a:r>
              <a:rPr lang="ja-JP" sz="800" b="1" i="0" dirty="0" smtClean="0">
                <a:solidFill>
                  <a:srgbClr val="B60D27"/>
                </a:solidFill>
                <a:ea typeface="MS UI Gothic" pitchFamily="18" charset="0"/>
              </a:rPr>
              <a:t>エベロリムス(n/N = 42/205)</a:t>
            </a:r>
          </a:p>
          <a:p>
            <a:r>
              <a:rPr lang="ja-JP" sz="800" b="1" i="0" dirty="0" smtClean="0">
                <a:solidFill>
                  <a:srgbClr val="B2C0D8"/>
                </a:solidFill>
                <a:ea typeface="MS UI Gothic" pitchFamily="18" charset="0"/>
              </a:rPr>
              <a:t>プラセボ(n/N = 28/97)</a:t>
            </a:r>
          </a:p>
        </p:txBody>
      </p:sp>
      <p:sp>
        <p:nvSpPr>
          <p:cNvPr id="220" name="Text Box 62"/>
          <p:cNvSpPr txBox="1">
            <a:spLocks noChangeArrowheads="1"/>
          </p:cNvSpPr>
          <p:nvPr/>
        </p:nvSpPr>
        <p:spPr bwMode="auto">
          <a:xfrm>
            <a:off x="5368825" y="1814615"/>
            <a:ext cx="3096000" cy="41549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sz="1000" b="1" i="0" dirty="0" smtClean="0">
                <a:solidFill>
                  <a:srgbClr val="4D4D4D"/>
                </a:solidFill>
                <a:ea typeface="MS UI Gothic" pitchFamily="18" charset="0"/>
              </a:rPr>
              <a:t>エベロリムス vs. プラセボ</a:t>
            </a:r>
            <a:r>
              <a:rPr lang="en" sz="1000" dirty="0" smtClean="0"/>
              <a:t/>
            </a:r>
            <a:br>
              <a:rPr lang="en" sz="1000" dirty="0" smtClean="0"/>
            </a:br>
            <a:r>
              <a:rPr lang="ja-JP" sz="1000" b="1" i="0" dirty="0" smtClean="0">
                <a:solidFill>
                  <a:srgbClr val="4D4D4D"/>
                </a:solidFill>
                <a:ea typeface="MS UI Gothic" pitchFamily="18" charset="0"/>
              </a:rPr>
              <a:t>HR 0.64 (95%CI 0.40, 1.05); p=0.037 (NS*)</a:t>
            </a:r>
          </a:p>
        </p:txBody>
      </p:sp>
      <p:sp>
        <p:nvSpPr>
          <p:cNvPr id="221" name="Text Box 88"/>
          <p:cNvSpPr txBox="1">
            <a:spLocks noChangeArrowheads="1"/>
          </p:cNvSpPr>
          <p:nvPr/>
        </p:nvSpPr>
        <p:spPr bwMode="auto">
          <a:xfrm>
            <a:off x="8263219"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27</a:t>
            </a:r>
          </a:p>
        </p:txBody>
      </p:sp>
      <p:sp>
        <p:nvSpPr>
          <p:cNvPr id="222" name="Text Box 88"/>
          <p:cNvSpPr txBox="1">
            <a:spLocks noChangeArrowheads="1"/>
          </p:cNvSpPr>
          <p:nvPr/>
        </p:nvSpPr>
        <p:spPr bwMode="auto">
          <a:xfrm>
            <a:off x="8640441" y="391942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30</a:t>
            </a:r>
          </a:p>
        </p:txBody>
      </p:sp>
      <p:sp>
        <p:nvSpPr>
          <p:cNvPr id="223" name="Line 169"/>
          <p:cNvSpPr>
            <a:spLocks noChangeShapeType="1"/>
          </p:cNvSpPr>
          <p:nvPr/>
        </p:nvSpPr>
        <p:spPr bwMode="auto">
          <a:xfrm>
            <a:off x="8034809"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224" name="Line 169"/>
          <p:cNvSpPr>
            <a:spLocks noChangeShapeType="1"/>
          </p:cNvSpPr>
          <p:nvPr/>
        </p:nvSpPr>
        <p:spPr bwMode="auto">
          <a:xfrm>
            <a:off x="8412908" y="3887599"/>
            <a:ext cx="0" cy="3568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cxnSp>
        <p:nvCxnSpPr>
          <p:cNvPr id="225" name="Straight Connector 224"/>
          <p:cNvCxnSpPr/>
          <p:nvPr/>
        </p:nvCxnSpPr>
        <p:spPr>
          <a:xfrm>
            <a:off x="5129289" y="3786285"/>
            <a:ext cx="25986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129289" y="3655933"/>
            <a:ext cx="25986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56" name="Content Placeholder 2055"/>
          <p:cNvSpPr>
            <a:spLocks noGrp="1"/>
          </p:cNvSpPr>
          <p:nvPr>
            <p:ph idx="1"/>
          </p:nvPr>
        </p:nvSpPr>
        <p:spPr>
          <a:xfrm>
            <a:off x="365124" y="1254035"/>
            <a:ext cx="8413751" cy="348912"/>
          </a:xfrm>
        </p:spPr>
        <p:txBody>
          <a:bodyPr/>
          <a:lstStyle/>
          <a:p>
            <a:pPr marL="0" indent="0">
              <a:buNone/>
            </a:pPr>
            <a:r>
              <a:rPr lang="ja-JP" sz="1600" b="1" i="0" dirty="0" smtClean="0">
                <a:solidFill>
                  <a:srgbClr val="4D4D4D"/>
                </a:solidFill>
                <a:ea typeface="MS UI Gothic" pitchFamily="18" charset="0"/>
              </a:rPr>
              <a:t>主な結果</a:t>
            </a:r>
          </a:p>
        </p:txBody>
      </p:sp>
      <p:sp>
        <p:nvSpPr>
          <p:cNvPr id="2057" name="Freeform 2"/>
          <p:cNvSpPr>
            <a:spLocks/>
          </p:cNvSpPr>
          <p:nvPr/>
        </p:nvSpPr>
        <p:spPr bwMode="auto">
          <a:xfrm>
            <a:off x="661701" y="2386378"/>
            <a:ext cx="3689235" cy="1493523"/>
          </a:xfrm>
          <a:custGeom>
            <a:avLst/>
            <a:gdLst>
              <a:gd name="T0" fmla="*/ 293 w 293"/>
              <a:gd name="T1" fmla="*/ 122 h 122"/>
              <a:gd name="T2" fmla="*/ 293 w 293"/>
              <a:gd name="T3" fmla="*/ 101 h 122"/>
              <a:gd name="T4" fmla="*/ 193 w 293"/>
              <a:gd name="T5" fmla="*/ 101 h 122"/>
              <a:gd name="T6" fmla="*/ 193 w 293"/>
              <a:gd name="T7" fmla="*/ 98 h 122"/>
              <a:gd name="T8" fmla="*/ 191 w 293"/>
              <a:gd name="T9" fmla="*/ 98 h 122"/>
              <a:gd name="T10" fmla="*/ 191 w 293"/>
              <a:gd name="T11" fmla="*/ 96 h 122"/>
              <a:gd name="T12" fmla="*/ 184 w 293"/>
              <a:gd name="T13" fmla="*/ 96 h 122"/>
              <a:gd name="T14" fmla="*/ 184 w 293"/>
              <a:gd name="T15" fmla="*/ 93 h 122"/>
              <a:gd name="T16" fmla="*/ 166 w 293"/>
              <a:gd name="T17" fmla="*/ 93 h 122"/>
              <a:gd name="T18" fmla="*/ 166 w 293"/>
              <a:gd name="T19" fmla="*/ 90 h 122"/>
              <a:gd name="T20" fmla="*/ 148 w 293"/>
              <a:gd name="T21" fmla="*/ 90 h 122"/>
              <a:gd name="T22" fmla="*/ 148 w 293"/>
              <a:gd name="T23" fmla="*/ 87 h 122"/>
              <a:gd name="T24" fmla="*/ 111 w 293"/>
              <a:gd name="T25" fmla="*/ 87 h 122"/>
              <a:gd name="T26" fmla="*/ 111 w 293"/>
              <a:gd name="T27" fmla="*/ 85 h 122"/>
              <a:gd name="T28" fmla="*/ 93 w 293"/>
              <a:gd name="T29" fmla="*/ 85 h 122"/>
              <a:gd name="T30" fmla="*/ 93 w 293"/>
              <a:gd name="T31" fmla="*/ 82 h 122"/>
              <a:gd name="T32" fmla="*/ 90 w 293"/>
              <a:gd name="T33" fmla="*/ 82 h 122"/>
              <a:gd name="T34" fmla="*/ 90 w 293"/>
              <a:gd name="T35" fmla="*/ 79 h 122"/>
              <a:gd name="T36" fmla="*/ 79 w 293"/>
              <a:gd name="T37" fmla="*/ 79 h 122"/>
              <a:gd name="T38" fmla="*/ 79 w 293"/>
              <a:gd name="T39" fmla="*/ 76 h 122"/>
              <a:gd name="T40" fmla="*/ 75 w 293"/>
              <a:gd name="T41" fmla="*/ 76 h 122"/>
              <a:gd name="T42" fmla="*/ 73 w 293"/>
              <a:gd name="T43" fmla="*/ 76 h 122"/>
              <a:gd name="T44" fmla="*/ 73 w 293"/>
              <a:gd name="T45" fmla="*/ 73 h 122"/>
              <a:gd name="T46" fmla="*/ 56 w 293"/>
              <a:gd name="T47" fmla="*/ 73 h 122"/>
              <a:gd name="T48" fmla="*/ 56 w 293"/>
              <a:gd name="T49" fmla="*/ 68 h 122"/>
              <a:gd name="T50" fmla="*/ 50 w 293"/>
              <a:gd name="T51" fmla="*/ 68 h 122"/>
              <a:gd name="T52" fmla="*/ 50 w 293"/>
              <a:gd name="T53" fmla="*/ 64 h 122"/>
              <a:gd name="T54" fmla="*/ 45 w 293"/>
              <a:gd name="T55" fmla="*/ 64 h 122"/>
              <a:gd name="T56" fmla="*/ 45 w 293"/>
              <a:gd name="T57" fmla="*/ 62 h 122"/>
              <a:gd name="T58" fmla="*/ 37 w 293"/>
              <a:gd name="T59" fmla="*/ 62 h 122"/>
              <a:gd name="T60" fmla="*/ 37 w 293"/>
              <a:gd name="T61" fmla="*/ 48 h 122"/>
              <a:gd name="T62" fmla="*/ 34 w 293"/>
              <a:gd name="T63" fmla="*/ 48 h 122"/>
              <a:gd name="T64" fmla="*/ 34 w 293"/>
              <a:gd name="T65" fmla="*/ 42 h 122"/>
              <a:gd name="T66" fmla="*/ 30 w 293"/>
              <a:gd name="T67" fmla="*/ 42 h 122"/>
              <a:gd name="T68" fmla="*/ 30 w 293"/>
              <a:gd name="T69" fmla="*/ 40 h 122"/>
              <a:gd name="T70" fmla="*/ 24 w 293"/>
              <a:gd name="T71" fmla="*/ 40 h 122"/>
              <a:gd name="T72" fmla="*/ 24 w 293"/>
              <a:gd name="T73" fmla="*/ 37 h 122"/>
              <a:gd name="T74" fmla="*/ 21 w 293"/>
              <a:gd name="T75" fmla="*/ 37 h 122"/>
              <a:gd name="T76" fmla="*/ 21 w 293"/>
              <a:gd name="T77" fmla="*/ 33 h 122"/>
              <a:gd name="T78" fmla="*/ 18 w 293"/>
              <a:gd name="T79" fmla="*/ 33 h 122"/>
              <a:gd name="T80" fmla="*/ 18 w 293"/>
              <a:gd name="T81" fmla="*/ 11 h 122"/>
              <a:gd name="T82" fmla="*/ 15 w 293"/>
              <a:gd name="T83" fmla="*/ 11 h 122"/>
              <a:gd name="T84" fmla="*/ 15 w 293"/>
              <a:gd name="T85" fmla="*/ 3 h 122"/>
              <a:gd name="T86" fmla="*/ 10 w 293"/>
              <a:gd name="T87" fmla="*/ 3 h 122"/>
              <a:gd name="T88" fmla="*/ 10 w 293"/>
              <a:gd name="T89" fmla="*/ 0 h 122"/>
              <a:gd name="T90" fmla="*/ 0 w 293"/>
              <a:gd name="T9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122">
                <a:moveTo>
                  <a:pt x="293" y="122"/>
                </a:moveTo>
                <a:lnTo>
                  <a:pt x="293" y="101"/>
                </a:lnTo>
                <a:lnTo>
                  <a:pt x="193" y="101"/>
                </a:lnTo>
                <a:lnTo>
                  <a:pt x="193" y="98"/>
                </a:lnTo>
                <a:lnTo>
                  <a:pt x="191" y="98"/>
                </a:lnTo>
                <a:lnTo>
                  <a:pt x="191" y="96"/>
                </a:lnTo>
                <a:lnTo>
                  <a:pt x="184" y="96"/>
                </a:lnTo>
                <a:lnTo>
                  <a:pt x="184" y="93"/>
                </a:lnTo>
                <a:lnTo>
                  <a:pt x="166" y="93"/>
                </a:lnTo>
                <a:lnTo>
                  <a:pt x="166" y="90"/>
                </a:lnTo>
                <a:lnTo>
                  <a:pt x="148" y="90"/>
                </a:lnTo>
                <a:lnTo>
                  <a:pt x="148" y="87"/>
                </a:lnTo>
                <a:lnTo>
                  <a:pt x="111" y="87"/>
                </a:lnTo>
                <a:lnTo>
                  <a:pt x="111" y="85"/>
                </a:lnTo>
                <a:lnTo>
                  <a:pt x="93" y="85"/>
                </a:lnTo>
                <a:lnTo>
                  <a:pt x="93" y="82"/>
                </a:lnTo>
                <a:lnTo>
                  <a:pt x="90" y="82"/>
                </a:lnTo>
                <a:lnTo>
                  <a:pt x="90" y="79"/>
                </a:lnTo>
                <a:lnTo>
                  <a:pt x="79" y="79"/>
                </a:lnTo>
                <a:lnTo>
                  <a:pt x="79" y="76"/>
                </a:lnTo>
                <a:lnTo>
                  <a:pt x="75" y="76"/>
                </a:lnTo>
                <a:cubicBezTo>
                  <a:pt x="75" y="76"/>
                  <a:pt x="71" y="76"/>
                  <a:pt x="73" y="76"/>
                </a:cubicBezTo>
                <a:cubicBezTo>
                  <a:pt x="75" y="76"/>
                  <a:pt x="73" y="73"/>
                  <a:pt x="73" y="73"/>
                </a:cubicBezTo>
                <a:lnTo>
                  <a:pt x="56" y="73"/>
                </a:lnTo>
                <a:lnTo>
                  <a:pt x="56" y="68"/>
                </a:lnTo>
                <a:lnTo>
                  <a:pt x="50" y="68"/>
                </a:lnTo>
                <a:lnTo>
                  <a:pt x="50" y="64"/>
                </a:lnTo>
                <a:lnTo>
                  <a:pt x="45" y="64"/>
                </a:lnTo>
                <a:lnTo>
                  <a:pt x="45" y="62"/>
                </a:lnTo>
                <a:lnTo>
                  <a:pt x="37" y="62"/>
                </a:lnTo>
                <a:lnTo>
                  <a:pt x="37" y="48"/>
                </a:lnTo>
                <a:lnTo>
                  <a:pt x="34" y="48"/>
                </a:lnTo>
                <a:lnTo>
                  <a:pt x="34" y="42"/>
                </a:lnTo>
                <a:lnTo>
                  <a:pt x="30" y="42"/>
                </a:lnTo>
                <a:lnTo>
                  <a:pt x="30" y="40"/>
                </a:lnTo>
                <a:lnTo>
                  <a:pt x="24" y="40"/>
                </a:lnTo>
                <a:lnTo>
                  <a:pt x="24" y="37"/>
                </a:lnTo>
                <a:lnTo>
                  <a:pt x="21" y="37"/>
                </a:lnTo>
                <a:lnTo>
                  <a:pt x="21" y="33"/>
                </a:lnTo>
                <a:lnTo>
                  <a:pt x="18" y="33"/>
                </a:lnTo>
                <a:lnTo>
                  <a:pt x="18" y="11"/>
                </a:lnTo>
                <a:lnTo>
                  <a:pt x="15" y="11"/>
                </a:lnTo>
                <a:lnTo>
                  <a:pt x="15" y="3"/>
                </a:lnTo>
                <a:lnTo>
                  <a:pt x="10" y="3"/>
                </a:lnTo>
                <a:lnTo>
                  <a:pt x="10"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8" name="Freeform 3"/>
          <p:cNvSpPr>
            <a:spLocks/>
          </p:cNvSpPr>
          <p:nvPr/>
        </p:nvSpPr>
        <p:spPr bwMode="auto">
          <a:xfrm>
            <a:off x="661701" y="2360230"/>
            <a:ext cx="3235950" cy="1195807"/>
          </a:xfrm>
          <a:custGeom>
            <a:avLst/>
            <a:gdLst>
              <a:gd name="T0" fmla="*/ 257 w 257"/>
              <a:gd name="T1" fmla="*/ 96 h 96"/>
              <a:gd name="T2" fmla="*/ 216 w 257"/>
              <a:gd name="T3" fmla="*/ 96 h 96"/>
              <a:gd name="T4" fmla="*/ 216 w 257"/>
              <a:gd name="T5" fmla="*/ 92 h 96"/>
              <a:gd name="T6" fmla="*/ 212 w 257"/>
              <a:gd name="T7" fmla="*/ 92 h 96"/>
              <a:gd name="T8" fmla="*/ 212 w 257"/>
              <a:gd name="T9" fmla="*/ 89 h 96"/>
              <a:gd name="T10" fmla="*/ 208 w 257"/>
              <a:gd name="T11" fmla="*/ 89 h 96"/>
              <a:gd name="T12" fmla="*/ 208 w 257"/>
              <a:gd name="T13" fmla="*/ 86 h 96"/>
              <a:gd name="T14" fmla="*/ 193 w 257"/>
              <a:gd name="T15" fmla="*/ 86 h 96"/>
              <a:gd name="T16" fmla="*/ 193 w 257"/>
              <a:gd name="T17" fmla="*/ 83 h 96"/>
              <a:gd name="T18" fmla="*/ 176 w 257"/>
              <a:gd name="T19" fmla="*/ 83 h 96"/>
              <a:gd name="T20" fmla="*/ 176 w 257"/>
              <a:gd name="T21" fmla="*/ 81 h 96"/>
              <a:gd name="T22" fmla="*/ 172 w 257"/>
              <a:gd name="T23" fmla="*/ 81 h 96"/>
              <a:gd name="T24" fmla="*/ 172 w 257"/>
              <a:gd name="T25" fmla="*/ 78 h 96"/>
              <a:gd name="T26" fmla="*/ 165 w 257"/>
              <a:gd name="T27" fmla="*/ 78 h 96"/>
              <a:gd name="T28" fmla="*/ 165 w 257"/>
              <a:gd name="T29" fmla="*/ 75 h 96"/>
              <a:gd name="T30" fmla="*/ 151 w 257"/>
              <a:gd name="T31" fmla="*/ 75 h 96"/>
              <a:gd name="T32" fmla="*/ 151 w 257"/>
              <a:gd name="T33" fmla="*/ 73 h 96"/>
              <a:gd name="T34" fmla="*/ 139 w 257"/>
              <a:gd name="T35" fmla="*/ 73 h 96"/>
              <a:gd name="T36" fmla="*/ 135 w 257"/>
              <a:gd name="T37" fmla="*/ 73 h 96"/>
              <a:gd name="T38" fmla="*/ 135 w 257"/>
              <a:gd name="T39" fmla="*/ 70 h 96"/>
              <a:gd name="T40" fmla="*/ 127 w 257"/>
              <a:gd name="T41" fmla="*/ 70 h 96"/>
              <a:gd name="T42" fmla="*/ 117 w 257"/>
              <a:gd name="T43" fmla="*/ 70 h 96"/>
              <a:gd name="T44" fmla="*/ 117 w 257"/>
              <a:gd name="T45" fmla="*/ 66 h 96"/>
              <a:gd name="T46" fmla="*/ 110 w 257"/>
              <a:gd name="T47" fmla="*/ 66 h 96"/>
              <a:gd name="T48" fmla="*/ 110 w 257"/>
              <a:gd name="T49" fmla="*/ 62 h 96"/>
              <a:gd name="T50" fmla="*/ 108 w 257"/>
              <a:gd name="T51" fmla="*/ 62 h 96"/>
              <a:gd name="T52" fmla="*/ 108 w 257"/>
              <a:gd name="T53" fmla="*/ 59 h 96"/>
              <a:gd name="T54" fmla="*/ 95 w 257"/>
              <a:gd name="T55" fmla="*/ 59 h 96"/>
              <a:gd name="T56" fmla="*/ 95 w 257"/>
              <a:gd name="T57" fmla="*/ 56 h 96"/>
              <a:gd name="T58" fmla="*/ 91 w 257"/>
              <a:gd name="T59" fmla="*/ 56 h 96"/>
              <a:gd name="T60" fmla="*/ 91 w 257"/>
              <a:gd name="T61" fmla="*/ 50 h 96"/>
              <a:gd name="T62" fmla="*/ 85 w 257"/>
              <a:gd name="T63" fmla="*/ 50 h 96"/>
              <a:gd name="T64" fmla="*/ 85 w 257"/>
              <a:gd name="T65" fmla="*/ 47 h 96"/>
              <a:gd name="T66" fmla="*/ 80 w 257"/>
              <a:gd name="T67" fmla="*/ 47 h 96"/>
              <a:gd name="T68" fmla="*/ 80 w 257"/>
              <a:gd name="T69" fmla="*/ 45 h 96"/>
              <a:gd name="T70" fmla="*/ 73 w 257"/>
              <a:gd name="T71" fmla="*/ 45 h 96"/>
              <a:gd name="T72" fmla="*/ 73 w 257"/>
              <a:gd name="T73" fmla="*/ 40 h 96"/>
              <a:gd name="T74" fmla="*/ 70 w 257"/>
              <a:gd name="T75" fmla="*/ 40 h 96"/>
              <a:gd name="T76" fmla="*/ 70 w 257"/>
              <a:gd name="T77" fmla="*/ 37 h 96"/>
              <a:gd name="T78" fmla="*/ 63 w 257"/>
              <a:gd name="T79" fmla="*/ 37 h 96"/>
              <a:gd name="T80" fmla="*/ 63 w 257"/>
              <a:gd name="T81" fmla="*/ 35 h 96"/>
              <a:gd name="T82" fmla="*/ 57 w 257"/>
              <a:gd name="T83" fmla="*/ 35 h 96"/>
              <a:gd name="T84" fmla="*/ 57 w 257"/>
              <a:gd name="T85" fmla="*/ 33 h 96"/>
              <a:gd name="T86" fmla="*/ 54 w 257"/>
              <a:gd name="T87" fmla="*/ 33 h 96"/>
              <a:gd name="T88" fmla="*/ 54 w 257"/>
              <a:gd name="T89" fmla="*/ 27 h 96"/>
              <a:gd name="T90" fmla="*/ 44 w 257"/>
              <a:gd name="T91" fmla="*/ 27 h 96"/>
              <a:gd name="T92" fmla="*/ 44 w 257"/>
              <a:gd name="T93" fmla="*/ 24 h 96"/>
              <a:gd name="T94" fmla="*/ 37 w 257"/>
              <a:gd name="T95" fmla="*/ 24 h 96"/>
              <a:gd name="T96" fmla="*/ 37 w 257"/>
              <a:gd name="T97" fmla="*/ 20 h 96"/>
              <a:gd name="T98" fmla="*/ 34 w 257"/>
              <a:gd name="T99" fmla="*/ 20 h 96"/>
              <a:gd name="T100" fmla="*/ 34 w 257"/>
              <a:gd name="T101" fmla="*/ 16 h 96"/>
              <a:gd name="T102" fmla="*/ 26 w 257"/>
              <a:gd name="T103" fmla="*/ 16 h 96"/>
              <a:gd name="T104" fmla="*/ 26 w 257"/>
              <a:gd name="T105" fmla="*/ 14 h 96"/>
              <a:gd name="T106" fmla="*/ 18 w 257"/>
              <a:gd name="T107" fmla="*/ 14 h 96"/>
              <a:gd name="T108" fmla="*/ 18 w 257"/>
              <a:gd name="T109" fmla="*/ 9 h 96"/>
              <a:gd name="T110" fmla="*/ 15 w 257"/>
              <a:gd name="T111" fmla="*/ 9 h 96"/>
              <a:gd name="T112" fmla="*/ 15 w 257"/>
              <a:gd name="T113" fmla="*/ 7 h 96"/>
              <a:gd name="T114" fmla="*/ 15 w 257"/>
              <a:gd name="T115" fmla="*/ 5 h 96"/>
              <a:gd name="T116" fmla="*/ 13 w 257"/>
              <a:gd name="T117" fmla="*/ 5 h 96"/>
              <a:gd name="T118" fmla="*/ 9 w 257"/>
              <a:gd name="T119" fmla="*/ 5 h 96"/>
              <a:gd name="T120" fmla="*/ 9 w 257"/>
              <a:gd name="T121" fmla="*/ 0 h 96"/>
              <a:gd name="T122" fmla="*/ 0 w 257"/>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96">
                <a:moveTo>
                  <a:pt x="257" y="96"/>
                </a:moveTo>
                <a:lnTo>
                  <a:pt x="216" y="96"/>
                </a:lnTo>
                <a:lnTo>
                  <a:pt x="216" y="92"/>
                </a:lnTo>
                <a:lnTo>
                  <a:pt x="212" y="92"/>
                </a:lnTo>
                <a:lnTo>
                  <a:pt x="212" y="89"/>
                </a:lnTo>
                <a:lnTo>
                  <a:pt x="208" y="89"/>
                </a:lnTo>
                <a:lnTo>
                  <a:pt x="208" y="86"/>
                </a:lnTo>
                <a:lnTo>
                  <a:pt x="193" y="86"/>
                </a:lnTo>
                <a:lnTo>
                  <a:pt x="193" y="83"/>
                </a:lnTo>
                <a:lnTo>
                  <a:pt x="176" y="83"/>
                </a:lnTo>
                <a:lnTo>
                  <a:pt x="176" y="81"/>
                </a:lnTo>
                <a:lnTo>
                  <a:pt x="172" y="81"/>
                </a:lnTo>
                <a:lnTo>
                  <a:pt x="172" y="78"/>
                </a:lnTo>
                <a:lnTo>
                  <a:pt x="165" y="78"/>
                </a:lnTo>
                <a:lnTo>
                  <a:pt x="165" y="75"/>
                </a:lnTo>
                <a:lnTo>
                  <a:pt x="151" y="75"/>
                </a:lnTo>
                <a:lnTo>
                  <a:pt x="151" y="73"/>
                </a:lnTo>
                <a:lnTo>
                  <a:pt x="139" y="73"/>
                </a:lnTo>
                <a:lnTo>
                  <a:pt x="135" y="73"/>
                </a:lnTo>
                <a:lnTo>
                  <a:pt x="135" y="70"/>
                </a:lnTo>
                <a:lnTo>
                  <a:pt x="127" y="70"/>
                </a:lnTo>
                <a:lnTo>
                  <a:pt x="117" y="70"/>
                </a:lnTo>
                <a:lnTo>
                  <a:pt x="117" y="66"/>
                </a:lnTo>
                <a:lnTo>
                  <a:pt x="110" y="66"/>
                </a:lnTo>
                <a:lnTo>
                  <a:pt x="110" y="62"/>
                </a:lnTo>
                <a:lnTo>
                  <a:pt x="108" y="62"/>
                </a:lnTo>
                <a:lnTo>
                  <a:pt x="108" y="59"/>
                </a:lnTo>
                <a:lnTo>
                  <a:pt x="95" y="59"/>
                </a:lnTo>
                <a:lnTo>
                  <a:pt x="95" y="56"/>
                </a:lnTo>
                <a:lnTo>
                  <a:pt x="91" y="56"/>
                </a:lnTo>
                <a:lnTo>
                  <a:pt x="91" y="50"/>
                </a:lnTo>
                <a:lnTo>
                  <a:pt x="85" y="50"/>
                </a:lnTo>
                <a:lnTo>
                  <a:pt x="85" y="47"/>
                </a:lnTo>
                <a:lnTo>
                  <a:pt x="80" y="47"/>
                </a:lnTo>
                <a:lnTo>
                  <a:pt x="80" y="45"/>
                </a:lnTo>
                <a:lnTo>
                  <a:pt x="73" y="45"/>
                </a:lnTo>
                <a:lnTo>
                  <a:pt x="73" y="40"/>
                </a:lnTo>
                <a:lnTo>
                  <a:pt x="70" y="40"/>
                </a:lnTo>
                <a:lnTo>
                  <a:pt x="70" y="37"/>
                </a:lnTo>
                <a:lnTo>
                  <a:pt x="63" y="37"/>
                </a:lnTo>
                <a:lnTo>
                  <a:pt x="63" y="35"/>
                </a:lnTo>
                <a:lnTo>
                  <a:pt x="57" y="35"/>
                </a:lnTo>
                <a:lnTo>
                  <a:pt x="57" y="33"/>
                </a:lnTo>
                <a:lnTo>
                  <a:pt x="54" y="33"/>
                </a:lnTo>
                <a:lnTo>
                  <a:pt x="54" y="27"/>
                </a:lnTo>
                <a:lnTo>
                  <a:pt x="44" y="27"/>
                </a:lnTo>
                <a:lnTo>
                  <a:pt x="44" y="24"/>
                </a:lnTo>
                <a:lnTo>
                  <a:pt x="37" y="24"/>
                </a:lnTo>
                <a:lnTo>
                  <a:pt x="37" y="20"/>
                </a:lnTo>
                <a:lnTo>
                  <a:pt x="34" y="20"/>
                </a:lnTo>
                <a:lnTo>
                  <a:pt x="34" y="16"/>
                </a:lnTo>
                <a:lnTo>
                  <a:pt x="26" y="16"/>
                </a:lnTo>
                <a:lnTo>
                  <a:pt x="26" y="14"/>
                </a:lnTo>
                <a:lnTo>
                  <a:pt x="18" y="14"/>
                </a:lnTo>
                <a:lnTo>
                  <a:pt x="18" y="9"/>
                </a:lnTo>
                <a:lnTo>
                  <a:pt x="15" y="9"/>
                </a:lnTo>
                <a:lnTo>
                  <a:pt x="15" y="7"/>
                </a:lnTo>
                <a:lnTo>
                  <a:pt x="15" y="5"/>
                </a:lnTo>
                <a:lnTo>
                  <a:pt x="13" y="5"/>
                </a:lnTo>
                <a:lnTo>
                  <a:pt x="9" y="5"/>
                </a:lnTo>
                <a:lnTo>
                  <a:pt x="9"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0" name="Oval 2059"/>
          <p:cNvSpPr>
            <a:spLocks noChangeAspect="1"/>
          </p:cNvSpPr>
          <p:nvPr/>
        </p:nvSpPr>
        <p:spPr>
          <a:xfrm>
            <a:off x="3874428"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4" name="Oval 233"/>
          <p:cNvSpPr>
            <a:spLocks noChangeAspect="1"/>
          </p:cNvSpPr>
          <p:nvPr/>
        </p:nvSpPr>
        <p:spPr>
          <a:xfrm>
            <a:off x="3816143"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5" name="Oval 234"/>
          <p:cNvSpPr>
            <a:spLocks noChangeAspect="1"/>
          </p:cNvSpPr>
          <p:nvPr/>
        </p:nvSpPr>
        <p:spPr>
          <a:xfrm>
            <a:off x="3757858"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6" name="Oval 235"/>
          <p:cNvSpPr>
            <a:spLocks noChangeAspect="1"/>
          </p:cNvSpPr>
          <p:nvPr/>
        </p:nvSpPr>
        <p:spPr>
          <a:xfrm>
            <a:off x="355909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7" name="Oval 236"/>
          <p:cNvSpPr>
            <a:spLocks noChangeAspect="1"/>
          </p:cNvSpPr>
          <p:nvPr/>
        </p:nvSpPr>
        <p:spPr>
          <a:xfrm>
            <a:off x="346509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8" name="Oval 237"/>
          <p:cNvSpPr>
            <a:spLocks noChangeAspect="1"/>
          </p:cNvSpPr>
          <p:nvPr/>
        </p:nvSpPr>
        <p:spPr>
          <a:xfrm>
            <a:off x="3418714" y="35328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9" name="Oval 238"/>
          <p:cNvSpPr>
            <a:spLocks noChangeAspect="1"/>
          </p:cNvSpPr>
          <p:nvPr/>
        </p:nvSpPr>
        <p:spPr>
          <a:xfrm>
            <a:off x="3217569" y="340900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0" name="Oval 239"/>
          <p:cNvSpPr>
            <a:spLocks noChangeAspect="1"/>
          </p:cNvSpPr>
          <p:nvPr/>
        </p:nvSpPr>
        <p:spPr>
          <a:xfrm>
            <a:off x="3075949" y="340662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1" name="Oval 240"/>
          <p:cNvSpPr>
            <a:spLocks noChangeAspect="1"/>
          </p:cNvSpPr>
          <p:nvPr/>
        </p:nvSpPr>
        <p:spPr>
          <a:xfrm>
            <a:off x="3046236" y="33709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2" name="Oval 241"/>
          <p:cNvSpPr>
            <a:spLocks noChangeAspect="1"/>
          </p:cNvSpPr>
          <p:nvPr/>
        </p:nvSpPr>
        <p:spPr>
          <a:xfrm>
            <a:off x="2947474" y="33709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3" name="Oval 242"/>
          <p:cNvSpPr>
            <a:spLocks noChangeAspect="1"/>
          </p:cNvSpPr>
          <p:nvPr/>
        </p:nvSpPr>
        <p:spPr>
          <a:xfrm>
            <a:off x="2829664" y="334233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4" name="Oval 243"/>
          <p:cNvSpPr>
            <a:spLocks noChangeAspect="1"/>
          </p:cNvSpPr>
          <p:nvPr/>
        </p:nvSpPr>
        <p:spPr>
          <a:xfrm>
            <a:off x="2740426" y="330900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5" name="Oval 244"/>
          <p:cNvSpPr>
            <a:spLocks noChangeAspect="1"/>
          </p:cNvSpPr>
          <p:nvPr/>
        </p:nvSpPr>
        <p:spPr>
          <a:xfrm>
            <a:off x="2651188"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6" name="Oval 245"/>
          <p:cNvSpPr>
            <a:spLocks noChangeAspect="1"/>
          </p:cNvSpPr>
          <p:nvPr/>
        </p:nvSpPr>
        <p:spPr>
          <a:xfrm>
            <a:off x="2714334"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7" name="Oval 246"/>
          <p:cNvSpPr>
            <a:spLocks noChangeAspect="1"/>
          </p:cNvSpPr>
          <p:nvPr/>
        </p:nvSpPr>
        <p:spPr>
          <a:xfrm>
            <a:off x="2558428" y="327566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8" name="Oval 247"/>
          <p:cNvSpPr>
            <a:spLocks noChangeAspect="1"/>
          </p:cNvSpPr>
          <p:nvPr/>
        </p:nvSpPr>
        <p:spPr>
          <a:xfrm>
            <a:off x="2485857"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9" name="Oval 248"/>
          <p:cNvSpPr>
            <a:spLocks noChangeAspect="1"/>
          </p:cNvSpPr>
          <p:nvPr/>
        </p:nvSpPr>
        <p:spPr>
          <a:xfrm>
            <a:off x="2439477"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0" name="Oval 249"/>
          <p:cNvSpPr>
            <a:spLocks noChangeAspect="1"/>
          </p:cNvSpPr>
          <p:nvPr/>
        </p:nvSpPr>
        <p:spPr>
          <a:xfrm>
            <a:off x="2383573" y="324709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1" name="Oval 250"/>
          <p:cNvSpPr>
            <a:spLocks noChangeAspect="1"/>
          </p:cNvSpPr>
          <p:nvPr/>
        </p:nvSpPr>
        <p:spPr>
          <a:xfrm>
            <a:off x="2311002" y="320899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2" name="Oval 251"/>
          <p:cNvSpPr>
            <a:spLocks noChangeAspect="1"/>
          </p:cNvSpPr>
          <p:nvPr/>
        </p:nvSpPr>
        <p:spPr>
          <a:xfrm>
            <a:off x="2250336" y="321137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3" name="Oval 252"/>
          <p:cNvSpPr>
            <a:spLocks noChangeAspect="1"/>
          </p:cNvSpPr>
          <p:nvPr/>
        </p:nvSpPr>
        <p:spPr>
          <a:xfrm>
            <a:off x="2113478" y="318756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4" name="Oval 253"/>
          <p:cNvSpPr>
            <a:spLocks noChangeAspect="1"/>
          </p:cNvSpPr>
          <p:nvPr/>
        </p:nvSpPr>
        <p:spPr>
          <a:xfrm>
            <a:off x="2026621" y="315661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5" name="Oval 254"/>
          <p:cNvSpPr>
            <a:spLocks noChangeAspect="1"/>
          </p:cNvSpPr>
          <p:nvPr/>
        </p:nvSpPr>
        <p:spPr>
          <a:xfrm>
            <a:off x="1973098"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6" name="Oval 255"/>
          <p:cNvSpPr>
            <a:spLocks noChangeAspect="1"/>
          </p:cNvSpPr>
          <p:nvPr/>
        </p:nvSpPr>
        <p:spPr>
          <a:xfrm>
            <a:off x="1919575"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7" name="Oval 256"/>
          <p:cNvSpPr>
            <a:spLocks noChangeAspect="1"/>
          </p:cNvSpPr>
          <p:nvPr/>
        </p:nvSpPr>
        <p:spPr>
          <a:xfrm>
            <a:off x="1866052" y="307328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8" name="Oval 257"/>
          <p:cNvSpPr>
            <a:spLocks noChangeAspect="1"/>
          </p:cNvSpPr>
          <p:nvPr/>
        </p:nvSpPr>
        <p:spPr>
          <a:xfrm>
            <a:off x="1812529" y="303280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9" name="Oval 258"/>
          <p:cNvSpPr>
            <a:spLocks noChangeAspect="1"/>
          </p:cNvSpPr>
          <p:nvPr/>
        </p:nvSpPr>
        <p:spPr>
          <a:xfrm>
            <a:off x="1759006" y="2949469"/>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0" name="Oval 259"/>
          <p:cNvSpPr>
            <a:spLocks noChangeAspect="1"/>
          </p:cNvSpPr>
          <p:nvPr/>
        </p:nvSpPr>
        <p:spPr>
          <a:xfrm>
            <a:off x="1591195" y="289946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1" name="Oval 260"/>
          <p:cNvSpPr>
            <a:spLocks noChangeAspect="1"/>
          </p:cNvSpPr>
          <p:nvPr/>
        </p:nvSpPr>
        <p:spPr>
          <a:xfrm>
            <a:off x="1561482" y="284946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2" name="Oval 261"/>
          <p:cNvSpPr>
            <a:spLocks noChangeAspect="1"/>
          </p:cNvSpPr>
          <p:nvPr/>
        </p:nvSpPr>
        <p:spPr>
          <a:xfrm>
            <a:off x="1531769" y="281375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3" name="Oval 262"/>
          <p:cNvSpPr>
            <a:spLocks noChangeAspect="1"/>
          </p:cNvSpPr>
          <p:nvPr/>
        </p:nvSpPr>
        <p:spPr>
          <a:xfrm>
            <a:off x="1425864" y="277803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4" name="Oval 263"/>
          <p:cNvSpPr>
            <a:spLocks noChangeAspect="1"/>
          </p:cNvSpPr>
          <p:nvPr/>
        </p:nvSpPr>
        <p:spPr>
          <a:xfrm>
            <a:off x="1372341" y="276613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5" name="Oval 264"/>
          <p:cNvSpPr>
            <a:spLocks noChangeAspect="1"/>
          </p:cNvSpPr>
          <p:nvPr/>
        </p:nvSpPr>
        <p:spPr>
          <a:xfrm>
            <a:off x="1318818" y="2754227"/>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6" name="Oval 265"/>
          <p:cNvSpPr>
            <a:spLocks noChangeAspect="1"/>
          </p:cNvSpPr>
          <p:nvPr/>
        </p:nvSpPr>
        <p:spPr>
          <a:xfrm>
            <a:off x="1301010" y="266851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7" name="Oval 266"/>
          <p:cNvSpPr>
            <a:spLocks noChangeAspect="1"/>
          </p:cNvSpPr>
          <p:nvPr/>
        </p:nvSpPr>
        <p:spPr>
          <a:xfrm>
            <a:off x="1073674" y="2582795"/>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8" name="Oval 267"/>
          <p:cNvSpPr>
            <a:spLocks noChangeAspect="1"/>
          </p:cNvSpPr>
          <p:nvPr/>
        </p:nvSpPr>
        <p:spPr>
          <a:xfrm>
            <a:off x="839195" y="241850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9" name="Oval 268"/>
          <p:cNvSpPr>
            <a:spLocks noChangeAspect="1"/>
          </p:cNvSpPr>
          <p:nvPr/>
        </p:nvSpPr>
        <p:spPr>
          <a:xfrm>
            <a:off x="749957" y="234231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0" name="Oval 269"/>
          <p:cNvSpPr>
            <a:spLocks noChangeAspect="1"/>
          </p:cNvSpPr>
          <p:nvPr/>
        </p:nvSpPr>
        <p:spPr>
          <a:xfrm>
            <a:off x="689291" y="233993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1" name="Oval 270"/>
          <p:cNvSpPr>
            <a:spLocks noChangeAspect="1"/>
          </p:cNvSpPr>
          <p:nvPr/>
        </p:nvSpPr>
        <p:spPr>
          <a:xfrm>
            <a:off x="3797902"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2" name="Oval 271"/>
          <p:cNvSpPr>
            <a:spLocks noChangeAspect="1"/>
          </p:cNvSpPr>
          <p:nvPr/>
        </p:nvSpPr>
        <p:spPr>
          <a:xfrm>
            <a:off x="3739617"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3" name="Oval 272"/>
          <p:cNvSpPr>
            <a:spLocks noChangeAspect="1"/>
          </p:cNvSpPr>
          <p:nvPr/>
        </p:nvSpPr>
        <p:spPr>
          <a:xfrm>
            <a:off x="3681332"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4" name="Oval 273"/>
          <p:cNvSpPr>
            <a:spLocks noChangeAspect="1"/>
          </p:cNvSpPr>
          <p:nvPr/>
        </p:nvSpPr>
        <p:spPr>
          <a:xfrm>
            <a:off x="3450103"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5" name="Oval 274"/>
          <p:cNvSpPr>
            <a:spLocks noChangeAspect="1"/>
          </p:cNvSpPr>
          <p:nvPr/>
        </p:nvSpPr>
        <p:spPr>
          <a:xfrm>
            <a:off x="3106967" y="360262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6" name="Oval 275"/>
          <p:cNvSpPr>
            <a:spLocks noChangeAspect="1"/>
          </p:cNvSpPr>
          <p:nvPr/>
        </p:nvSpPr>
        <p:spPr>
          <a:xfrm>
            <a:off x="2728158" y="349923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7" name="Oval 276"/>
          <p:cNvSpPr>
            <a:spLocks noChangeAspect="1"/>
          </p:cNvSpPr>
          <p:nvPr/>
        </p:nvSpPr>
        <p:spPr>
          <a:xfrm>
            <a:off x="2323840" y="343491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8" name="Oval 277"/>
          <p:cNvSpPr>
            <a:spLocks noChangeAspect="1"/>
          </p:cNvSpPr>
          <p:nvPr/>
        </p:nvSpPr>
        <p:spPr>
          <a:xfrm>
            <a:off x="2012098" y="340662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9" name="Oval 278"/>
          <p:cNvSpPr>
            <a:spLocks noChangeAspect="1"/>
          </p:cNvSpPr>
          <p:nvPr/>
        </p:nvSpPr>
        <p:spPr>
          <a:xfrm>
            <a:off x="1602719" y="330184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0" name="Oval 279"/>
          <p:cNvSpPr>
            <a:spLocks noChangeAspect="1"/>
          </p:cNvSpPr>
          <p:nvPr/>
        </p:nvSpPr>
        <p:spPr>
          <a:xfrm>
            <a:off x="1418531" y="325140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1" name="Oval 280"/>
          <p:cNvSpPr>
            <a:spLocks noChangeAspect="1"/>
          </p:cNvSpPr>
          <p:nvPr/>
        </p:nvSpPr>
        <p:spPr>
          <a:xfrm>
            <a:off x="1559087" y="325544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2" name="Oval 281"/>
          <p:cNvSpPr>
            <a:spLocks noChangeAspect="1"/>
          </p:cNvSpPr>
          <p:nvPr/>
        </p:nvSpPr>
        <p:spPr>
          <a:xfrm>
            <a:off x="1319076" y="319933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3" name="Oval 282"/>
          <p:cNvSpPr>
            <a:spLocks noChangeAspect="1"/>
          </p:cNvSpPr>
          <p:nvPr/>
        </p:nvSpPr>
        <p:spPr>
          <a:xfrm>
            <a:off x="1181459" y="312426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4" name="Oval 283"/>
          <p:cNvSpPr>
            <a:spLocks noChangeAspect="1"/>
          </p:cNvSpPr>
          <p:nvPr/>
        </p:nvSpPr>
        <p:spPr>
          <a:xfrm>
            <a:off x="1067065" y="2934910"/>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5" name="Oval 284"/>
          <p:cNvSpPr>
            <a:spLocks noChangeAspect="1"/>
          </p:cNvSpPr>
          <p:nvPr/>
        </p:nvSpPr>
        <p:spPr>
          <a:xfrm>
            <a:off x="885641" y="27673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6" name="Oval 285"/>
          <p:cNvSpPr>
            <a:spLocks noChangeAspect="1"/>
          </p:cNvSpPr>
          <p:nvPr/>
        </p:nvSpPr>
        <p:spPr>
          <a:xfrm>
            <a:off x="862418" y="266851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7" name="Oval 286"/>
          <p:cNvSpPr>
            <a:spLocks noChangeAspect="1"/>
          </p:cNvSpPr>
          <p:nvPr/>
        </p:nvSpPr>
        <p:spPr>
          <a:xfrm>
            <a:off x="862418" y="255302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4" name="Group 2063"/>
          <p:cNvGrpSpPr/>
          <p:nvPr/>
        </p:nvGrpSpPr>
        <p:grpSpPr>
          <a:xfrm>
            <a:off x="5010525" y="2333423"/>
            <a:ext cx="3624997" cy="795137"/>
            <a:chOff x="5010525" y="2563509"/>
            <a:chExt cx="3624997" cy="736744"/>
          </a:xfrm>
        </p:grpSpPr>
        <p:sp>
          <p:nvSpPr>
            <p:cNvPr id="2061" name="Freeform 4"/>
            <p:cNvSpPr>
              <a:spLocks/>
            </p:cNvSpPr>
            <p:nvPr/>
          </p:nvSpPr>
          <p:spPr bwMode="auto">
            <a:xfrm>
              <a:off x="5010525" y="2563509"/>
              <a:ext cx="3624997" cy="574411"/>
            </a:xfrm>
            <a:custGeom>
              <a:avLst/>
              <a:gdLst>
                <a:gd name="T0" fmla="*/ 285 w 285"/>
                <a:gd name="T1" fmla="*/ 46 h 46"/>
                <a:gd name="T2" fmla="*/ 212 w 285"/>
                <a:gd name="T3" fmla="*/ 46 h 46"/>
                <a:gd name="T4" fmla="*/ 212 w 285"/>
                <a:gd name="T5" fmla="*/ 41 h 46"/>
                <a:gd name="T6" fmla="*/ 201 w 285"/>
                <a:gd name="T7" fmla="*/ 41 h 46"/>
                <a:gd name="T8" fmla="*/ 201 w 285"/>
                <a:gd name="T9" fmla="*/ 38 h 46"/>
                <a:gd name="T10" fmla="*/ 191 w 285"/>
                <a:gd name="T11" fmla="*/ 38 h 46"/>
                <a:gd name="T12" fmla="*/ 191 w 285"/>
                <a:gd name="T13" fmla="*/ 35 h 46"/>
                <a:gd name="T14" fmla="*/ 177 w 285"/>
                <a:gd name="T15" fmla="*/ 35 h 46"/>
                <a:gd name="T16" fmla="*/ 177 w 285"/>
                <a:gd name="T17" fmla="*/ 32 h 46"/>
                <a:gd name="T18" fmla="*/ 173 w 285"/>
                <a:gd name="T19" fmla="*/ 32 h 46"/>
                <a:gd name="T20" fmla="*/ 173 w 285"/>
                <a:gd name="T21" fmla="*/ 29 h 46"/>
                <a:gd name="T22" fmla="*/ 164 w 285"/>
                <a:gd name="T23" fmla="*/ 29 h 46"/>
                <a:gd name="T24" fmla="*/ 159 w 285"/>
                <a:gd name="T25" fmla="*/ 29 h 46"/>
                <a:gd name="T26" fmla="*/ 159 w 285"/>
                <a:gd name="T27" fmla="*/ 26 h 46"/>
                <a:gd name="T28" fmla="*/ 147 w 285"/>
                <a:gd name="T29" fmla="*/ 26 h 46"/>
                <a:gd name="T30" fmla="*/ 141 w 285"/>
                <a:gd name="T31" fmla="*/ 26 h 46"/>
                <a:gd name="T32" fmla="*/ 141 w 285"/>
                <a:gd name="T33" fmla="*/ 24 h 46"/>
                <a:gd name="T34" fmla="*/ 131 w 285"/>
                <a:gd name="T35" fmla="*/ 24 h 46"/>
                <a:gd name="T36" fmla="*/ 125 w 285"/>
                <a:gd name="T37" fmla="*/ 24 h 46"/>
                <a:gd name="T38" fmla="*/ 125 w 285"/>
                <a:gd name="T39" fmla="*/ 21 h 46"/>
                <a:gd name="T40" fmla="*/ 90 w 285"/>
                <a:gd name="T41" fmla="*/ 21 h 46"/>
                <a:gd name="T42" fmla="*/ 90 w 285"/>
                <a:gd name="T43" fmla="*/ 19 h 46"/>
                <a:gd name="T44" fmla="*/ 86 w 285"/>
                <a:gd name="T45" fmla="*/ 19 h 46"/>
                <a:gd name="T46" fmla="*/ 86 w 285"/>
                <a:gd name="T47" fmla="*/ 16 h 46"/>
                <a:gd name="T48" fmla="*/ 80 w 285"/>
                <a:gd name="T49" fmla="*/ 16 h 46"/>
                <a:gd name="T50" fmla="*/ 80 w 285"/>
                <a:gd name="T51" fmla="*/ 14 h 46"/>
                <a:gd name="T52" fmla="*/ 67 w 285"/>
                <a:gd name="T53" fmla="*/ 14 h 46"/>
                <a:gd name="T54" fmla="*/ 67 w 285"/>
                <a:gd name="T55" fmla="*/ 11 h 46"/>
                <a:gd name="T56" fmla="*/ 57 w 285"/>
                <a:gd name="T57" fmla="*/ 11 h 46"/>
                <a:gd name="T58" fmla="*/ 57 w 285"/>
                <a:gd name="T59" fmla="*/ 8 h 46"/>
                <a:gd name="T60" fmla="*/ 44 w 285"/>
                <a:gd name="T61" fmla="*/ 8 h 46"/>
                <a:gd name="T62" fmla="*/ 44 w 285"/>
                <a:gd name="T63" fmla="*/ 6 h 46"/>
                <a:gd name="T64" fmla="*/ 33 w 285"/>
                <a:gd name="T65" fmla="*/ 6 h 46"/>
                <a:gd name="T66" fmla="*/ 33 w 285"/>
                <a:gd name="T67" fmla="*/ 4 h 46"/>
                <a:gd name="T68" fmla="*/ 27 w 285"/>
                <a:gd name="T69" fmla="*/ 4 h 46"/>
                <a:gd name="T70" fmla="*/ 27 w 285"/>
                <a:gd name="T71" fmla="*/ 0 h 46"/>
                <a:gd name="T72" fmla="*/ 0 w 285"/>
                <a:gd name="T7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46">
                  <a:moveTo>
                    <a:pt x="285" y="46"/>
                  </a:moveTo>
                  <a:lnTo>
                    <a:pt x="212" y="46"/>
                  </a:lnTo>
                  <a:lnTo>
                    <a:pt x="212" y="41"/>
                  </a:lnTo>
                  <a:lnTo>
                    <a:pt x="201" y="41"/>
                  </a:lnTo>
                  <a:lnTo>
                    <a:pt x="201" y="38"/>
                  </a:lnTo>
                  <a:lnTo>
                    <a:pt x="191" y="38"/>
                  </a:lnTo>
                  <a:lnTo>
                    <a:pt x="191" y="35"/>
                  </a:lnTo>
                  <a:lnTo>
                    <a:pt x="177" y="35"/>
                  </a:lnTo>
                  <a:cubicBezTo>
                    <a:pt x="177" y="35"/>
                    <a:pt x="177" y="30"/>
                    <a:pt x="177" y="32"/>
                  </a:cubicBezTo>
                  <a:cubicBezTo>
                    <a:pt x="177" y="35"/>
                    <a:pt x="173" y="32"/>
                    <a:pt x="173" y="32"/>
                  </a:cubicBezTo>
                  <a:lnTo>
                    <a:pt x="173" y="29"/>
                  </a:lnTo>
                  <a:lnTo>
                    <a:pt x="164" y="29"/>
                  </a:lnTo>
                  <a:lnTo>
                    <a:pt x="159" y="29"/>
                  </a:lnTo>
                  <a:lnTo>
                    <a:pt x="159" y="26"/>
                  </a:lnTo>
                  <a:lnTo>
                    <a:pt x="147" y="26"/>
                  </a:lnTo>
                  <a:lnTo>
                    <a:pt x="141" y="26"/>
                  </a:lnTo>
                  <a:lnTo>
                    <a:pt x="141" y="24"/>
                  </a:lnTo>
                  <a:lnTo>
                    <a:pt x="131" y="24"/>
                  </a:lnTo>
                  <a:lnTo>
                    <a:pt x="125" y="24"/>
                  </a:lnTo>
                  <a:lnTo>
                    <a:pt x="125" y="21"/>
                  </a:lnTo>
                  <a:lnTo>
                    <a:pt x="90" y="21"/>
                  </a:lnTo>
                  <a:lnTo>
                    <a:pt x="90" y="19"/>
                  </a:lnTo>
                  <a:lnTo>
                    <a:pt x="86" y="19"/>
                  </a:lnTo>
                  <a:lnTo>
                    <a:pt x="86" y="16"/>
                  </a:lnTo>
                  <a:lnTo>
                    <a:pt x="80" y="16"/>
                  </a:lnTo>
                  <a:lnTo>
                    <a:pt x="80" y="14"/>
                  </a:lnTo>
                  <a:lnTo>
                    <a:pt x="67" y="14"/>
                  </a:lnTo>
                  <a:lnTo>
                    <a:pt x="67" y="11"/>
                  </a:lnTo>
                  <a:lnTo>
                    <a:pt x="57" y="11"/>
                  </a:lnTo>
                  <a:lnTo>
                    <a:pt x="57" y="8"/>
                  </a:lnTo>
                  <a:lnTo>
                    <a:pt x="44" y="8"/>
                  </a:lnTo>
                  <a:lnTo>
                    <a:pt x="44" y="6"/>
                  </a:lnTo>
                  <a:lnTo>
                    <a:pt x="33" y="6"/>
                  </a:lnTo>
                  <a:lnTo>
                    <a:pt x="33" y="4"/>
                  </a:lnTo>
                  <a:lnTo>
                    <a:pt x="27" y="4"/>
                  </a:lnTo>
                  <a:lnTo>
                    <a:pt x="27"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2" name="Freeform 5"/>
            <p:cNvSpPr>
              <a:spLocks/>
            </p:cNvSpPr>
            <p:nvPr/>
          </p:nvSpPr>
          <p:spPr bwMode="auto">
            <a:xfrm>
              <a:off x="5023244" y="2563509"/>
              <a:ext cx="3408769" cy="736744"/>
            </a:xfrm>
            <a:custGeom>
              <a:avLst/>
              <a:gdLst>
                <a:gd name="T0" fmla="*/ 268 w 268"/>
                <a:gd name="T1" fmla="*/ 59 h 59"/>
                <a:gd name="T2" fmla="*/ 260 w 268"/>
                <a:gd name="T3" fmla="*/ 59 h 59"/>
                <a:gd name="T4" fmla="*/ 260 w 268"/>
                <a:gd name="T5" fmla="*/ 40 h 59"/>
                <a:gd name="T6" fmla="*/ 251 w 268"/>
                <a:gd name="T7" fmla="*/ 40 h 59"/>
                <a:gd name="T8" fmla="*/ 251 w 268"/>
                <a:gd name="T9" fmla="*/ 35 h 59"/>
                <a:gd name="T10" fmla="*/ 230 w 268"/>
                <a:gd name="T11" fmla="*/ 35 h 59"/>
                <a:gd name="T12" fmla="*/ 230 w 268"/>
                <a:gd name="T13" fmla="*/ 31 h 59"/>
                <a:gd name="T14" fmla="*/ 226 w 268"/>
                <a:gd name="T15" fmla="*/ 31 h 59"/>
                <a:gd name="T16" fmla="*/ 226 w 268"/>
                <a:gd name="T17" fmla="*/ 28 h 59"/>
                <a:gd name="T18" fmla="*/ 219 w 268"/>
                <a:gd name="T19" fmla="*/ 28 h 59"/>
                <a:gd name="T20" fmla="*/ 219 w 268"/>
                <a:gd name="T21" fmla="*/ 26 h 59"/>
                <a:gd name="T22" fmla="*/ 201 w 268"/>
                <a:gd name="T23" fmla="*/ 26 h 59"/>
                <a:gd name="T24" fmla="*/ 199 w 268"/>
                <a:gd name="T25" fmla="*/ 26 h 59"/>
                <a:gd name="T26" fmla="*/ 199 w 268"/>
                <a:gd name="T27" fmla="*/ 23 h 59"/>
                <a:gd name="T28" fmla="*/ 173 w 268"/>
                <a:gd name="T29" fmla="*/ 23 h 59"/>
                <a:gd name="T30" fmla="*/ 173 w 268"/>
                <a:gd name="T31" fmla="*/ 21 h 59"/>
                <a:gd name="T32" fmla="*/ 165 w 268"/>
                <a:gd name="T33" fmla="*/ 21 h 59"/>
                <a:gd name="T34" fmla="*/ 165 w 268"/>
                <a:gd name="T35" fmla="*/ 18 h 59"/>
                <a:gd name="T36" fmla="*/ 140 w 268"/>
                <a:gd name="T37" fmla="*/ 18 h 59"/>
                <a:gd name="T38" fmla="*/ 140 w 268"/>
                <a:gd name="T39" fmla="*/ 16 h 59"/>
                <a:gd name="T40" fmla="*/ 128 w 268"/>
                <a:gd name="T41" fmla="*/ 16 h 59"/>
                <a:gd name="T42" fmla="*/ 122 w 268"/>
                <a:gd name="T43" fmla="*/ 16 h 59"/>
                <a:gd name="T44" fmla="*/ 122 w 268"/>
                <a:gd name="T45" fmla="*/ 14 h 59"/>
                <a:gd name="T46" fmla="*/ 114 w 268"/>
                <a:gd name="T47" fmla="*/ 14 h 59"/>
                <a:gd name="T48" fmla="*/ 114 w 268"/>
                <a:gd name="T49" fmla="*/ 12 h 59"/>
                <a:gd name="T50" fmla="*/ 100 w 268"/>
                <a:gd name="T51" fmla="*/ 12 h 59"/>
                <a:gd name="T52" fmla="*/ 100 w 268"/>
                <a:gd name="T53" fmla="*/ 9 h 59"/>
                <a:gd name="T54" fmla="*/ 77 w 268"/>
                <a:gd name="T55" fmla="*/ 9 h 59"/>
                <a:gd name="T56" fmla="*/ 77 w 268"/>
                <a:gd name="T57" fmla="*/ 7 h 59"/>
                <a:gd name="T58" fmla="*/ 67 w 268"/>
                <a:gd name="T59" fmla="*/ 7 h 59"/>
                <a:gd name="T60" fmla="*/ 51 w 268"/>
                <a:gd name="T61" fmla="*/ 7 h 59"/>
                <a:gd name="T62" fmla="*/ 51 w 268"/>
                <a:gd name="T63" fmla="*/ 5 h 59"/>
                <a:gd name="T64" fmla="*/ 38 w 268"/>
                <a:gd name="T65" fmla="*/ 5 h 59"/>
                <a:gd name="T66" fmla="*/ 38 w 268"/>
                <a:gd name="T67" fmla="*/ 3 h 59"/>
                <a:gd name="T68" fmla="*/ 26 w 268"/>
                <a:gd name="T69" fmla="*/ 3 h 59"/>
                <a:gd name="T70" fmla="*/ 26 w 268"/>
                <a:gd name="T71" fmla="*/ 0 h 59"/>
                <a:gd name="T72" fmla="*/ 0 w 268"/>
                <a:gd name="T7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59">
                  <a:moveTo>
                    <a:pt x="268" y="59"/>
                  </a:moveTo>
                  <a:lnTo>
                    <a:pt x="260" y="59"/>
                  </a:lnTo>
                  <a:lnTo>
                    <a:pt x="260" y="40"/>
                  </a:lnTo>
                  <a:lnTo>
                    <a:pt x="251" y="40"/>
                  </a:lnTo>
                  <a:lnTo>
                    <a:pt x="251" y="35"/>
                  </a:lnTo>
                  <a:lnTo>
                    <a:pt x="230" y="35"/>
                  </a:lnTo>
                  <a:lnTo>
                    <a:pt x="230" y="31"/>
                  </a:lnTo>
                  <a:lnTo>
                    <a:pt x="226" y="31"/>
                  </a:lnTo>
                  <a:lnTo>
                    <a:pt x="226" y="28"/>
                  </a:lnTo>
                  <a:lnTo>
                    <a:pt x="219" y="28"/>
                  </a:lnTo>
                  <a:lnTo>
                    <a:pt x="219" y="26"/>
                  </a:lnTo>
                  <a:lnTo>
                    <a:pt x="201" y="26"/>
                  </a:lnTo>
                  <a:lnTo>
                    <a:pt x="199" y="26"/>
                  </a:lnTo>
                  <a:lnTo>
                    <a:pt x="199" y="23"/>
                  </a:lnTo>
                  <a:lnTo>
                    <a:pt x="173" y="23"/>
                  </a:lnTo>
                  <a:lnTo>
                    <a:pt x="173" y="21"/>
                  </a:lnTo>
                  <a:lnTo>
                    <a:pt x="165" y="21"/>
                  </a:lnTo>
                  <a:lnTo>
                    <a:pt x="165" y="18"/>
                  </a:lnTo>
                  <a:lnTo>
                    <a:pt x="140" y="18"/>
                  </a:lnTo>
                  <a:lnTo>
                    <a:pt x="140" y="16"/>
                  </a:lnTo>
                  <a:lnTo>
                    <a:pt x="128" y="16"/>
                  </a:lnTo>
                  <a:lnTo>
                    <a:pt x="122" y="16"/>
                  </a:lnTo>
                  <a:lnTo>
                    <a:pt x="122" y="14"/>
                  </a:lnTo>
                  <a:lnTo>
                    <a:pt x="114" y="14"/>
                  </a:lnTo>
                  <a:lnTo>
                    <a:pt x="114" y="12"/>
                  </a:lnTo>
                  <a:lnTo>
                    <a:pt x="100" y="12"/>
                  </a:lnTo>
                  <a:lnTo>
                    <a:pt x="100" y="9"/>
                  </a:lnTo>
                  <a:lnTo>
                    <a:pt x="77" y="9"/>
                  </a:lnTo>
                  <a:lnTo>
                    <a:pt x="77" y="7"/>
                  </a:lnTo>
                  <a:lnTo>
                    <a:pt x="67" y="7"/>
                  </a:lnTo>
                  <a:lnTo>
                    <a:pt x="51" y="7"/>
                  </a:lnTo>
                  <a:lnTo>
                    <a:pt x="51" y="5"/>
                  </a:lnTo>
                  <a:lnTo>
                    <a:pt x="38" y="5"/>
                  </a:lnTo>
                  <a:cubicBezTo>
                    <a:pt x="38" y="5"/>
                    <a:pt x="37" y="3"/>
                    <a:pt x="38" y="3"/>
                  </a:cubicBezTo>
                  <a:cubicBezTo>
                    <a:pt x="39" y="3"/>
                    <a:pt x="26" y="3"/>
                    <a:pt x="26" y="3"/>
                  </a:cubicBezTo>
                  <a:lnTo>
                    <a:pt x="26"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92" name="Oval 291"/>
          <p:cNvSpPr>
            <a:spLocks noChangeAspect="1"/>
          </p:cNvSpPr>
          <p:nvPr/>
        </p:nvSpPr>
        <p:spPr>
          <a:xfrm>
            <a:off x="8612299"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4" name="Oval 293"/>
          <p:cNvSpPr>
            <a:spLocks noChangeAspect="1"/>
          </p:cNvSpPr>
          <p:nvPr/>
        </p:nvSpPr>
        <p:spPr>
          <a:xfrm>
            <a:off x="8553988"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5" name="Oval 294"/>
          <p:cNvSpPr>
            <a:spLocks noChangeAspect="1"/>
          </p:cNvSpPr>
          <p:nvPr/>
        </p:nvSpPr>
        <p:spPr>
          <a:xfrm>
            <a:off x="8495677" y="293013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6" name="Oval 295"/>
          <p:cNvSpPr>
            <a:spLocks noChangeAspect="1"/>
          </p:cNvSpPr>
          <p:nvPr/>
        </p:nvSpPr>
        <p:spPr>
          <a:xfrm>
            <a:off x="8362197"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7" name="Oval 296"/>
          <p:cNvSpPr>
            <a:spLocks noChangeAspect="1"/>
          </p:cNvSpPr>
          <p:nvPr/>
        </p:nvSpPr>
        <p:spPr>
          <a:xfrm>
            <a:off x="8303886"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8" name="Oval 297"/>
          <p:cNvSpPr>
            <a:spLocks noChangeAspect="1"/>
          </p:cNvSpPr>
          <p:nvPr/>
        </p:nvSpPr>
        <p:spPr>
          <a:xfrm>
            <a:off x="8245575" y="293362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9" name="Oval 298"/>
          <p:cNvSpPr>
            <a:spLocks noChangeAspect="1"/>
          </p:cNvSpPr>
          <p:nvPr/>
        </p:nvSpPr>
        <p:spPr>
          <a:xfrm>
            <a:off x="8181515" y="293213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0" name="Oval 299"/>
          <p:cNvSpPr>
            <a:spLocks noChangeAspect="1"/>
          </p:cNvSpPr>
          <p:nvPr/>
        </p:nvSpPr>
        <p:spPr>
          <a:xfrm>
            <a:off x="8123591" y="293370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1" name="Oval 300"/>
          <p:cNvSpPr>
            <a:spLocks noChangeAspect="1"/>
          </p:cNvSpPr>
          <p:nvPr/>
        </p:nvSpPr>
        <p:spPr>
          <a:xfrm>
            <a:off x="8065667" y="29322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2" name="Oval 301"/>
          <p:cNvSpPr>
            <a:spLocks noChangeAspect="1"/>
          </p:cNvSpPr>
          <p:nvPr/>
        </p:nvSpPr>
        <p:spPr>
          <a:xfrm>
            <a:off x="7977063" y="293070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3" name="Oval 302"/>
          <p:cNvSpPr>
            <a:spLocks noChangeAspect="1"/>
          </p:cNvSpPr>
          <p:nvPr/>
        </p:nvSpPr>
        <p:spPr>
          <a:xfrm>
            <a:off x="7906867" y="292921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4" name="Oval 303"/>
          <p:cNvSpPr>
            <a:spLocks noChangeAspect="1"/>
          </p:cNvSpPr>
          <p:nvPr/>
        </p:nvSpPr>
        <p:spPr>
          <a:xfrm>
            <a:off x="7820036" y="292793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5" name="Oval 304"/>
          <p:cNvSpPr>
            <a:spLocks noChangeAspect="1"/>
          </p:cNvSpPr>
          <p:nvPr/>
        </p:nvSpPr>
        <p:spPr>
          <a:xfrm>
            <a:off x="7648314" y="2865395"/>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6" name="Oval 305"/>
          <p:cNvSpPr>
            <a:spLocks noChangeAspect="1"/>
          </p:cNvSpPr>
          <p:nvPr/>
        </p:nvSpPr>
        <p:spPr>
          <a:xfrm>
            <a:off x="7590108" y="286115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 name="Oval 306"/>
          <p:cNvSpPr>
            <a:spLocks noChangeAspect="1"/>
          </p:cNvSpPr>
          <p:nvPr/>
        </p:nvSpPr>
        <p:spPr>
          <a:xfrm>
            <a:off x="7507358" y="282009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8" name="Oval 307"/>
          <p:cNvSpPr>
            <a:spLocks noChangeAspect="1"/>
          </p:cNvSpPr>
          <p:nvPr/>
        </p:nvSpPr>
        <p:spPr>
          <a:xfrm>
            <a:off x="7461424" y="281584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9" name="Oval 308"/>
          <p:cNvSpPr>
            <a:spLocks noChangeAspect="1"/>
          </p:cNvSpPr>
          <p:nvPr/>
        </p:nvSpPr>
        <p:spPr>
          <a:xfrm>
            <a:off x="7372538" y="278399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0" name="Oval 309"/>
          <p:cNvSpPr>
            <a:spLocks noChangeAspect="1"/>
          </p:cNvSpPr>
          <p:nvPr/>
        </p:nvSpPr>
        <p:spPr>
          <a:xfrm>
            <a:off x="7314332" y="2782815"/>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1" name="Oval 310"/>
          <p:cNvSpPr>
            <a:spLocks noChangeAspect="1"/>
          </p:cNvSpPr>
          <p:nvPr/>
        </p:nvSpPr>
        <p:spPr>
          <a:xfrm>
            <a:off x="7256126" y="278163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2" name="Oval 311"/>
          <p:cNvSpPr>
            <a:spLocks noChangeAspect="1"/>
          </p:cNvSpPr>
          <p:nvPr/>
        </p:nvSpPr>
        <p:spPr>
          <a:xfrm>
            <a:off x="7124288" y="2706831"/>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3" name="Oval 312"/>
          <p:cNvSpPr>
            <a:spLocks noChangeAspect="1"/>
          </p:cNvSpPr>
          <p:nvPr/>
        </p:nvSpPr>
        <p:spPr>
          <a:xfrm>
            <a:off x="7072218" y="27025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4" name="Oval 313"/>
          <p:cNvSpPr>
            <a:spLocks noChangeAspect="1"/>
          </p:cNvSpPr>
          <p:nvPr/>
        </p:nvSpPr>
        <p:spPr>
          <a:xfrm>
            <a:off x="6992536" y="265845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5" name="Oval 314"/>
          <p:cNvSpPr>
            <a:spLocks noChangeAspect="1"/>
          </p:cNvSpPr>
          <p:nvPr/>
        </p:nvSpPr>
        <p:spPr>
          <a:xfrm>
            <a:off x="6912854" y="26664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6" name="Oval 315"/>
          <p:cNvSpPr>
            <a:spLocks noChangeAspect="1"/>
          </p:cNvSpPr>
          <p:nvPr/>
        </p:nvSpPr>
        <p:spPr>
          <a:xfrm>
            <a:off x="6833172" y="26622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7" name="Oval 316"/>
          <p:cNvSpPr>
            <a:spLocks noChangeAspect="1"/>
          </p:cNvSpPr>
          <p:nvPr/>
        </p:nvSpPr>
        <p:spPr>
          <a:xfrm>
            <a:off x="6753490" y="263038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8" name="Oval 317"/>
          <p:cNvSpPr>
            <a:spLocks noChangeAspect="1"/>
          </p:cNvSpPr>
          <p:nvPr/>
        </p:nvSpPr>
        <p:spPr>
          <a:xfrm>
            <a:off x="6522952" y="2592652"/>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9" name="Oval 318"/>
          <p:cNvSpPr>
            <a:spLocks noChangeAspect="1"/>
          </p:cNvSpPr>
          <p:nvPr/>
        </p:nvSpPr>
        <p:spPr>
          <a:xfrm>
            <a:off x="6436631" y="2592549"/>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0" name="Oval 319"/>
          <p:cNvSpPr>
            <a:spLocks noChangeAspect="1"/>
          </p:cNvSpPr>
          <p:nvPr/>
        </p:nvSpPr>
        <p:spPr>
          <a:xfrm>
            <a:off x="6350310" y="259244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1" name="Oval 320"/>
          <p:cNvSpPr>
            <a:spLocks noChangeAspect="1"/>
          </p:cNvSpPr>
          <p:nvPr/>
        </p:nvSpPr>
        <p:spPr>
          <a:xfrm>
            <a:off x="6263989" y="25923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2" name="Oval 321"/>
          <p:cNvSpPr>
            <a:spLocks noChangeAspect="1"/>
          </p:cNvSpPr>
          <p:nvPr/>
        </p:nvSpPr>
        <p:spPr>
          <a:xfrm>
            <a:off x="6029391" y="253056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3" name="Oval 322"/>
          <p:cNvSpPr>
            <a:spLocks noChangeAspect="1"/>
          </p:cNvSpPr>
          <p:nvPr/>
        </p:nvSpPr>
        <p:spPr>
          <a:xfrm>
            <a:off x="5969063" y="250494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4" name="Oval 323"/>
          <p:cNvSpPr>
            <a:spLocks noChangeAspect="1"/>
          </p:cNvSpPr>
          <p:nvPr/>
        </p:nvSpPr>
        <p:spPr>
          <a:xfrm>
            <a:off x="5705811" y="2427088"/>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5" name="Oval 324"/>
          <p:cNvSpPr>
            <a:spLocks noChangeAspect="1"/>
          </p:cNvSpPr>
          <p:nvPr/>
        </p:nvSpPr>
        <p:spPr>
          <a:xfrm>
            <a:off x="5549955" y="2418506"/>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6" name="Oval 325"/>
          <p:cNvSpPr>
            <a:spLocks noChangeAspect="1"/>
          </p:cNvSpPr>
          <p:nvPr/>
        </p:nvSpPr>
        <p:spPr>
          <a:xfrm>
            <a:off x="5501591" y="239528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7" name="Oval 326"/>
          <p:cNvSpPr>
            <a:spLocks noChangeAspect="1"/>
          </p:cNvSpPr>
          <p:nvPr/>
        </p:nvSpPr>
        <p:spPr>
          <a:xfrm>
            <a:off x="5453227" y="2396604"/>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8" name="Oval 327"/>
          <p:cNvSpPr>
            <a:spLocks noChangeAspect="1"/>
          </p:cNvSpPr>
          <p:nvPr/>
        </p:nvSpPr>
        <p:spPr>
          <a:xfrm>
            <a:off x="5377251" y="2364177"/>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2065" name="Group 2064"/>
          <p:cNvGrpSpPr/>
          <p:nvPr/>
        </p:nvGrpSpPr>
        <p:grpSpPr>
          <a:xfrm>
            <a:off x="8317545" y="3099638"/>
            <a:ext cx="137544" cy="47859"/>
            <a:chOff x="8317545" y="3229178"/>
            <a:chExt cx="137544" cy="47859"/>
          </a:xfrm>
          <a:solidFill>
            <a:schemeClr val="accent3"/>
          </a:solidFill>
        </p:grpSpPr>
        <p:sp>
          <p:nvSpPr>
            <p:cNvPr id="291" name="Oval 290"/>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9" name="Oval 328"/>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0" name="Oval 329"/>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331" name="Oval 330"/>
          <p:cNvSpPr>
            <a:spLocks noChangeAspect="1"/>
          </p:cNvSpPr>
          <p:nvPr/>
        </p:nvSpPr>
        <p:spPr>
          <a:xfrm>
            <a:off x="8291965" y="28379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2" name="Oval 331"/>
          <p:cNvSpPr>
            <a:spLocks noChangeAspect="1"/>
          </p:cNvSpPr>
          <p:nvPr/>
        </p:nvSpPr>
        <p:spPr>
          <a:xfrm>
            <a:off x="8247313" y="28379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3" name="Oval 332"/>
          <p:cNvSpPr>
            <a:spLocks noChangeAspect="1"/>
          </p:cNvSpPr>
          <p:nvPr/>
        </p:nvSpPr>
        <p:spPr>
          <a:xfrm>
            <a:off x="8200867" y="283934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4" name="Oval 333"/>
          <p:cNvSpPr>
            <a:spLocks noChangeAspect="1"/>
          </p:cNvSpPr>
          <p:nvPr/>
        </p:nvSpPr>
        <p:spPr>
          <a:xfrm>
            <a:off x="8168243"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5" name="Oval 334"/>
          <p:cNvSpPr>
            <a:spLocks noChangeAspect="1"/>
          </p:cNvSpPr>
          <p:nvPr/>
        </p:nvSpPr>
        <p:spPr>
          <a:xfrm>
            <a:off x="8123591"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6" name="Oval 335"/>
          <p:cNvSpPr>
            <a:spLocks noChangeAspect="1"/>
          </p:cNvSpPr>
          <p:nvPr/>
        </p:nvSpPr>
        <p:spPr>
          <a:xfrm>
            <a:off x="8077145" y="278090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7" name="Oval 336"/>
          <p:cNvSpPr>
            <a:spLocks noChangeAspect="1"/>
          </p:cNvSpPr>
          <p:nvPr/>
        </p:nvSpPr>
        <p:spPr>
          <a:xfrm>
            <a:off x="7977063" y="2779491"/>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339" name="Group 338"/>
          <p:cNvGrpSpPr/>
          <p:nvPr/>
        </p:nvGrpSpPr>
        <p:grpSpPr>
          <a:xfrm>
            <a:off x="7579542" y="2658972"/>
            <a:ext cx="137544" cy="47859"/>
            <a:chOff x="8317545" y="3229178"/>
            <a:chExt cx="137544" cy="47859"/>
          </a:xfrm>
          <a:solidFill>
            <a:schemeClr val="accent3"/>
          </a:solidFill>
        </p:grpSpPr>
        <p:sp>
          <p:nvSpPr>
            <p:cNvPr id="340" name="Oval 339"/>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1" name="Oval 340"/>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2" name="Oval 341"/>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43" name="Group 342"/>
          <p:cNvGrpSpPr/>
          <p:nvPr/>
        </p:nvGrpSpPr>
        <p:grpSpPr>
          <a:xfrm>
            <a:off x="7411144" y="2614104"/>
            <a:ext cx="137544" cy="47859"/>
            <a:chOff x="8317545" y="3229178"/>
            <a:chExt cx="137544" cy="47859"/>
          </a:xfrm>
          <a:solidFill>
            <a:schemeClr val="accent3"/>
          </a:solidFill>
        </p:grpSpPr>
        <p:sp>
          <p:nvSpPr>
            <p:cNvPr id="344" name="Oval 343"/>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5" name="Oval 344"/>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6" name="Oval 345"/>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47" name="Group 346"/>
          <p:cNvGrpSpPr/>
          <p:nvPr/>
        </p:nvGrpSpPr>
        <p:grpSpPr>
          <a:xfrm>
            <a:off x="7245560" y="2612357"/>
            <a:ext cx="137544" cy="47859"/>
            <a:chOff x="8317545" y="3229178"/>
            <a:chExt cx="137544" cy="47859"/>
          </a:xfrm>
          <a:solidFill>
            <a:schemeClr val="accent3"/>
          </a:solidFill>
        </p:grpSpPr>
        <p:sp>
          <p:nvSpPr>
            <p:cNvPr id="348" name="Oval 347"/>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9" name="Oval 348"/>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0" name="Oval 349"/>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1" name="Group 350"/>
          <p:cNvGrpSpPr/>
          <p:nvPr/>
        </p:nvGrpSpPr>
        <p:grpSpPr>
          <a:xfrm>
            <a:off x="7002432" y="2551390"/>
            <a:ext cx="137544" cy="47859"/>
            <a:chOff x="8317545" y="3229178"/>
            <a:chExt cx="137544" cy="47859"/>
          </a:xfrm>
          <a:solidFill>
            <a:schemeClr val="accent3"/>
          </a:solidFill>
        </p:grpSpPr>
        <p:sp>
          <p:nvSpPr>
            <p:cNvPr id="352" name="Oval 351"/>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Oval 352"/>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4" name="Oval 353"/>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5" name="Group 354"/>
          <p:cNvGrpSpPr/>
          <p:nvPr/>
        </p:nvGrpSpPr>
        <p:grpSpPr>
          <a:xfrm>
            <a:off x="6857439" y="2551864"/>
            <a:ext cx="137544" cy="47859"/>
            <a:chOff x="8317545" y="3229178"/>
            <a:chExt cx="137544" cy="47859"/>
          </a:xfrm>
          <a:solidFill>
            <a:schemeClr val="accent3"/>
          </a:solidFill>
        </p:grpSpPr>
        <p:sp>
          <p:nvSpPr>
            <p:cNvPr id="356" name="Oval 355"/>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7" name="Oval 356"/>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8" name="Oval 357"/>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grpSp>
        <p:nvGrpSpPr>
          <p:cNvPr id="359" name="Group 358"/>
          <p:cNvGrpSpPr/>
          <p:nvPr/>
        </p:nvGrpSpPr>
        <p:grpSpPr>
          <a:xfrm>
            <a:off x="6598899" y="2526754"/>
            <a:ext cx="137544" cy="47859"/>
            <a:chOff x="8317545" y="3229178"/>
            <a:chExt cx="137544" cy="47859"/>
          </a:xfrm>
          <a:solidFill>
            <a:schemeClr val="accent3"/>
          </a:solidFill>
        </p:grpSpPr>
        <p:sp>
          <p:nvSpPr>
            <p:cNvPr id="360" name="Oval 359"/>
            <p:cNvSpPr>
              <a:spLocks noChangeAspect="1"/>
            </p:cNvSpPr>
            <p:nvPr/>
          </p:nvSpPr>
          <p:spPr>
            <a:xfrm>
              <a:off x="8408643"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1" name="Oval 360"/>
            <p:cNvSpPr>
              <a:spLocks noChangeAspect="1"/>
            </p:cNvSpPr>
            <p:nvPr/>
          </p:nvSpPr>
          <p:spPr>
            <a:xfrm>
              <a:off x="8363991" y="3229178"/>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2" name="Oval 361"/>
            <p:cNvSpPr>
              <a:spLocks noChangeAspect="1"/>
            </p:cNvSpPr>
            <p:nvPr/>
          </p:nvSpPr>
          <p:spPr>
            <a:xfrm>
              <a:off x="8317545" y="3230591"/>
              <a:ext cx="46446" cy="464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sp>
        <p:nvSpPr>
          <p:cNvPr id="363" name="Oval 362"/>
          <p:cNvSpPr>
            <a:spLocks noChangeAspect="1"/>
          </p:cNvSpPr>
          <p:nvPr/>
        </p:nvSpPr>
        <p:spPr>
          <a:xfrm>
            <a:off x="6330218" y="247415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4" name="Oval 363"/>
          <p:cNvSpPr>
            <a:spLocks noChangeAspect="1"/>
          </p:cNvSpPr>
          <p:nvPr/>
        </p:nvSpPr>
        <p:spPr>
          <a:xfrm>
            <a:off x="6231145" y="242771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5" name="Oval 364"/>
          <p:cNvSpPr>
            <a:spLocks noChangeAspect="1"/>
          </p:cNvSpPr>
          <p:nvPr/>
        </p:nvSpPr>
        <p:spPr>
          <a:xfrm>
            <a:off x="6064576" y="242728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6" name="Oval 365"/>
          <p:cNvSpPr>
            <a:spLocks noChangeAspect="1"/>
          </p:cNvSpPr>
          <p:nvPr/>
        </p:nvSpPr>
        <p:spPr>
          <a:xfrm>
            <a:off x="5937891" y="240845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7" name="Oval 366"/>
          <p:cNvSpPr>
            <a:spLocks noChangeAspect="1"/>
          </p:cNvSpPr>
          <p:nvPr/>
        </p:nvSpPr>
        <p:spPr>
          <a:xfrm>
            <a:off x="5811206" y="240495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8" name="Oval 367"/>
          <p:cNvSpPr>
            <a:spLocks noChangeAspect="1"/>
          </p:cNvSpPr>
          <p:nvPr/>
        </p:nvSpPr>
        <p:spPr>
          <a:xfrm>
            <a:off x="5715201" y="240146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9" name="Oval 368"/>
          <p:cNvSpPr>
            <a:spLocks noChangeAspect="1"/>
          </p:cNvSpPr>
          <p:nvPr/>
        </p:nvSpPr>
        <p:spPr>
          <a:xfrm>
            <a:off x="5665216" y="240103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0" name="Oval 369"/>
          <p:cNvSpPr>
            <a:spLocks noChangeAspect="1"/>
          </p:cNvSpPr>
          <p:nvPr/>
        </p:nvSpPr>
        <p:spPr>
          <a:xfrm>
            <a:off x="5578415" y="237913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1" name="Oval 370"/>
          <p:cNvSpPr>
            <a:spLocks noChangeAspect="1"/>
          </p:cNvSpPr>
          <p:nvPr/>
        </p:nvSpPr>
        <p:spPr>
          <a:xfrm>
            <a:off x="5467070" y="235109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2" name="Oval 371"/>
          <p:cNvSpPr>
            <a:spLocks noChangeAspect="1"/>
          </p:cNvSpPr>
          <p:nvPr/>
        </p:nvSpPr>
        <p:spPr>
          <a:xfrm>
            <a:off x="5355725" y="232305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3" name="Oval 372"/>
          <p:cNvSpPr>
            <a:spLocks noChangeAspect="1"/>
          </p:cNvSpPr>
          <p:nvPr/>
        </p:nvSpPr>
        <p:spPr>
          <a:xfrm>
            <a:off x="5268924" y="2313428"/>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4" name="Oval 373"/>
          <p:cNvSpPr>
            <a:spLocks noChangeAspect="1"/>
          </p:cNvSpPr>
          <p:nvPr/>
        </p:nvSpPr>
        <p:spPr>
          <a:xfrm>
            <a:off x="5200531" y="2313002"/>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5" name="Oval 374"/>
          <p:cNvSpPr>
            <a:spLocks noChangeAspect="1"/>
          </p:cNvSpPr>
          <p:nvPr/>
        </p:nvSpPr>
        <p:spPr>
          <a:xfrm>
            <a:off x="5147478" y="2312576"/>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6" name="Oval 375"/>
          <p:cNvSpPr>
            <a:spLocks noChangeAspect="1"/>
          </p:cNvSpPr>
          <p:nvPr/>
        </p:nvSpPr>
        <p:spPr>
          <a:xfrm>
            <a:off x="5094425" y="2312150"/>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7" name="Oval 376"/>
          <p:cNvSpPr>
            <a:spLocks noChangeAspect="1"/>
          </p:cNvSpPr>
          <p:nvPr/>
        </p:nvSpPr>
        <p:spPr>
          <a:xfrm>
            <a:off x="5041372" y="2311724"/>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8" name="Oval 377"/>
          <p:cNvSpPr>
            <a:spLocks noChangeAspect="1"/>
          </p:cNvSpPr>
          <p:nvPr/>
        </p:nvSpPr>
        <p:spPr>
          <a:xfrm>
            <a:off x="5150064" y="35198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0" name="Oval 379"/>
          <p:cNvSpPr>
            <a:spLocks noChangeAspect="1"/>
          </p:cNvSpPr>
          <p:nvPr/>
        </p:nvSpPr>
        <p:spPr>
          <a:xfrm>
            <a:off x="5301133" y="351984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3" name="Oval 382"/>
          <p:cNvSpPr>
            <a:spLocks noChangeAspect="1"/>
          </p:cNvSpPr>
          <p:nvPr/>
        </p:nvSpPr>
        <p:spPr>
          <a:xfrm>
            <a:off x="778345" y="3519843"/>
            <a:ext cx="46446" cy="46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84" name="Oval 383"/>
          <p:cNvSpPr>
            <a:spLocks noChangeAspect="1"/>
          </p:cNvSpPr>
          <p:nvPr/>
        </p:nvSpPr>
        <p:spPr>
          <a:xfrm>
            <a:off x="929414" y="3519843"/>
            <a:ext cx="46446" cy="46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88" name="Text Placeholder 12"/>
          <p:cNvSpPr>
            <a:spLocks noGrp="1"/>
          </p:cNvSpPr>
          <p:nvPr>
            <p:ph type="body" sz="quarter" idx="10"/>
          </p:nvPr>
        </p:nvSpPr>
        <p:spPr>
          <a:xfrm>
            <a:off x="365125" y="6096000"/>
            <a:ext cx="4130675" cy="487363"/>
          </a:xfrm>
        </p:spPr>
        <p:txBody>
          <a:bodyPr/>
          <a:lstStyle/>
          <a:p>
            <a:r>
              <a:rPr lang="ja-JP" sz="1200" b="0" i="0" dirty="0" smtClean="0">
                <a:ea typeface="MS UI Gothic" pitchFamily="18" charset="0"/>
              </a:rPr>
              <a:t>*有意差はp≤0.0002と定義</a:t>
            </a:r>
          </a:p>
        </p:txBody>
      </p:sp>
    </p:spTree>
    <p:custDataLst>
      <p:tags r:id="rId1"/>
    </p:custDataLst>
    <p:extLst>
      <p:ext uri="{BB962C8B-B14F-4D97-AF65-F5344CB8AC3E}">
        <p14:creationId xmlns:p14="http://schemas.microsoft.com/office/powerpoint/2010/main" xmlns="" val="2470382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5LBA: 肺または消化器（GI）起源の進行非機能性神経内分泌腫瘍（NET）におけるエベロリムス: プラセボ対照、二重盲検、多施設共同、第III相RADIANT-4試験に由来する有効性および安全性の結果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 Yao J et al</a:t>
            </a:r>
          </a:p>
        </p:txBody>
      </p:sp>
      <p:sp>
        <p:nvSpPr>
          <p:cNvPr id="12" name="Content Placeholder 11"/>
          <p:cNvSpPr>
            <a:spLocks noGrp="1"/>
          </p:cNvSpPr>
          <p:nvPr>
            <p:ph idx="1"/>
          </p:nvPr>
        </p:nvSpPr>
        <p:spPr>
          <a:xfrm>
            <a:off x="365124" y="1239521"/>
            <a:ext cx="8413751" cy="4746172"/>
          </a:xfrm>
        </p:spPr>
        <p:txBody>
          <a:bodyPr/>
          <a:lstStyle/>
          <a:p>
            <a:pPr marL="0" indent="0">
              <a:buNone/>
            </a:pPr>
            <a:r>
              <a:rPr lang="ja-JP" sz="1600" b="1" i="0" dirty="0" smtClean="0">
                <a:solidFill>
                  <a:srgbClr val="4D4D4D"/>
                </a:solidFill>
                <a:ea typeface="MS UI Gothic" pitchFamily="18" charset="0"/>
              </a:rPr>
              <a:t>主要な結果（続き）</a:t>
            </a:r>
          </a:p>
          <a:p>
            <a:endParaRPr lang="en-GB" b="1" dirty="0"/>
          </a:p>
          <a:p>
            <a:endParaRPr lang="en-GB" b="1" dirty="0"/>
          </a:p>
          <a:p>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a:p>
          <a:p>
            <a:pPr marL="0" indent="0">
              <a:buNone/>
            </a:pPr>
            <a:endParaRPr lang="en-US" altLang="ja-JP" sz="1600" b="1" i="0" dirty="0" smtClean="0">
              <a:solidFill>
                <a:srgbClr val="4D4D4D"/>
              </a:solidFill>
              <a:ea typeface="MS UI Gothic" pitchFamily="18" charset="0"/>
            </a:endParaRPr>
          </a:p>
          <a:p>
            <a:pPr marL="0" indent="0">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進行した肺またはGI起源のNET患者において、エベロリムスはプラセボと比較して、PFSを有意に改善した</a:t>
            </a:r>
          </a:p>
          <a:p>
            <a:pPr>
              <a:spcAft>
                <a:spcPts val="0"/>
              </a:spcAft>
            </a:pPr>
            <a:r>
              <a:rPr lang="ja-JP" sz="1600" b="1" i="0" dirty="0" smtClean="0">
                <a:solidFill>
                  <a:srgbClr val="4D4D4D"/>
                </a:solidFill>
                <a:ea typeface="MS UI Gothic" pitchFamily="18" charset="0"/>
              </a:rPr>
              <a:t>OS中間解析はプラセボよりもエベロリムスを支持した</a:t>
            </a:r>
          </a:p>
          <a:p>
            <a:pPr>
              <a:spcAft>
                <a:spcPts val="0"/>
              </a:spcAft>
            </a:pPr>
            <a:r>
              <a:rPr lang="ja-JP" sz="1600" b="1" i="0" dirty="0" smtClean="0">
                <a:solidFill>
                  <a:srgbClr val="4D4D4D"/>
                </a:solidFill>
                <a:ea typeface="MS UI Gothic" pitchFamily="18" charset="0"/>
              </a:rPr>
              <a:t>エベロリムスの安全性プロファイルは、先行試験で認められたものに一致していた</a:t>
            </a:r>
          </a:p>
          <a:p>
            <a:pPr>
              <a:spcAft>
                <a:spcPts val="0"/>
              </a:spcAft>
            </a:pPr>
            <a:r>
              <a:rPr lang="ja-JP" sz="1600" b="1" i="0" dirty="0" smtClean="0">
                <a:solidFill>
                  <a:srgbClr val="4D4D4D"/>
                </a:solidFill>
                <a:ea typeface="MS UI Gothic" pitchFamily="18" charset="0"/>
              </a:rPr>
              <a:t>エベロリムスは、広範な起源のNETにおいて、容認可能な忍容性のもとで、強力な抗腫瘍作用を示すことが確認された、初めての標的化治療薬である</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Yao et al. </a:t>
            </a:r>
            <a:r>
              <a:rPr lang="ja-JP" sz="1200" b="0" i="1" dirty="0" smtClean="0">
                <a:ea typeface="MS UI Gothic" pitchFamily="18" charset="0"/>
              </a:rPr>
              <a:t>Ann Oncol</a:t>
            </a:r>
            <a:r>
              <a:rPr lang="ja-JP" sz="1200" b="0" i="0" dirty="0" smtClean="0">
                <a:ea typeface="MS UI Gothic" pitchFamily="18" charset="0"/>
              </a:rPr>
              <a:t> 2015; 26 (suppl 6): abstr 5LBA</a:t>
            </a:r>
          </a:p>
        </p:txBody>
      </p:sp>
      <p:graphicFrame>
        <p:nvGraphicFramePr>
          <p:cNvPr id="3" name="Table 2"/>
          <p:cNvGraphicFramePr>
            <a:graphicFrameLocks noGrp="1"/>
          </p:cNvGraphicFramePr>
          <p:nvPr>
            <p:extLst>
              <p:ext uri="{D42A27DB-BD31-4B8C-83A1-F6EECF244321}">
                <p14:modId xmlns:p14="http://schemas.microsoft.com/office/powerpoint/2010/main" xmlns="" val="580573072"/>
              </p:ext>
            </p:extLst>
          </p:nvPr>
        </p:nvGraphicFramePr>
        <p:xfrm>
          <a:off x="457200" y="1600200"/>
          <a:ext cx="8305800" cy="3009900"/>
        </p:xfrm>
        <a:graphic>
          <a:graphicData uri="http://schemas.openxmlformats.org/drawingml/2006/table">
            <a:tbl>
              <a:tblPr firstRow="1" bandRow="1">
                <a:tableStyleId>{69012ECD-51FC-41F1-AA8D-1B2483CD663E}</a:tableStyleId>
              </a:tblPr>
              <a:tblGrid>
                <a:gridCol w="35052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gridCol w="2400300">
                  <a:extLst>
                    <a:ext uri="{9D8B030D-6E8A-4147-A177-3AD203B41FA5}">
                      <a16:colId xmlns:a16="http://schemas.microsoft.com/office/drawing/2014/main" xmlns="" val="20002"/>
                    </a:ext>
                  </a:extLst>
                </a:gridCol>
              </a:tblGrid>
              <a:tr h="236220">
                <a:tc>
                  <a:txBody>
                    <a:bodyPr/>
                    <a:lstStyle/>
                    <a:p>
                      <a:pPr>
                        <a:lnSpc>
                          <a:spcPts val="1500"/>
                        </a:lnSpc>
                      </a:pPr>
                      <a:r>
                        <a:rPr lang="ja-JP" sz="1400" b="1" i="0" dirty="0" smtClean="0">
                          <a:solidFill>
                            <a:srgbClr val="FFFFFF"/>
                          </a:solidFill>
                          <a:ea typeface="MS UI Gothic" pitchFamily="18" charset="0"/>
                        </a:rPr>
                        <a:t>患者の3%以上に発生したグレード3～4のTEAE、%</a:t>
                      </a: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エベロリムス (n=20</a:t>
                      </a:r>
                      <a:r>
                        <a:rPr lang="en-US" altLang="ja-JP" sz="1400" b="1" i="0" dirty="0" smtClean="0">
                          <a:solidFill>
                            <a:srgbClr val="FFFFFF"/>
                          </a:solidFill>
                          <a:ea typeface="MS UI Gothic" pitchFamily="18" charset="0"/>
                        </a:rPr>
                        <a:t>5</a:t>
                      </a:r>
                      <a:r>
                        <a:rPr lang="ja-JP" sz="1400" b="1" i="0" dirty="0" smtClean="0">
                          <a:solidFill>
                            <a:srgbClr val="FFFFFF"/>
                          </a:solidFill>
                          <a:ea typeface="MS UI Gothic" pitchFamily="18" charset="0"/>
                        </a:rPr>
                        <a:t>)</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プラセボ(n=97)</a:t>
                      </a: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36220">
                <a:tc>
                  <a:txBody>
                    <a:bodyPr/>
                    <a:lstStyle/>
                    <a:p>
                      <a:pPr>
                        <a:lnSpc>
                          <a:spcPts val="1500"/>
                        </a:lnSpc>
                      </a:pPr>
                      <a:r>
                        <a:rPr lang="ja-JP" sz="1400" b="0" i="0" dirty="0" smtClean="0">
                          <a:solidFill>
                            <a:srgbClr val="4D4D4D"/>
                          </a:solidFill>
                          <a:ea typeface="MS UI Gothic" pitchFamily="18" charset="0"/>
                        </a:rPr>
                        <a:t>口内炎</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9</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0</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1"/>
                  </a:ext>
                </a:extLst>
              </a:tr>
              <a:tr h="236220">
                <a:tc>
                  <a:txBody>
                    <a:bodyPr/>
                    <a:lstStyle/>
                    <a:p>
                      <a:pPr>
                        <a:lnSpc>
                          <a:spcPts val="1500"/>
                        </a:lnSpc>
                      </a:pPr>
                      <a:r>
                        <a:rPr lang="ja-JP" sz="1400" b="0" i="0" dirty="0" smtClean="0">
                          <a:solidFill>
                            <a:srgbClr val="4D4D4D"/>
                          </a:solidFill>
                          <a:ea typeface="MS UI Gothic" pitchFamily="18" charset="0"/>
                        </a:rPr>
                        <a:t>下痢</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7</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2</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2"/>
                  </a:ext>
                </a:extLst>
              </a:tr>
              <a:tr h="236220">
                <a:tc>
                  <a:txBody>
                    <a:bodyPr/>
                    <a:lstStyle/>
                    <a:p>
                      <a:pPr>
                        <a:lnSpc>
                          <a:spcPts val="1500"/>
                        </a:lnSpc>
                      </a:pPr>
                      <a:r>
                        <a:rPr lang="ja-JP" sz="1400" b="0" i="0" dirty="0" smtClean="0">
                          <a:solidFill>
                            <a:srgbClr val="4D4D4D"/>
                          </a:solidFill>
                          <a:ea typeface="MS UI Gothic" pitchFamily="18" charset="0"/>
                        </a:rPr>
                        <a:t>疲労</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3</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1</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3"/>
                  </a:ext>
                </a:extLst>
              </a:tr>
              <a:tr h="236220">
                <a:tc>
                  <a:txBody>
                    <a:bodyPr/>
                    <a:lstStyle/>
                    <a:p>
                      <a:pPr>
                        <a:lnSpc>
                          <a:spcPts val="1500"/>
                        </a:lnSpc>
                      </a:pPr>
                      <a:r>
                        <a:rPr lang="ja-JP" sz="1400" b="0" i="0" dirty="0" smtClean="0">
                          <a:solidFill>
                            <a:srgbClr val="4D4D4D"/>
                          </a:solidFill>
                          <a:ea typeface="MS UI Gothic" pitchFamily="18" charset="0"/>
                        </a:rPr>
                        <a:t>貧血</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4</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1</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4"/>
                  </a:ext>
                </a:extLst>
              </a:tr>
              <a:tr h="236220">
                <a:tc>
                  <a:txBody>
                    <a:bodyPr/>
                    <a:lstStyle/>
                    <a:p>
                      <a:pPr>
                        <a:lnSpc>
                          <a:spcPts val="1500"/>
                        </a:lnSpc>
                      </a:pPr>
                      <a:r>
                        <a:rPr lang="ja-JP" sz="1400" b="0" i="0" dirty="0" smtClean="0">
                          <a:solidFill>
                            <a:srgbClr val="4D4D4D"/>
                          </a:solidFill>
                          <a:ea typeface="MS UI Gothic" pitchFamily="18" charset="0"/>
                        </a:rPr>
                        <a:t>高血糖症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3</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0</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5"/>
                  </a:ext>
                </a:extLst>
              </a:tr>
              <a:tr h="236220">
                <a:tc>
                  <a:txBody>
                    <a:bodyPr/>
                    <a:lstStyle/>
                    <a:p>
                      <a:pPr>
                        <a:lnSpc>
                          <a:spcPts val="1500"/>
                        </a:lnSpc>
                      </a:pPr>
                      <a:r>
                        <a:rPr lang="ja-JP" sz="1400" b="1" i="0" dirty="0" smtClean="0">
                          <a:solidFill>
                            <a:srgbClr val="FFFFFF"/>
                          </a:solidFill>
                          <a:ea typeface="MS UI Gothic" pitchFamily="18" charset="0"/>
                        </a:rPr>
                        <a:t>死亡、n (%)</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エベロリムス(n=205)</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sz="1400" b="1" i="0" dirty="0" smtClean="0">
                          <a:solidFill>
                            <a:srgbClr val="FFFFFF"/>
                          </a:solidFill>
                          <a:ea typeface="MS UI Gothic" pitchFamily="18" charset="0"/>
                        </a:rPr>
                        <a:t>プラセボ(n=97)</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236220">
                <a:tc>
                  <a:txBody>
                    <a:bodyPr/>
                    <a:lstStyle/>
                    <a:p>
                      <a:pPr>
                        <a:lnSpc>
                          <a:spcPts val="1500"/>
                        </a:lnSpc>
                      </a:pPr>
                      <a:r>
                        <a:rPr lang="ja-JP" sz="1400" b="0" i="0" dirty="0" smtClean="0">
                          <a:solidFill>
                            <a:srgbClr val="4D4D4D"/>
                          </a:solidFill>
                          <a:ea typeface="MS UI Gothic" pitchFamily="18" charset="0"/>
                        </a:rPr>
                        <a:t>全グレード</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41 (20.3)</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28 (28.6)</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7"/>
                  </a:ext>
                </a:extLst>
              </a:tr>
              <a:tr h="236220">
                <a:tc>
                  <a:txBody>
                    <a:bodyPr/>
                    <a:lstStyle/>
                    <a:p>
                      <a:pPr>
                        <a:lnSpc>
                          <a:spcPts val="1500"/>
                        </a:lnSpc>
                      </a:pPr>
                      <a:r>
                        <a:rPr lang="ja-JP" sz="1400" b="0" i="0" dirty="0" smtClean="0">
                          <a:solidFill>
                            <a:srgbClr val="4D4D4D"/>
                          </a:solidFill>
                          <a:ea typeface="MS UI Gothic" pitchFamily="18" charset="0"/>
                        </a:rPr>
                        <a:t>治療中</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7 (3.5)</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ts val="1500"/>
                        </a:lnSpc>
                      </a:pPr>
                      <a:r>
                        <a:rPr lang="ja-JP" sz="1400" b="0" i="0" dirty="0" smtClean="0">
                          <a:solidFill>
                            <a:srgbClr val="4D4D4D"/>
                          </a:solidFill>
                          <a:ea typeface="MS UI Gothic" pitchFamily="18" charset="0"/>
                        </a:rPr>
                        <a:t>3 (3.1)</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8"/>
                  </a:ext>
                </a:extLst>
              </a:tr>
              <a:tr h="236220">
                <a:tc>
                  <a:txBody>
                    <a:bodyPr/>
                    <a:lstStyle/>
                    <a:p>
                      <a:pPr>
                        <a:lnSpc>
                          <a:spcPts val="1500"/>
                        </a:lnSpc>
                      </a:pPr>
                      <a:r>
                        <a:rPr lang="ja-JP" sz="1400" b="0" i="0" dirty="0" smtClean="0">
                          <a:solidFill>
                            <a:srgbClr val="4D4D4D"/>
                          </a:solidFill>
                          <a:ea typeface="MS UI Gothic" pitchFamily="18" charset="0"/>
                        </a:rPr>
                        <a:t>治験薬の適応症による</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4 (2.0)</a:t>
                      </a:r>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lnSpc>
                          <a:spcPts val="1500"/>
                        </a:lnSpc>
                      </a:pPr>
                      <a:r>
                        <a:rPr lang="ja-JP" sz="1400" b="0" i="0" dirty="0" smtClean="0">
                          <a:solidFill>
                            <a:srgbClr val="4D4D4D"/>
                          </a:solidFill>
                          <a:ea typeface="MS UI Gothic" pitchFamily="18" charset="0"/>
                        </a:rPr>
                        <a:t>1 (</a:t>
                      </a:r>
                      <a:r>
                        <a:rPr lang="en-US" altLang="ja-JP" sz="1400" b="0" i="0" dirty="0" smtClean="0">
                          <a:solidFill>
                            <a:srgbClr val="4D4D4D"/>
                          </a:solidFill>
                          <a:ea typeface="MS UI Gothic" pitchFamily="18" charset="0"/>
                        </a:rPr>
                        <a:t>1</a:t>
                      </a:r>
                      <a:r>
                        <a:rPr lang="ja-JP" sz="1400" b="0" i="0" dirty="0" err="1" smtClean="0">
                          <a:solidFill>
                            <a:srgbClr val="4D4D4D"/>
                          </a:solidFill>
                          <a:ea typeface="MS UI Gothic" pitchFamily="18" charset="0"/>
                        </a:rPr>
                        <a:t>.</a:t>
                      </a:r>
                      <a:r>
                        <a:rPr lang="ja-JP" sz="1400" b="0" i="0" dirty="0" smtClean="0">
                          <a:solidFill>
                            <a:srgbClr val="4D4D4D"/>
                          </a:solidFill>
                          <a:ea typeface="MS UI Gothic" pitchFamily="18" charset="0"/>
                        </a:rPr>
                        <a:t>0)</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896446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AutoShape 19"/>
          <p:cNvCxnSpPr>
            <a:cxnSpLocks noChangeShapeType="1"/>
          </p:cNvCxnSpPr>
          <p:nvPr/>
        </p:nvCxnSpPr>
        <p:spPr bwMode="auto">
          <a:xfrm>
            <a:off x="3727245" y="3996303"/>
            <a:ext cx="256723"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6LBA: </a:t>
            </a:r>
            <a:r>
              <a:rPr lang="ja-JP" sz="1800" b="1" i="0" baseline="30000" dirty="0" smtClean="0">
                <a:solidFill>
                  <a:srgbClr val="043882"/>
                </a:solidFill>
                <a:ea typeface="MS UI Gothic" pitchFamily="18" charset="0"/>
              </a:rPr>
              <a:t>177</a:t>
            </a:r>
            <a:r>
              <a:rPr lang="ja-JP" sz="1800" b="1" i="0" dirty="0" smtClean="0">
                <a:solidFill>
                  <a:srgbClr val="043882"/>
                </a:solidFill>
                <a:ea typeface="MS UI Gothic" pitchFamily="18" charset="0"/>
              </a:rPr>
              <a:t>Lu-Dotatateは中腸神経内分泌腫瘍患者における無増悪生存期間を有意に改善する：第III相NETTER-1試験の結果 – Strosberg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オクトレオチドLAR 30 mg（承認適応内使用）投与後にPDとなった、手術不能でソマトスタチン受容体陽性の中腸NET患者において、</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Lu-Dotatate＋オクトレオチド30 mgと、オクトレオチドLAR 60 mg（承認適応外使用）の有効性と安全性を比較評価すること</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*P Ruszniewskiによる発表</a:t>
            </a:r>
            <a:r>
              <a:rPr lang="en" sz="1200" dirty="0" smtClean="0"/>
              <a:t/>
            </a:r>
            <a:br>
              <a:rPr lang="en" sz="1200" dirty="0" smtClean="0"/>
            </a:br>
            <a:r>
              <a:rPr lang="ja-JP" sz="1200" b="0" i="0" dirty="0" smtClean="0">
                <a:ea typeface="MS UI Gothic" pitchFamily="18" charset="0"/>
              </a:rPr>
              <a:t>Strosberg et al. </a:t>
            </a:r>
            <a:r>
              <a:rPr lang="ja-JP" sz="1200" b="0" i="1" dirty="0" smtClean="0">
                <a:ea typeface="MS UI Gothic" pitchFamily="18" charset="0"/>
              </a:rPr>
              <a:t>Ann Oncol </a:t>
            </a:r>
            <a:r>
              <a:rPr lang="ja-JP" sz="1200" b="0" dirty="0" smtClean="0">
                <a:ea typeface="MS UI Gothic" pitchFamily="18" charset="0"/>
              </a:rPr>
              <a:t>2015; 26 (suppl 6): abstr</a:t>
            </a:r>
            <a:r>
              <a:rPr lang="ja-JP" sz="1200" b="0" i="1" dirty="0" smtClean="0">
                <a:ea typeface="MS UI Gothic" pitchFamily="18" charset="0"/>
              </a:rPr>
              <a:t> </a:t>
            </a:r>
            <a:r>
              <a:rPr lang="en-US" altLang="ja-JP" sz="1200" b="0" dirty="0" smtClean="0">
                <a:ea typeface="MS UI Gothic" pitchFamily="18" charset="0"/>
              </a:rPr>
              <a:t>6</a:t>
            </a:r>
            <a:r>
              <a:rPr lang="ja-JP" sz="1200" b="0" dirty="0" smtClean="0">
                <a:ea typeface="MS UI Gothic" pitchFamily="18" charset="0"/>
              </a:rPr>
              <a:t>LBA</a:t>
            </a:r>
          </a:p>
        </p:txBody>
      </p:sp>
      <p:sp>
        <p:nvSpPr>
          <p:cNvPr id="6" name="Oval 14"/>
          <p:cNvSpPr>
            <a:spLocks noChangeArrowheads="1"/>
          </p:cNvSpPr>
          <p:nvPr/>
        </p:nvSpPr>
        <p:spPr bwMode="auto">
          <a:xfrm>
            <a:off x="3983968" y="370420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endParaRPr lang="es-ES" altLang="ja-JP" sz="1400" b="1" i="0" dirty="0" smtClean="0">
              <a:solidFill>
                <a:srgbClr val="043882"/>
              </a:solidFill>
              <a:ea typeface="MS UI Gothic" pitchFamily="18" charset="0"/>
            </a:endParaRPr>
          </a:p>
          <a:p>
            <a:pPr algn="ctr"/>
            <a:r>
              <a:rPr lang="ja-JP" sz="1400" b="1" i="0" dirty="0" smtClean="0">
                <a:solidFill>
                  <a:srgbClr val="043882"/>
                </a:solidFill>
                <a:ea typeface="MS UI Gothic" pitchFamily="18" charset="0"/>
              </a:rPr>
              <a:t>為化</a:t>
            </a:r>
          </a:p>
        </p:txBody>
      </p:sp>
      <p:cxnSp>
        <p:nvCxnSpPr>
          <p:cNvPr id="7" name="AutoShape 15"/>
          <p:cNvCxnSpPr>
            <a:cxnSpLocks noChangeShapeType="1"/>
          </p:cNvCxnSpPr>
          <p:nvPr/>
        </p:nvCxnSpPr>
        <p:spPr bwMode="auto">
          <a:xfrm rot="5400000" flipH="1" flipV="1">
            <a:off x="4231812" y="3156251"/>
            <a:ext cx="663905" cy="43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245365" y="277597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21"/>
          <p:cNvCxnSpPr>
            <a:cxnSpLocks noChangeShapeType="1"/>
          </p:cNvCxnSpPr>
          <p:nvPr/>
        </p:nvCxnSpPr>
        <p:spPr bwMode="auto">
          <a:xfrm>
            <a:off x="7672730" y="3040298"/>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714101" y="2629929"/>
            <a:ext cx="325112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4 x 7.4 GBq </a:t>
            </a:r>
            <a:r>
              <a:rPr lang="ja-JP" b="0" i="0" baseline="30000" dirty="0" smtClean="0">
                <a:solidFill>
                  <a:srgbClr val="FFFFFF"/>
                </a:solidFill>
                <a:ea typeface="MS UI Gothic" pitchFamily="18" charset="0"/>
              </a:rPr>
              <a:t>177</a:t>
            </a:r>
            <a:r>
              <a:rPr lang="ja-JP" b="0" i="0" dirty="0" smtClean="0">
                <a:solidFill>
                  <a:srgbClr val="FFFFFF"/>
                </a:solidFill>
                <a:ea typeface="MS UI Gothic" pitchFamily="18" charset="0"/>
              </a:rPr>
              <a:t>Lu-Dotatate q8w＋オクトレオチド30 mg</a:t>
            </a:r>
          </a:p>
          <a:p>
            <a:pPr algn="ctr" defTabSz="892175" eaLnBrk="0" hangingPunct="0"/>
            <a:r>
              <a:rPr lang="ja-JP" b="0" i="0" dirty="0" smtClean="0">
                <a:solidFill>
                  <a:srgbClr val="FFFFFF"/>
                </a:solidFill>
                <a:ea typeface="MS UI Gothic" pitchFamily="18" charset="0"/>
              </a:rPr>
              <a:t>（n=116）</a:t>
            </a:r>
          </a:p>
        </p:txBody>
      </p:sp>
      <p:sp>
        <p:nvSpPr>
          <p:cNvPr id="16" name="AutoShape 9"/>
          <p:cNvSpPr>
            <a:spLocks noChangeArrowheads="1"/>
          </p:cNvSpPr>
          <p:nvPr/>
        </p:nvSpPr>
        <p:spPr bwMode="auto">
          <a:xfrm>
            <a:off x="185417" y="2462352"/>
            <a:ext cx="352697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転移性／局所進行、手術不能、中腸NET</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Ki67インデックス ≤ 20%</a:t>
            </a:r>
            <a:endParaRPr lang="en-US" altLang="ja-JP" b="0" i="0" dirty="0" smtClean="0">
              <a:solidFill>
                <a:srgbClr val="FFFFFF"/>
              </a:solidFill>
              <a:ea typeface="MS UI Gothic" pitchFamily="18" charset="0"/>
            </a:endParaRPr>
          </a:p>
          <a:p>
            <a:pPr marL="228600" indent="-228600" defTabSz="892175" eaLnBrk="0" hangingPunct="0">
              <a:spcAft>
                <a:spcPct val="30000"/>
              </a:spcAft>
            </a:pPr>
            <a:r>
              <a:rPr lang="en-US" altLang="ja-JP" dirty="0" smtClean="0">
                <a:solidFill>
                  <a:srgbClr val="FFFFFF"/>
                </a:solidFill>
                <a:ea typeface="MS UI Gothic" pitchFamily="18" charset="0"/>
              </a:rPr>
              <a:t>	</a:t>
            </a:r>
            <a:r>
              <a:rPr lang="ja-JP" b="0" i="0" dirty="0" smtClean="0">
                <a:solidFill>
                  <a:srgbClr val="FFFFFF"/>
                </a:solidFill>
                <a:ea typeface="MS UI Gothic" pitchFamily="18" charset="0"/>
              </a:rPr>
              <a:t>（グレード1～2）</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ソマトスタチン受容体陽性疾患</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オクトレオチドLAR（30～40 mg、q3～4w）投与後にPD</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（n=229）</a:t>
            </a:r>
          </a:p>
        </p:txBody>
      </p:sp>
      <p:sp>
        <p:nvSpPr>
          <p:cNvPr id="17" name="Rectangle 9"/>
          <p:cNvSpPr txBox="1">
            <a:spLocks noChangeArrowheads="1"/>
          </p:cNvSpPr>
          <p:nvPr/>
        </p:nvSpPr>
        <p:spPr bwMode="auto">
          <a:xfrm>
            <a:off x="365124" y="5843398"/>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ja-JP" b="1" i="0" dirty="0" smtClean="0">
                <a:solidFill>
                  <a:srgbClr val="A0A0A0"/>
                </a:solidFill>
                <a:ea typeface="MS UI Gothic" pitchFamily="18" charset="0"/>
              </a:rPr>
              <a:t>主要エンドポイント</a:t>
            </a:r>
          </a:p>
          <a:p>
            <a:pPr>
              <a:spcAft>
                <a:spcPts val="200"/>
              </a:spcAft>
              <a:buClr>
                <a:srgbClr val="043882"/>
              </a:buClr>
            </a:pPr>
            <a:r>
              <a:rPr lang="ja-JP" b="0" i="0" dirty="0" smtClean="0">
                <a:solidFill>
                  <a:srgbClr val="4D4D4D"/>
                </a:solidFill>
                <a:ea typeface="MS UI Gothic" pitchFamily="18" charset="0"/>
              </a:rPr>
              <a:t>PFS</a:t>
            </a:r>
          </a:p>
          <a:p>
            <a:pPr>
              <a:spcAft>
                <a:spcPts val="200"/>
              </a:spcAft>
              <a:buClr>
                <a:srgbClr val="043882"/>
              </a:buClr>
            </a:pPr>
            <a:endParaRPr lang="en-GB" kern="0" dirty="0" smtClean="0"/>
          </a:p>
        </p:txBody>
      </p:sp>
      <p:sp>
        <p:nvSpPr>
          <p:cNvPr id="18" name="Content Placeholder 26"/>
          <p:cNvSpPr txBox="1">
            <a:spLocks/>
          </p:cNvSpPr>
          <p:nvPr/>
        </p:nvSpPr>
        <p:spPr>
          <a:xfrm>
            <a:off x="4648200" y="558214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200"/>
              </a:spcAft>
              <a:buClr>
                <a:srgbClr val="043882"/>
              </a:buClr>
              <a:buFontTx/>
              <a:buNone/>
            </a:pPr>
            <a:r>
              <a:rPr lang="ja-JP" b="1" i="0" dirty="0" smtClean="0">
                <a:solidFill>
                  <a:srgbClr val="A0A0A0"/>
                </a:solidFill>
                <a:ea typeface="MS UI Gothic" pitchFamily="18" charset="0"/>
              </a:rPr>
              <a:t>副次的エンドポイント</a:t>
            </a:r>
          </a:p>
          <a:p>
            <a:pPr>
              <a:spcAft>
                <a:spcPts val="200"/>
              </a:spcAft>
              <a:buClr>
                <a:srgbClr val="043882"/>
              </a:buClr>
            </a:pPr>
            <a:r>
              <a:rPr lang="ja-JP" b="0" i="0" dirty="0" smtClean="0">
                <a:solidFill>
                  <a:srgbClr val="4D4D4D"/>
                </a:solidFill>
                <a:ea typeface="MS UI Gothic" pitchFamily="18" charset="0"/>
              </a:rPr>
              <a:t>ORR、OS、TTP、安全性、忍容性、QoL</a:t>
            </a:r>
          </a:p>
        </p:txBody>
      </p:sp>
      <p:cxnSp>
        <p:nvCxnSpPr>
          <p:cNvPr id="19" name="AutoShape 16"/>
          <p:cNvCxnSpPr>
            <a:cxnSpLocks noChangeShapeType="1"/>
          </p:cNvCxnSpPr>
          <p:nvPr/>
        </p:nvCxnSpPr>
        <p:spPr bwMode="auto">
          <a:xfrm rot="16200000" flipH="1">
            <a:off x="4149764" y="4398409"/>
            <a:ext cx="684000" cy="432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45365" y="469209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671150" y="4956409"/>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714101" y="4546041"/>
            <a:ext cx="3249208"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オクトレオチド LAR 60 mg q4w</a:t>
            </a:r>
            <a:endParaRPr lang="en-US" altLang="ja-JP" b="0" i="0" dirty="0" smtClean="0">
              <a:solidFill>
                <a:srgbClr val="4D4D4D"/>
              </a:solidFill>
              <a:ea typeface="MS UI Gothic" pitchFamily="18" charset="0"/>
            </a:endParaRPr>
          </a:p>
          <a:p>
            <a:pPr algn="ctr" defTabSz="892175" eaLnBrk="0" hangingPunct="0"/>
            <a:r>
              <a:rPr lang="ja-JP" b="0" i="0" dirty="0" smtClean="0">
                <a:solidFill>
                  <a:srgbClr val="4D4D4D"/>
                </a:solidFill>
                <a:ea typeface="MS UI Gothic" pitchFamily="18" charset="0"/>
              </a:rPr>
              <a:t>（n=113）</a:t>
            </a:r>
          </a:p>
        </p:txBody>
      </p:sp>
    </p:spTree>
    <p:extLst>
      <p:ext uri="{BB962C8B-B14F-4D97-AF65-F5344CB8AC3E}">
        <p14:creationId xmlns:p14="http://schemas.microsoft.com/office/powerpoint/2010/main" xmlns="" val="818500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6LBA: </a:t>
            </a:r>
            <a:r>
              <a:rPr lang="ja-JP" sz="1800" b="1" i="0" baseline="30000" dirty="0" smtClean="0">
                <a:solidFill>
                  <a:srgbClr val="043882"/>
                </a:solidFill>
                <a:ea typeface="MS UI Gothic" pitchFamily="18" charset="0"/>
              </a:rPr>
              <a:t>177</a:t>
            </a:r>
            <a:r>
              <a:rPr lang="ja-JP" sz="1800" b="1" i="0" dirty="0" smtClean="0">
                <a:solidFill>
                  <a:srgbClr val="043882"/>
                </a:solidFill>
                <a:ea typeface="MS UI Gothic" pitchFamily="18" charset="0"/>
              </a:rPr>
              <a:t>Lu-Dotatateは中腸神経内分泌腫瘍患者における無増悪生存期間を有意に改善する：第III相NETTER-1試験の結果 – Strosberg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r>
              <a:rPr lang="ja-JP" sz="1600" b="0" i="0" dirty="0" smtClean="0">
                <a:solidFill>
                  <a:srgbClr val="4D4D4D"/>
                </a:solidFill>
                <a:ea typeface="MS UI Gothic" pitchFamily="18" charset="0"/>
              </a:rPr>
              <a:t>中間OS：死亡は、</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Lu-Dotatate群13例 vs. オクトレオチドLAR 60 mg群22例</a:t>
            </a:r>
          </a:p>
        </p:txBody>
      </p:sp>
      <p:sp>
        <p:nvSpPr>
          <p:cNvPr id="14" name="Text Placeholder 13"/>
          <p:cNvSpPr>
            <a:spLocks noGrp="1"/>
          </p:cNvSpPr>
          <p:nvPr>
            <p:ph type="body" sz="quarter" idx="11"/>
          </p:nvPr>
        </p:nvSpPr>
        <p:spPr/>
        <p:txBody>
          <a:bodyPr/>
          <a:lstStyle/>
          <a:p>
            <a:r>
              <a:rPr lang="en" sz="1200" dirty="0" smtClean="0"/>
              <a:t/>
            </a:r>
            <a:br>
              <a:rPr lang="en" sz="1200" dirty="0" smtClean="0"/>
            </a:br>
            <a:r>
              <a:rPr lang="ja-JP" sz="1200" b="0" i="0" dirty="0" smtClean="0">
                <a:ea typeface="MS UI Gothic" pitchFamily="18" charset="0"/>
              </a:rPr>
              <a:t>*P Ruszniewskiによる発表</a:t>
            </a:r>
            <a:r>
              <a:rPr lang="en" sz="1200" dirty="0" smtClean="0"/>
              <a:t/>
            </a:r>
            <a:br>
              <a:rPr lang="en" sz="1200" dirty="0" smtClean="0"/>
            </a:br>
            <a:r>
              <a:rPr lang="ja-JP" sz="1200" b="0" i="0" dirty="0" smtClean="0">
                <a:ea typeface="MS UI Gothic" pitchFamily="18" charset="0"/>
              </a:rPr>
              <a:t>Strosberg et al. </a:t>
            </a:r>
            <a:r>
              <a:rPr lang="ja-JP" sz="1200" b="0" i="1" dirty="0" smtClean="0">
                <a:ea typeface="MS UI Gothic" pitchFamily="18" charset="0"/>
              </a:rPr>
              <a:t>Ann Oncol</a:t>
            </a:r>
            <a:r>
              <a:rPr lang="ja-JP" sz="1200" b="0" i="0" dirty="0" smtClean="0">
                <a:ea typeface="MS UI Gothic" pitchFamily="18" charset="0"/>
              </a:rPr>
              <a:t> 2015; 26 (suppl 6): abstr 6LBA</a:t>
            </a:r>
          </a:p>
        </p:txBody>
      </p:sp>
      <p:sp>
        <p:nvSpPr>
          <p:cNvPr id="119" name="TextBox 118"/>
          <p:cNvSpPr txBox="1"/>
          <p:nvPr/>
        </p:nvSpPr>
        <p:spPr>
          <a:xfrm>
            <a:off x="6342743" y="2573774"/>
            <a:ext cx="2801257" cy="1184940"/>
          </a:xfrm>
          <a:prstGeom prst="rect">
            <a:avLst/>
          </a:prstGeom>
          <a:noFill/>
        </p:spPr>
        <p:txBody>
          <a:bodyPr wrap="square" rtlCol="0">
            <a:spAutoFit/>
          </a:bodyPr>
          <a:lstStyle/>
          <a:p>
            <a:pPr>
              <a:buClr>
                <a:srgbClr val="A0A0A0"/>
              </a:buClr>
              <a:buSzPct val="25000"/>
            </a:pPr>
            <a:r>
              <a:rPr lang="ja-JP" sz="1600" b="0" i="0" dirty="0" smtClean="0">
                <a:solidFill>
                  <a:srgbClr val="4D4D4D"/>
                </a:solidFill>
                <a:ea typeface="MS UI Gothic" pitchFamily="18" charset="0"/>
              </a:rPr>
              <a:t>n=229 (ITT)</a:t>
            </a:r>
          </a:p>
          <a:p>
            <a:pPr>
              <a:buClr>
                <a:srgbClr val="A0A0A0"/>
              </a:buClr>
              <a:buSzPct val="25000"/>
            </a:pPr>
            <a:r>
              <a:rPr lang="ja-JP" sz="1600" b="0" i="0" u="sng" dirty="0" smtClean="0">
                <a:solidFill>
                  <a:srgbClr val="4D4D4D"/>
                </a:solidFill>
                <a:ea typeface="MS UI Gothic" pitchFamily="18" charset="0"/>
              </a:rPr>
              <a:t>事象数: 90 </a:t>
            </a:r>
          </a:p>
          <a:p>
            <a:pPr marL="115888" indent="-115888">
              <a:buClr>
                <a:srgbClr val="A0A0A0"/>
              </a:buClr>
              <a:buSzPct val="80000"/>
              <a:buFont typeface="Arial" panose="020B0604020202020204" pitchFamily="34" charset="0"/>
              <a:buChar char="•"/>
            </a:pPr>
            <a:endParaRPr lang="en-US" sz="700" dirty="0"/>
          </a:p>
          <a:p>
            <a:pPr marL="115888" indent="-115888">
              <a:buClr>
                <a:srgbClr val="A0A0A0"/>
              </a:buClr>
              <a:buSzPct val="80000"/>
              <a:buFont typeface="Arial" panose="020B0604020202020204" pitchFamily="34" charset="0"/>
              <a:buChar char="•"/>
            </a:pP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 23 </a:t>
            </a:r>
          </a:p>
          <a:p>
            <a:pPr marL="115888" indent="-115888">
              <a:buClr>
                <a:srgbClr val="A0A0A0"/>
              </a:buClr>
              <a:buSzPct val="80000"/>
              <a:buFont typeface="Arial" panose="020B0604020202020204" pitchFamily="34" charset="0"/>
              <a:buChar char="•"/>
            </a:pPr>
            <a:r>
              <a:rPr lang="ja-JP" sz="1600" b="0" i="0" dirty="0" smtClean="0">
                <a:solidFill>
                  <a:srgbClr val="4D4D4D"/>
                </a:solidFill>
                <a:ea typeface="MS UI Gothic" pitchFamily="18" charset="0"/>
              </a:rPr>
              <a:t>オクトレオチド60 mg LAR: 67</a:t>
            </a:r>
          </a:p>
        </p:txBody>
      </p:sp>
      <p:sp>
        <p:nvSpPr>
          <p:cNvPr id="120" name="TextBox 119"/>
          <p:cNvSpPr txBox="1"/>
          <p:nvPr/>
        </p:nvSpPr>
        <p:spPr>
          <a:xfrm>
            <a:off x="1723960" y="1533522"/>
            <a:ext cx="4856203" cy="369332"/>
          </a:xfrm>
          <a:prstGeom prst="rect">
            <a:avLst/>
          </a:prstGeom>
          <a:noFill/>
        </p:spPr>
        <p:txBody>
          <a:bodyPr wrap="square" rtlCol="0">
            <a:spAutoFit/>
          </a:bodyPr>
          <a:lstStyle/>
          <a:p>
            <a:pPr algn="ctr"/>
            <a:r>
              <a:rPr lang="ja-JP" b="1" i="0" dirty="0" smtClean="0">
                <a:solidFill>
                  <a:srgbClr val="4D4D4D"/>
                </a:solidFill>
                <a:ea typeface="MS UI Gothic" pitchFamily="18" charset="0"/>
              </a:rPr>
              <a:t>PFS</a:t>
            </a:r>
          </a:p>
        </p:txBody>
      </p:sp>
      <p:sp>
        <p:nvSpPr>
          <p:cNvPr id="121" name="TextBox 120"/>
          <p:cNvSpPr txBox="1"/>
          <p:nvPr/>
        </p:nvSpPr>
        <p:spPr>
          <a:xfrm rot="16200000">
            <a:off x="254892" y="3000284"/>
            <a:ext cx="1737976" cy="307777"/>
          </a:xfrm>
          <a:prstGeom prst="rect">
            <a:avLst/>
          </a:prstGeom>
          <a:noFill/>
        </p:spPr>
        <p:txBody>
          <a:bodyPr wrap="none" rtlCol="0">
            <a:spAutoFit/>
          </a:bodyPr>
          <a:lstStyle/>
          <a:p>
            <a:pPr algn="ctr"/>
            <a:r>
              <a:rPr lang="ja-JP" sz="1400" b="0" i="0" dirty="0" smtClean="0">
                <a:solidFill>
                  <a:srgbClr val="4D4D4D"/>
                </a:solidFill>
                <a:ea typeface="MS UI Gothic" pitchFamily="18" charset="0"/>
              </a:rPr>
              <a:t> 生存率</a:t>
            </a:r>
          </a:p>
        </p:txBody>
      </p:sp>
      <p:sp>
        <p:nvSpPr>
          <p:cNvPr id="122" name="TextBox 121"/>
          <p:cNvSpPr txBox="1"/>
          <p:nvPr/>
        </p:nvSpPr>
        <p:spPr>
          <a:xfrm>
            <a:off x="2946846" y="4865097"/>
            <a:ext cx="2214068"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a:t>
            </a:r>
            <a:r>
              <a:rPr lang="en-US" altLang="ja-JP" sz="1200" dirty="0" smtClean="0">
                <a:solidFill>
                  <a:srgbClr val="4D4D4D"/>
                </a:solidFill>
                <a:ea typeface="MS UI Gothic" pitchFamily="18" charset="0"/>
              </a:rPr>
              <a:t>(</a:t>
            </a:r>
            <a:r>
              <a:rPr lang="ja-JP" altLang="en-US" sz="1200" dirty="0" smtClean="0">
                <a:solidFill>
                  <a:srgbClr val="4D4D4D"/>
                </a:solidFill>
                <a:ea typeface="MS UI Gothic" pitchFamily="18" charset="0"/>
              </a:rPr>
              <a:t>ヶ月</a:t>
            </a:r>
            <a:r>
              <a:rPr lang="ja-JP" sz="1200" b="0" i="0" dirty="0" smtClean="0">
                <a:solidFill>
                  <a:srgbClr val="4D4D4D"/>
                </a:solidFill>
                <a:ea typeface="MS UI Gothic" pitchFamily="18" charset="0"/>
              </a:rPr>
              <a:t>)</a:t>
            </a:r>
          </a:p>
        </p:txBody>
      </p:sp>
      <p:sp>
        <p:nvSpPr>
          <p:cNvPr id="123" name="TextBox 122"/>
          <p:cNvSpPr txBox="1"/>
          <p:nvPr/>
        </p:nvSpPr>
        <p:spPr>
          <a:xfrm>
            <a:off x="1351892" y="1634428"/>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124" name="TextBox 123"/>
          <p:cNvSpPr txBox="1"/>
          <p:nvPr/>
        </p:nvSpPr>
        <p:spPr>
          <a:xfrm>
            <a:off x="1351892" y="2185971"/>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125" name="TextBox 124"/>
          <p:cNvSpPr txBox="1"/>
          <p:nvPr/>
        </p:nvSpPr>
        <p:spPr>
          <a:xfrm>
            <a:off x="1351892" y="2744829"/>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126" name="TextBox 125"/>
          <p:cNvSpPr txBox="1"/>
          <p:nvPr/>
        </p:nvSpPr>
        <p:spPr>
          <a:xfrm>
            <a:off x="1351892" y="3303687"/>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127" name="TextBox 126"/>
          <p:cNvSpPr txBox="1"/>
          <p:nvPr/>
        </p:nvSpPr>
        <p:spPr>
          <a:xfrm>
            <a:off x="1351892" y="3854594"/>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129" name="Freeform 128"/>
          <p:cNvSpPr>
            <a:spLocks/>
          </p:cNvSpPr>
          <p:nvPr/>
        </p:nvSpPr>
        <p:spPr bwMode="auto">
          <a:xfrm>
            <a:off x="1811276" y="1784764"/>
            <a:ext cx="4651590" cy="277272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6"/>
          <p:cNvSpPr>
            <a:spLocks noChangeShapeType="1"/>
          </p:cNvSpPr>
          <p:nvPr/>
        </p:nvSpPr>
        <p:spPr bwMode="auto">
          <a:xfrm>
            <a:off x="1702817" y="1784763"/>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7"/>
          <p:cNvSpPr>
            <a:spLocks noChangeShapeType="1"/>
          </p:cNvSpPr>
          <p:nvPr/>
        </p:nvSpPr>
        <p:spPr bwMode="auto">
          <a:xfrm>
            <a:off x="1702817" y="2339399"/>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8"/>
          <p:cNvSpPr>
            <a:spLocks noChangeShapeType="1"/>
          </p:cNvSpPr>
          <p:nvPr/>
        </p:nvSpPr>
        <p:spPr bwMode="auto">
          <a:xfrm>
            <a:off x="1702817" y="2894035"/>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9"/>
          <p:cNvSpPr>
            <a:spLocks noChangeShapeType="1"/>
          </p:cNvSpPr>
          <p:nvPr/>
        </p:nvSpPr>
        <p:spPr bwMode="auto">
          <a:xfrm>
            <a:off x="1702817" y="3448670"/>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10"/>
          <p:cNvSpPr>
            <a:spLocks noChangeShapeType="1"/>
          </p:cNvSpPr>
          <p:nvPr/>
        </p:nvSpPr>
        <p:spPr bwMode="auto">
          <a:xfrm>
            <a:off x="1702817" y="4003306"/>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11"/>
          <p:cNvSpPr>
            <a:spLocks noChangeShapeType="1"/>
          </p:cNvSpPr>
          <p:nvPr/>
        </p:nvSpPr>
        <p:spPr bwMode="auto">
          <a:xfrm>
            <a:off x="1702817" y="4557942"/>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12"/>
          <p:cNvSpPr>
            <a:spLocks noChangeShapeType="1"/>
          </p:cNvSpPr>
          <p:nvPr/>
        </p:nvSpPr>
        <p:spPr bwMode="auto">
          <a:xfrm>
            <a:off x="4825370"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13"/>
          <p:cNvSpPr>
            <a:spLocks noChangeShapeType="1"/>
          </p:cNvSpPr>
          <p:nvPr/>
        </p:nvSpPr>
        <p:spPr bwMode="auto">
          <a:xfrm>
            <a:off x="4057598"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14"/>
          <p:cNvSpPr>
            <a:spLocks noChangeShapeType="1"/>
          </p:cNvSpPr>
          <p:nvPr/>
        </p:nvSpPr>
        <p:spPr bwMode="auto">
          <a:xfrm>
            <a:off x="5577841"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7"/>
          <p:cNvSpPr>
            <a:spLocks noChangeShapeType="1"/>
          </p:cNvSpPr>
          <p:nvPr/>
        </p:nvSpPr>
        <p:spPr bwMode="auto">
          <a:xfrm>
            <a:off x="6333870"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19"/>
          <p:cNvSpPr>
            <a:spLocks noChangeShapeType="1"/>
          </p:cNvSpPr>
          <p:nvPr/>
        </p:nvSpPr>
        <p:spPr bwMode="auto">
          <a:xfrm>
            <a:off x="3315014"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20"/>
          <p:cNvSpPr>
            <a:spLocks noChangeShapeType="1"/>
          </p:cNvSpPr>
          <p:nvPr/>
        </p:nvSpPr>
        <p:spPr bwMode="auto">
          <a:xfrm>
            <a:off x="2555193"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21"/>
          <p:cNvSpPr>
            <a:spLocks noChangeShapeType="1"/>
          </p:cNvSpPr>
          <p:nvPr/>
        </p:nvSpPr>
        <p:spPr bwMode="auto">
          <a:xfrm>
            <a:off x="1811275" y="4557942"/>
            <a:ext cx="0" cy="12278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TextBox 142"/>
          <p:cNvSpPr txBox="1"/>
          <p:nvPr/>
        </p:nvSpPr>
        <p:spPr>
          <a:xfrm>
            <a:off x="1480132" y="4417559"/>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45" name="TextBox 144"/>
          <p:cNvSpPr txBox="1"/>
          <p:nvPr/>
        </p:nvSpPr>
        <p:spPr>
          <a:xfrm>
            <a:off x="2419999" y="4666350"/>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146" name="TextBox 145"/>
          <p:cNvSpPr txBox="1"/>
          <p:nvPr/>
        </p:nvSpPr>
        <p:spPr>
          <a:xfrm>
            <a:off x="3139964" y="466635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147" name="TextBox 146"/>
          <p:cNvSpPr txBox="1"/>
          <p:nvPr/>
        </p:nvSpPr>
        <p:spPr>
          <a:xfrm>
            <a:off x="3875755" y="466635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148" name="TextBox 147"/>
          <p:cNvSpPr txBox="1"/>
          <p:nvPr/>
        </p:nvSpPr>
        <p:spPr>
          <a:xfrm>
            <a:off x="4655074" y="466635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149" name="TextBox 148"/>
          <p:cNvSpPr txBox="1"/>
          <p:nvPr/>
        </p:nvSpPr>
        <p:spPr>
          <a:xfrm>
            <a:off x="5398816" y="466635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25</a:t>
            </a:r>
          </a:p>
        </p:txBody>
      </p:sp>
      <p:sp>
        <p:nvSpPr>
          <p:cNvPr id="150" name="TextBox 149"/>
          <p:cNvSpPr txBox="1"/>
          <p:nvPr/>
        </p:nvSpPr>
        <p:spPr>
          <a:xfrm>
            <a:off x="6160287" y="4666350"/>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151" name="Line 9"/>
          <p:cNvSpPr>
            <a:spLocks noChangeShapeType="1"/>
          </p:cNvSpPr>
          <p:nvPr/>
        </p:nvSpPr>
        <p:spPr bwMode="auto">
          <a:xfrm>
            <a:off x="1708058" y="3162302"/>
            <a:ext cx="10845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TextBox 151"/>
          <p:cNvSpPr txBox="1"/>
          <p:nvPr/>
        </p:nvSpPr>
        <p:spPr>
          <a:xfrm>
            <a:off x="1351891" y="3032624"/>
            <a:ext cx="39786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0.5</a:t>
            </a:r>
          </a:p>
        </p:txBody>
      </p:sp>
      <p:grpSp>
        <p:nvGrpSpPr>
          <p:cNvPr id="153" name="Group 152"/>
          <p:cNvGrpSpPr/>
          <p:nvPr/>
        </p:nvGrpSpPr>
        <p:grpSpPr>
          <a:xfrm>
            <a:off x="1817622" y="1788829"/>
            <a:ext cx="4276905" cy="1192910"/>
            <a:chOff x="2227262" y="1772927"/>
            <a:chExt cx="3228975" cy="904875"/>
          </a:xfrm>
        </p:grpSpPr>
        <p:sp>
          <p:nvSpPr>
            <p:cNvPr id="154" name="Freeform 2"/>
            <p:cNvSpPr>
              <a:spLocks/>
            </p:cNvSpPr>
            <p:nvPr/>
          </p:nvSpPr>
          <p:spPr bwMode="auto">
            <a:xfrm>
              <a:off x="2227262" y="1772927"/>
              <a:ext cx="3228975" cy="876300"/>
            </a:xfrm>
            <a:custGeom>
              <a:avLst/>
              <a:gdLst>
                <a:gd name="T0" fmla="*/ 339 w 339"/>
                <a:gd name="T1" fmla="*/ 92 h 92"/>
                <a:gd name="T2" fmla="*/ 263 w 339"/>
                <a:gd name="T3" fmla="*/ 92 h 92"/>
                <a:gd name="T4" fmla="*/ 263 w 339"/>
                <a:gd name="T5" fmla="*/ 78 h 92"/>
                <a:gd name="T6" fmla="*/ 199 w 339"/>
                <a:gd name="T7" fmla="*/ 78 h 92"/>
                <a:gd name="T8" fmla="*/ 199 w 339"/>
                <a:gd name="T9" fmla="*/ 68 h 92"/>
                <a:gd name="T10" fmla="*/ 199 w 339"/>
                <a:gd name="T11" fmla="*/ 63 h 92"/>
                <a:gd name="T12" fmla="*/ 179 w 339"/>
                <a:gd name="T13" fmla="*/ 63 h 92"/>
                <a:gd name="T14" fmla="*/ 179 w 339"/>
                <a:gd name="T15" fmla="*/ 57 h 92"/>
                <a:gd name="T16" fmla="*/ 172 w 339"/>
                <a:gd name="T17" fmla="*/ 57 h 92"/>
                <a:gd name="T18" fmla="*/ 172 w 339"/>
                <a:gd name="T19" fmla="*/ 51 h 92"/>
                <a:gd name="T20" fmla="*/ 168 w 339"/>
                <a:gd name="T21" fmla="*/ 51 h 92"/>
                <a:gd name="T22" fmla="*/ 168 w 339"/>
                <a:gd name="T23" fmla="*/ 46 h 92"/>
                <a:gd name="T24" fmla="*/ 164 w 339"/>
                <a:gd name="T25" fmla="*/ 46 h 92"/>
                <a:gd name="T26" fmla="*/ 164 w 339"/>
                <a:gd name="T27" fmla="*/ 41 h 92"/>
                <a:gd name="T28" fmla="*/ 139 w 339"/>
                <a:gd name="T29" fmla="*/ 41 h 92"/>
                <a:gd name="T30" fmla="*/ 139 w 339"/>
                <a:gd name="T31" fmla="*/ 38 h 92"/>
                <a:gd name="T32" fmla="*/ 135 w 339"/>
                <a:gd name="T33" fmla="*/ 38 h 92"/>
                <a:gd name="T34" fmla="*/ 135 w 339"/>
                <a:gd name="T35" fmla="*/ 33 h 92"/>
                <a:gd name="T36" fmla="*/ 109 w 339"/>
                <a:gd name="T37" fmla="*/ 33 h 92"/>
                <a:gd name="T38" fmla="*/ 109 w 339"/>
                <a:gd name="T39" fmla="*/ 30 h 92"/>
                <a:gd name="T40" fmla="*/ 97 w 339"/>
                <a:gd name="T41" fmla="*/ 30 h 92"/>
                <a:gd name="T42" fmla="*/ 97 w 339"/>
                <a:gd name="T43" fmla="*/ 25 h 92"/>
                <a:gd name="T44" fmla="*/ 80 w 339"/>
                <a:gd name="T45" fmla="*/ 25 h 92"/>
                <a:gd name="T46" fmla="*/ 80 w 339"/>
                <a:gd name="T47" fmla="*/ 21 h 92"/>
                <a:gd name="T48" fmla="*/ 53 w 339"/>
                <a:gd name="T49" fmla="*/ 21 h 92"/>
                <a:gd name="T50" fmla="*/ 53 w 339"/>
                <a:gd name="T51" fmla="*/ 16 h 92"/>
                <a:gd name="T52" fmla="*/ 49 w 339"/>
                <a:gd name="T53" fmla="*/ 16 h 92"/>
                <a:gd name="T54" fmla="*/ 49 w 339"/>
                <a:gd name="T55" fmla="*/ 12 h 92"/>
                <a:gd name="T56" fmla="*/ 43 w 339"/>
                <a:gd name="T57" fmla="*/ 12 h 92"/>
                <a:gd name="T58" fmla="*/ 43 w 339"/>
                <a:gd name="T59" fmla="*/ 8 h 92"/>
                <a:gd name="T60" fmla="*/ 37 w 339"/>
                <a:gd name="T61" fmla="*/ 8 h 92"/>
                <a:gd name="T62" fmla="*/ 32 w 339"/>
                <a:gd name="T63" fmla="*/ 8 h 92"/>
                <a:gd name="T64" fmla="*/ 32 w 339"/>
                <a:gd name="T65" fmla="*/ 4 h 92"/>
                <a:gd name="T66" fmla="*/ 19 w 339"/>
                <a:gd name="T67" fmla="*/ 4 h 92"/>
                <a:gd name="T68" fmla="*/ 19 w 339"/>
                <a:gd name="T69" fmla="*/ 0 h 92"/>
                <a:gd name="T70" fmla="*/ 0 w 339"/>
                <a:gd name="T7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92">
                  <a:moveTo>
                    <a:pt x="339" y="92"/>
                  </a:moveTo>
                  <a:lnTo>
                    <a:pt x="263" y="92"/>
                  </a:lnTo>
                  <a:lnTo>
                    <a:pt x="263" y="78"/>
                  </a:lnTo>
                  <a:lnTo>
                    <a:pt x="199" y="78"/>
                  </a:lnTo>
                  <a:lnTo>
                    <a:pt x="199" y="68"/>
                  </a:lnTo>
                  <a:lnTo>
                    <a:pt x="199" y="63"/>
                  </a:lnTo>
                  <a:lnTo>
                    <a:pt x="179" y="63"/>
                  </a:lnTo>
                  <a:lnTo>
                    <a:pt x="179" y="57"/>
                  </a:lnTo>
                  <a:lnTo>
                    <a:pt x="172" y="57"/>
                  </a:lnTo>
                  <a:lnTo>
                    <a:pt x="172" y="51"/>
                  </a:lnTo>
                  <a:lnTo>
                    <a:pt x="168" y="51"/>
                  </a:lnTo>
                  <a:lnTo>
                    <a:pt x="168" y="46"/>
                  </a:lnTo>
                  <a:lnTo>
                    <a:pt x="164" y="46"/>
                  </a:lnTo>
                  <a:lnTo>
                    <a:pt x="164" y="41"/>
                  </a:lnTo>
                  <a:lnTo>
                    <a:pt x="139" y="41"/>
                  </a:lnTo>
                  <a:lnTo>
                    <a:pt x="139" y="38"/>
                  </a:lnTo>
                  <a:lnTo>
                    <a:pt x="135" y="38"/>
                  </a:lnTo>
                  <a:lnTo>
                    <a:pt x="135" y="33"/>
                  </a:lnTo>
                  <a:lnTo>
                    <a:pt x="109" y="33"/>
                  </a:lnTo>
                  <a:lnTo>
                    <a:pt x="109" y="30"/>
                  </a:lnTo>
                  <a:lnTo>
                    <a:pt x="97" y="30"/>
                  </a:lnTo>
                  <a:lnTo>
                    <a:pt x="97" y="25"/>
                  </a:lnTo>
                  <a:lnTo>
                    <a:pt x="80" y="25"/>
                  </a:lnTo>
                  <a:lnTo>
                    <a:pt x="80" y="21"/>
                  </a:lnTo>
                  <a:lnTo>
                    <a:pt x="53" y="21"/>
                  </a:lnTo>
                  <a:lnTo>
                    <a:pt x="53" y="16"/>
                  </a:lnTo>
                  <a:lnTo>
                    <a:pt x="49" y="16"/>
                  </a:lnTo>
                  <a:lnTo>
                    <a:pt x="49" y="12"/>
                  </a:lnTo>
                  <a:lnTo>
                    <a:pt x="43" y="12"/>
                  </a:lnTo>
                  <a:lnTo>
                    <a:pt x="43" y="8"/>
                  </a:lnTo>
                  <a:lnTo>
                    <a:pt x="37" y="8"/>
                  </a:lnTo>
                  <a:lnTo>
                    <a:pt x="32" y="8"/>
                  </a:lnTo>
                  <a:lnTo>
                    <a:pt x="32" y="4"/>
                  </a:lnTo>
                  <a:lnTo>
                    <a:pt x="19" y="4"/>
                  </a:lnTo>
                  <a:lnTo>
                    <a:pt x="19"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
            <p:cNvSpPr>
              <a:spLocks noChangeShapeType="1"/>
            </p:cNvSpPr>
            <p:nvPr/>
          </p:nvSpPr>
          <p:spPr bwMode="auto">
            <a:xfrm>
              <a:off x="54467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4"/>
            <p:cNvSpPr>
              <a:spLocks noChangeShapeType="1"/>
            </p:cNvSpPr>
            <p:nvPr/>
          </p:nvSpPr>
          <p:spPr bwMode="auto">
            <a:xfrm>
              <a:off x="46942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5"/>
            <p:cNvSpPr>
              <a:spLocks noChangeShapeType="1"/>
            </p:cNvSpPr>
            <p:nvPr/>
          </p:nvSpPr>
          <p:spPr bwMode="auto">
            <a:xfrm>
              <a:off x="53324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6"/>
            <p:cNvSpPr>
              <a:spLocks noChangeShapeType="1"/>
            </p:cNvSpPr>
            <p:nvPr/>
          </p:nvSpPr>
          <p:spPr bwMode="auto">
            <a:xfrm>
              <a:off x="45418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7"/>
            <p:cNvSpPr>
              <a:spLocks noChangeShapeType="1"/>
            </p:cNvSpPr>
            <p:nvPr/>
          </p:nvSpPr>
          <p:spPr bwMode="auto">
            <a:xfrm>
              <a:off x="51038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8"/>
            <p:cNvSpPr>
              <a:spLocks noChangeShapeType="1"/>
            </p:cNvSpPr>
            <p:nvPr/>
          </p:nvSpPr>
          <p:spPr bwMode="auto">
            <a:xfrm>
              <a:off x="44942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9"/>
            <p:cNvSpPr>
              <a:spLocks noChangeShapeType="1"/>
            </p:cNvSpPr>
            <p:nvPr/>
          </p:nvSpPr>
          <p:spPr bwMode="auto">
            <a:xfrm>
              <a:off x="487521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10"/>
            <p:cNvSpPr>
              <a:spLocks noChangeShapeType="1"/>
            </p:cNvSpPr>
            <p:nvPr/>
          </p:nvSpPr>
          <p:spPr bwMode="auto">
            <a:xfrm>
              <a:off x="44465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11"/>
            <p:cNvSpPr>
              <a:spLocks noChangeShapeType="1"/>
            </p:cNvSpPr>
            <p:nvPr/>
          </p:nvSpPr>
          <p:spPr bwMode="auto">
            <a:xfrm>
              <a:off x="44275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12"/>
            <p:cNvSpPr>
              <a:spLocks noChangeShapeType="1"/>
            </p:cNvSpPr>
            <p:nvPr/>
          </p:nvSpPr>
          <p:spPr bwMode="auto">
            <a:xfrm>
              <a:off x="44180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13"/>
            <p:cNvSpPr>
              <a:spLocks noChangeShapeType="1"/>
            </p:cNvSpPr>
            <p:nvPr/>
          </p:nvSpPr>
          <p:spPr bwMode="auto">
            <a:xfrm>
              <a:off x="44084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14"/>
            <p:cNvSpPr>
              <a:spLocks noChangeShapeType="1"/>
            </p:cNvSpPr>
            <p:nvPr/>
          </p:nvSpPr>
          <p:spPr bwMode="auto">
            <a:xfrm>
              <a:off x="4808537"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15"/>
            <p:cNvSpPr>
              <a:spLocks noChangeShapeType="1"/>
            </p:cNvSpPr>
            <p:nvPr/>
          </p:nvSpPr>
          <p:spPr bwMode="auto">
            <a:xfrm>
              <a:off x="4379912"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16"/>
            <p:cNvSpPr>
              <a:spLocks noChangeShapeType="1"/>
            </p:cNvSpPr>
            <p:nvPr/>
          </p:nvSpPr>
          <p:spPr bwMode="auto">
            <a:xfrm>
              <a:off x="4741862"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17"/>
            <p:cNvSpPr>
              <a:spLocks noChangeShapeType="1"/>
            </p:cNvSpPr>
            <p:nvPr/>
          </p:nvSpPr>
          <p:spPr bwMode="auto">
            <a:xfrm>
              <a:off x="42941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18"/>
            <p:cNvSpPr>
              <a:spLocks noChangeShapeType="1"/>
            </p:cNvSpPr>
            <p:nvPr/>
          </p:nvSpPr>
          <p:spPr bwMode="auto">
            <a:xfrm>
              <a:off x="419893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19"/>
            <p:cNvSpPr>
              <a:spLocks noChangeShapeType="1"/>
            </p:cNvSpPr>
            <p:nvPr/>
          </p:nvSpPr>
          <p:spPr bwMode="auto">
            <a:xfrm>
              <a:off x="4094162" y="23444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20"/>
            <p:cNvSpPr>
              <a:spLocks noChangeShapeType="1"/>
            </p:cNvSpPr>
            <p:nvPr/>
          </p:nvSpPr>
          <p:spPr bwMode="auto">
            <a:xfrm>
              <a:off x="4075112" y="23444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21"/>
            <p:cNvSpPr>
              <a:spLocks noChangeShapeType="1"/>
            </p:cNvSpPr>
            <p:nvPr/>
          </p:nvSpPr>
          <p:spPr bwMode="auto">
            <a:xfrm>
              <a:off x="3884612" y="2277752"/>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22"/>
            <p:cNvSpPr>
              <a:spLocks noChangeShapeType="1"/>
            </p:cNvSpPr>
            <p:nvPr/>
          </p:nvSpPr>
          <p:spPr bwMode="auto">
            <a:xfrm>
              <a:off x="3846512" y="223012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23"/>
            <p:cNvSpPr>
              <a:spLocks noChangeShapeType="1"/>
            </p:cNvSpPr>
            <p:nvPr/>
          </p:nvSpPr>
          <p:spPr bwMode="auto">
            <a:xfrm>
              <a:off x="3817937" y="21825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24"/>
            <p:cNvSpPr>
              <a:spLocks noChangeShapeType="1"/>
            </p:cNvSpPr>
            <p:nvPr/>
          </p:nvSpPr>
          <p:spPr bwMode="auto">
            <a:xfrm>
              <a:off x="3789362" y="21348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25"/>
            <p:cNvSpPr>
              <a:spLocks noChangeShapeType="1"/>
            </p:cNvSpPr>
            <p:nvPr/>
          </p:nvSpPr>
          <p:spPr bwMode="auto">
            <a:xfrm>
              <a:off x="3741737" y="21348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26"/>
            <p:cNvSpPr>
              <a:spLocks noChangeShapeType="1"/>
            </p:cNvSpPr>
            <p:nvPr/>
          </p:nvSpPr>
          <p:spPr bwMode="auto">
            <a:xfrm>
              <a:off x="3617912" y="21444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27"/>
            <p:cNvSpPr>
              <a:spLocks noChangeShapeType="1"/>
            </p:cNvSpPr>
            <p:nvPr/>
          </p:nvSpPr>
          <p:spPr bwMode="auto">
            <a:xfrm>
              <a:off x="3579812" y="214440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28"/>
            <p:cNvSpPr>
              <a:spLocks noChangeShapeType="1"/>
            </p:cNvSpPr>
            <p:nvPr/>
          </p:nvSpPr>
          <p:spPr bwMode="auto">
            <a:xfrm>
              <a:off x="3532187" y="2096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29"/>
            <p:cNvSpPr>
              <a:spLocks noChangeShapeType="1"/>
            </p:cNvSpPr>
            <p:nvPr/>
          </p:nvSpPr>
          <p:spPr bwMode="auto">
            <a:xfrm>
              <a:off x="3475037" y="20586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0"/>
            <p:cNvSpPr>
              <a:spLocks noChangeShapeType="1"/>
            </p:cNvSpPr>
            <p:nvPr/>
          </p:nvSpPr>
          <p:spPr bwMode="auto">
            <a:xfrm>
              <a:off x="3379787" y="20586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1"/>
            <p:cNvSpPr>
              <a:spLocks noChangeShapeType="1"/>
            </p:cNvSpPr>
            <p:nvPr/>
          </p:nvSpPr>
          <p:spPr bwMode="auto">
            <a:xfrm>
              <a:off x="3113087" y="19824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2"/>
            <p:cNvSpPr>
              <a:spLocks noChangeShapeType="1"/>
            </p:cNvSpPr>
            <p:nvPr/>
          </p:nvSpPr>
          <p:spPr bwMode="auto">
            <a:xfrm>
              <a:off x="29702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3"/>
            <p:cNvSpPr>
              <a:spLocks noChangeShapeType="1"/>
            </p:cNvSpPr>
            <p:nvPr/>
          </p:nvSpPr>
          <p:spPr bwMode="auto">
            <a:xfrm>
              <a:off x="29321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34"/>
            <p:cNvSpPr>
              <a:spLocks noChangeShapeType="1"/>
            </p:cNvSpPr>
            <p:nvPr/>
          </p:nvSpPr>
          <p:spPr bwMode="auto">
            <a:xfrm>
              <a:off x="28940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35"/>
            <p:cNvSpPr>
              <a:spLocks noChangeShapeType="1"/>
            </p:cNvSpPr>
            <p:nvPr/>
          </p:nvSpPr>
          <p:spPr bwMode="auto">
            <a:xfrm>
              <a:off x="28559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36"/>
            <p:cNvSpPr>
              <a:spLocks noChangeShapeType="1"/>
            </p:cNvSpPr>
            <p:nvPr/>
          </p:nvSpPr>
          <p:spPr bwMode="auto">
            <a:xfrm>
              <a:off x="2817812" y="1934852"/>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7"/>
            <p:cNvSpPr>
              <a:spLocks noChangeShapeType="1"/>
            </p:cNvSpPr>
            <p:nvPr/>
          </p:nvSpPr>
          <p:spPr bwMode="auto">
            <a:xfrm>
              <a:off x="2779712" y="19443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38"/>
            <p:cNvSpPr>
              <a:spLocks noChangeShapeType="1"/>
            </p:cNvSpPr>
            <p:nvPr/>
          </p:nvSpPr>
          <p:spPr bwMode="auto">
            <a:xfrm>
              <a:off x="3265487" y="20205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9"/>
            <p:cNvSpPr>
              <a:spLocks noChangeShapeType="1"/>
            </p:cNvSpPr>
            <p:nvPr/>
          </p:nvSpPr>
          <p:spPr bwMode="auto">
            <a:xfrm>
              <a:off x="3341687" y="20586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40"/>
            <p:cNvSpPr>
              <a:spLocks noChangeShapeType="1"/>
            </p:cNvSpPr>
            <p:nvPr/>
          </p:nvSpPr>
          <p:spPr bwMode="auto">
            <a:xfrm>
              <a:off x="3227387" y="20205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41"/>
            <p:cNvSpPr>
              <a:spLocks noChangeShapeType="1"/>
            </p:cNvSpPr>
            <p:nvPr/>
          </p:nvSpPr>
          <p:spPr bwMode="auto">
            <a:xfrm>
              <a:off x="3294062" y="20586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42"/>
            <p:cNvSpPr>
              <a:spLocks noChangeShapeType="1"/>
            </p:cNvSpPr>
            <p:nvPr/>
          </p:nvSpPr>
          <p:spPr bwMode="auto">
            <a:xfrm>
              <a:off x="3179762" y="2020577"/>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43"/>
            <p:cNvSpPr>
              <a:spLocks noChangeShapeType="1"/>
            </p:cNvSpPr>
            <p:nvPr/>
          </p:nvSpPr>
          <p:spPr bwMode="auto">
            <a:xfrm>
              <a:off x="4751387" y="2620652"/>
              <a:ext cx="0" cy="57150"/>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44"/>
            <p:cNvSpPr>
              <a:spLocks noChangeShapeType="1"/>
            </p:cNvSpPr>
            <p:nvPr/>
          </p:nvSpPr>
          <p:spPr bwMode="auto">
            <a:xfrm>
              <a:off x="4332287" y="2477777"/>
              <a:ext cx="0" cy="66675"/>
            </a:xfrm>
            <a:prstGeom prst="line">
              <a:avLst/>
            </a:prstGeom>
            <a:noFill/>
            <a:ln w="1905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97" name="Group 196"/>
          <p:cNvGrpSpPr/>
          <p:nvPr/>
        </p:nvGrpSpPr>
        <p:grpSpPr>
          <a:xfrm>
            <a:off x="1808524" y="1784764"/>
            <a:ext cx="3857394" cy="2503586"/>
            <a:chOff x="3138488" y="2486025"/>
            <a:chExt cx="2867025" cy="1885950"/>
          </a:xfrm>
        </p:grpSpPr>
        <p:sp>
          <p:nvSpPr>
            <p:cNvPr id="198" name="Freeform 45"/>
            <p:cNvSpPr>
              <a:spLocks/>
            </p:cNvSpPr>
            <p:nvPr/>
          </p:nvSpPr>
          <p:spPr bwMode="auto">
            <a:xfrm>
              <a:off x="3138488" y="2486025"/>
              <a:ext cx="2867025" cy="1857375"/>
            </a:xfrm>
            <a:custGeom>
              <a:avLst/>
              <a:gdLst>
                <a:gd name="T0" fmla="*/ 301 w 301"/>
                <a:gd name="T1" fmla="*/ 195 h 195"/>
                <a:gd name="T2" fmla="*/ 227 w 301"/>
                <a:gd name="T3" fmla="*/ 195 h 195"/>
                <a:gd name="T4" fmla="*/ 227 w 301"/>
                <a:gd name="T5" fmla="*/ 188 h 195"/>
                <a:gd name="T6" fmla="*/ 211 w 301"/>
                <a:gd name="T7" fmla="*/ 188 h 195"/>
                <a:gd name="T8" fmla="*/ 211 w 301"/>
                <a:gd name="T9" fmla="*/ 178 h 195"/>
                <a:gd name="T10" fmla="*/ 200 w 301"/>
                <a:gd name="T11" fmla="*/ 178 h 195"/>
                <a:gd name="T12" fmla="*/ 200 w 301"/>
                <a:gd name="T13" fmla="*/ 164 h 195"/>
                <a:gd name="T14" fmla="*/ 160 w 301"/>
                <a:gd name="T15" fmla="*/ 164 h 195"/>
                <a:gd name="T16" fmla="*/ 160 w 301"/>
                <a:gd name="T17" fmla="*/ 157 h 195"/>
                <a:gd name="T18" fmla="*/ 146 w 301"/>
                <a:gd name="T19" fmla="*/ 157 h 195"/>
                <a:gd name="T20" fmla="*/ 146 w 301"/>
                <a:gd name="T21" fmla="*/ 154 h 195"/>
                <a:gd name="T22" fmla="*/ 139 w 301"/>
                <a:gd name="T23" fmla="*/ 154 h 195"/>
                <a:gd name="T24" fmla="*/ 139 w 301"/>
                <a:gd name="T25" fmla="*/ 148 h 195"/>
                <a:gd name="T26" fmla="*/ 131 w 301"/>
                <a:gd name="T27" fmla="*/ 148 h 195"/>
                <a:gd name="T28" fmla="*/ 131 w 301"/>
                <a:gd name="T29" fmla="*/ 131 h 195"/>
                <a:gd name="T30" fmla="*/ 107 w 301"/>
                <a:gd name="T31" fmla="*/ 131 h 195"/>
                <a:gd name="T32" fmla="*/ 107 w 301"/>
                <a:gd name="T33" fmla="*/ 124 h 195"/>
                <a:gd name="T34" fmla="*/ 102 w 301"/>
                <a:gd name="T35" fmla="*/ 124 h 195"/>
                <a:gd name="T36" fmla="*/ 102 w 301"/>
                <a:gd name="T37" fmla="*/ 110 h 195"/>
                <a:gd name="T38" fmla="*/ 99 w 301"/>
                <a:gd name="T39" fmla="*/ 110 h 195"/>
                <a:gd name="T40" fmla="*/ 99 w 301"/>
                <a:gd name="T41" fmla="*/ 105 h 195"/>
                <a:gd name="T42" fmla="*/ 97 w 301"/>
                <a:gd name="T43" fmla="*/ 105 h 195"/>
                <a:gd name="T44" fmla="*/ 97 w 301"/>
                <a:gd name="T45" fmla="*/ 100 h 195"/>
                <a:gd name="T46" fmla="*/ 78 w 301"/>
                <a:gd name="T47" fmla="*/ 100 h 195"/>
                <a:gd name="T48" fmla="*/ 78 w 301"/>
                <a:gd name="T49" fmla="*/ 93 h 195"/>
                <a:gd name="T50" fmla="*/ 70 w 301"/>
                <a:gd name="T51" fmla="*/ 93 h 195"/>
                <a:gd name="T52" fmla="*/ 70 w 301"/>
                <a:gd name="T53" fmla="*/ 86 h 195"/>
                <a:gd name="T54" fmla="*/ 67 w 301"/>
                <a:gd name="T55" fmla="*/ 86 h 195"/>
                <a:gd name="T56" fmla="*/ 70 w 301"/>
                <a:gd name="T57" fmla="*/ 86 h 195"/>
                <a:gd name="T58" fmla="*/ 66 w 301"/>
                <a:gd name="T59" fmla="*/ 86 h 195"/>
                <a:gd name="T60" fmla="*/ 66 w 301"/>
                <a:gd name="T61" fmla="*/ 79 h 195"/>
                <a:gd name="T62" fmla="*/ 63 w 301"/>
                <a:gd name="T63" fmla="*/ 79 h 195"/>
                <a:gd name="T64" fmla="*/ 63 w 301"/>
                <a:gd name="T65" fmla="*/ 75 h 195"/>
                <a:gd name="T66" fmla="*/ 59 w 301"/>
                <a:gd name="T67" fmla="*/ 75 h 195"/>
                <a:gd name="T68" fmla="*/ 59 w 301"/>
                <a:gd name="T69" fmla="*/ 71 h 195"/>
                <a:gd name="T70" fmla="*/ 49 w 301"/>
                <a:gd name="T71" fmla="*/ 71 h 195"/>
                <a:gd name="T72" fmla="*/ 49 w 301"/>
                <a:gd name="T73" fmla="*/ 68 h 195"/>
                <a:gd name="T74" fmla="*/ 44 w 301"/>
                <a:gd name="T75" fmla="*/ 68 h 195"/>
                <a:gd name="T76" fmla="*/ 44 w 301"/>
                <a:gd name="T77" fmla="*/ 64 h 195"/>
                <a:gd name="T78" fmla="*/ 37 w 301"/>
                <a:gd name="T79" fmla="*/ 64 h 195"/>
                <a:gd name="T80" fmla="*/ 37 w 301"/>
                <a:gd name="T81" fmla="*/ 42 h 195"/>
                <a:gd name="T82" fmla="*/ 34 w 301"/>
                <a:gd name="T83" fmla="*/ 42 h 195"/>
                <a:gd name="T84" fmla="*/ 34 w 301"/>
                <a:gd name="T85" fmla="*/ 28 h 195"/>
                <a:gd name="T86" fmla="*/ 32 w 301"/>
                <a:gd name="T87" fmla="*/ 28 h 195"/>
                <a:gd name="T88" fmla="*/ 32 w 301"/>
                <a:gd name="T89" fmla="*/ 21 h 195"/>
                <a:gd name="T90" fmla="*/ 32 w 301"/>
                <a:gd name="T91" fmla="*/ 14 h 195"/>
                <a:gd name="T92" fmla="*/ 28 w 301"/>
                <a:gd name="T93" fmla="*/ 14 h 195"/>
                <a:gd name="T94" fmla="*/ 28 w 301"/>
                <a:gd name="T95" fmla="*/ 10 h 195"/>
                <a:gd name="T96" fmla="*/ 25 w 301"/>
                <a:gd name="T97" fmla="*/ 10 h 195"/>
                <a:gd name="T98" fmla="*/ 25 w 301"/>
                <a:gd name="T99" fmla="*/ 3 h 195"/>
                <a:gd name="T100" fmla="*/ 19 w 301"/>
                <a:gd name="T101" fmla="*/ 3 h 195"/>
                <a:gd name="T102" fmla="*/ 19 w 301"/>
                <a:gd name="T103" fmla="*/ 0 h 195"/>
                <a:gd name="T104" fmla="*/ 0 w 301"/>
                <a:gd name="T10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 h="195">
                  <a:moveTo>
                    <a:pt x="301" y="195"/>
                  </a:moveTo>
                  <a:lnTo>
                    <a:pt x="227" y="195"/>
                  </a:lnTo>
                  <a:lnTo>
                    <a:pt x="227" y="188"/>
                  </a:lnTo>
                  <a:lnTo>
                    <a:pt x="211" y="188"/>
                  </a:lnTo>
                  <a:lnTo>
                    <a:pt x="211" y="178"/>
                  </a:lnTo>
                  <a:lnTo>
                    <a:pt x="200" y="178"/>
                  </a:lnTo>
                  <a:lnTo>
                    <a:pt x="200" y="164"/>
                  </a:lnTo>
                  <a:lnTo>
                    <a:pt x="160" y="164"/>
                  </a:lnTo>
                  <a:lnTo>
                    <a:pt x="160" y="157"/>
                  </a:lnTo>
                  <a:lnTo>
                    <a:pt x="146" y="157"/>
                  </a:lnTo>
                  <a:lnTo>
                    <a:pt x="146" y="154"/>
                  </a:lnTo>
                  <a:lnTo>
                    <a:pt x="139" y="154"/>
                  </a:lnTo>
                  <a:lnTo>
                    <a:pt x="139" y="148"/>
                  </a:lnTo>
                  <a:lnTo>
                    <a:pt x="131" y="148"/>
                  </a:lnTo>
                  <a:lnTo>
                    <a:pt x="131" y="131"/>
                  </a:lnTo>
                  <a:lnTo>
                    <a:pt x="107" y="131"/>
                  </a:lnTo>
                  <a:lnTo>
                    <a:pt x="107" y="124"/>
                  </a:lnTo>
                  <a:lnTo>
                    <a:pt x="102" y="124"/>
                  </a:lnTo>
                  <a:lnTo>
                    <a:pt x="102" y="110"/>
                  </a:lnTo>
                  <a:lnTo>
                    <a:pt x="99" y="110"/>
                  </a:lnTo>
                  <a:lnTo>
                    <a:pt x="99" y="105"/>
                  </a:lnTo>
                  <a:lnTo>
                    <a:pt x="97" y="105"/>
                  </a:lnTo>
                  <a:lnTo>
                    <a:pt x="97" y="100"/>
                  </a:lnTo>
                  <a:lnTo>
                    <a:pt x="78" y="100"/>
                  </a:lnTo>
                  <a:lnTo>
                    <a:pt x="78" y="93"/>
                  </a:lnTo>
                  <a:lnTo>
                    <a:pt x="70" y="93"/>
                  </a:lnTo>
                  <a:lnTo>
                    <a:pt x="70" y="86"/>
                  </a:lnTo>
                  <a:lnTo>
                    <a:pt x="67" y="86"/>
                  </a:lnTo>
                  <a:lnTo>
                    <a:pt x="70" y="86"/>
                  </a:lnTo>
                  <a:lnTo>
                    <a:pt x="66" y="86"/>
                  </a:lnTo>
                  <a:lnTo>
                    <a:pt x="66" y="79"/>
                  </a:lnTo>
                  <a:lnTo>
                    <a:pt x="63" y="79"/>
                  </a:lnTo>
                  <a:lnTo>
                    <a:pt x="63" y="75"/>
                  </a:lnTo>
                  <a:lnTo>
                    <a:pt x="59" y="75"/>
                  </a:lnTo>
                  <a:lnTo>
                    <a:pt x="59" y="71"/>
                  </a:lnTo>
                  <a:lnTo>
                    <a:pt x="49" y="71"/>
                  </a:lnTo>
                  <a:lnTo>
                    <a:pt x="49" y="68"/>
                  </a:lnTo>
                  <a:lnTo>
                    <a:pt x="44" y="68"/>
                  </a:lnTo>
                  <a:lnTo>
                    <a:pt x="44" y="64"/>
                  </a:lnTo>
                  <a:lnTo>
                    <a:pt x="37" y="64"/>
                  </a:lnTo>
                  <a:lnTo>
                    <a:pt x="37" y="42"/>
                  </a:lnTo>
                  <a:lnTo>
                    <a:pt x="34" y="42"/>
                  </a:lnTo>
                  <a:lnTo>
                    <a:pt x="34" y="28"/>
                  </a:lnTo>
                  <a:lnTo>
                    <a:pt x="32" y="28"/>
                  </a:lnTo>
                  <a:lnTo>
                    <a:pt x="32" y="21"/>
                  </a:lnTo>
                  <a:lnTo>
                    <a:pt x="32" y="14"/>
                  </a:lnTo>
                  <a:lnTo>
                    <a:pt x="28" y="14"/>
                  </a:lnTo>
                  <a:lnTo>
                    <a:pt x="28" y="10"/>
                  </a:lnTo>
                  <a:lnTo>
                    <a:pt x="25" y="10"/>
                  </a:lnTo>
                  <a:lnTo>
                    <a:pt x="25" y="3"/>
                  </a:lnTo>
                  <a:lnTo>
                    <a:pt x="19" y="3"/>
                  </a:lnTo>
                  <a:lnTo>
                    <a:pt x="19"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46"/>
            <p:cNvSpPr>
              <a:spLocks noChangeShapeType="1"/>
            </p:cNvSpPr>
            <p:nvPr/>
          </p:nvSpPr>
          <p:spPr bwMode="auto">
            <a:xfrm>
              <a:off x="5986463"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47"/>
            <p:cNvSpPr>
              <a:spLocks noChangeShapeType="1"/>
            </p:cNvSpPr>
            <p:nvPr/>
          </p:nvSpPr>
          <p:spPr bwMode="auto">
            <a:xfrm>
              <a:off x="5681663"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48"/>
            <p:cNvSpPr>
              <a:spLocks noChangeShapeType="1"/>
            </p:cNvSpPr>
            <p:nvPr/>
          </p:nvSpPr>
          <p:spPr bwMode="auto">
            <a:xfrm>
              <a:off x="5653088" y="43148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49"/>
            <p:cNvSpPr>
              <a:spLocks noChangeShapeType="1"/>
            </p:cNvSpPr>
            <p:nvPr/>
          </p:nvSpPr>
          <p:spPr bwMode="auto">
            <a:xfrm>
              <a:off x="5062538" y="41529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50"/>
            <p:cNvSpPr>
              <a:spLocks noChangeShapeType="1"/>
            </p:cNvSpPr>
            <p:nvPr/>
          </p:nvSpPr>
          <p:spPr bwMode="auto">
            <a:xfrm>
              <a:off x="5024438"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51"/>
            <p:cNvSpPr>
              <a:spLocks noChangeShapeType="1"/>
            </p:cNvSpPr>
            <p:nvPr/>
          </p:nvSpPr>
          <p:spPr bwMode="auto">
            <a:xfrm>
              <a:off x="4986338"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52"/>
            <p:cNvSpPr>
              <a:spLocks noChangeShapeType="1"/>
            </p:cNvSpPr>
            <p:nvPr/>
          </p:nvSpPr>
          <p:spPr bwMode="auto">
            <a:xfrm>
              <a:off x="4786313" y="40195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53"/>
            <p:cNvSpPr>
              <a:spLocks noChangeShapeType="1"/>
            </p:cNvSpPr>
            <p:nvPr/>
          </p:nvSpPr>
          <p:spPr bwMode="auto">
            <a:xfrm>
              <a:off x="4729163" y="401955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54"/>
            <p:cNvSpPr>
              <a:spLocks noChangeShapeType="1"/>
            </p:cNvSpPr>
            <p:nvPr/>
          </p:nvSpPr>
          <p:spPr bwMode="auto">
            <a:xfrm>
              <a:off x="4691063" y="40290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55"/>
            <p:cNvSpPr>
              <a:spLocks noChangeShapeType="1"/>
            </p:cNvSpPr>
            <p:nvPr/>
          </p:nvSpPr>
          <p:spPr bwMode="auto">
            <a:xfrm>
              <a:off x="4405313" y="386715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56"/>
            <p:cNvSpPr>
              <a:spLocks noChangeShapeType="1"/>
            </p:cNvSpPr>
            <p:nvPr/>
          </p:nvSpPr>
          <p:spPr bwMode="auto">
            <a:xfrm>
              <a:off x="4157663" y="370522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57"/>
            <p:cNvSpPr>
              <a:spLocks noChangeShapeType="1"/>
            </p:cNvSpPr>
            <p:nvPr/>
          </p:nvSpPr>
          <p:spPr bwMode="auto">
            <a:xfrm>
              <a:off x="4043363" y="3409950"/>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58"/>
            <p:cNvSpPr>
              <a:spLocks noChangeShapeType="1"/>
            </p:cNvSpPr>
            <p:nvPr/>
          </p:nvSpPr>
          <p:spPr bwMode="auto">
            <a:xfrm>
              <a:off x="3843338" y="33432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59"/>
            <p:cNvSpPr>
              <a:spLocks noChangeShapeType="1"/>
            </p:cNvSpPr>
            <p:nvPr/>
          </p:nvSpPr>
          <p:spPr bwMode="auto">
            <a:xfrm>
              <a:off x="3767138" y="3190875"/>
              <a:ext cx="0" cy="5715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60"/>
            <p:cNvSpPr>
              <a:spLocks noChangeShapeType="1"/>
            </p:cNvSpPr>
            <p:nvPr/>
          </p:nvSpPr>
          <p:spPr bwMode="auto">
            <a:xfrm>
              <a:off x="3700463" y="31242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61"/>
            <p:cNvSpPr>
              <a:spLocks noChangeShapeType="1"/>
            </p:cNvSpPr>
            <p:nvPr/>
          </p:nvSpPr>
          <p:spPr bwMode="auto">
            <a:xfrm>
              <a:off x="3681413" y="3124200"/>
              <a:ext cx="0" cy="66675"/>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62"/>
            <p:cNvSpPr>
              <a:spLocks noChangeShapeType="1"/>
            </p:cNvSpPr>
            <p:nvPr/>
          </p:nvSpPr>
          <p:spPr bwMode="auto">
            <a:xfrm>
              <a:off x="3328988" y="25527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63"/>
            <p:cNvSpPr>
              <a:spLocks noChangeShapeType="1"/>
            </p:cNvSpPr>
            <p:nvPr/>
          </p:nvSpPr>
          <p:spPr bwMode="auto">
            <a:xfrm>
              <a:off x="3414713" y="272415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64"/>
            <p:cNvSpPr>
              <a:spLocks noChangeShapeType="1"/>
            </p:cNvSpPr>
            <p:nvPr/>
          </p:nvSpPr>
          <p:spPr bwMode="auto">
            <a:xfrm>
              <a:off x="3433763" y="2809875"/>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65"/>
            <p:cNvSpPr>
              <a:spLocks noChangeShapeType="1"/>
            </p:cNvSpPr>
            <p:nvPr/>
          </p:nvSpPr>
          <p:spPr bwMode="auto">
            <a:xfrm>
              <a:off x="3462338" y="29718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66"/>
            <p:cNvSpPr>
              <a:spLocks noChangeShapeType="1"/>
            </p:cNvSpPr>
            <p:nvPr/>
          </p:nvSpPr>
          <p:spPr bwMode="auto">
            <a:xfrm>
              <a:off x="3462338" y="2924175"/>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67"/>
            <p:cNvSpPr>
              <a:spLocks noChangeShapeType="1"/>
            </p:cNvSpPr>
            <p:nvPr/>
          </p:nvSpPr>
          <p:spPr bwMode="auto">
            <a:xfrm>
              <a:off x="4043363" y="3505200"/>
              <a:ext cx="57150"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221" name="Straight Connector 220"/>
          <p:cNvCxnSpPr>
            <a:stCxn id="151" idx="1"/>
          </p:cNvCxnSpPr>
          <p:nvPr/>
        </p:nvCxnSpPr>
        <p:spPr>
          <a:xfrm>
            <a:off x="1816516" y="3162303"/>
            <a:ext cx="4588112" cy="3941"/>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063111" y="3137713"/>
            <a:ext cx="18549" cy="1420229"/>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4560841" y="3843640"/>
            <a:ext cx="1955985" cy="307777"/>
          </a:xfrm>
          <a:prstGeom prst="rect">
            <a:avLst/>
          </a:prstGeom>
        </p:spPr>
        <p:txBody>
          <a:bodyPr wrap="none">
            <a:spAutoFit/>
          </a:bodyPr>
          <a:lstStyle/>
          <a:p>
            <a:r>
              <a:rPr lang="ja-JP" sz="1400" b="0" i="0" dirty="0" smtClean="0">
                <a:solidFill>
                  <a:srgbClr val="B2C0D8"/>
                </a:solidFill>
                <a:ea typeface="MS UI Gothic" pitchFamily="18" charset="0"/>
              </a:rPr>
              <a:t>オクトレオチド60 mg LAR</a:t>
            </a:r>
          </a:p>
        </p:txBody>
      </p:sp>
      <p:sp>
        <p:nvSpPr>
          <p:cNvPr id="224" name="Rectangle 223"/>
          <p:cNvSpPr/>
          <p:nvPr/>
        </p:nvSpPr>
        <p:spPr>
          <a:xfrm>
            <a:off x="4436909" y="2423873"/>
            <a:ext cx="1321196" cy="307777"/>
          </a:xfrm>
          <a:prstGeom prst="rect">
            <a:avLst/>
          </a:prstGeom>
        </p:spPr>
        <p:txBody>
          <a:bodyPr wrap="none">
            <a:spAutoFit/>
          </a:bodyPr>
          <a:lstStyle/>
          <a:p>
            <a:r>
              <a:rPr lang="ja-JP" sz="1400" b="0" i="0" baseline="30000" dirty="0" smtClean="0">
                <a:solidFill>
                  <a:srgbClr val="B60D27"/>
                </a:solidFill>
                <a:ea typeface="MS UI Gothic" pitchFamily="18" charset="0"/>
              </a:rPr>
              <a:t>177</a:t>
            </a:r>
            <a:r>
              <a:rPr lang="ja-JP" sz="1400" b="0" i="0" dirty="0" smtClean="0">
                <a:solidFill>
                  <a:srgbClr val="B60D27"/>
                </a:solidFill>
                <a:ea typeface="MS UI Gothic" pitchFamily="18" charset="0"/>
              </a:rPr>
              <a:t>Lu-Dotatate</a:t>
            </a:r>
          </a:p>
        </p:txBody>
      </p:sp>
      <p:sp>
        <p:nvSpPr>
          <p:cNvPr id="128" name="Shape 192"/>
          <p:cNvSpPr txBox="1"/>
          <p:nvPr/>
        </p:nvSpPr>
        <p:spPr>
          <a:xfrm>
            <a:off x="1784693" y="3689514"/>
            <a:ext cx="2775361" cy="866544"/>
          </a:xfrm>
          <a:prstGeom prst="rect">
            <a:avLst/>
          </a:prstGeom>
          <a:noFill/>
          <a:ln>
            <a:noFill/>
          </a:ln>
        </p:spPr>
        <p:txBody>
          <a:bodyPr lIns="91425" tIns="45700" rIns="91425" bIns="45700" anchor="t" anchorCtr="0">
            <a:noAutofit/>
          </a:bodyPr>
          <a:lstStyle/>
          <a:p>
            <a:pPr>
              <a:buClr>
                <a:srgbClr val="333333"/>
              </a:buClr>
              <a:buSzPct val="25000"/>
              <a:buFont typeface="Arial"/>
              <a:buNone/>
            </a:pPr>
            <a:r>
              <a:rPr lang="ja-JP" sz="1500" b="0" i="0" dirty="0" smtClean="0">
                <a:solidFill>
                  <a:srgbClr val="4D4D4D"/>
                </a:solidFill>
                <a:ea typeface="MS UI Gothic" pitchFamily="18" charset="0"/>
              </a:rPr>
              <a:t>HR 0.209 </a:t>
            </a:r>
            <a:r>
              <a:rPr lang="en" sz="1500" dirty="0" smtClean="0"/>
              <a:t/>
            </a:r>
            <a:br>
              <a:rPr lang="en" sz="1500" dirty="0" smtClean="0"/>
            </a:br>
            <a:r>
              <a:rPr lang="ja-JP" sz="1500" b="0" i="0" dirty="0" smtClean="0">
                <a:solidFill>
                  <a:srgbClr val="4D4D4D"/>
                </a:solidFill>
                <a:ea typeface="MS UI Gothic" pitchFamily="18" charset="0"/>
              </a:rPr>
              <a:t>(95%CI 0.129, 0.338)</a:t>
            </a:r>
          </a:p>
          <a:p>
            <a:pPr>
              <a:buClr>
                <a:srgbClr val="FF0000"/>
              </a:buClr>
              <a:buSzPct val="25000"/>
              <a:buFont typeface="Arial"/>
              <a:buNone/>
            </a:pPr>
            <a:r>
              <a:rPr lang="ja-JP" sz="1500" b="1" i="0" dirty="0" smtClean="0">
                <a:solidFill>
                  <a:srgbClr val="4D4D4D"/>
                </a:solidFill>
                <a:ea typeface="MS UI Gothic" pitchFamily="18" charset="0"/>
              </a:rPr>
              <a:t>p&lt;0.0001</a:t>
            </a:r>
          </a:p>
        </p:txBody>
      </p:sp>
      <p:sp>
        <p:nvSpPr>
          <p:cNvPr id="114" name="TextBox 113"/>
          <p:cNvSpPr txBox="1"/>
          <p:nvPr/>
        </p:nvSpPr>
        <p:spPr>
          <a:xfrm>
            <a:off x="1675861" y="4666350"/>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Tree>
    <p:extLst>
      <p:ext uri="{BB962C8B-B14F-4D97-AF65-F5344CB8AC3E}">
        <p14:creationId xmlns:p14="http://schemas.microsoft.com/office/powerpoint/2010/main" xmlns="" val="2832727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6LBA: </a:t>
            </a:r>
            <a:r>
              <a:rPr lang="ja-JP" sz="1800" b="1" i="0" baseline="30000" dirty="0" smtClean="0">
                <a:solidFill>
                  <a:srgbClr val="043882"/>
                </a:solidFill>
                <a:ea typeface="MS UI Gothic" pitchFamily="18" charset="0"/>
              </a:rPr>
              <a:t>177</a:t>
            </a:r>
            <a:r>
              <a:rPr lang="ja-JP" sz="1800" b="1" i="0" dirty="0" smtClean="0">
                <a:solidFill>
                  <a:srgbClr val="043882"/>
                </a:solidFill>
                <a:ea typeface="MS UI Gothic" pitchFamily="18" charset="0"/>
              </a:rPr>
              <a:t>Lu-Dotatateは中腸神経内分泌腫瘍患者における無増悪生存期間を有意に改善する：第III相NETTER-1試験の結果 – Strosberg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spcBef>
                <a:spcPts val="1200"/>
              </a:spcBef>
            </a:pPr>
            <a:r>
              <a:rPr lang="ja-JP" sz="1600" b="0" i="0" dirty="0" smtClean="0">
                <a:solidFill>
                  <a:srgbClr val="4D4D4D"/>
                </a:solidFill>
                <a:ea typeface="MS UI Gothic" pitchFamily="18" charset="0"/>
              </a:rPr>
              <a:t>SAEs: 26% vs. 24%（治療関連 9% vs. 1%）、AEによる中止：6% vs. 9%（治療関連 5% vs. 0%）、それぞれ</a:t>
            </a:r>
            <a:r>
              <a:rPr lang="ja-JP" sz="1600" b="0" i="0" baseline="30000" dirty="0" smtClean="0">
                <a:solidFill>
                  <a:srgbClr val="4D4D4D"/>
                </a:solidFill>
                <a:ea typeface="MS UI Gothic" pitchFamily="18" charset="0"/>
              </a:rPr>
              <a:t>177</a:t>
            </a:r>
            <a:r>
              <a:rPr lang="ja-JP" sz="1600" b="0" i="0" dirty="0" smtClean="0">
                <a:solidFill>
                  <a:srgbClr val="4D4D4D"/>
                </a:solidFill>
                <a:ea typeface="MS UI Gothic" pitchFamily="18" charset="0"/>
              </a:rPr>
              <a:t>Lu-Dotatate vs. オクトレオチドLAR 60 mg</a:t>
            </a:r>
          </a:p>
          <a:p>
            <a:pPr marL="0" indent="0">
              <a:spcBef>
                <a:spcPts val="600"/>
              </a:spcBef>
              <a:buNone/>
            </a:pPr>
            <a:r>
              <a:rPr lang="ja-JP" sz="1600" b="1" i="0" dirty="0" smtClean="0">
                <a:solidFill>
                  <a:srgbClr val="4D4D4D"/>
                </a:solidFill>
                <a:ea typeface="MS UI Gothic" pitchFamily="18" charset="0"/>
              </a:rPr>
              <a:t>結論</a:t>
            </a:r>
          </a:p>
          <a:p>
            <a:r>
              <a:rPr lang="ja-JP" b="0" i="0" dirty="0" smtClean="0"/>
              <a:t>進行性転移性中腸NET患者において、</a:t>
            </a:r>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Lu-Dotatateは、PFSおよびORRの点でオクトレオチドLAR 60 mgよりも優れていた</a:t>
            </a:r>
          </a:p>
          <a:p>
            <a:r>
              <a:rPr lang="ja-JP" sz="1600" b="1" i="0" dirty="0" smtClean="0">
                <a:solidFill>
                  <a:srgbClr val="4D4D4D"/>
                </a:solidFill>
                <a:ea typeface="MS UI Gothic" pitchFamily="18" charset="0"/>
              </a:rPr>
              <a:t>中間解析から、</a:t>
            </a:r>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Lu-Dotatate群では、オクトレオチドLAR 60 mg群よりも長期間のOSを得ることが示唆された</a:t>
            </a:r>
          </a:p>
          <a:p>
            <a:r>
              <a:rPr lang="ja-JP" sz="1600" b="1" i="0" dirty="0" smtClean="0">
                <a:solidFill>
                  <a:srgbClr val="4D4D4D"/>
                </a:solidFill>
                <a:ea typeface="MS UI Gothic" pitchFamily="18" charset="0"/>
              </a:rPr>
              <a:t>現在得られている安全性データは、先行の第I～II相試験の結果を支持するものである</a:t>
            </a:r>
          </a:p>
          <a:p>
            <a:pPr lvl="1"/>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Lu-Dotatateの安全性プロファイルは良好である</a:t>
            </a:r>
          </a:p>
          <a:p>
            <a:r>
              <a:rPr lang="ja-JP" sz="1600" b="1" i="0" baseline="30000" dirty="0" smtClean="0">
                <a:solidFill>
                  <a:srgbClr val="4D4D4D"/>
                </a:solidFill>
                <a:ea typeface="MS UI Gothic" pitchFamily="18" charset="0"/>
              </a:rPr>
              <a:t>177</a:t>
            </a:r>
            <a:r>
              <a:rPr lang="ja-JP" sz="1600" b="1" i="0" dirty="0" smtClean="0">
                <a:solidFill>
                  <a:srgbClr val="4D4D4D"/>
                </a:solidFill>
                <a:ea typeface="MS UI Gothic" pitchFamily="18" charset="0"/>
              </a:rPr>
              <a:t>Lu-Dotatateは、本患者集団における大きな進歩と考えられる</a:t>
            </a:r>
          </a:p>
          <a:p>
            <a:pPr lvl="1"/>
            <a:endParaRPr lang="en-GB" dirty="0" smtClean="0">
              <a:solidFill>
                <a:srgbClr val="000000"/>
              </a:solidFill>
              <a:sym typeface="Arial"/>
            </a:endParaRPr>
          </a:p>
          <a:p>
            <a:pPr lvl="1"/>
            <a:endParaRPr lang="en-GB" b="1" dirty="0"/>
          </a:p>
        </p:txBody>
      </p:sp>
      <p:sp>
        <p:nvSpPr>
          <p:cNvPr id="13" name="Text Placeholder 12"/>
          <p:cNvSpPr>
            <a:spLocks noGrp="1"/>
          </p:cNvSpPr>
          <p:nvPr>
            <p:ph type="body" sz="quarter" idx="10"/>
          </p:nvPr>
        </p:nvSpPr>
        <p:spPr>
          <a:xfrm>
            <a:off x="365125" y="6382656"/>
            <a:ext cx="4130675" cy="258763"/>
          </a:xfrm>
        </p:spPr>
        <p:txBody>
          <a:bodyPr/>
          <a:lstStyle/>
          <a:p>
            <a:r>
              <a:rPr lang="ja-JP" sz="1200" b="0" i="0" dirty="0" smtClean="0">
                <a:solidFill>
                  <a:srgbClr val="4D4D4D"/>
                </a:solidFill>
                <a:ea typeface="MS UI Gothic" pitchFamily="18" charset="0"/>
              </a:rPr>
              <a:t>*p&lt;0.0004 </a:t>
            </a:r>
          </a:p>
        </p:txBody>
      </p:sp>
      <p:sp>
        <p:nvSpPr>
          <p:cNvPr id="14" name="Text Placeholder 13"/>
          <p:cNvSpPr>
            <a:spLocks noGrp="1"/>
          </p:cNvSpPr>
          <p:nvPr>
            <p:ph type="body" sz="quarter" idx="11"/>
          </p:nvPr>
        </p:nvSpPr>
        <p:spPr>
          <a:xfrm>
            <a:off x="4648200" y="6139542"/>
            <a:ext cx="4130675" cy="487363"/>
          </a:xfrm>
        </p:spPr>
        <p:txBody>
          <a:bodyPr/>
          <a:lstStyle/>
          <a:p>
            <a:r>
              <a:rPr lang="ja-JP" sz="1200" b="0" i="0" dirty="0" smtClean="0">
                <a:ea typeface="MS UI Gothic" pitchFamily="18" charset="0"/>
              </a:rPr>
              <a:t>*P Ruszniewskiによる発表</a:t>
            </a:r>
            <a:r>
              <a:rPr lang="en" sz="1200" dirty="0" smtClean="0"/>
              <a:t/>
            </a:r>
            <a:br>
              <a:rPr lang="en" sz="1200" dirty="0" smtClean="0"/>
            </a:br>
            <a:r>
              <a:rPr lang="ja-JP" sz="1200" b="0" i="0" dirty="0" smtClean="0">
                <a:ea typeface="MS UI Gothic" pitchFamily="18" charset="0"/>
              </a:rPr>
              <a:t>Strosberg et al. </a:t>
            </a:r>
            <a:r>
              <a:rPr lang="ja-JP" sz="1200" b="0" i="1" dirty="0" smtClean="0">
                <a:ea typeface="MS UI Gothic" pitchFamily="18" charset="0"/>
              </a:rPr>
              <a:t>Ann Oncol</a:t>
            </a:r>
            <a:r>
              <a:rPr lang="ja-JP" sz="1200" b="0" i="0" dirty="0" smtClean="0">
                <a:ea typeface="MS UI Gothic" pitchFamily="18" charset="0"/>
              </a:rPr>
              <a:t> 2015; 26 (suppl 6): abstr 6LBA</a:t>
            </a:r>
          </a:p>
        </p:txBody>
      </p:sp>
      <p:graphicFrame>
        <p:nvGraphicFramePr>
          <p:cNvPr id="3" name="Table 2"/>
          <p:cNvGraphicFramePr>
            <a:graphicFrameLocks noGrp="1"/>
          </p:cNvGraphicFramePr>
          <p:nvPr>
            <p:extLst>
              <p:ext uri="{D42A27DB-BD31-4B8C-83A1-F6EECF244321}">
                <p14:modId xmlns:p14="http://schemas.microsoft.com/office/powerpoint/2010/main" xmlns="" val="2161787372"/>
              </p:ext>
            </p:extLst>
          </p:nvPr>
        </p:nvGraphicFramePr>
        <p:xfrm>
          <a:off x="609600" y="1600200"/>
          <a:ext cx="8153400" cy="1828800"/>
        </p:xfrm>
        <a:graphic>
          <a:graphicData uri="http://schemas.openxmlformats.org/drawingml/2006/table">
            <a:tbl>
              <a:tblPr firstRow="1" bandRow="1">
                <a:tableStyleId>{69012ECD-51FC-41F1-AA8D-1B2483CD663E}</a:tableStyleId>
              </a:tblPr>
              <a:tblGrid>
                <a:gridCol w="2717800">
                  <a:extLst>
                    <a:ext uri="{9D8B030D-6E8A-4147-A177-3AD203B41FA5}">
                      <a16:colId xmlns:a16="http://schemas.microsoft.com/office/drawing/2014/main" xmlns="" val="20000"/>
                    </a:ext>
                  </a:extLst>
                </a:gridCol>
                <a:gridCol w="2597912">
                  <a:extLst>
                    <a:ext uri="{9D8B030D-6E8A-4147-A177-3AD203B41FA5}">
                      <a16:colId xmlns:a16="http://schemas.microsoft.com/office/drawing/2014/main" xmlns="" val="20001"/>
                    </a:ext>
                  </a:extLst>
                </a:gridCol>
                <a:gridCol w="2837688">
                  <a:extLst>
                    <a:ext uri="{9D8B030D-6E8A-4147-A177-3AD203B41FA5}">
                      <a16:colId xmlns:a16="http://schemas.microsoft.com/office/drawing/2014/main" xmlns="" val="20002"/>
                    </a:ext>
                  </a:extLst>
                </a:gridCol>
              </a:tblGrid>
              <a:tr h="213360">
                <a:tc>
                  <a:txBody>
                    <a:bodyPr/>
                    <a:lstStyle/>
                    <a:p>
                      <a:endParaRPr lang="en-GB" sz="1400" dirty="0"/>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i="0" u="none" baseline="30000" dirty="0" smtClean="0">
                          <a:solidFill>
                            <a:srgbClr val="FFFFFF"/>
                          </a:solidFill>
                          <a:ea typeface="MS UI Gothic" pitchFamily="18" charset="0"/>
                        </a:rPr>
                        <a:t>177</a:t>
                      </a:r>
                      <a:r>
                        <a:rPr lang="ja-JP" sz="1400" b="1" i="0" u="none" dirty="0" smtClean="0">
                          <a:solidFill>
                            <a:srgbClr val="FFFFFF"/>
                          </a:solidFill>
                          <a:ea typeface="MS UI Gothic" pitchFamily="18" charset="0"/>
                        </a:rPr>
                        <a:t>Lu-Dotatate (n=101)</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u="none" dirty="0" smtClean="0">
                          <a:solidFill>
                            <a:srgbClr val="FFFFFF"/>
                          </a:solidFill>
                          <a:ea typeface="MS UI Gothic" pitchFamily="18" charset="0"/>
                        </a:rPr>
                        <a:t>オクトレオチド LAR 60 mg (n=100)</a:t>
                      </a: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13360">
                <a:tc>
                  <a:txBody>
                    <a:bodyPr/>
                    <a:lstStyle/>
                    <a:p>
                      <a:r>
                        <a:rPr lang="ja-JP" sz="1400" b="0" i="0" dirty="0" smtClean="0">
                          <a:solidFill>
                            <a:srgbClr val="4D4D4D"/>
                          </a:solidFill>
                          <a:ea typeface="MS UI Gothic" pitchFamily="18" charset="0"/>
                        </a:rPr>
                        <a:t>CR、n</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1</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0</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1"/>
                  </a:ext>
                </a:extLst>
              </a:tr>
              <a:tr h="213360">
                <a:tc>
                  <a:txBody>
                    <a:bodyPr/>
                    <a:lstStyle/>
                    <a:p>
                      <a:r>
                        <a:rPr lang="ja-JP" sz="1400" b="0" i="0" dirty="0" smtClean="0">
                          <a:solidFill>
                            <a:srgbClr val="4D4D4D"/>
                          </a:solidFill>
                          <a:ea typeface="MS UI Gothic" pitchFamily="18" charset="0"/>
                        </a:rPr>
                        <a:t>PR、n</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18</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3</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2"/>
                  </a:ext>
                </a:extLst>
              </a:tr>
              <a:tr h="213360">
                <a:tc>
                  <a:txBody>
                    <a:bodyPr/>
                    <a:lstStyle/>
                    <a:p>
                      <a:r>
                        <a:rPr lang="ja-JP" sz="1400" b="0" i="0" dirty="0" smtClean="0">
                          <a:solidFill>
                            <a:srgbClr val="4D4D4D"/>
                          </a:solidFill>
                          <a:ea typeface="MS UI Gothic" pitchFamily="18" charset="0"/>
                        </a:rPr>
                        <a:t>ORR、n (95%CI)</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19 (11, 26)</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ja-JP" sz="1400" b="0" i="0" u="none" dirty="0" smtClean="0">
                          <a:solidFill>
                            <a:srgbClr val="4D4D4D"/>
                          </a:solidFill>
                          <a:ea typeface="MS UI Gothic" pitchFamily="18" charset="0"/>
                        </a:rPr>
                        <a:t>3 (0, 6)</a:t>
                      </a:r>
                      <a:r>
                        <a:rPr lang="ja-JP" sz="1400" b="1" i="0" u="none" dirty="0" smtClean="0">
                          <a:solidFill>
                            <a:srgbClr val="4D4D4D"/>
                          </a:solidFill>
                          <a:ea typeface="MS UI Gothic" pitchFamily="18" charset="0"/>
                        </a:rPr>
                        <a:t>*</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3"/>
                  </a:ext>
                </a:extLst>
              </a:tr>
              <a:tr h="213360">
                <a:tc>
                  <a:txBody>
                    <a:bodyPr/>
                    <a:lstStyle/>
                    <a:p>
                      <a:r>
                        <a:rPr lang="ja-JP" sz="1400" b="0" i="0" dirty="0" smtClean="0">
                          <a:solidFill>
                            <a:srgbClr val="4D4D4D"/>
                          </a:solidFill>
                          <a:ea typeface="MS UI Gothic" pitchFamily="18" charset="0"/>
                        </a:rPr>
                        <a:t>PD、n (%)</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5 (4)</a:t>
                      </a:r>
                    </a:p>
                  </a:txBody>
                  <a:tcPr marL="0" marR="0"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27 (24)</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xmlns="" val="10004"/>
                  </a:ext>
                </a:extLst>
              </a:tr>
              <a:tr h="213360">
                <a:tc>
                  <a:txBody>
                    <a:bodyPr/>
                    <a:lstStyle/>
                    <a:p>
                      <a:r>
                        <a:rPr lang="ja-JP" sz="1400" b="0" i="0" dirty="0" smtClean="0">
                          <a:solidFill>
                            <a:srgbClr val="4D4D4D"/>
                          </a:solidFill>
                          <a:ea typeface="MS UI Gothic" pitchFamily="18" charset="0"/>
                        </a:rPr>
                        <a:t>SD、n (%)</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77 (66)</a:t>
                      </a:r>
                    </a:p>
                  </a:txBody>
                  <a:tcPr marL="0" marR="0" marT="0" marB="0" anchor="ct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ja-JP" sz="1400" b="0" i="0" u="none" dirty="0" smtClean="0">
                          <a:solidFill>
                            <a:srgbClr val="4D4D4D"/>
                          </a:solidFill>
                          <a:ea typeface="MS UI Gothic" pitchFamily="18" charset="0"/>
                        </a:rPr>
                        <a:t>70 (62)</a:t>
                      </a:r>
                    </a:p>
                  </a:txBody>
                  <a:tcPr marL="0" marR="0" marT="0" marB="0" anchor="ct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105371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癌性腹膜炎</a:t>
            </a:r>
          </a:p>
        </p:txBody>
      </p:sp>
    </p:spTree>
    <p:extLst>
      <p:ext uri="{BB962C8B-B14F-4D97-AF65-F5344CB8AC3E}">
        <p14:creationId xmlns:p14="http://schemas.microsoft.com/office/powerpoint/2010/main" xmlns="" val="3498671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2204: 癌性腹膜炎患者における不完全な細胞切除および腹腔内温熱化学療法の中止の予測  – Milovanov V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癌性腹膜炎患者における、不完全な細胞切除（IC）および腹腔内温熱化学療法（HIPEC）の中止リスクを評価するための、リスクスコア評価システムを開発すること</a:t>
            </a:r>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細胞切除術（CRS）またはHIPEC療法が試みられた452件のデータについて、単変量解析および多変量二値ロジスティック回帰を用いて解析した</a:t>
            </a:r>
          </a:p>
          <a:p>
            <a:pPr lvl="1"/>
            <a:r>
              <a:rPr lang="ja-JP" sz="1600" b="0" i="0" dirty="0" smtClean="0">
                <a:solidFill>
                  <a:srgbClr val="4D4D4D"/>
                </a:solidFill>
                <a:ea typeface="MS UI Gothic" pitchFamily="18" charset="0"/>
              </a:rPr>
              <a:t>患者集団：</a:t>
            </a:r>
          </a:p>
          <a:p>
            <a:pPr lvl="2"/>
            <a:r>
              <a:rPr lang="ja-JP" sz="1600" b="0" i="0" dirty="0" smtClean="0">
                <a:solidFill>
                  <a:srgbClr val="4D4D4D"/>
                </a:solidFill>
                <a:ea typeface="MS UI Gothic" pitchFamily="18" charset="0"/>
              </a:rPr>
              <a:t>処置：完全細胞切除（n=335）、IC/HIPEC（n=45）、HIPEC中止（n=72）</a:t>
            </a:r>
          </a:p>
          <a:p>
            <a:pPr lvl="2"/>
            <a:r>
              <a:rPr lang="ja-JP" sz="1600" b="0" i="0" dirty="0" smtClean="0">
                <a:solidFill>
                  <a:srgbClr val="4D4D4D"/>
                </a:solidFill>
                <a:ea typeface="MS UI Gothic" pitchFamily="18" charset="0"/>
              </a:rPr>
              <a:t>原発腫瘍部位：虫垂（n=305）、卵巣（n=61）、結腸（n=56）、</a:t>
            </a:r>
            <a:r>
              <a:rPr lang="en" sz="1600" dirty="0" smtClean="0"/>
              <a:t/>
            </a:r>
            <a:br>
              <a:rPr lang="en" sz="1600" dirty="0" smtClean="0"/>
            </a:br>
            <a:r>
              <a:rPr lang="ja-JP" sz="1600" b="0" i="0" dirty="0" smtClean="0">
                <a:solidFill>
                  <a:srgbClr val="4D4D4D"/>
                </a:solidFill>
                <a:ea typeface="MS UI Gothic" pitchFamily="18" charset="0"/>
              </a:rPr>
              <a:t>中皮腫（n=30）</a:t>
            </a:r>
          </a:p>
          <a:p>
            <a:r>
              <a:rPr lang="ja-JP" sz="1600" b="0" i="0" dirty="0" smtClean="0">
                <a:solidFill>
                  <a:srgbClr val="4D4D4D"/>
                </a:solidFill>
                <a:ea typeface="MS UI Gothic" pitchFamily="18" charset="0"/>
              </a:rPr>
              <a:t>リスク予測モデル開発のため、IC/HIPECの術前リスク因子を選定した </a:t>
            </a:r>
          </a:p>
          <a:p>
            <a:r>
              <a:rPr lang="ja-JP" sz="1600" b="0" i="0" dirty="0" smtClean="0">
                <a:solidFill>
                  <a:srgbClr val="4D4D4D"/>
                </a:solidFill>
                <a:ea typeface="MS UI Gothic" pitchFamily="18" charset="0"/>
              </a:rPr>
              <a:t>CRS/HIPECが試みられた全件に関するデータを、2つのサブセットに無作為に分割した</a:t>
            </a:r>
          </a:p>
          <a:p>
            <a:pPr lvl="1"/>
            <a:r>
              <a:rPr lang="ja-JP" sz="1600" b="0" i="0" dirty="0" smtClean="0">
                <a:solidFill>
                  <a:srgbClr val="4D4D4D"/>
                </a:solidFill>
                <a:ea typeface="MS UI Gothic" pitchFamily="18" charset="0"/>
              </a:rPr>
              <a:t>サブセット1：加重モデルの開発（n=225）</a:t>
            </a:r>
          </a:p>
          <a:p>
            <a:pPr lvl="1"/>
            <a:r>
              <a:rPr lang="ja-JP" sz="1600" b="0" i="0" dirty="0" smtClean="0">
                <a:solidFill>
                  <a:srgbClr val="4D4D4D"/>
                </a:solidFill>
                <a:ea typeface="MS UI Gothic" pitchFamily="18" charset="0"/>
              </a:rPr>
              <a:t>サブセット2：加重モデルの検証（n=225）</a:t>
            </a:r>
          </a:p>
        </p:txBody>
      </p:sp>
      <p:sp>
        <p:nvSpPr>
          <p:cNvPr id="13" name="Text Placeholder 12"/>
          <p:cNvSpPr>
            <a:spLocks noGrp="1"/>
          </p:cNvSpPr>
          <p:nvPr>
            <p:ph type="body" sz="quarter" idx="10"/>
          </p:nvPr>
        </p:nvSpPr>
        <p:spPr>
          <a:xfrm>
            <a:off x="365125" y="6400801"/>
            <a:ext cx="4359275" cy="152400"/>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Milovanov et al. </a:t>
            </a:r>
            <a:r>
              <a:rPr lang="ja-JP" sz="1200" b="0" i="1" dirty="0" smtClean="0">
                <a:ea typeface="MS UI Gothic" pitchFamily="18" charset="0"/>
              </a:rPr>
              <a:t>Ann Oncol</a:t>
            </a:r>
            <a:r>
              <a:rPr lang="ja-JP" sz="1200" b="0" i="0" dirty="0" smtClean="0">
                <a:ea typeface="MS UI Gothic" pitchFamily="18" charset="0"/>
              </a:rPr>
              <a:t> 2015; 26 (suppl 6): abstr 2204</a:t>
            </a:r>
          </a:p>
        </p:txBody>
      </p:sp>
    </p:spTree>
    <p:extLst>
      <p:ext uri="{BB962C8B-B14F-4D97-AF65-F5344CB8AC3E}">
        <p14:creationId xmlns:p14="http://schemas.microsoft.com/office/powerpoint/2010/main" xmlns="" val="3110983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2204: 癌性腹膜炎患者における不完全な細胞切除および腹腔内温熱化学療法の中止の予測  – Milovanov V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p:txBody>
      </p:sp>
      <p:sp>
        <p:nvSpPr>
          <p:cNvPr id="13" name="Text Placeholder 12"/>
          <p:cNvSpPr>
            <a:spLocks noGrp="1"/>
          </p:cNvSpPr>
          <p:nvPr>
            <p:ph type="body" sz="quarter" idx="10"/>
          </p:nvPr>
        </p:nvSpPr>
        <p:spPr>
          <a:xfrm>
            <a:off x="365125" y="6354764"/>
            <a:ext cx="4504185" cy="228599"/>
          </a:xfrm>
        </p:spPr>
        <p:txBody>
          <a:bodyPr/>
          <a:lstStyle/>
          <a:p>
            <a:pPr>
              <a:spcAft>
                <a:spcPts val="0"/>
              </a:spcAft>
            </a:pPr>
            <a:r>
              <a:rPr lang="ja-JP" sz="1200" b="0" i="0" dirty="0" smtClean="0">
                <a:ea typeface="MS UI Gothic" pitchFamily="18" charset="0"/>
              </a:rPr>
              <a:t>*多変量ロジスティック回帰；</a:t>
            </a:r>
          </a:p>
          <a:p>
            <a:pPr>
              <a:spcAft>
                <a:spcPts val="0"/>
              </a:spcAft>
            </a:pPr>
            <a:r>
              <a:rPr lang="ja-JP" sz="1200" b="0" i="0" baseline="30000" dirty="0" smtClean="0">
                <a:ea typeface="MS UI Gothic" pitchFamily="18" charset="0"/>
              </a:rPr>
              <a:t>†</a:t>
            </a:r>
            <a:r>
              <a:rPr lang="ja-JP" sz="1200" b="0" i="0" dirty="0" smtClean="0">
                <a:ea typeface="MS UI Gothic" pitchFamily="18" charset="0"/>
              </a:rPr>
              <a:t>虫垂原発の癌性腹膜炎患者</a:t>
            </a:r>
          </a:p>
        </p:txBody>
      </p:sp>
      <p:sp>
        <p:nvSpPr>
          <p:cNvPr id="14" name="Text Placeholder 13"/>
          <p:cNvSpPr>
            <a:spLocks noGrp="1"/>
          </p:cNvSpPr>
          <p:nvPr>
            <p:ph type="body" sz="quarter" idx="11"/>
          </p:nvPr>
        </p:nvSpPr>
        <p:spPr>
          <a:xfrm>
            <a:off x="4648200" y="6096000"/>
            <a:ext cx="4130675" cy="487363"/>
          </a:xfrm>
        </p:spPr>
        <p:txBody>
          <a:bodyPr/>
          <a:lstStyle/>
          <a:p>
            <a:pPr>
              <a:spcAft>
                <a:spcPts val="0"/>
              </a:spcAft>
            </a:pPr>
            <a:r>
              <a:rPr lang="ja-JP" sz="1200" b="0" i="0" dirty="0" smtClean="0">
                <a:ea typeface="MS UI Gothic" pitchFamily="18" charset="0"/>
              </a:rPr>
              <a:t>Milovanov et al. </a:t>
            </a:r>
            <a:r>
              <a:rPr lang="ja-JP" sz="1200" b="0" i="1" dirty="0" smtClean="0">
                <a:ea typeface="MS UI Gothic" pitchFamily="18" charset="0"/>
              </a:rPr>
              <a:t>Ann Oncol</a:t>
            </a:r>
            <a:r>
              <a:rPr lang="ja-JP" sz="1200" b="0" i="0" dirty="0" smtClean="0">
                <a:ea typeface="MS UI Gothic" pitchFamily="18" charset="0"/>
              </a:rPr>
              <a:t> 2015; 26 (suppl 6): abstr 2204</a:t>
            </a:r>
          </a:p>
        </p:txBody>
      </p:sp>
      <p:graphicFrame>
        <p:nvGraphicFramePr>
          <p:cNvPr id="3" name="Table 2"/>
          <p:cNvGraphicFramePr>
            <a:graphicFrameLocks noGrp="1"/>
          </p:cNvGraphicFramePr>
          <p:nvPr>
            <p:extLst>
              <p:ext uri="{D42A27DB-BD31-4B8C-83A1-F6EECF244321}">
                <p14:modId xmlns:p14="http://schemas.microsoft.com/office/powerpoint/2010/main" xmlns="" val="4124105132"/>
              </p:ext>
            </p:extLst>
          </p:nvPr>
        </p:nvGraphicFramePr>
        <p:xfrm>
          <a:off x="381000" y="1589312"/>
          <a:ext cx="8382000" cy="1884680"/>
        </p:xfrm>
        <a:graphic>
          <a:graphicData uri="http://schemas.openxmlformats.org/drawingml/2006/table">
            <a:tbl>
              <a:tblPr firstRow="1" bandRow="1">
                <a:tableStyleId>{69012ECD-51FC-41F1-AA8D-1B2483CD663E}</a:tableStyleId>
              </a:tblPr>
              <a:tblGrid>
                <a:gridCol w="28956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tblGrid>
              <a:tr h="185057">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sz="1400" b="1" i="0" dirty="0" smtClean="0">
                          <a:solidFill>
                            <a:srgbClr val="FFFFFF"/>
                          </a:solidFill>
                          <a:ea typeface="MS UI Gothic" pitchFamily="18" charset="0"/>
                        </a:rPr>
                        <a:t>変数</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ja-JP" sz="1400" b="1" i="0" dirty="0" smtClean="0">
                          <a:solidFill>
                            <a:srgbClr val="FFFFFF"/>
                          </a:solidFill>
                          <a:ea typeface="MS UI Gothic" pitchFamily="18" charset="0"/>
                        </a:rPr>
                        <a:t>β係数* (95%CI); p値 (n=305)</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ja-JP" sz="1400" b="1" i="0" dirty="0" smtClean="0">
                          <a:solidFill>
                            <a:srgbClr val="FFFFFF"/>
                          </a:solidFill>
                          <a:ea typeface="MS UI Gothic" pitchFamily="18" charset="0"/>
                        </a:rPr>
                        <a:t>スコア</a:t>
                      </a:r>
                      <a:r>
                        <a:rPr lang="ja-JP" sz="1400" b="1" i="0" baseline="30000" dirty="0" smtClean="0">
                          <a:solidFill>
                            <a:srgbClr val="FFFFFF"/>
                          </a:solidFill>
                          <a:ea typeface="MS UI Gothic" pitchFamily="18" charset="0"/>
                        </a:rPr>
                        <a:t>†</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0">
                <a:tc>
                  <a:txBody>
                    <a:bodyPr/>
                    <a:lstStyle/>
                    <a:p>
                      <a:pPr>
                        <a:lnSpc>
                          <a:spcPts val="1400"/>
                        </a:lnSpc>
                      </a:pPr>
                      <a:r>
                        <a:rPr lang="ja-JP" sz="1400" b="0" i="0" dirty="0" smtClean="0">
                          <a:solidFill>
                            <a:srgbClr val="4D4D4D"/>
                          </a:solidFill>
                          <a:ea typeface="MS UI Gothic" pitchFamily="18" charset="0"/>
                        </a:rPr>
                        <a:t>C反応性タンパク &gt;2.5 mg/L</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6 (2.6, 13.2); &lt;0.001</a:t>
                      </a:r>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6</a:t>
                      </a:r>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a:lnSpc>
                          <a:spcPts val="1400"/>
                        </a:lnSpc>
                      </a:pPr>
                      <a:r>
                        <a:rPr lang="ja-JP" sz="1400" b="0" i="0" dirty="0" smtClean="0">
                          <a:solidFill>
                            <a:srgbClr val="4D4D4D"/>
                          </a:solidFill>
                          <a:ea typeface="MS UI Gothic" pitchFamily="18" charset="0"/>
                        </a:rPr>
                        <a:t>CA-125 &gt;3x ULN</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4 (1.3, 13.5); 0.017</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4</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a:lnSpc>
                          <a:spcPts val="1400"/>
                        </a:lnSpc>
                      </a:pPr>
                      <a:r>
                        <a:rPr lang="ja-JP" sz="1400" b="0" i="0" dirty="0" smtClean="0">
                          <a:solidFill>
                            <a:srgbClr val="4D4D4D"/>
                          </a:solidFill>
                          <a:ea typeface="MS UI Gothic" pitchFamily="18" charset="0"/>
                        </a:rPr>
                        <a:t>好中球-リンパ球比&gt;2.6</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3 (1.4, 6.7); 0.004</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3</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a:lnSpc>
                          <a:spcPts val="1400"/>
                        </a:lnSpc>
                      </a:pPr>
                      <a:r>
                        <a:rPr lang="ja-JP" sz="1400" b="0" i="0" dirty="0" smtClean="0">
                          <a:solidFill>
                            <a:srgbClr val="4D4D4D"/>
                          </a:solidFill>
                          <a:ea typeface="MS UI Gothic" pitchFamily="18" charset="0"/>
                        </a:rPr>
                        <a:t>CEA &gt;3x ULN</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3 (1.3, 7.3); 0.011</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3</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a:lnSpc>
                          <a:spcPts val="1400"/>
                        </a:lnSpc>
                      </a:pPr>
                      <a:r>
                        <a:rPr lang="ja-JP" sz="1400" b="0" i="0" dirty="0" smtClean="0">
                          <a:solidFill>
                            <a:srgbClr val="4D4D4D"/>
                          </a:solidFill>
                          <a:ea typeface="MS UI Gothic" pitchFamily="18" charset="0"/>
                        </a:rPr>
                        <a:t>高悪性度腫瘍</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2 (1.1, 5.2); 0.038</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400"/>
                        </a:lnSpc>
                      </a:pPr>
                      <a:r>
                        <a:rPr lang="ja-JP" sz="1400" b="0" i="0" dirty="0" smtClean="0">
                          <a:solidFill>
                            <a:srgbClr val="4D4D4D"/>
                          </a:solidFill>
                          <a:ea typeface="MS UI Gothic" pitchFamily="18" charset="0"/>
                        </a:rPr>
                        <a:t>2</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0">
                <a:tc>
                  <a:txBody>
                    <a:bodyPr/>
                    <a:lstStyle/>
                    <a:p>
                      <a:pPr>
                        <a:lnSpc>
                          <a:spcPts val="1400"/>
                        </a:lnSpc>
                      </a:pPr>
                      <a:r>
                        <a:rPr lang="ja-JP" sz="1400" b="0" i="0" dirty="0" smtClean="0">
                          <a:solidFill>
                            <a:srgbClr val="4D4D4D"/>
                          </a:solidFill>
                          <a:ea typeface="MS UI Gothic" pitchFamily="18" charset="0"/>
                        </a:rPr>
                        <a:t>以前の手術スコア ≥2</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2 (1.1, 2.4); 0.021</a:t>
                      </a: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lnSpc>
                          <a:spcPts val="1400"/>
                        </a:lnSpc>
                      </a:pPr>
                      <a:r>
                        <a:rPr lang="ja-JP" sz="1400" b="0" i="0" dirty="0" smtClean="0">
                          <a:solidFill>
                            <a:srgbClr val="4D4D4D"/>
                          </a:solidFill>
                          <a:ea typeface="MS UI Gothic" pitchFamily="18" charset="0"/>
                        </a:rPr>
                        <a:t>2</a:t>
                      </a: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graphicFrame>
        <p:nvGraphicFramePr>
          <p:cNvPr id="4" name="Chart 3"/>
          <p:cNvGraphicFramePr/>
          <p:nvPr>
            <p:extLst>
              <p:ext uri="{D42A27DB-BD31-4B8C-83A1-F6EECF244321}">
                <p14:modId xmlns:p14="http://schemas.microsoft.com/office/powerpoint/2010/main" xmlns="" val="27804726"/>
              </p:ext>
            </p:extLst>
          </p:nvPr>
        </p:nvGraphicFramePr>
        <p:xfrm>
          <a:off x="2209800" y="3603168"/>
          <a:ext cx="4191000" cy="241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520702" y="4559809"/>
            <a:ext cx="1011815" cy="276999"/>
          </a:xfrm>
          <a:prstGeom prst="rect">
            <a:avLst/>
          </a:prstGeom>
          <a:noFill/>
        </p:spPr>
        <p:txBody>
          <a:bodyPr wrap="none" rtlCol="0">
            <a:spAutoFit/>
          </a:bodyPr>
          <a:lstStyle/>
          <a:p>
            <a:pPr algn="ctr"/>
            <a:r>
              <a:rPr lang="ja-JP" sz="1200" b="1" i="0" dirty="0" smtClean="0">
                <a:solidFill>
                  <a:srgbClr val="4D4D4D"/>
                </a:solidFill>
                <a:ea typeface="MS UI Gothic" pitchFamily="18" charset="0"/>
              </a:rPr>
              <a:t>ICの確率、%</a:t>
            </a:r>
          </a:p>
        </p:txBody>
      </p:sp>
      <p:sp>
        <p:nvSpPr>
          <p:cNvPr id="6" name="TextBox 5"/>
          <p:cNvSpPr txBox="1"/>
          <p:nvPr/>
        </p:nvSpPr>
        <p:spPr>
          <a:xfrm>
            <a:off x="3963100" y="5932712"/>
            <a:ext cx="993990" cy="276999"/>
          </a:xfrm>
          <a:prstGeom prst="rect">
            <a:avLst/>
          </a:prstGeom>
          <a:noFill/>
        </p:spPr>
        <p:txBody>
          <a:bodyPr wrap="none" rtlCol="0">
            <a:spAutoFit/>
          </a:bodyPr>
          <a:lstStyle/>
          <a:p>
            <a:r>
              <a:rPr lang="ja-JP" sz="1200" b="1" i="0" dirty="0" smtClean="0">
                <a:solidFill>
                  <a:srgbClr val="4D4D4D"/>
                </a:solidFill>
                <a:ea typeface="MS UI Gothic" pitchFamily="18" charset="0"/>
              </a:rPr>
              <a:t>合計スコア</a:t>
            </a:r>
          </a:p>
        </p:txBody>
      </p:sp>
      <p:sp>
        <p:nvSpPr>
          <p:cNvPr id="10" name="TextBox 9"/>
          <p:cNvSpPr txBox="1"/>
          <p:nvPr/>
        </p:nvSpPr>
        <p:spPr>
          <a:xfrm>
            <a:off x="2590800" y="3581400"/>
            <a:ext cx="3581400" cy="307777"/>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合計スコアに基づくICの確率</a:t>
            </a:r>
            <a:r>
              <a:rPr lang="ja-JP" sz="1400" b="0" i="0" baseline="30000" dirty="0" smtClean="0">
                <a:solidFill>
                  <a:srgbClr val="4D4D4D"/>
                </a:solidFill>
                <a:ea typeface="MS UI Gothic" pitchFamily="18" charset="0"/>
              </a:rPr>
              <a:t>†</a:t>
            </a:r>
          </a:p>
        </p:txBody>
      </p:sp>
    </p:spTree>
    <p:extLst>
      <p:ext uri="{BB962C8B-B14F-4D97-AF65-F5344CB8AC3E}">
        <p14:creationId xmlns:p14="http://schemas.microsoft.com/office/powerpoint/2010/main" xmlns="" val="2313512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2204: 癌性腹膜炎患者における不完全な細胞切除および腹腔内温熱化学療法の中止の予測  – Milovanov V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累積スコアが高い場合の臨床上の意義として、以下が考慮されうる：</a:t>
            </a:r>
          </a:p>
          <a:p>
            <a:pPr lvl="1"/>
            <a:r>
              <a:rPr lang="ja-JP" sz="1600" b="1" i="0" dirty="0" smtClean="0">
                <a:solidFill>
                  <a:srgbClr val="4D4D4D"/>
                </a:solidFill>
                <a:ea typeface="MS UI Gothic" pitchFamily="18" charset="0"/>
              </a:rPr>
              <a:t>CRS/HIPEC前に腹腔鏡検査を実施して切除可能性を判断 </a:t>
            </a:r>
          </a:p>
          <a:p>
            <a:pPr lvl="1"/>
            <a:r>
              <a:rPr lang="ja-JP" sz="1600" b="1" i="0" dirty="0" smtClean="0">
                <a:solidFill>
                  <a:srgbClr val="4D4D4D"/>
                </a:solidFill>
                <a:ea typeface="MS UI Gothic" pitchFamily="18" charset="0"/>
              </a:rPr>
              <a:t>重大な併存疾患を有する患者における手術の回避</a:t>
            </a:r>
          </a:p>
          <a:p>
            <a:pPr lvl="1"/>
            <a:r>
              <a:rPr lang="ja-JP" sz="1600" b="1" i="0" dirty="0" smtClean="0">
                <a:solidFill>
                  <a:srgbClr val="4D4D4D"/>
                </a:solidFill>
                <a:ea typeface="MS UI Gothic" pitchFamily="18" charset="0"/>
              </a:rPr>
              <a:t>術前全身化学療法を実施して全身の腫瘍組織量を減量</a:t>
            </a:r>
          </a:p>
          <a:p>
            <a:r>
              <a:rPr lang="ja-JP" sz="1600" b="1" i="0" dirty="0" smtClean="0">
                <a:solidFill>
                  <a:srgbClr val="4D4D4D"/>
                </a:solidFill>
                <a:ea typeface="MS UI Gothic" pitchFamily="18" charset="0"/>
              </a:rPr>
              <a:t>本モデルの外部検証が必要である</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Milovanov et al. </a:t>
            </a:r>
            <a:r>
              <a:rPr lang="ja-JP" sz="1200" b="0" i="1" dirty="0" smtClean="0">
                <a:ea typeface="MS UI Gothic" pitchFamily="18" charset="0"/>
              </a:rPr>
              <a:t>Ann Oncol</a:t>
            </a:r>
            <a:r>
              <a:rPr lang="ja-JP" sz="1200" b="0" i="0" dirty="0" smtClean="0">
                <a:ea typeface="MS UI Gothic" pitchFamily="18" charset="0"/>
              </a:rPr>
              <a:t> 2015; 26 (suppl 6): abstr 2204</a:t>
            </a:r>
          </a:p>
        </p:txBody>
      </p:sp>
    </p:spTree>
    <p:extLst>
      <p:ext uri="{BB962C8B-B14F-4D97-AF65-F5344CB8AC3E}">
        <p14:creationId xmlns:p14="http://schemas.microsoft.com/office/powerpoint/2010/main" xmlns="" val="222456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tabLst>
                <a:tab pos="8256588" algn="r"/>
              </a:tabLst>
            </a:pPr>
            <a:r>
              <a:rPr lang="ja-JP" sz="2000" b="0" i="0" dirty="0" smtClean="0">
                <a:solidFill>
                  <a:srgbClr val="043882"/>
                </a:solidFill>
                <a:ea typeface="MS UI Gothic" pitchFamily="18" charset="0"/>
              </a:rPr>
              <a:t>肝細胞癌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a:spcAft>
                <a:spcPts val="1200"/>
              </a:spcAft>
              <a:tabLst>
                <a:tab pos="8256588" algn="r"/>
              </a:tabLst>
            </a:pPr>
            <a:r>
              <a:rPr lang="ja-JP" sz="2000" b="0" i="0" dirty="0" smtClean="0">
                <a:solidFill>
                  <a:srgbClr val="043882"/>
                </a:solidFill>
                <a:ea typeface="MS UI Gothic" pitchFamily="18" charset="0"/>
              </a:rPr>
              <a:t>食道癌および胃癌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10</a:t>
            </a:r>
          </a:p>
          <a:p>
            <a:pPr>
              <a:spcAft>
                <a:spcPts val="1200"/>
              </a:spcAft>
              <a:tabLst>
                <a:tab pos="8256588" algn="r"/>
              </a:tabLst>
            </a:pPr>
            <a:r>
              <a:rPr lang="ja-JP" sz="2000" b="0" i="0" dirty="0" smtClean="0">
                <a:solidFill>
                  <a:srgbClr val="043882"/>
                </a:solidFill>
                <a:ea typeface="MS UI Gothic" pitchFamily="18" charset="0"/>
              </a:rPr>
              <a:t>肛門癌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34</a:t>
            </a:r>
          </a:p>
          <a:p>
            <a:pPr>
              <a:spcAft>
                <a:spcPts val="1200"/>
              </a:spcAft>
              <a:tabLst>
                <a:tab pos="8256588" algn="r"/>
              </a:tabLst>
            </a:pPr>
            <a:r>
              <a:rPr lang="ja-JP" sz="2000" b="0" i="0" dirty="0" smtClean="0">
                <a:solidFill>
                  <a:srgbClr val="043882"/>
                </a:solidFill>
                <a:ea typeface="MS UI Gothic" pitchFamily="18" charset="0"/>
              </a:rPr>
              <a:t>神経内分泌腫瘍</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5" action="ppaction://hlinksldjump"/>
              </a:rPr>
              <a:t>38</a:t>
            </a:r>
          </a:p>
          <a:p>
            <a:pPr>
              <a:spcAft>
                <a:spcPts val="1200"/>
              </a:spcAft>
              <a:tabLst>
                <a:tab pos="8256588" algn="r"/>
              </a:tabLst>
            </a:pPr>
            <a:r>
              <a:rPr lang="ja-JP" sz="2000" b="0" i="0" dirty="0" smtClean="0">
                <a:solidFill>
                  <a:srgbClr val="043882"/>
                </a:solidFill>
                <a:ea typeface="MS UI Gothic" pitchFamily="18" charset="0"/>
              </a:rPr>
              <a:t>癌性腹膜炎</a:t>
            </a:r>
            <a:r>
              <a:rPr lang="ja-JP" sz="2000" b="0" i="0" u="dotted" dirty="0" smtClean="0">
                <a:solidFill>
                  <a:srgbClr val="043882"/>
                </a:solidFill>
                <a:ea typeface="MS UI Gothic" pitchFamily="18" charset="0"/>
              </a:rPr>
              <a:t>	</a:t>
            </a:r>
            <a:r>
              <a:rPr lang="ja-JP" sz="2000" b="0" i="0" dirty="0" smtClean="0">
                <a:solidFill>
                  <a:srgbClr val="043882"/>
                </a:solidFill>
                <a:ea typeface="MS UI Gothic" pitchFamily="18" charset="0"/>
                <a:hlinkClick r:id="rId6" action="ppaction://hlinksldjump"/>
              </a:rPr>
              <a:t>45</a:t>
            </a:r>
          </a:p>
        </p:txBody>
      </p:sp>
    </p:spTree>
    <p:extLst>
      <p:ext uri="{BB962C8B-B14F-4D97-AF65-F5344CB8AC3E}">
        <p14:creationId xmlns:p14="http://schemas.microsoft.com/office/powerpoint/2010/main" xmlns="" val="427404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cap="all" dirty="0" smtClean="0">
                <a:solidFill>
                  <a:srgbClr val="043882"/>
                </a:solidFill>
                <a:ea typeface="MS UI Gothic" pitchFamily="18" charset="0"/>
              </a:rPr>
              <a:t>肝細胞癌</a:t>
            </a:r>
          </a:p>
        </p:txBody>
      </p:sp>
    </p:spTree>
    <p:extLst>
      <p:ext uri="{BB962C8B-B14F-4D97-AF65-F5344CB8AC3E}">
        <p14:creationId xmlns:p14="http://schemas.microsoft.com/office/powerpoint/2010/main" xmlns="" val="398798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2205: 根治的肝切除後の再発肝細胞癌に対する治療戦略：再肝切除とサルベージ生体肝移植の比較 – Yamashita YI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根治的肝切除後の再発HCC患者において、再肝切除とサルベージ生体肝移植（LDLT）の有効性を比較検討すること</a:t>
            </a:r>
          </a:p>
          <a:p>
            <a:pPr lvl="1"/>
            <a:endParaRPr lang="en-GB" dirty="0" smtClean="0"/>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再発HCCに対する根治的肝切除歴を有し、ミラノ基準を満たす計159例の患者を解析対象とした。</a:t>
            </a:r>
          </a:p>
          <a:p>
            <a:pPr lvl="1"/>
            <a:r>
              <a:rPr lang="ja-JP" sz="1600" b="0" i="0" dirty="0" smtClean="0">
                <a:solidFill>
                  <a:srgbClr val="4D4D4D"/>
                </a:solidFill>
                <a:ea typeface="MS UI Gothic" pitchFamily="18" charset="0"/>
              </a:rPr>
              <a:t>グループ1：再肝切除（n=146）</a:t>
            </a:r>
          </a:p>
          <a:p>
            <a:pPr lvl="1"/>
            <a:r>
              <a:rPr lang="ja-JP" sz="1600" b="0" i="0" dirty="0" smtClean="0">
                <a:solidFill>
                  <a:srgbClr val="4D4D4D"/>
                </a:solidFill>
                <a:ea typeface="MS UI Gothic" pitchFamily="18" charset="0"/>
              </a:rPr>
              <a:t>グループ2：サルベージLDLT（n=13）</a:t>
            </a:r>
          </a:p>
          <a:p>
            <a:r>
              <a:rPr lang="ja-JP" sz="1600" b="0" i="0" dirty="0" smtClean="0">
                <a:solidFill>
                  <a:srgbClr val="4D4D4D"/>
                </a:solidFill>
                <a:ea typeface="MS UI Gothic" pitchFamily="18" charset="0"/>
              </a:rPr>
              <a:t>以下を用いて、手術成績および患者予後を群間比較した。</a:t>
            </a:r>
          </a:p>
          <a:p>
            <a:pPr lvl="1"/>
            <a:r>
              <a:rPr lang="ja-JP" sz="1600" b="0" i="0" dirty="0" smtClean="0">
                <a:solidFill>
                  <a:srgbClr val="4D4D4D"/>
                </a:solidFill>
                <a:ea typeface="MS UI Gothic" pitchFamily="18" charset="0"/>
              </a:rPr>
              <a:t>単変量解析（カイ</a:t>
            </a:r>
            <a:r>
              <a:rPr lang="ja-JP" sz="1600" b="0" i="0" baseline="30000" dirty="0" smtClean="0">
                <a:solidFill>
                  <a:srgbClr val="4D4D4D"/>
                </a:solidFill>
                <a:ea typeface="MS UI Gothic" pitchFamily="18" charset="0"/>
              </a:rPr>
              <a:t>二乗</a:t>
            </a:r>
            <a:r>
              <a:rPr lang="ja-JP" sz="1600" b="0" i="0" dirty="0" smtClean="0">
                <a:solidFill>
                  <a:srgbClr val="4D4D4D"/>
                </a:solidFill>
                <a:ea typeface="MS UI Gothic" pitchFamily="18" charset="0"/>
              </a:rPr>
              <a:t>検定、Studentのt検定）</a:t>
            </a:r>
          </a:p>
          <a:p>
            <a:pPr lvl="1"/>
            <a:r>
              <a:rPr lang="ja-JP" sz="1600" b="0" i="0" dirty="0" smtClean="0">
                <a:solidFill>
                  <a:srgbClr val="4D4D4D"/>
                </a:solidFill>
                <a:ea typeface="MS UI Gothic" pitchFamily="18" charset="0"/>
              </a:rPr>
              <a:t>生存分析（カプランマイヤー法、ログランク検定）</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Yamashita et al. </a:t>
            </a:r>
            <a:r>
              <a:rPr lang="ja-JP" sz="1200" b="0" i="1" dirty="0" smtClean="0">
                <a:ea typeface="MS UI Gothic" pitchFamily="18" charset="0"/>
              </a:rPr>
              <a:t>Ann Oncol</a:t>
            </a:r>
            <a:r>
              <a:rPr lang="ja-JP" sz="1200" b="0" i="0" dirty="0" smtClean="0">
                <a:ea typeface="MS UI Gothic" pitchFamily="18" charset="0"/>
              </a:rPr>
              <a:t> 2015; 26 (suppl 6): abstr 2205</a:t>
            </a:r>
          </a:p>
        </p:txBody>
      </p:sp>
    </p:spTree>
    <p:extLst>
      <p:ext uri="{BB962C8B-B14F-4D97-AF65-F5344CB8AC3E}">
        <p14:creationId xmlns:p14="http://schemas.microsoft.com/office/powerpoint/2010/main" xmlns="" val="295031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3" name="Text Placeholder 12"/>
          <p:cNvSpPr>
            <a:spLocks noGrp="1"/>
          </p:cNvSpPr>
          <p:nvPr>
            <p:ph type="body" sz="quarter" idx="10"/>
          </p:nvPr>
        </p:nvSpPr>
        <p:spPr>
          <a:xfrm>
            <a:off x="365125" y="6324600"/>
            <a:ext cx="4130675" cy="258763"/>
          </a:xfrm>
        </p:spPr>
        <p:txBody>
          <a:bodyPr/>
          <a:lstStyle/>
          <a:p>
            <a:r>
              <a:rPr lang="ja-JP" sz="1200" b="0" i="0" dirty="0" smtClean="0">
                <a:ea typeface="MS UI Gothic" pitchFamily="18" charset="0"/>
              </a:rPr>
              <a:t> Hx：肝切除</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Yamashita et al. </a:t>
            </a:r>
            <a:r>
              <a:rPr lang="ja-JP" sz="1200" b="0" i="1" dirty="0" smtClean="0">
                <a:ea typeface="MS UI Gothic" pitchFamily="18" charset="0"/>
              </a:rPr>
              <a:t>Ann Oncol</a:t>
            </a:r>
            <a:r>
              <a:rPr lang="ja-JP" sz="1200" b="0" i="0" dirty="0" smtClean="0">
                <a:ea typeface="MS UI Gothic" pitchFamily="18" charset="0"/>
              </a:rPr>
              <a:t> 2015; 26 (suppl 6): abstr 2205</a:t>
            </a:r>
          </a:p>
        </p:txBody>
      </p:sp>
      <p:sp>
        <p:nvSpPr>
          <p:cNvPr id="3" name="Title 2"/>
          <p:cNvSpPr>
            <a:spLocks noGrp="1"/>
          </p:cNvSpPr>
          <p:nvPr>
            <p:ph type="title"/>
          </p:nvPr>
        </p:nvSpPr>
        <p:spPr/>
        <p:txBody>
          <a:bodyPr/>
          <a:lstStyle/>
          <a:p>
            <a:r>
              <a:rPr lang="ja-JP" sz="1800" b="1" i="0" dirty="0" smtClean="0">
                <a:solidFill>
                  <a:srgbClr val="043882"/>
                </a:solidFill>
                <a:ea typeface="MS UI Gothic" pitchFamily="18" charset="0"/>
              </a:rPr>
              <a:t>2205: 根治的肝切除後の再発肝細胞癌に対する治療戦略：再肝切除とサルベージ生体肝移植の比較 – Yamashita YI et al</a:t>
            </a:r>
          </a:p>
        </p:txBody>
      </p:sp>
      <p:graphicFrame>
        <p:nvGraphicFramePr>
          <p:cNvPr id="4" name="Table 3"/>
          <p:cNvGraphicFramePr>
            <a:graphicFrameLocks noGrp="1"/>
          </p:cNvGraphicFramePr>
          <p:nvPr>
            <p:extLst>
              <p:ext uri="{D42A27DB-BD31-4B8C-83A1-F6EECF244321}">
                <p14:modId xmlns:p14="http://schemas.microsoft.com/office/powerpoint/2010/main" xmlns="" val="3291843459"/>
              </p:ext>
            </p:extLst>
          </p:nvPr>
        </p:nvGraphicFramePr>
        <p:xfrm>
          <a:off x="685800" y="1640840"/>
          <a:ext cx="7620000" cy="1259840"/>
        </p:xfrm>
        <a:graphic>
          <a:graphicData uri="http://schemas.openxmlformats.org/drawingml/2006/table">
            <a:tbl>
              <a:tblPr firstRow="1" bandRow="1">
                <a:tableStyleId>{69012ECD-51FC-41F1-AA8D-1B2483CD663E}</a:tableStyleId>
              </a:tblPr>
              <a:tblGrid>
                <a:gridCol w="1905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tblGrid>
              <a:tr h="370840">
                <a:tc>
                  <a:txBody>
                    <a:bodyPr/>
                    <a:lstStyle/>
                    <a:p>
                      <a:endParaRPr lang="en-GB"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再肝切除(n=146)</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サルベージLDLT </a:t>
                      </a:r>
                    </a:p>
                    <a:p>
                      <a:pPr algn="ctr"/>
                      <a:r>
                        <a:rPr lang="ja-JP" sz="1400" b="1" i="0" dirty="0" smtClean="0">
                          <a:solidFill>
                            <a:srgbClr val="FFFFFF"/>
                          </a:solidFill>
                          <a:ea typeface="MS UI Gothic" pitchFamily="18" charset="0"/>
                        </a:rPr>
                        <a:t>(n=13)</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P値</a:t>
                      </a: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370840">
                <a:tc>
                  <a:txBody>
                    <a:bodyPr/>
                    <a:lstStyle/>
                    <a:p>
                      <a:r>
                        <a:rPr lang="ja-JP" sz="1400" b="0" i="0" dirty="0" smtClean="0">
                          <a:solidFill>
                            <a:srgbClr val="4D4D4D"/>
                          </a:solidFill>
                          <a:ea typeface="MS UI Gothic" pitchFamily="18" charset="0"/>
                        </a:rPr>
                        <a:t>OS、%</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61</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75</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0.1714</a:t>
                      </a: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70840">
                <a:tc>
                  <a:txBody>
                    <a:bodyPr/>
                    <a:lstStyle/>
                    <a:p>
                      <a:r>
                        <a:rPr lang="ja-JP" sz="1400" b="0" i="0" dirty="0" smtClean="0">
                          <a:solidFill>
                            <a:srgbClr val="4D4D4D"/>
                          </a:solidFill>
                          <a:ea typeface="MS UI Gothic" pitchFamily="18" charset="0"/>
                        </a:rPr>
                        <a:t>DFS、%</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16</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81</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0.0002</a:t>
                      </a:r>
                    </a:p>
                  </a:txBody>
                  <a:tcPr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pSp>
        <p:nvGrpSpPr>
          <p:cNvPr id="16" name="Group 15"/>
          <p:cNvGrpSpPr/>
          <p:nvPr/>
        </p:nvGrpSpPr>
        <p:grpSpPr>
          <a:xfrm>
            <a:off x="320777" y="3555787"/>
            <a:ext cx="8442223" cy="2706290"/>
            <a:chOff x="333746" y="3623846"/>
            <a:chExt cx="8442223" cy="2706290"/>
          </a:xfrm>
        </p:grpSpPr>
        <p:sp>
          <p:nvSpPr>
            <p:cNvPr id="17" name="TextBox 16"/>
            <p:cNvSpPr txBox="1"/>
            <p:nvPr/>
          </p:nvSpPr>
          <p:spPr>
            <a:xfrm>
              <a:off x="967761" y="6053137"/>
              <a:ext cx="2895600" cy="276999"/>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術後経過期間</a:t>
              </a:r>
              <a:r>
                <a:rPr lang="ja-JP" altLang="en-US" sz="1200" dirty="0" smtClean="0">
                  <a:solidFill>
                    <a:srgbClr val="4D4D4D"/>
                  </a:solidFill>
                  <a:ea typeface="MS UI Gothic" pitchFamily="18" charset="0"/>
                </a:rPr>
                <a:t>（ヶ年</a:t>
              </a:r>
              <a:r>
                <a:rPr lang="ja-JP" sz="1200" b="0" i="0" dirty="0" smtClean="0">
                  <a:solidFill>
                    <a:srgbClr val="4D4D4D"/>
                  </a:solidFill>
                  <a:ea typeface="MS UI Gothic" pitchFamily="18" charset="0"/>
                </a:rPr>
                <a:t>）</a:t>
              </a:r>
            </a:p>
          </p:txBody>
        </p:sp>
        <p:sp>
          <p:nvSpPr>
            <p:cNvPr id="18" name="TextBox 17"/>
            <p:cNvSpPr txBox="1"/>
            <p:nvPr/>
          </p:nvSpPr>
          <p:spPr>
            <a:xfrm>
              <a:off x="5843339" y="6053137"/>
              <a:ext cx="2895600" cy="276999"/>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術後経過期間</a:t>
              </a:r>
              <a:r>
                <a:rPr lang="ja-JP" altLang="en-US" sz="1200" dirty="0" smtClean="0">
                  <a:solidFill>
                    <a:srgbClr val="4D4D4D"/>
                  </a:solidFill>
                  <a:ea typeface="MS UI Gothic" pitchFamily="18" charset="0"/>
                </a:rPr>
                <a:t>（ヶ年</a:t>
              </a:r>
              <a:r>
                <a:rPr lang="ja-JP" sz="1200" b="0" i="0" dirty="0" smtClean="0">
                  <a:solidFill>
                    <a:srgbClr val="4D4D4D"/>
                  </a:solidFill>
                  <a:ea typeface="MS UI Gothic" pitchFamily="18" charset="0"/>
                </a:rPr>
                <a:t>）</a:t>
              </a:r>
            </a:p>
          </p:txBody>
        </p:sp>
        <p:sp>
          <p:nvSpPr>
            <p:cNvPr id="19" name="TextBox 18"/>
            <p:cNvSpPr txBox="1"/>
            <p:nvPr/>
          </p:nvSpPr>
          <p:spPr>
            <a:xfrm>
              <a:off x="2174153" y="3623846"/>
              <a:ext cx="481222"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OS</a:t>
              </a:r>
            </a:p>
          </p:txBody>
        </p:sp>
        <p:sp>
          <p:nvSpPr>
            <p:cNvPr id="20" name="TextBox 19"/>
            <p:cNvSpPr txBox="1"/>
            <p:nvPr/>
          </p:nvSpPr>
          <p:spPr>
            <a:xfrm>
              <a:off x="950616"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a:t>
              </a:r>
            </a:p>
          </p:txBody>
        </p:sp>
        <p:sp>
          <p:nvSpPr>
            <p:cNvPr id="21" name="Freeform 20"/>
            <p:cNvSpPr/>
            <p:nvPr/>
          </p:nvSpPr>
          <p:spPr>
            <a:xfrm>
              <a:off x="1087017" y="3780681"/>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tx1"/>
                </a:solidFill>
              </a:endParaRPr>
            </a:p>
          </p:txBody>
        </p:sp>
        <p:sp>
          <p:nvSpPr>
            <p:cNvPr id="22" name="TextBox 21"/>
            <p:cNvSpPr txBox="1"/>
            <p:nvPr/>
          </p:nvSpPr>
          <p:spPr>
            <a:xfrm>
              <a:off x="616045" y="3660590"/>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1.0</a:t>
              </a:r>
            </a:p>
          </p:txBody>
        </p:sp>
        <p:sp>
          <p:nvSpPr>
            <p:cNvPr id="23" name="TextBox 22"/>
            <p:cNvSpPr txBox="1"/>
            <p:nvPr/>
          </p:nvSpPr>
          <p:spPr>
            <a:xfrm>
              <a:off x="616045" y="4036059"/>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0.8</a:t>
              </a:r>
            </a:p>
          </p:txBody>
        </p:sp>
        <p:sp>
          <p:nvSpPr>
            <p:cNvPr id="24" name="TextBox 23"/>
            <p:cNvSpPr txBox="1"/>
            <p:nvPr/>
          </p:nvSpPr>
          <p:spPr>
            <a:xfrm>
              <a:off x="616045" y="4411528"/>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0.6</a:t>
              </a:r>
            </a:p>
          </p:txBody>
        </p:sp>
        <p:sp>
          <p:nvSpPr>
            <p:cNvPr id="25" name="TextBox 24"/>
            <p:cNvSpPr txBox="1"/>
            <p:nvPr/>
          </p:nvSpPr>
          <p:spPr>
            <a:xfrm>
              <a:off x="616045" y="5537934"/>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0.0</a:t>
              </a:r>
            </a:p>
          </p:txBody>
        </p:sp>
        <p:cxnSp>
          <p:nvCxnSpPr>
            <p:cNvPr id="26" name="Straight Connector 25"/>
            <p:cNvCxnSpPr/>
            <p:nvPr/>
          </p:nvCxnSpPr>
          <p:spPr>
            <a:xfrm rot="16200000">
              <a:off x="103301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27" name="Straight Connector 26"/>
            <p:cNvCxnSpPr/>
            <p:nvPr/>
          </p:nvCxnSpPr>
          <p:spPr>
            <a:xfrm rot="16200000">
              <a:off x="369010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8" name="TextBox 27"/>
            <p:cNvSpPr txBox="1"/>
            <p:nvPr/>
          </p:nvSpPr>
          <p:spPr>
            <a:xfrm>
              <a:off x="3566810" y="5801753"/>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sp>
          <p:nvSpPr>
            <p:cNvPr id="29" name="TextBox 28"/>
            <p:cNvSpPr txBox="1"/>
            <p:nvPr/>
          </p:nvSpPr>
          <p:spPr>
            <a:xfrm>
              <a:off x="616045" y="478699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0.4</a:t>
              </a:r>
            </a:p>
          </p:txBody>
        </p:sp>
        <p:grpSp>
          <p:nvGrpSpPr>
            <p:cNvPr id="30" name="Group 29"/>
            <p:cNvGrpSpPr/>
            <p:nvPr/>
          </p:nvGrpSpPr>
          <p:grpSpPr>
            <a:xfrm>
              <a:off x="990064" y="3796162"/>
              <a:ext cx="108000" cy="1880748"/>
              <a:chOff x="792559" y="2834513"/>
              <a:chExt cx="108000" cy="1880748"/>
            </a:xfrm>
          </p:grpSpPr>
          <p:cxnSp>
            <p:nvCxnSpPr>
              <p:cNvPr id="94" name="Straight Connector 93"/>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5" name="Straight Connector 94"/>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6" name="Straight Connector 95"/>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7" name="Straight Connector 96"/>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8" name="Straight Connector 97"/>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9" name="Straight Connector 98"/>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31" name="TextBox 30"/>
            <p:cNvSpPr txBox="1"/>
            <p:nvPr/>
          </p:nvSpPr>
          <p:spPr>
            <a:xfrm>
              <a:off x="616045" y="5162466"/>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0.2</a:t>
              </a:r>
            </a:p>
          </p:txBody>
        </p:sp>
        <p:sp>
          <p:nvSpPr>
            <p:cNvPr id="32" name="TextBox 31"/>
            <p:cNvSpPr txBox="1"/>
            <p:nvPr/>
          </p:nvSpPr>
          <p:spPr>
            <a:xfrm>
              <a:off x="1393728"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a:t>
              </a:r>
            </a:p>
          </p:txBody>
        </p:sp>
        <p:cxnSp>
          <p:nvCxnSpPr>
            <p:cNvPr id="33" name="Straight Connector 32"/>
            <p:cNvCxnSpPr/>
            <p:nvPr/>
          </p:nvCxnSpPr>
          <p:spPr>
            <a:xfrm rot="16200000">
              <a:off x="1475865"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4" name="TextBox 33"/>
            <p:cNvSpPr txBox="1"/>
            <p:nvPr/>
          </p:nvSpPr>
          <p:spPr>
            <a:xfrm>
              <a:off x="1836840"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a:t>
              </a:r>
            </a:p>
          </p:txBody>
        </p:sp>
        <p:cxnSp>
          <p:nvCxnSpPr>
            <p:cNvPr id="35" name="Straight Connector 34"/>
            <p:cNvCxnSpPr/>
            <p:nvPr/>
          </p:nvCxnSpPr>
          <p:spPr>
            <a:xfrm rot="16200000">
              <a:off x="1918713"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6" name="TextBox 35"/>
            <p:cNvSpPr txBox="1"/>
            <p:nvPr/>
          </p:nvSpPr>
          <p:spPr>
            <a:xfrm>
              <a:off x="2279952"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a:t>
              </a:r>
            </a:p>
          </p:txBody>
        </p:sp>
        <p:cxnSp>
          <p:nvCxnSpPr>
            <p:cNvPr id="37" name="Straight Connector 36"/>
            <p:cNvCxnSpPr/>
            <p:nvPr/>
          </p:nvCxnSpPr>
          <p:spPr>
            <a:xfrm rot="16200000">
              <a:off x="2361561"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8" name="TextBox 37"/>
            <p:cNvSpPr txBox="1"/>
            <p:nvPr/>
          </p:nvSpPr>
          <p:spPr>
            <a:xfrm>
              <a:off x="2723064"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8</a:t>
              </a:r>
            </a:p>
          </p:txBody>
        </p:sp>
        <p:cxnSp>
          <p:nvCxnSpPr>
            <p:cNvPr id="39" name="Straight Connector 38"/>
            <p:cNvCxnSpPr/>
            <p:nvPr/>
          </p:nvCxnSpPr>
          <p:spPr>
            <a:xfrm rot="16200000">
              <a:off x="2804409"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0" name="TextBox 39"/>
            <p:cNvSpPr txBox="1"/>
            <p:nvPr/>
          </p:nvSpPr>
          <p:spPr>
            <a:xfrm>
              <a:off x="3123697" y="5801753"/>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10</a:t>
              </a:r>
            </a:p>
          </p:txBody>
        </p:sp>
        <p:cxnSp>
          <p:nvCxnSpPr>
            <p:cNvPr id="41" name="Straight Connector 40"/>
            <p:cNvCxnSpPr/>
            <p:nvPr/>
          </p:nvCxnSpPr>
          <p:spPr>
            <a:xfrm rot="16200000">
              <a:off x="324725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2" name="TextBox 41"/>
            <p:cNvSpPr txBox="1"/>
            <p:nvPr/>
          </p:nvSpPr>
          <p:spPr>
            <a:xfrm rot="16200000">
              <a:off x="114616" y="4586390"/>
              <a:ext cx="715260"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OS率</a:t>
              </a:r>
            </a:p>
          </p:txBody>
        </p:sp>
        <p:sp>
          <p:nvSpPr>
            <p:cNvPr id="43" name="TextBox 42"/>
            <p:cNvSpPr txBox="1"/>
            <p:nvPr/>
          </p:nvSpPr>
          <p:spPr>
            <a:xfrm>
              <a:off x="3621045" y="4581128"/>
              <a:ext cx="1632435" cy="646331"/>
            </a:xfrm>
            <a:prstGeom prst="rect">
              <a:avLst/>
            </a:prstGeom>
            <a:noFill/>
          </p:spPr>
          <p:txBody>
            <a:bodyPr wrap="none" rtlCol="0">
              <a:spAutoFit/>
            </a:bodyPr>
            <a:lstStyle/>
            <a:p>
              <a:r>
                <a:rPr lang="ja-JP" sz="1200" b="0" i="0" dirty="0" smtClean="0">
                  <a:solidFill>
                    <a:srgbClr val="4D4D4D"/>
                  </a:solidFill>
                  <a:ea typeface="MS UI Gothic" pitchFamily="18" charset="0"/>
                </a:rPr>
                <a:t>再Hx/A (n=118)</a:t>
              </a:r>
            </a:p>
            <a:p>
              <a:r>
                <a:rPr lang="ja-JP" sz="1200" b="0" i="0" dirty="0" smtClean="0">
                  <a:solidFill>
                    <a:srgbClr val="4D4D4D"/>
                  </a:solidFill>
                  <a:ea typeface="MS UI Gothic" pitchFamily="18" charset="0"/>
                </a:rPr>
                <a:t>再Hx/B (n=28) </a:t>
              </a:r>
            </a:p>
            <a:p>
              <a:r>
                <a:rPr lang="ja-JP" sz="1200" b="0" i="0" dirty="0" smtClean="0">
                  <a:solidFill>
                    <a:srgbClr val="4D4D4D"/>
                  </a:solidFill>
                  <a:ea typeface="MS UI Gothic" pitchFamily="18" charset="0"/>
                </a:rPr>
                <a:t>サルベージLDLT (n=13)</a:t>
              </a:r>
            </a:p>
          </p:txBody>
        </p:sp>
        <p:sp>
          <p:nvSpPr>
            <p:cNvPr id="44" name="TextBox 43"/>
            <p:cNvSpPr txBox="1"/>
            <p:nvPr/>
          </p:nvSpPr>
          <p:spPr>
            <a:xfrm>
              <a:off x="3053151" y="5368777"/>
              <a:ext cx="827471" cy="276999"/>
            </a:xfrm>
            <a:prstGeom prst="rect">
              <a:avLst/>
            </a:prstGeom>
            <a:noFill/>
          </p:spPr>
          <p:txBody>
            <a:bodyPr wrap="none" rtlCol="0">
              <a:spAutoFit/>
            </a:bodyPr>
            <a:lstStyle/>
            <a:p>
              <a:r>
                <a:rPr lang="ja-JP" sz="1200" b="0" i="0" dirty="0" smtClean="0">
                  <a:solidFill>
                    <a:srgbClr val="4D4D4D"/>
                  </a:solidFill>
                  <a:ea typeface="MS UI Gothic" pitchFamily="18" charset="0"/>
                </a:rPr>
                <a:t>p&lt;0.0001</a:t>
              </a:r>
            </a:p>
          </p:txBody>
        </p:sp>
        <p:cxnSp>
          <p:nvCxnSpPr>
            <p:cNvPr id="45" name="Straight Connector 44"/>
            <p:cNvCxnSpPr/>
            <p:nvPr/>
          </p:nvCxnSpPr>
          <p:spPr>
            <a:xfrm>
              <a:off x="3405027" y="5092968"/>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05027" y="4728363"/>
              <a:ext cx="25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101725" y="3938588"/>
              <a:ext cx="2676525" cy="316706"/>
            </a:xfrm>
            <a:custGeom>
              <a:avLst/>
              <a:gdLst>
                <a:gd name="connsiteX0" fmla="*/ 2676525 w 2676525"/>
                <a:gd name="connsiteY0" fmla="*/ 316706 h 316706"/>
                <a:gd name="connsiteX1" fmla="*/ 688181 w 2676525"/>
                <a:gd name="connsiteY1" fmla="*/ 316706 h 316706"/>
                <a:gd name="connsiteX2" fmla="*/ 688181 w 2676525"/>
                <a:gd name="connsiteY2" fmla="*/ 140493 h 316706"/>
                <a:gd name="connsiteX3" fmla="*/ 64294 w 2676525"/>
                <a:gd name="connsiteY3" fmla="*/ 140493 h 316706"/>
                <a:gd name="connsiteX4" fmla="*/ 64294 w 2676525"/>
                <a:gd name="connsiteY4" fmla="*/ 0 h 316706"/>
                <a:gd name="connsiteX5" fmla="*/ 0 w 2676525"/>
                <a:gd name="connsiteY5" fmla="*/ 0 h 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6525" h="316706">
                  <a:moveTo>
                    <a:pt x="2676525" y="316706"/>
                  </a:moveTo>
                  <a:lnTo>
                    <a:pt x="688181" y="316706"/>
                  </a:lnTo>
                  <a:lnTo>
                    <a:pt x="688181" y="140493"/>
                  </a:lnTo>
                  <a:lnTo>
                    <a:pt x="64294" y="140493"/>
                  </a:lnTo>
                  <a:lnTo>
                    <a:pt x="64294" y="0"/>
                  </a:lnTo>
                  <a:lnTo>
                    <a:pt x="0" y="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8" name="Straight Connector 47"/>
            <p:cNvCxnSpPr/>
            <p:nvPr/>
          </p:nvCxnSpPr>
          <p:spPr>
            <a:xfrm>
              <a:off x="2193203" y="4255294"/>
              <a:ext cx="0" cy="1416366"/>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sp>
          <p:nvSpPr>
            <p:cNvPr id="49" name="TextBox 48"/>
            <p:cNvSpPr txBox="1"/>
            <p:nvPr/>
          </p:nvSpPr>
          <p:spPr>
            <a:xfrm>
              <a:off x="3384036" y="4014163"/>
              <a:ext cx="490840"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75%</a:t>
              </a:r>
            </a:p>
          </p:txBody>
        </p:sp>
        <p:sp>
          <p:nvSpPr>
            <p:cNvPr id="50" name="TextBox 49"/>
            <p:cNvSpPr txBox="1"/>
            <p:nvPr/>
          </p:nvSpPr>
          <p:spPr>
            <a:xfrm>
              <a:off x="2910468" y="4330368"/>
              <a:ext cx="490840"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77%</a:t>
              </a:r>
            </a:p>
          </p:txBody>
        </p:sp>
        <p:sp>
          <p:nvSpPr>
            <p:cNvPr id="51" name="TextBox 50"/>
            <p:cNvSpPr txBox="1"/>
            <p:nvPr/>
          </p:nvSpPr>
          <p:spPr>
            <a:xfrm>
              <a:off x="2238938" y="5205538"/>
              <a:ext cx="490840" cy="276999"/>
            </a:xfrm>
            <a:prstGeom prst="rect">
              <a:avLst/>
            </a:prstGeom>
            <a:noFill/>
          </p:spPr>
          <p:txBody>
            <a:bodyPr wrap="none" rtlCol="0">
              <a:spAutoFit/>
            </a:bodyPr>
            <a:lstStyle/>
            <a:p>
              <a:pPr algn="r"/>
              <a:r>
                <a:rPr lang="ja-JP" sz="1200" b="1" i="0" dirty="0" smtClean="0">
                  <a:solidFill>
                    <a:srgbClr val="4D4D4D"/>
                  </a:solidFill>
                  <a:ea typeface="MS UI Gothic" pitchFamily="18" charset="0"/>
                </a:rPr>
                <a:t>20%</a:t>
              </a:r>
            </a:p>
          </p:txBody>
        </p:sp>
        <p:cxnSp>
          <p:nvCxnSpPr>
            <p:cNvPr id="52" name="Straight Connector 51"/>
            <p:cNvCxnSpPr/>
            <p:nvPr/>
          </p:nvCxnSpPr>
          <p:spPr>
            <a:xfrm>
              <a:off x="3405027" y="4903717"/>
              <a:ext cx="25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1092200" y="3795713"/>
              <a:ext cx="2209800" cy="781050"/>
            </a:xfrm>
            <a:custGeom>
              <a:avLst/>
              <a:gdLst>
                <a:gd name="connsiteX0" fmla="*/ 0 w 2209800"/>
                <a:gd name="connsiteY0" fmla="*/ 0 h 781050"/>
                <a:gd name="connsiteX1" fmla="*/ 54769 w 2209800"/>
                <a:gd name="connsiteY1" fmla="*/ 0 h 781050"/>
                <a:gd name="connsiteX2" fmla="*/ 54769 w 2209800"/>
                <a:gd name="connsiteY2" fmla="*/ 28575 h 781050"/>
                <a:gd name="connsiteX3" fmla="*/ 130969 w 2209800"/>
                <a:gd name="connsiteY3" fmla="*/ 28575 h 781050"/>
                <a:gd name="connsiteX4" fmla="*/ 130969 w 2209800"/>
                <a:gd name="connsiteY4" fmla="*/ 52387 h 781050"/>
                <a:gd name="connsiteX5" fmla="*/ 150019 w 2209800"/>
                <a:gd name="connsiteY5" fmla="*/ 52387 h 781050"/>
                <a:gd name="connsiteX6" fmla="*/ 150019 w 2209800"/>
                <a:gd name="connsiteY6" fmla="*/ 71437 h 781050"/>
                <a:gd name="connsiteX7" fmla="*/ 173831 w 2209800"/>
                <a:gd name="connsiteY7" fmla="*/ 71437 h 781050"/>
                <a:gd name="connsiteX8" fmla="*/ 173831 w 2209800"/>
                <a:gd name="connsiteY8" fmla="*/ 102393 h 781050"/>
                <a:gd name="connsiteX9" fmla="*/ 226219 w 2209800"/>
                <a:gd name="connsiteY9" fmla="*/ 102393 h 781050"/>
                <a:gd name="connsiteX10" fmla="*/ 226219 w 2209800"/>
                <a:gd name="connsiteY10" fmla="*/ 123825 h 781050"/>
                <a:gd name="connsiteX11" fmla="*/ 278606 w 2209800"/>
                <a:gd name="connsiteY11" fmla="*/ 123825 h 781050"/>
                <a:gd name="connsiteX12" fmla="*/ 278606 w 2209800"/>
                <a:gd name="connsiteY12" fmla="*/ 142875 h 781050"/>
                <a:gd name="connsiteX13" fmla="*/ 397669 w 2209800"/>
                <a:gd name="connsiteY13" fmla="*/ 142875 h 781050"/>
                <a:gd name="connsiteX14" fmla="*/ 397669 w 2209800"/>
                <a:gd name="connsiteY14" fmla="*/ 164306 h 781050"/>
                <a:gd name="connsiteX15" fmla="*/ 566738 w 2209800"/>
                <a:gd name="connsiteY15" fmla="*/ 164306 h 781050"/>
                <a:gd name="connsiteX16" fmla="*/ 566738 w 2209800"/>
                <a:gd name="connsiteY16" fmla="*/ 202406 h 781050"/>
                <a:gd name="connsiteX17" fmla="*/ 592931 w 2209800"/>
                <a:gd name="connsiteY17" fmla="*/ 202406 h 781050"/>
                <a:gd name="connsiteX18" fmla="*/ 592931 w 2209800"/>
                <a:gd name="connsiteY18" fmla="*/ 228600 h 781050"/>
                <a:gd name="connsiteX19" fmla="*/ 611981 w 2209800"/>
                <a:gd name="connsiteY19" fmla="*/ 228600 h 781050"/>
                <a:gd name="connsiteX20" fmla="*/ 611981 w 2209800"/>
                <a:gd name="connsiteY20" fmla="*/ 252412 h 781050"/>
                <a:gd name="connsiteX21" fmla="*/ 728663 w 2209800"/>
                <a:gd name="connsiteY21" fmla="*/ 252412 h 781050"/>
                <a:gd name="connsiteX22" fmla="*/ 728663 w 2209800"/>
                <a:gd name="connsiteY22" fmla="*/ 314325 h 781050"/>
                <a:gd name="connsiteX23" fmla="*/ 1033463 w 2209800"/>
                <a:gd name="connsiteY23" fmla="*/ 314325 h 781050"/>
                <a:gd name="connsiteX24" fmla="*/ 1033463 w 2209800"/>
                <a:gd name="connsiteY24" fmla="*/ 428625 h 781050"/>
                <a:gd name="connsiteX25" fmla="*/ 1107281 w 2209800"/>
                <a:gd name="connsiteY25" fmla="*/ 428625 h 781050"/>
                <a:gd name="connsiteX26" fmla="*/ 1107281 w 2209800"/>
                <a:gd name="connsiteY26" fmla="*/ 552450 h 781050"/>
                <a:gd name="connsiteX27" fmla="*/ 1233488 w 2209800"/>
                <a:gd name="connsiteY27" fmla="*/ 552450 h 781050"/>
                <a:gd name="connsiteX28" fmla="*/ 1233488 w 2209800"/>
                <a:gd name="connsiteY28" fmla="*/ 619125 h 781050"/>
                <a:gd name="connsiteX29" fmla="*/ 1497806 w 2209800"/>
                <a:gd name="connsiteY29" fmla="*/ 619125 h 781050"/>
                <a:gd name="connsiteX30" fmla="*/ 1497806 w 2209800"/>
                <a:gd name="connsiteY30" fmla="*/ 781050 h 781050"/>
                <a:gd name="connsiteX31" fmla="*/ 1526381 w 2209800"/>
                <a:gd name="connsiteY31" fmla="*/ 776287 h 781050"/>
                <a:gd name="connsiteX32" fmla="*/ 2209800 w 2209800"/>
                <a:gd name="connsiteY32" fmla="*/ 776287 h 781050"/>
                <a:gd name="connsiteX33" fmla="*/ 2207419 w 2209800"/>
                <a:gd name="connsiteY33" fmla="*/ 738187 h 781050"/>
                <a:gd name="connsiteX0" fmla="*/ 0 w 2209800"/>
                <a:gd name="connsiteY0" fmla="*/ 0 h 781050"/>
                <a:gd name="connsiteX1" fmla="*/ 54769 w 2209800"/>
                <a:gd name="connsiteY1" fmla="*/ 0 h 781050"/>
                <a:gd name="connsiteX2" fmla="*/ 54769 w 2209800"/>
                <a:gd name="connsiteY2" fmla="*/ 28575 h 781050"/>
                <a:gd name="connsiteX3" fmla="*/ 130969 w 2209800"/>
                <a:gd name="connsiteY3" fmla="*/ 28575 h 781050"/>
                <a:gd name="connsiteX4" fmla="*/ 130969 w 2209800"/>
                <a:gd name="connsiteY4" fmla="*/ 52387 h 781050"/>
                <a:gd name="connsiteX5" fmla="*/ 150019 w 2209800"/>
                <a:gd name="connsiteY5" fmla="*/ 52387 h 781050"/>
                <a:gd name="connsiteX6" fmla="*/ 150019 w 2209800"/>
                <a:gd name="connsiteY6" fmla="*/ 71437 h 781050"/>
                <a:gd name="connsiteX7" fmla="*/ 173831 w 2209800"/>
                <a:gd name="connsiteY7" fmla="*/ 71437 h 781050"/>
                <a:gd name="connsiteX8" fmla="*/ 173831 w 2209800"/>
                <a:gd name="connsiteY8" fmla="*/ 102393 h 781050"/>
                <a:gd name="connsiteX9" fmla="*/ 226219 w 2209800"/>
                <a:gd name="connsiteY9" fmla="*/ 102393 h 781050"/>
                <a:gd name="connsiteX10" fmla="*/ 226219 w 2209800"/>
                <a:gd name="connsiteY10" fmla="*/ 123825 h 781050"/>
                <a:gd name="connsiteX11" fmla="*/ 278606 w 2209800"/>
                <a:gd name="connsiteY11" fmla="*/ 123825 h 781050"/>
                <a:gd name="connsiteX12" fmla="*/ 278606 w 2209800"/>
                <a:gd name="connsiteY12" fmla="*/ 142875 h 781050"/>
                <a:gd name="connsiteX13" fmla="*/ 397669 w 2209800"/>
                <a:gd name="connsiteY13" fmla="*/ 142875 h 781050"/>
                <a:gd name="connsiteX14" fmla="*/ 397669 w 2209800"/>
                <a:gd name="connsiteY14" fmla="*/ 164306 h 781050"/>
                <a:gd name="connsiteX15" fmla="*/ 566738 w 2209800"/>
                <a:gd name="connsiteY15" fmla="*/ 164306 h 781050"/>
                <a:gd name="connsiteX16" fmla="*/ 566738 w 2209800"/>
                <a:gd name="connsiteY16" fmla="*/ 202406 h 781050"/>
                <a:gd name="connsiteX17" fmla="*/ 592931 w 2209800"/>
                <a:gd name="connsiteY17" fmla="*/ 202406 h 781050"/>
                <a:gd name="connsiteX18" fmla="*/ 592931 w 2209800"/>
                <a:gd name="connsiteY18" fmla="*/ 228600 h 781050"/>
                <a:gd name="connsiteX19" fmla="*/ 611981 w 2209800"/>
                <a:gd name="connsiteY19" fmla="*/ 228600 h 781050"/>
                <a:gd name="connsiteX20" fmla="*/ 611981 w 2209800"/>
                <a:gd name="connsiteY20" fmla="*/ 252412 h 781050"/>
                <a:gd name="connsiteX21" fmla="*/ 728663 w 2209800"/>
                <a:gd name="connsiteY21" fmla="*/ 252412 h 781050"/>
                <a:gd name="connsiteX22" fmla="*/ 728663 w 2209800"/>
                <a:gd name="connsiteY22" fmla="*/ 314325 h 781050"/>
                <a:gd name="connsiteX23" fmla="*/ 1033463 w 2209800"/>
                <a:gd name="connsiteY23" fmla="*/ 314325 h 781050"/>
                <a:gd name="connsiteX24" fmla="*/ 1033463 w 2209800"/>
                <a:gd name="connsiteY24" fmla="*/ 428625 h 781050"/>
                <a:gd name="connsiteX25" fmla="*/ 1107281 w 2209800"/>
                <a:gd name="connsiteY25" fmla="*/ 428625 h 781050"/>
                <a:gd name="connsiteX26" fmla="*/ 1107281 w 2209800"/>
                <a:gd name="connsiteY26" fmla="*/ 552450 h 781050"/>
                <a:gd name="connsiteX27" fmla="*/ 1233488 w 2209800"/>
                <a:gd name="connsiteY27" fmla="*/ 552450 h 781050"/>
                <a:gd name="connsiteX28" fmla="*/ 1233488 w 2209800"/>
                <a:gd name="connsiteY28" fmla="*/ 619125 h 781050"/>
                <a:gd name="connsiteX29" fmla="*/ 1497806 w 2209800"/>
                <a:gd name="connsiteY29" fmla="*/ 619125 h 781050"/>
                <a:gd name="connsiteX30" fmla="*/ 1497806 w 2209800"/>
                <a:gd name="connsiteY30" fmla="*/ 781050 h 781050"/>
                <a:gd name="connsiteX31" fmla="*/ 1526381 w 2209800"/>
                <a:gd name="connsiteY31" fmla="*/ 776287 h 781050"/>
                <a:gd name="connsiteX32" fmla="*/ 2209800 w 2209800"/>
                <a:gd name="connsiteY32" fmla="*/ 776287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09800" h="781050">
                  <a:moveTo>
                    <a:pt x="0" y="0"/>
                  </a:moveTo>
                  <a:lnTo>
                    <a:pt x="54769" y="0"/>
                  </a:lnTo>
                  <a:lnTo>
                    <a:pt x="54769" y="28575"/>
                  </a:lnTo>
                  <a:lnTo>
                    <a:pt x="130969" y="28575"/>
                  </a:lnTo>
                  <a:lnTo>
                    <a:pt x="130969" y="52387"/>
                  </a:lnTo>
                  <a:lnTo>
                    <a:pt x="150019" y="52387"/>
                  </a:lnTo>
                  <a:lnTo>
                    <a:pt x="150019" y="71437"/>
                  </a:lnTo>
                  <a:lnTo>
                    <a:pt x="173831" y="71437"/>
                  </a:lnTo>
                  <a:lnTo>
                    <a:pt x="173831" y="102393"/>
                  </a:lnTo>
                  <a:lnTo>
                    <a:pt x="226219" y="102393"/>
                  </a:lnTo>
                  <a:lnTo>
                    <a:pt x="226219" y="123825"/>
                  </a:lnTo>
                  <a:lnTo>
                    <a:pt x="278606" y="123825"/>
                  </a:lnTo>
                  <a:lnTo>
                    <a:pt x="278606" y="142875"/>
                  </a:lnTo>
                  <a:lnTo>
                    <a:pt x="397669" y="142875"/>
                  </a:lnTo>
                  <a:lnTo>
                    <a:pt x="397669" y="164306"/>
                  </a:lnTo>
                  <a:lnTo>
                    <a:pt x="566738" y="164306"/>
                  </a:lnTo>
                  <a:lnTo>
                    <a:pt x="566738" y="202406"/>
                  </a:lnTo>
                  <a:lnTo>
                    <a:pt x="592931" y="202406"/>
                  </a:lnTo>
                  <a:lnTo>
                    <a:pt x="592931" y="228600"/>
                  </a:lnTo>
                  <a:lnTo>
                    <a:pt x="611981" y="228600"/>
                  </a:lnTo>
                  <a:lnTo>
                    <a:pt x="611981" y="252412"/>
                  </a:lnTo>
                  <a:lnTo>
                    <a:pt x="728663" y="252412"/>
                  </a:lnTo>
                  <a:lnTo>
                    <a:pt x="728663" y="314325"/>
                  </a:lnTo>
                  <a:lnTo>
                    <a:pt x="1033463" y="314325"/>
                  </a:lnTo>
                  <a:lnTo>
                    <a:pt x="1033463" y="428625"/>
                  </a:lnTo>
                  <a:lnTo>
                    <a:pt x="1107281" y="428625"/>
                  </a:lnTo>
                  <a:lnTo>
                    <a:pt x="1107281" y="552450"/>
                  </a:lnTo>
                  <a:lnTo>
                    <a:pt x="1233488" y="552450"/>
                  </a:lnTo>
                  <a:lnTo>
                    <a:pt x="1233488" y="619125"/>
                  </a:lnTo>
                  <a:lnTo>
                    <a:pt x="1497806" y="619125"/>
                  </a:lnTo>
                  <a:lnTo>
                    <a:pt x="1497806" y="781050"/>
                  </a:lnTo>
                  <a:lnTo>
                    <a:pt x="1526381" y="776287"/>
                  </a:lnTo>
                  <a:lnTo>
                    <a:pt x="2209800" y="77628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4" name="Group 53"/>
            <p:cNvGrpSpPr/>
            <p:nvPr/>
          </p:nvGrpSpPr>
          <p:grpSpPr>
            <a:xfrm>
              <a:off x="1094580" y="3795713"/>
              <a:ext cx="1473994" cy="1869281"/>
              <a:chOff x="1259680" y="3795713"/>
              <a:chExt cx="1473994" cy="1869281"/>
            </a:xfrm>
          </p:grpSpPr>
          <p:sp>
            <p:nvSpPr>
              <p:cNvPr id="92" name="Freeform 91"/>
              <p:cNvSpPr/>
              <p:nvPr/>
            </p:nvSpPr>
            <p:spPr>
              <a:xfrm>
                <a:off x="1259680" y="3795713"/>
                <a:ext cx="926307" cy="1209675"/>
              </a:xfrm>
              <a:custGeom>
                <a:avLst/>
                <a:gdLst>
                  <a:gd name="connsiteX0" fmla="*/ 0 w 1071564"/>
                  <a:gd name="connsiteY0" fmla="*/ 0 h 1209675"/>
                  <a:gd name="connsiteX1" fmla="*/ 61913 w 1071564"/>
                  <a:gd name="connsiteY1" fmla="*/ 0 h 1209675"/>
                  <a:gd name="connsiteX2" fmla="*/ 61913 w 1071564"/>
                  <a:gd name="connsiteY2" fmla="*/ 69056 h 1209675"/>
                  <a:gd name="connsiteX3" fmla="*/ 178594 w 1071564"/>
                  <a:gd name="connsiteY3" fmla="*/ 69056 h 1209675"/>
                  <a:gd name="connsiteX4" fmla="*/ 178594 w 1071564"/>
                  <a:gd name="connsiteY4" fmla="*/ 123825 h 1209675"/>
                  <a:gd name="connsiteX5" fmla="*/ 250032 w 1071564"/>
                  <a:gd name="connsiteY5" fmla="*/ 123825 h 1209675"/>
                  <a:gd name="connsiteX6" fmla="*/ 250032 w 1071564"/>
                  <a:gd name="connsiteY6" fmla="*/ 190500 h 1209675"/>
                  <a:gd name="connsiteX7" fmla="*/ 288132 w 1071564"/>
                  <a:gd name="connsiteY7" fmla="*/ 190500 h 1209675"/>
                  <a:gd name="connsiteX8" fmla="*/ 288132 w 1071564"/>
                  <a:gd name="connsiteY8" fmla="*/ 404812 h 1209675"/>
                  <a:gd name="connsiteX9" fmla="*/ 342900 w 1071564"/>
                  <a:gd name="connsiteY9" fmla="*/ 404812 h 1209675"/>
                  <a:gd name="connsiteX10" fmla="*/ 342900 w 1071564"/>
                  <a:gd name="connsiteY10" fmla="*/ 481012 h 1209675"/>
                  <a:gd name="connsiteX11" fmla="*/ 383382 w 1071564"/>
                  <a:gd name="connsiteY11" fmla="*/ 481012 h 1209675"/>
                  <a:gd name="connsiteX12" fmla="*/ 383382 w 1071564"/>
                  <a:gd name="connsiteY12" fmla="*/ 557212 h 1209675"/>
                  <a:gd name="connsiteX13" fmla="*/ 416719 w 1071564"/>
                  <a:gd name="connsiteY13" fmla="*/ 557212 h 1209675"/>
                  <a:gd name="connsiteX14" fmla="*/ 416719 w 1071564"/>
                  <a:gd name="connsiteY14" fmla="*/ 633412 h 1209675"/>
                  <a:gd name="connsiteX15" fmla="*/ 492919 w 1071564"/>
                  <a:gd name="connsiteY15" fmla="*/ 633412 h 1209675"/>
                  <a:gd name="connsiteX16" fmla="*/ 492919 w 1071564"/>
                  <a:gd name="connsiteY16" fmla="*/ 700087 h 1209675"/>
                  <a:gd name="connsiteX17" fmla="*/ 516732 w 1071564"/>
                  <a:gd name="connsiteY17" fmla="*/ 700087 h 1209675"/>
                  <a:gd name="connsiteX18" fmla="*/ 516732 w 1071564"/>
                  <a:gd name="connsiteY18" fmla="*/ 766762 h 1209675"/>
                  <a:gd name="connsiteX19" fmla="*/ 645319 w 1071564"/>
                  <a:gd name="connsiteY19" fmla="*/ 766762 h 1209675"/>
                  <a:gd name="connsiteX20" fmla="*/ 645319 w 1071564"/>
                  <a:gd name="connsiteY20" fmla="*/ 850106 h 1209675"/>
                  <a:gd name="connsiteX21" fmla="*/ 747713 w 1071564"/>
                  <a:gd name="connsiteY21" fmla="*/ 850106 h 1209675"/>
                  <a:gd name="connsiteX22" fmla="*/ 747713 w 1071564"/>
                  <a:gd name="connsiteY22" fmla="*/ 938212 h 1209675"/>
                  <a:gd name="connsiteX23" fmla="*/ 802482 w 1071564"/>
                  <a:gd name="connsiteY23" fmla="*/ 938212 h 1209675"/>
                  <a:gd name="connsiteX24" fmla="*/ 802482 w 1071564"/>
                  <a:gd name="connsiteY24" fmla="*/ 1021556 h 1209675"/>
                  <a:gd name="connsiteX25" fmla="*/ 833438 w 1071564"/>
                  <a:gd name="connsiteY25" fmla="*/ 1021556 h 1209675"/>
                  <a:gd name="connsiteX26" fmla="*/ 833438 w 1071564"/>
                  <a:gd name="connsiteY26" fmla="*/ 1109662 h 1209675"/>
                  <a:gd name="connsiteX27" fmla="*/ 926307 w 1071564"/>
                  <a:gd name="connsiteY27" fmla="*/ 1109662 h 1209675"/>
                  <a:gd name="connsiteX28" fmla="*/ 926307 w 1071564"/>
                  <a:gd name="connsiteY28" fmla="*/ 1209675 h 1209675"/>
                  <a:gd name="connsiteX29" fmla="*/ 1071564 w 1071564"/>
                  <a:gd name="connsiteY29" fmla="*/ 1064418 h 1209675"/>
                  <a:gd name="connsiteX0" fmla="*/ 0 w 1476376"/>
                  <a:gd name="connsiteY0" fmla="*/ 0 h 1869281"/>
                  <a:gd name="connsiteX1" fmla="*/ 61913 w 1476376"/>
                  <a:gd name="connsiteY1" fmla="*/ 0 h 1869281"/>
                  <a:gd name="connsiteX2" fmla="*/ 61913 w 1476376"/>
                  <a:gd name="connsiteY2" fmla="*/ 69056 h 1869281"/>
                  <a:gd name="connsiteX3" fmla="*/ 178594 w 1476376"/>
                  <a:gd name="connsiteY3" fmla="*/ 69056 h 1869281"/>
                  <a:gd name="connsiteX4" fmla="*/ 178594 w 1476376"/>
                  <a:gd name="connsiteY4" fmla="*/ 123825 h 1869281"/>
                  <a:gd name="connsiteX5" fmla="*/ 250032 w 1476376"/>
                  <a:gd name="connsiteY5" fmla="*/ 123825 h 1869281"/>
                  <a:gd name="connsiteX6" fmla="*/ 250032 w 1476376"/>
                  <a:gd name="connsiteY6" fmla="*/ 190500 h 1869281"/>
                  <a:gd name="connsiteX7" fmla="*/ 288132 w 1476376"/>
                  <a:gd name="connsiteY7" fmla="*/ 190500 h 1869281"/>
                  <a:gd name="connsiteX8" fmla="*/ 288132 w 1476376"/>
                  <a:gd name="connsiteY8" fmla="*/ 404812 h 1869281"/>
                  <a:gd name="connsiteX9" fmla="*/ 342900 w 1476376"/>
                  <a:gd name="connsiteY9" fmla="*/ 404812 h 1869281"/>
                  <a:gd name="connsiteX10" fmla="*/ 342900 w 1476376"/>
                  <a:gd name="connsiteY10" fmla="*/ 481012 h 1869281"/>
                  <a:gd name="connsiteX11" fmla="*/ 383382 w 1476376"/>
                  <a:gd name="connsiteY11" fmla="*/ 481012 h 1869281"/>
                  <a:gd name="connsiteX12" fmla="*/ 383382 w 1476376"/>
                  <a:gd name="connsiteY12" fmla="*/ 557212 h 1869281"/>
                  <a:gd name="connsiteX13" fmla="*/ 416719 w 1476376"/>
                  <a:gd name="connsiteY13" fmla="*/ 557212 h 1869281"/>
                  <a:gd name="connsiteX14" fmla="*/ 416719 w 1476376"/>
                  <a:gd name="connsiteY14" fmla="*/ 633412 h 1869281"/>
                  <a:gd name="connsiteX15" fmla="*/ 492919 w 1476376"/>
                  <a:gd name="connsiteY15" fmla="*/ 633412 h 1869281"/>
                  <a:gd name="connsiteX16" fmla="*/ 492919 w 1476376"/>
                  <a:gd name="connsiteY16" fmla="*/ 700087 h 1869281"/>
                  <a:gd name="connsiteX17" fmla="*/ 516732 w 1476376"/>
                  <a:gd name="connsiteY17" fmla="*/ 700087 h 1869281"/>
                  <a:gd name="connsiteX18" fmla="*/ 516732 w 1476376"/>
                  <a:gd name="connsiteY18" fmla="*/ 766762 h 1869281"/>
                  <a:gd name="connsiteX19" fmla="*/ 645319 w 1476376"/>
                  <a:gd name="connsiteY19" fmla="*/ 766762 h 1869281"/>
                  <a:gd name="connsiteX20" fmla="*/ 645319 w 1476376"/>
                  <a:gd name="connsiteY20" fmla="*/ 850106 h 1869281"/>
                  <a:gd name="connsiteX21" fmla="*/ 747713 w 1476376"/>
                  <a:gd name="connsiteY21" fmla="*/ 850106 h 1869281"/>
                  <a:gd name="connsiteX22" fmla="*/ 747713 w 1476376"/>
                  <a:gd name="connsiteY22" fmla="*/ 938212 h 1869281"/>
                  <a:gd name="connsiteX23" fmla="*/ 802482 w 1476376"/>
                  <a:gd name="connsiteY23" fmla="*/ 938212 h 1869281"/>
                  <a:gd name="connsiteX24" fmla="*/ 802482 w 1476376"/>
                  <a:gd name="connsiteY24" fmla="*/ 1021556 h 1869281"/>
                  <a:gd name="connsiteX25" fmla="*/ 833438 w 1476376"/>
                  <a:gd name="connsiteY25" fmla="*/ 1021556 h 1869281"/>
                  <a:gd name="connsiteX26" fmla="*/ 833438 w 1476376"/>
                  <a:gd name="connsiteY26" fmla="*/ 1109662 h 1869281"/>
                  <a:gd name="connsiteX27" fmla="*/ 926307 w 1476376"/>
                  <a:gd name="connsiteY27" fmla="*/ 1109662 h 1869281"/>
                  <a:gd name="connsiteX28" fmla="*/ 926307 w 1476376"/>
                  <a:gd name="connsiteY28" fmla="*/ 1209675 h 1869281"/>
                  <a:gd name="connsiteX29" fmla="*/ 1476376 w 1476376"/>
                  <a:gd name="connsiteY29" fmla="*/ 1869281 h 1869281"/>
                  <a:gd name="connsiteX0" fmla="*/ 0 w 926307"/>
                  <a:gd name="connsiteY0" fmla="*/ 0 h 1209675"/>
                  <a:gd name="connsiteX1" fmla="*/ 61913 w 926307"/>
                  <a:gd name="connsiteY1" fmla="*/ 0 h 1209675"/>
                  <a:gd name="connsiteX2" fmla="*/ 61913 w 926307"/>
                  <a:gd name="connsiteY2" fmla="*/ 69056 h 1209675"/>
                  <a:gd name="connsiteX3" fmla="*/ 178594 w 926307"/>
                  <a:gd name="connsiteY3" fmla="*/ 69056 h 1209675"/>
                  <a:gd name="connsiteX4" fmla="*/ 178594 w 926307"/>
                  <a:gd name="connsiteY4" fmla="*/ 123825 h 1209675"/>
                  <a:gd name="connsiteX5" fmla="*/ 250032 w 926307"/>
                  <a:gd name="connsiteY5" fmla="*/ 123825 h 1209675"/>
                  <a:gd name="connsiteX6" fmla="*/ 250032 w 926307"/>
                  <a:gd name="connsiteY6" fmla="*/ 190500 h 1209675"/>
                  <a:gd name="connsiteX7" fmla="*/ 288132 w 926307"/>
                  <a:gd name="connsiteY7" fmla="*/ 190500 h 1209675"/>
                  <a:gd name="connsiteX8" fmla="*/ 288132 w 926307"/>
                  <a:gd name="connsiteY8" fmla="*/ 404812 h 1209675"/>
                  <a:gd name="connsiteX9" fmla="*/ 342900 w 926307"/>
                  <a:gd name="connsiteY9" fmla="*/ 404812 h 1209675"/>
                  <a:gd name="connsiteX10" fmla="*/ 342900 w 926307"/>
                  <a:gd name="connsiteY10" fmla="*/ 481012 h 1209675"/>
                  <a:gd name="connsiteX11" fmla="*/ 383382 w 926307"/>
                  <a:gd name="connsiteY11" fmla="*/ 481012 h 1209675"/>
                  <a:gd name="connsiteX12" fmla="*/ 383382 w 926307"/>
                  <a:gd name="connsiteY12" fmla="*/ 557212 h 1209675"/>
                  <a:gd name="connsiteX13" fmla="*/ 416719 w 926307"/>
                  <a:gd name="connsiteY13" fmla="*/ 557212 h 1209675"/>
                  <a:gd name="connsiteX14" fmla="*/ 416719 w 926307"/>
                  <a:gd name="connsiteY14" fmla="*/ 633412 h 1209675"/>
                  <a:gd name="connsiteX15" fmla="*/ 492919 w 926307"/>
                  <a:gd name="connsiteY15" fmla="*/ 633412 h 1209675"/>
                  <a:gd name="connsiteX16" fmla="*/ 492919 w 926307"/>
                  <a:gd name="connsiteY16" fmla="*/ 700087 h 1209675"/>
                  <a:gd name="connsiteX17" fmla="*/ 516732 w 926307"/>
                  <a:gd name="connsiteY17" fmla="*/ 700087 h 1209675"/>
                  <a:gd name="connsiteX18" fmla="*/ 516732 w 926307"/>
                  <a:gd name="connsiteY18" fmla="*/ 766762 h 1209675"/>
                  <a:gd name="connsiteX19" fmla="*/ 645319 w 926307"/>
                  <a:gd name="connsiteY19" fmla="*/ 766762 h 1209675"/>
                  <a:gd name="connsiteX20" fmla="*/ 645319 w 926307"/>
                  <a:gd name="connsiteY20" fmla="*/ 850106 h 1209675"/>
                  <a:gd name="connsiteX21" fmla="*/ 747713 w 926307"/>
                  <a:gd name="connsiteY21" fmla="*/ 850106 h 1209675"/>
                  <a:gd name="connsiteX22" fmla="*/ 747713 w 926307"/>
                  <a:gd name="connsiteY22" fmla="*/ 938212 h 1209675"/>
                  <a:gd name="connsiteX23" fmla="*/ 802482 w 926307"/>
                  <a:gd name="connsiteY23" fmla="*/ 938212 h 1209675"/>
                  <a:gd name="connsiteX24" fmla="*/ 802482 w 926307"/>
                  <a:gd name="connsiteY24" fmla="*/ 1021556 h 1209675"/>
                  <a:gd name="connsiteX25" fmla="*/ 833438 w 926307"/>
                  <a:gd name="connsiteY25" fmla="*/ 1021556 h 1209675"/>
                  <a:gd name="connsiteX26" fmla="*/ 833438 w 926307"/>
                  <a:gd name="connsiteY26" fmla="*/ 1109662 h 1209675"/>
                  <a:gd name="connsiteX27" fmla="*/ 926307 w 926307"/>
                  <a:gd name="connsiteY27" fmla="*/ 1109662 h 1209675"/>
                  <a:gd name="connsiteX28" fmla="*/ 926307 w 926307"/>
                  <a:gd name="connsiteY28" fmla="*/ 1209675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6307" h="1209675">
                    <a:moveTo>
                      <a:pt x="0" y="0"/>
                    </a:moveTo>
                    <a:lnTo>
                      <a:pt x="61913" y="0"/>
                    </a:lnTo>
                    <a:lnTo>
                      <a:pt x="61913" y="69056"/>
                    </a:lnTo>
                    <a:lnTo>
                      <a:pt x="178594" y="69056"/>
                    </a:lnTo>
                    <a:lnTo>
                      <a:pt x="178594" y="123825"/>
                    </a:lnTo>
                    <a:lnTo>
                      <a:pt x="250032" y="123825"/>
                    </a:lnTo>
                    <a:lnTo>
                      <a:pt x="250032" y="190500"/>
                    </a:lnTo>
                    <a:lnTo>
                      <a:pt x="288132" y="190500"/>
                    </a:lnTo>
                    <a:lnTo>
                      <a:pt x="288132" y="404812"/>
                    </a:lnTo>
                    <a:lnTo>
                      <a:pt x="342900" y="404812"/>
                    </a:lnTo>
                    <a:lnTo>
                      <a:pt x="342900" y="481012"/>
                    </a:lnTo>
                    <a:lnTo>
                      <a:pt x="383382" y="481012"/>
                    </a:lnTo>
                    <a:lnTo>
                      <a:pt x="383382" y="557212"/>
                    </a:lnTo>
                    <a:lnTo>
                      <a:pt x="416719" y="557212"/>
                    </a:lnTo>
                    <a:lnTo>
                      <a:pt x="416719" y="633412"/>
                    </a:lnTo>
                    <a:lnTo>
                      <a:pt x="492919" y="633412"/>
                    </a:lnTo>
                    <a:lnTo>
                      <a:pt x="492919" y="700087"/>
                    </a:lnTo>
                    <a:lnTo>
                      <a:pt x="516732" y="700087"/>
                    </a:lnTo>
                    <a:lnTo>
                      <a:pt x="516732" y="766762"/>
                    </a:lnTo>
                    <a:lnTo>
                      <a:pt x="645319" y="766762"/>
                    </a:lnTo>
                    <a:lnTo>
                      <a:pt x="645319" y="850106"/>
                    </a:lnTo>
                    <a:lnTo>
                      <a:pt x="747713" y="850106"/>
                    </a:lnTo>
                    <a:lnTo>
                      <a:pt x="747713" y="938212"/>
                    </a:lnTo>
                    <a:lnTo>
                      <a:pt x="802482" y="938212"/>
                    </a:lnTo>
                    <a:lnTo>
                      <a:pt x="802482" y="1021556"/>
                    </a:lnTo>
                    <a:lnTo>
                      <a:pt x="833438" y="1021556"/>
                    </a:lnTo>
                    <a:lnTo>
                      <a:pt x="833438" y="1109662"/>
                    </a:lnTo>
                    <a:lnTo>
                      <a:pt x="926307" y="1109662"/>
                    </a:lnTo>
                    <a:lnTo>
                      <a:pt x="926307" y="12096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Freeform 92"/>
              <p:cNvSpPr/>
              <p:nvPr/>
            </p:nvSpPr>
            <p:spPr>
              <a:xfrm>
                <a:off x="2185987" y="4995863"/>
                <a:ext cx="547687" cy="669131"/>
              </a:xfrm>
              <a:custGeom>
                <a:avLst/>
                <a:gdLst>
                  <a:gd name="connsiteX0" fmla="*/ 552450 w 552450"/>
                  <a:gd name="connsiteY0" fmla="*/ 657225 h 657225"/>
                  <a:gd name="connsiteX1" fmla="*/ 552450 w 552450"/>
                  <a:gd name="connsiteY1" fmla="*/ 466725 h 657225"/>
                  <a:gd name="connsiteX2" fmla="*/ 233363 w 552450"/>
                  <a:gd name="connsiteY2" fmla="*/ 466725 h 657225"/>
                  <a:gd name="connsiteX3" fmla="*/ 233363 w 552450"/>
                  <a:gd name="connsiteY3" fmla="*/ 371475 h 657225"/>
                  <a:gd name="connsiteX4" fmla="*/ 185738 w 552450"/>
                  <a:gd name="connsiteY4" fmla="*/ 371475 h 657225"/>
                  <a:gd name="connsiteX5" fmla="*/ 185738 w 552450"/>
                  <a:gd name="connsiteY5" fmla="*/ 278606 h 657225"/>
                  <a:gd name="connsiteX6" fmla="*/ 54769 w 552450"/>
                  <a:gd name="connsiteY6" fmla="*/ 278606 h 657225"/>
                  <a:gd name="connsiteX7" fmla="*/ 54769 w 552450"/>
                  <a:gd name="connsiteY7" fmla="*/ 180975 h 657225"/>
                  <a:gd name="connsiteX8" fmla="*/ 47625 w 552450"/>
                  <a:gd name="connsiteY8" fmla="*/ 180975 h 657225"/>
                  <a:gd name="connsiteX9" fmla="*/ 47625 w 552450"/>
                  <a:gd name="connsiteY9" fmla="*/ 97631 h 657225"/>
                  <a:gd name="connsiteX10" fmla="*/ 0 w 552450"/>
                  <a:gd name="connsiteY10" fmla="*/ 97631 h 657225"/>
                  <a:gd name="connsiteX11" fmla="*/ 0 w 552450"/>
                  <a:gd name="connsiteY11"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50" h="657225">
                    <a:moveTo>
                      <a:pt x="552450" y="657225"/>
                    </a:moveTo>
                    <a:lnTo>
                      <a:pt x="552450" y="466725"/>
                    </a:lnTo>
                    <a:lnTo>
                      <a:pt x="233363" y="466725"/>
                    </a:lnTo>
                    <a:lnTo>
                      <a:pt x="233363" y="371475"/>
                    </a:lnTo>
                    <a:lnTo>
                      <a:pt x="185738" y="371475"/>
                    </a:lnTo>
                    <a:lnTo>
                      <a:pt x="185738" y="278606"/>
                    </a:lnTo>
                    <a:lnTo>
                      <a:pt x="54769" y="278606"/>
                    </a:lnTo>
                    <a:lnTo>
                      <a:pt x="54769" y="180975"/>
                    </a:lnTo>
                    <a:lnTo>
                      <a:pt x="47625" y="180975"/>
                    </a:lnTo>
                    <a:lnTo>
                      <a:pt x="47625" y="97631"/>
                    </a:lnTo>
                    <a:lnTo>
                      <a:pt x="0" y="97631"/>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5" name="TextBox 54"/>
            <p:cNvSpPr txBox="1"/>
            <p:nvPr/>
          </p:nvSpPr>
          <p:spPr>
            <a:xfrm>
              <a:off x="6972623" y="3623846"/>
              <a:ext cx="593432" cy="338554"/>
            </a:xfrm>
            <a:prstGeom prst="rect">
              <a:avLst/>
            </a:prstGeom>
            <a:noFill/>
          </p:spPr>
          <p:txBody>
            <a:bodyPr wrap="none" rtlCol="0">
              <a:spAutoFit/>
            </a:bodyPr>
            <a:lstStyle/>
            <a:p>
              <a:pPr algn="ctr"/>
              <a:r>
                <a:rPr lang="ja-JP" sz="1600" b="1" i="0" dirty="0" smtClean="0">
                  <a:solidFill>
                    <a:srgbClr val="4D4D4D"/>
                  </a:solidFill>
                  <a:ea typeface="MS UI Gothic" pitchFamily="18" charset="0"/>
                </a:rPr>
                <a:t>DFS</a:t>
              </a:r>
            </a:p>
          </p:txBody>
        </p:sp>
        <p:sp>
          <p:nvSpPr>
            <p:cNvPr id="56" name="TextBox 55"/>
            <p:cNvSpPr txBox="1"/>
            <p:nvPr/>
          </p:nvSpPr>
          <p:spPr>
            <a:xfrm>
              <a:off x="5805191"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a:t>
              </a:r>
            </a:p>
          </p:txBody>
        </p:sp>
        <p:sp>
          <p:nvSpPr>
            <p:cNvPr id="57" name="Freeform 56"/>
            <p:cNvSpPr/>
            <p:nvPr/>
          </p:nvSpPr>
          <p:spPr>
            <a:xfrm>
              <a:off x="5941592" y="3780681"/>
              <a:ext cx="2671314" cy="1896229"/>
            </a:xfrm>
            <a:custGeom>
              <a:avLst/>
              <a:gdLst>
                <a:gd name="connsiteX0" fmla="*/ 0 w 6383866"/>
                <a:gd name="connsiteY0" fmla="*/ 0 h 3005667"/>
                <a:gd name="connsiteX1" fmla="*/ 0 w 6383866"/>
                <a:gd name="connsiteY1" fmla="*/ 3005667 h 3005667"/>
                <a:gd name="connsiteX2" fmla="*/ 6383866 w 6383866"/>
                <a:gd name="connsiteY2" fmla="*/ 3005667 h 3005667"/>
              </a:gdLst>
              <a:ahLst/>
              <a:cxnLst>
                <a:cxn ang="0">
                  <a:pos x="connsiteX0" y="connsiteY0"/>
                </a:cxn>
                <a:cxn ang="0">
                  <a:pos x="connsiteX1" y="connsiteY1"/>
                </a:cxn>
                <a:cxn ang="0">
                  <a:pos x="connsiteX2" y="connsiteY2"/>
                </a:cxn>
              </a:cxnLst>
              <a:rect l="l" t="t" r="r" b="b"/>
              <a:pathLst>
                <a:path w="6383866" h="3005667">
                  <a:moveTo>
                    <a:pt x="0" y="0"/>
                  </a:moveTo>
                  <a:lnTo>
                    <a:pt x="0" y="3005667"/>
                  </a:lnTo>
                  <a:lnTo>
                    <a:pt x="6383866" y="3005667"/>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tx1"/>
                </a:solidFill>
              </a:endParaRPr>
            </a:p>
          </p:txBody>
        </p:sp>
        <p:sp>
          <p:nvSpPr>
            <p:cNvPr id="58" name="TextBox 57"/>
            <p:cNvSpPr txBox="1"/>
            <p:nvPr/>
          </p:nvSpPr>
          <p:spPr>
            <a:xfrm>
              <a:off x="5470620" y="3660590"/>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1.0</a:t>
              </a:r>
            </a:p>
          </p:txBody>
        </p:sp>
        <p:sp>
          <p:nvSpPr>
            <p:cNvPr id="59" name="TextBox 58"/>
            <p:cNvSpPr txBox="1"/>
            <p:nvPr/>
          </p:nvSpPr>
          <p:spPr>
            <a:xfrm>
              <a:off x="5470620" y="4036059"/>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0.8</a:t>
              </a:r>
            </a:p>
          </p:txBody>
        </p:sp>
        <p:sp>
          <p:nvSpPr>
            <p:cNvPr id="60" name="TextBox 59"/>
            <p:cNvSpPr txBox="1"/>
            <p:nvPr/>
          </p:nvSpPr>
          <p:spPr>
            <a:xfrm>
              <a:off x="5470620" y="4411528"/>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0.6</a:t>
              </a:r>
            </a:p>
          </p:txBody>
        </p:sp>
        <p:sp>
          <p:nvSpPr>
            <p:cNvPr id="61" name="TextBox 60"/>
            <p:cNvSpPr txBox="1"/>
            <p:nvPr/>
          </p:nvSpPr>
          <p:spPr>
            <a:xfrm>
              <a:off x="5470620" y="5537934"/>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0.0</a:t>
              </a:r>
            </a:p>
          </p:txBody>
        </p:sp>
        <p:cxnSp>
          <p:nvCxnSpPr>
            <p:cNvPr id="62" name="Straight Connector 61"/>
            <p:cNvCxnSpPr/>
            <p:nvPr/>
          </p:nvCxnSpPr>
          <p:spPr>
            <a:xfrm rot="16200000">
              <a:off x="588759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63" name="Straight Connector 62"/>
            <p:cNvCxnSpPr/>
            <p:nvPr/>
          </p:nvCxnSpPr>
          <p:spPr>
            <a:xfrm rot="16200000">
              <a:off x="8544677"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4" name="TextBox 63"/>
            <p:cNvSpPr txBox="1"/>
            <p:nvPr/>
          </p:nvSpPr>
          <p:spPr>
            <a:xfrm>
              <a:off x="8421385" y="5801753"/>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12</a:t>
              </a:r>
            </a:p>
          </p:txBody>
        </p:sp>
        <p:sp>
          <p:nvSpPr>
            <p:cNvPr id="65" name="TextBox 64"/>
            <p:cNvSpPr txBox="1"/>
            <p:nvPr/>
          </p:nvSpPr>
          <p:spPr>
            <a:xfrm>
              <a:off x="5470620" y="4786997"/>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0.4</a:t>
              </a:r>
            </a:p>
          </p:txBody>
        </p:sp>
        <p:grpSp>
          <p:nvGrpSpPr>
            <p:cNvPr id="66" name="Group 65"/>
            <p:cNvGrpSpPr/>
            <p:nvPr/>
          </p:nvGrpSpPr>
          <p:grpSpPr>
            <a:xfrm>
              <a:off x="5844639" y="3796162"/>
              <a:ext cx="108000" cy="1880748"/>
              <a:chOff x="792559" y="2834513"/>
              <a:chExt cx="108000" cy="1880748"/>
            </a:xfrm>
          </p:grpSpPr>
          <p:cxnSp>
            <p:nvCxnSpPr>
              <p:cNvPr id="86" name="Straight Connector 85"/>
              <p:cNvCxnSpPr/>
              <p:nvPr/>
            </p:nvCxnSpPr>
            <p:spPr>
              <a:xfrm>
                <a:off x="792559" y="28345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7" name="Straight Connector 86"/>
              <p:cNvCxnSpPr/>
              <p:nvPr/>
            </p:nvCxnSpPr>
            <p:spPr>
              <a:xfrm>
                <a:off x="792559" y="39629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8" name="Straight Connector 87"/>
              <p:cNvCxnSpPr/>
              <p:nvPr/>
            </p:nvCxnSpPr>
            <p:spPr>
              <a:xfrm>
                <a:off x="792559" y="321066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89" name="Straight Connector 88"/>
              <p:cNvCxnSpPr/>
              <p:nvPr/>
            </p:nvCxnSpPr>
            <p:spPr>
              <a:xfrm>
                <a:off x="792559" y="35868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0" name="Straight Connector 89"/>
              <p:cNvCxnSpPr/>
              <p:nvPr/>
            </p:nvCxnSpPr>
            <p:spPr>
              <a:xfrm>
                <a:off x="792559" y="4715261"/>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cxnSp>
            <p:nvCxnSpPr>
              <p:cNvPr id="91" name="Straight Connector 90"/>
              <p:cNvCxnSpPr/>
              <p:nvPr/>
            </p:nvCxnSpPr>
            <p:spPr>
              <a:xfrm>
                <a:off x="792559" y="4339113"/>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67" name="TextBox 66"/>
            <p:cNvSpPr txBox="1"/>
            <p:nvPr/>
          </p:nvSpPr>
          <p:spPr>
            <a:xfrm>
              <a:off x="5470620" y="5162466"/>
              <a:ext cx="397866"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0.2</a:t>
              </a:r>
            </a:p>
          </p:txBody>
        </p:sp>
        <p:sp>
          <p:nvSpPr>
            <p:cNvPr id="68" name="TextBox 67"/>
            <p:cNvSpPr txBox="1"/>
            <p:nvPr/>
          </p:nvSpPr>
          <p:spPr>
            <a:xfrm>
              <a:off x="6248303"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a:t>
              </a:r>
            </a:p>
          </p:txBody>
        </p:sp>
        <p:cxnSp>
          <p:nvCxnSpPr>
            <p:cNvPr id="69" name="Straight Connector 68"/>
            <p:cNvCxnSpPr/>
            <p:nvPr/>
          </p:nvCxnSpPr>
          <p:spPr>
            <a:xfrm rot="16200000">
              <a:off x="6330440"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0" name="TextBox 69"/>
            <p:cNvSpPr txBox="1"/>
            <p:nvPr/>
          </p:nvSpPr>
          <p:spPr>
            <a:xfrm>
              <a:off x="6691415"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4</a:t>
              </a:r>
            </a:p>
          </p:txBody>
        </p:sp>
        <p:cxnSp>
          <p:nvCxnSpPr>
            <p:cNvPr id="71" name="Straight Connector 70"/>
            <p:cNvCxnSpPr/>
            <p:nvPr/>
          </p:nvCxnSpPr>
          <p:spPr>
            <a:xfrm rot="16200000">
              <a:off x="6773288"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2" name="TextBox 71"/>
            <p:cNvSpPr txBox="1"/>
            <p:nvPr/>
          </p:nvSpPr>
          <p:spPr>
            <a:xfrm>
              <a:off x="7134527"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6</a:t>
              </a:r>
            </a:p>
          </p:txBody>
        </p:sp>
        <p:cxnSp>
          <p:nvCxnSpPr>
            <p:cNvPr id="73" name="Straight Connector 72"/>
            <p:cNvCxnSpPr/>
            <p:nvPr/>
          </p:nvCxnSpPr>
          <p:spPr>
            <a:xfrm rot="16200000">
              <a:off x="7216136"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4" name="TextBox 73"/>
            <p:cNvSpPr txBox="1"/>
            <p:nvPr/>
          </p:nvSpPr>
          <p:spPr>
            <a:xfrm>
              <a:off x="7577639" y="5801753"/>
              <a:ext cx="269625"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8</a:t>
              </a:r>
            </a:p>
          </p:txBody>
        </p:sp>
        <p:cxnSp>
          <p:nvCxnSpPr>
            <p:cNvPr id="75" name="Straight Connector 74"/>
            <p:cNvCxnSpPr/>
            <p:nvPr/>
          </p:nvCxnSpPr>
          <p:spPr>
            <a:xfrm rot="16200000">
              <a:off x="7658984"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6" name="TextBox 75"/>
            <p:cNvSpPr txBox="1"/>
            <p:nvPr/>
          </p:nvSpPr>
          <p:spPr>
            <a:xfrm>
              <a:off x="7978272" y="5801753"/>
              <a:ext cx="354584"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10</a:t>
              </a:r>
            </a:p>
          </p:txBody>
        </p:sp>
        <p:cxnSp>
          <p:nvCxnSpPr>
            <p:cNvPr id="77" name="Straight Connector 76"/>
            <p:cNvCxnSpPr/>
            <p:nvPr/>
          </p:nvCxnSpPr>
          <p:spPr>
            <a:xfrm rot="16200000">
              <a:off x="8101832" y="5737577"/>
              <a:ext cx="108000" cy="0"/>
            </a:xfrm>
            <a:prstGeom prst="lin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8" name="TextBox 77"/>
            <p:cNvSpPr txBox="1"/>
            <p:nvPr/>
          </p:nvSpPr>
          <p:spPr>
            <a:xfrm rot="16200000">
              <a:off x="4926711" y="4586390"/>
              <a:ext cx="800220"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DFS率</a:t>
              </a:r>
            </a:p>
          </p:txBody>
        </p:sp>
        <p:sp>
          <p:nvSpPr>
            <p:cNvPr id="79" name="TextBox 78"/>
            <p:cNvSpPr txBox="1"/>
            <p:nvPr/>
          </p:nvSpPr>
          <p:spPr>
            <a:xfrm>
              <a:off x="7907726" y="5368777"/>
              <a:ext cx="827471" cy="276999"/>
            </a:xfrm>
            <a:prstGeom prst="rect">
              <a:avLst/>
            </a:prstGeom>
            <a:noFill/>
          </p:spPr>
          <p:txBody>
            <a:bodyPr wrap="none" rtlCol="0">
              <a:spAutoFit/>
            </a:bodyPr>
            <a:lstStyle/>
            <a:p>
              <a:r>
                <a:rPr lang="ja-JP" sz="1200" b="0" i="0" dirty="0" smtClean="0">
                  <a:solidFill>
                    <a:srgbClr val="4D4D4D"/>
                  </a:solidFill>
                  <a:ea typeface="MS UI Gothic" pitchFamily="18" charset="0"/>
                </a:rPr>
                <a:t>p&lt;0.0001</a:t>
              </a:r>
            </a:p>
          </p:txBody>
        </p:sp>
        <p:cxnSp>
          <p:nvCxnSpPr>
            <p:cNvPr id="80" name="Straight Connector 79"/>
            <p:cNvCxnSpPr/>
            <p:nvPr/>
          </p:nvCxnSpPr>
          <p:spPr>
            <a:xfrm>
              <a:off x="7047778" y="4255294"/>
              <a:ext cx="0" cy="1416366"/>
            </a:xfrm>
            <a:prstGeom prst="line">
              <a:avLst/>
            </a:prstGeom>
            <a:noFill/>
            <a:ln w="28575">
              <a:solidFill>
                <a:schemeClr val="tx1"/>
              </a:solidFill>
              <a:prstDash val="dash"/>
            </a:ln>
            <a:effectLst/>
          </p:spPr>
          <p:style>
            <a:lnRef idx="1">
              <a:schemeClr val="accent1"/>
            </a:lnRef>
            <a:fillRef idx="3">
              <a:schemeClr val="accent1"/>
            </a:fillRef>
            <a:effectRef idx="2">
              <a:schemeClr val="accent1"/>
            </a:effectRef>
            <a:fontRef idx="minor">
              <a:schemeClr val="lt1"/>
            </a:fontRef>
          </p:style>
        </p:cxnSp>
        <p:sp>
          <p:nvSpPr>
            <p:cNvPr id="81" name="TextBox 80"/>
            <p:cNvSpPr txBox="1"/>
            <p:nvPr/>
          </p:nvSpPr>
          <p:spPr>
            <a:xfrm>
              <a:off x="8192891" y="3876645"/>
              <a:ext cx="490840"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81%</a:t>
              </a:r>
            </a:p>
          </p:txBody>
        </p:sp>
        <p:sp>
          <p:nvSpPr>
            <p:cNvPr id="82" name="TextBox 81"/>
            <p:cNvSpPr txBox="1"/>
            <p:nvPr/>
          </p:nvSpPr>
          <p:spPr>
            <a:xfrm>
              <a:off x="7411418" y="5213029"/>
              <a:ext cx="490840" cy="276999"/>
            </a:xfrm>
            <a:prstGeom prst="rect">
              <a:avLst/>
            </a:prstGeom>
            <a:noFill/>
          </p:spPr>
          <p:txBody>
            <a:bodyPr wrap="none" rtlCol="0">
              <a:spAutoFit/>
            </a:bodyPr>
            <a:lstStyle/>
            <a:p>
              <a:pPr algn="r"/>
              <a:r>
                <a:rPr lang="ja-JP" sz="1200" b="0" i="0" dirty="0" smtClean="0">
                  <a:solidFill>
                    <a:srgbClr val="4D4D4D"/>
                  </a:solidFill>
                  <a:ea typeface="MS UI Gothic" pitchFamily="18" charset="0"/>
                </a:rPr>
                <a:t>21%</a:t>
              </a:r>
            </a:p>
          </p:txBody>
        </p:sp>
        <p:sp>
          <p:nvSpPr>
            <p:cNvPr id="83" name="Freeform 82"/>
            <p:cNvSpPr/>
            <p:nvPr/>
          </p:nvSpPr>
          <p:spPr>
            <a:xfrm>
              <a:off x="5949950" y="3794125"/>
              <a:ext cx="2654300" cy="346075"/>
            </a:xfrm>
            <a:custGeom>
              <a:avLst/>
              <a:gdLst>
                <a:gd name="connsiteX0" fmla="*/ 0 w 2654300"/>
                <a:gd name="connsiteY0" fmla="*/ 0 h 587375"/>
                <a:gd name="connsiteX1" fmla="*/ 0 w 2654300"/>
                <a:gd name="connsiteY1" fmla="*/ 161925 h 587375"/>
                <a:gd name="connsiteX2" fmla="*/ 584200 w 2654300"/>
                <a:gd name="connsiteY2" fmla="*/ 161925 h 587375"/>
                <a:gd name="connsiteX3" fmla="*/ 584200 w 2654300"/>
                <a:gd name="connsiteY3" fmla="*/ 346075 h 587375"/>
                <a:gd name="connsiteX4" fmla="*/ 2654300 w 2654300"/>
                <a:gd name="connsiteY4" fmla="*/ 346075 h 587375"/>
                <a:gd name="connsiteX5" fmla="*/ 2654300 w 2654300"/>
                <a:gd name="connsiteY5" fmla="*/ 587375 h 587375"/>
                <a:gd name="connsiteX6" fmla="*/ 2654300 w 2654300"/>
                <a:gd name="connsiteY6" fmla="*/ 587375 h 587375"/>
                <a:gd name="connsiteX0" fmla="*/ 0 w 2654300"/>
                <a:gd name="connsiteY0" fmla="*/ 0 h 587375"/>
                <a:gd name="connsiteX1" fmla="*/ 0 w 2654300"/>
                <a:gd name="connsiteY1" fmla="*/ 161925 h 587375"/>
                <a:gd name="connsiteX2" fmla="*/ 584200 w 2654300"/>
                <a:gd name="connsiteY2" fmla="*/ 161925 h 587375"/>
                <a:gd name="connsiteX3" fmla="*/ 584200 w 2654300"/>
                <a:gd name="connsiteY3" fmla="*/ 346075 h 587375"/>
                <a:gd name="connsiteX4" fmla="*/ 2654300 w 2654300"/>
                <a:gd name="connsiteY4" fmla="*/ 346075 h 587375"/>
                <a:gd name="connsiteX5" fmla="*/ 2654300 w 2654300"/>
                <a:gd name="connsiteY5" fmla="*/ 587375 h 587375"/>
                <a:gd name="connsiteX0" fmla="*/ 0 w 2654300"/>
                <a:gd name="connsiteY0" fmla="*/ 0 h 346075"/>
                <a:gd name="connsiteX1" fmla="*/ 0 w 2654300"/>
                <a:gd name="connsiteY1" fmla="*/ 161925 h 346075"/>
                <a:gd name="connsiteX2" fmla="*/ 584200 w 2654300"/>
                <a:gd name="connsiteY2" fmla="*/ 161925 h 346075"/>
                <a:gd name="connsiteX3" fmla="*/ 584200 w 2654300"/>
                <a:gd name="connsiteY3" fmla="*/ 346075 h 346075"/>
                <a:gd name="connsiteX4" fmla="*/ 2654300 w 2654300"/>
                <a:gd name="connsiteY4" fmla="*/ 346075 h 34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300" h="346075">
                  <a:moveTo>
                    <a:pt x="0" y="0"/>
                  </a:moveTo>
                  <a:lnTo>
                    <a:pt x="0" y="161925"/>
                  </a:lnTo>
                  <a:lnTo>
                    <a:pt x="584200" y="161925"/>
                  </a:lnTo>
                  <a:lnTo>
                    <a:pt x="584200" y="346075"/>
                  </a:lnTo>
                  <a:lnTo>
                    <a:pt x="2654300" y="346075"/>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Freeform 83"/>
            <p:cNvSpPr/>
            <p:nvPr/>
          </p:nvSpPr>
          <p:spPr>
            <a:xfrm>
              <a:off x="5945981" y="3790950"/>
              <a:ext cx="1745457" cy="1685925"/>
            </a:xfrm>
            <a:custGeom>
              <a:avLst/>
              <a:gdLst>
                <a:gd name="connsiteX0" fmla="*/ 0 w 1745457"/>
                <a:gd name="connsiteY0" fmla="*/ 0 h 1685925"/>
                <a:gd name="connsiteX1" fmla="*/ 0 w 1745457"/>
                <a:gd name="connsiteY1" fmla="*/ 80963 h 1685925"/>
                <a:gd name="connsiteX2" fmla="*/ 50007 w 1745457"/>
                <a:gd name="connsiteY2" fmla="*/ 80963 h 1685925"/>
                <a:gd name="connsiteX3" fmla="*/ 50007 w 1745457"/>
                <a:gd name="connsiteY3" fmla="*/ 178594 h 1685925"/>
                <a:gd name="connsiteX4" fmla="*/ 80963 w 1745457"/>
                <a:gd name="connsiteY4" fmla="*/ 178594 h 1685925"/>
                <a:gd name="connsiteX5" fmla="*/ 80963 w 1745457"/>
                <a:gd name="connsiteY5" fmla="*/ 235744 h 1685925"/>
                <a:gd name="connsiteX6" fmla="*/ 104775 w 1745457"/>
                <a:gd name="connsiteY6" fmla="*/ 235744 h 1685925"/>
                <a:gd name="connsiteX7" fmla="*/ 104775 w 1745457"/>
                <a:gd name="connsiteY7" fmla="*/ 273844 h 1685925"/>
                <a:gd name="connsiteX8" fmla="*/ 119063 w 1745457"/>
                <a:gd name="connsiteY8" fmla="*/ 273844 h 1685925"/>
                <a:gd name="connsiteX9" fmla="*/ 119063 w 1745457"/>
                <a:gd name="connsiteY9" fmla="*/ 381000 h 1685925"/>
                <a:gd name="connsiteX10" fmla="*/ 142875 w 1745457"/>
                <a:gd name="connsiteY10" fmla="*/ 381000 h 1685925"/>
                <a:gd name="connsiteX11" fmla="*/ 142875 w 1745457"/>
                <a:gd name="connsiteY11" fmla="*/ 433388 h 1685925"/>
                <a:gd name="connsiteX12" fmla="*/ 178594 w 1745457"/>
                <a:gd name="connsiteY12" fmla="*/ 433388 h 1685925"/>
                <a:gd name="connsiteX13" fmla="*/ 178594 w 1745457"/>
                <a:gd name="connsiteY13" fmla="*/ 476250 h 1685925"/>
                <a:gd name="connsiteX14" fmla="*/ 188119 w 1745457"/>
                <a:gd name="connsiteY14" fmla="*/ 485775 h 1685925"/>
                <a:gd name="connsiteX15" fmla="*/ 188119 w 1745457"/>
                <a:gd name="connsiteY15" fmla="*/ 581025 h 1685925"/>
                <a:gd name="connsiteX16" fmla="*/ 216694 w 1745457"/>
                <a:gd name="connsiteY16" fmla="*/ 581025 h 1685925"/>
                <a:gd name="connsiteX17" fmla="*/ 216694 w 1745457"/>
                <a:gd name="connsiteY17" fmla="*/ 621506 h 1685925"/>
                <a:gd name="connsiteX18" fmla="*/ 216694 w 1745457"/>
                <a:gd name="connsiteY18" fmla="*/ 621506 h 1685925"/>
                <a:gd name="connsiteX19" fmla="*/ 216694 w 1745457"/>
                <a:gd name="connsiteY19" fmla="*/ 664369 h 1685925"/>
                <a:gd name="connsiteX20" fmla="*/ 252413 w 1745457"/>
                <a:gd name="connsiteY20" fmla="*/ 664369 h 1685925"/>
                <a:gd name="connsiteX21" fmla="*/ 252413 w 1745457"/>
                <a:gd name="connsiteY21" fmla="*/ 726281 h 1685925"/>
                <a:gd name="connsiteX22" fmla="*/ 311944 w 1745457"/>
                <a:gd name="connsiteY22" fmla="*/ 726281 h 1685925"/>
                <a:gd name="connsiteX23" fmla="*/ 311944 w 1745457"/>
                <a:gd name="connsiteY23" fmla="*/ 831056 h 1685925"/>
                <a:gd name="connsiteX24" fmla="*/ 319088 w 1745457"/>
                <a:gd name="connsiteY24" fmla="*/ 831056 h 1685925"/>
                <a:gd name="connsiteX25" fmla="*/ 319088 w 1745457"/>
                <a:gd name="connsiteY25" fmla="*/ 866775 h 1685925"/>
                <a:gd name="connsiteX26" fmla="*/ 371475 w 1745457"/>
                <a:gd name="connsiteY26" fmla="*/ 866775 h 1685925"/>
                <a:gd name="connsiteX27" fmla="*/ 371475 w 1745457"/>
                <a:gd name="connsiteY27" fmla="*/ 890588 h 1685925"/>
                <a:gd name="connsiteX28" fmla="*/ 409575 w 1745457"/>
                <a:gd name="connsiteY28" fmla="*/ 890588 h 1685925"/>
                <a:gd name="connsiteX29" fmla="*/ 409575 w 1745457"/>
                <a:gd name="connsiteY29" fmla="*/ 940594 h 1685925"/>
                <a:gd name="connsiteX30" fmla="*/ 435769 w 1745457"/>
                <a:gd name="connsiteY30" fmla="*/ 940594 h 1685925"/>
                <a:gd name="connsiteX31" fmla="*/ 435769 w 1745457"/>
                <a:gd name="connsiteY31" fmla="*/ 997744 h 1685925"/>
                <a:gd name="connsiteX32" fmla="*/ 488157 w 1745457"/>
                <a:gd name="connsiteY32" fmla="*/ 997744 h 1685925"/>
                <a:gd name="connsiteX33" fmla="*/ 488157 w 1745457"/>
                <a:gd name="connsiteY33" fmla="*/ 1019175 h 1685925"/>
                <a:gd name="connsiteX34" fmla="*/ 516732 w 1745457"/>
                <a:gd name="connsiteY34" fmla="*/ 1019175 h 1685925"/>
                <a:gd name="connsiteX35" fmla="*/ 516732 w 1745457"/>
                <a:gd name="connsiteY35" fmla="*/ 1059656 h 1685925"/>
                <a:gd name="connsiteX36" fmla="*/ 642938 w 1745457"/>
                <a:gd name="connsiteY36" fmla="*/ 1059656 h 1685925"/>
                <a:gd name="connsiteX37" fmla="*/ 642938 w 1745457"/>
                <a:gd name="connsiteY37" fmla="*/ 1095375 h 1685925"/>
                <a:gd name="connsiteX38" fmla="*/ 671513 w 1745457"/>
                <a:gd name="connsiteY38" fmla="*/ 1095375 h 1685925"/>
                <a:gd name="connsiteX39" fmla="*/ 671513 w 1745457"/>
                <a:gd name="connsiteY39" fmla="*/ 1176338 h 1685925"/>
                <a:gd name="connsiteX40" fmla="*/ 733425 w 1745457"/>
                <a:gd name="connsiteY40" fmla="*/ 1176338 h 1685925"/>
                <a:gd name="connsiteX41" fmla="*/ 733425 w 1745457"/>
                <a:gd name="connsiteY41" fmla="*/ 1209675 h 1685925"/>
                <a:gd name="connsiteX42" fmla="*/ 783432 w 1745457"/>
                <a:gd name="connsiteY42" fmla="*/ 1209675 h 1685925"/>
                <a:gd name="connsiteX43" fmla="*/ 783432 w 1745457"/>
                <a:gd name="connsiteY43" fmla="*/ 1254919 h 1685925"/>
                <a:gd name="connsiteX44" fmla="*/ 802482 w 1745457"/>
                <a:gd name="connsiteY44" fmla="*/ 1254919 h 1685925"/>
                <a:gd name="connsiteX45" fmla="*/ 802482 w 1745457"/>
                <a:gd name="connsiteY45" fmla="*/ 1288256 h 1685925"/>
                <a:gd name="connsiteX46" fmla="*/ 821532 w 1745457"/>
                <a:gd name="connsiteY46" fmla="*/ 1288256 h 1685925"/>
                <a:gd name="connsiteX47" fmla="*/ 821532 w 1745457"/>
                <a:gd name="connsiteY47" fmla="*/ 1371600 h 1685925"/>
                <a:gd name="connsiteX48" fmla="*/ 873919 w 1745457"/>
                <a:gd name="connsiteY48" fmla="*/ 1371600 h 1685925"/>
                <a:gd name="connsiteX49" fmla="*/ 873919 w 1745457"/>
                <a:gd name="connsiteY49" fmla="*/ 1445419 h 1685925"/>
                <a:gd name="connsiteX50" fmla="*/ 914400 w 1745457"/>
                <a:gd name="connsiteY50" fmla="*/ 1445419 h 1685925"/>
                <a:gd name="connsiteX51" fmla="*/ 914400 w 1745457"/>
                <a:gd name="connsiteY51" fmla="*/ 1483519 h 1685925"/>
                <a:gd name="connsiteX52" fmla="*/ 1485900 w 1745457"/>
                <a:gd name="connsiteY52" fmla="*/ 1483519 h 1685925"/>
                <a:gd name="connsiteX53" fmla="*/ 1485900 w 1745457"/>
                <a:gd name="connsiteY53" fmla="*/ 1685925 h 1685925"/>
                <a:gd name="connsiteX54" fmla="*/ 1745457 w 1745457"/>
                <a:gd name="connsiteY54" fmla="*/ 1685925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45457" h="1685925">
                  <a:moveTo>
                    <a:pt x="0" y="0"/>
                  </a:moveTo>
                  <a:lnTo>
                    <a:pt x="0" y="80963"/>
                  </a:lnTo>
                  <a:lnTo>
                    <a:pt x="50007" y="80963"/>
                  </a:lnTo>
                  <a:lnTo>
                    <a:pt x="50007" y="178594"/>
                  </a:lnTo>
                  <a:lnTo>
                    <a:pt x="80963" y="178594"/>
                  </a:lnTo>
                  <a:lnTo>
                    <a:pt x="80963" y="235744"/>
                  </a:lnTo>
                  <a:lnTo>
                    <a:pt x="104775" y="235744"/>
                  </a:lnTo>
                  <a:lnTo>
                    <a:pt x="104775" y="273844"/>
                  </a:lnTo>
                  <a:lnTo>
                    <a:pt x="119063" y="273844"/>
                  </a:lnTo>
                  <a:lnTo>
                    <a:pt x="119063" y="381000"/>
                  </a:lnTo>
                  <a:lnTo>
                    <a:pt x="142875" y="381000"/>
                  </a:lnTo>
                  <a:lnTo>
                    <a:pt x="142875" y="433388"/>
                  </a:lnTo>
                  <a:lnTo>
                    <a:pt x="178594" y="433388"/>
                  </a:lnTo>
                  <a:lnTo>
                    <a:pt x="178594" y="476250"/>
                  </a:lnTo>
                  <a:lnTo>
                    <a:pt x="188119" y="485775"/>
                  </a:lnTo>
                  <a:lnTo>
                    <a:pt x="188119" y="581025"/>
                  </a:lnTo>
                  <a:lnTo>
                    <a:pt x="216694" y="581025"/>
                  </a:lnTo>
                  <a:lnTo>
                    <a:pt x="216694" y="621506"/>
                  </a:lnTo>
                  <a:lnTo>
                    <a:pt x="216694" y="621506"/>
                  </a:lnTo>
                  <a:lnTo>
                    <a:pt x="216694" y="664369"/>
                  </a:lnTo>
                  <a:lnTo>
                    <a:pt x="252413" y="664369"/>
                  </a:lnTo>
                  <a:lnTo>
                    <a:pt x="252413" y="726281"/>
                  </a:lnTo>
                  <a:lnTo>
                    <a:pt x="311944" y="726281"/>
                  </a:lnTo>
                  <a:lnTo>
                    <a:pt x="311944" y="831056"/>
                  </a:lnTo>
                  <a:lnTo>
                    <a:pt x="319088" y="831056"/>
                  </a:lnTo>
                  <a:lnTo>
                    <a:pt x="319088" y="866775"/>
                  </a:lnTo>
                  <a:lnTo>
                    <a:pt x="371475" y="866775"/>
                  </a:lnTo>
                  <a:lnTo>
                    <a:pt x="371475" y="890588"/>
                  </a:lnTo>
                  <a:lnTo>
                    <a:pt x="409575" y="890588"/>
                  </a:lnTo>
                  <a:lnTo>
                    <a:pt x="409575" y="940594"/>
                  </a:lnTo>
                  <a:lnTo>
                    <a:pt x="435769" y="940594"/>
                  </a:lnTo>
                  <a:lnTo>
                    <a:pt x="435769" y="997744"/>
                  </a:lnTo>
                  <a:lnTo>
                    <a:pt x="488157" y="997744"/>
                  </a:lnTo>
                  <a:lnTo>
                    <a:pt x="488157" y="1019175"/>
                  </a:lnTo>
                  <a:lnTo>
                    <a:pt x="516732" y="1019175"/>
                  </a:lnTo>
                  <a:lnTo>
                    <a:pt x="516732" y="1059656"/>
                  </a:lnTo>
                  <a:lnTo>
                    <a:pt x="642938" y="1059656"/>
                  </a:lnTo>
                  <a:lnTo>
                    <a:pt x="642938" y="1095375"/>
                  </a:lnTo>
                  <a:lnTo>
                    <a:pt x="671513" y="1095375"/>
                  </a:lnTo>
                  <a:lnTo>
                    <a:pt x="671513" y="1176338"/>
                  </a:lnTo>
                  <a:lnTo>
                    <a:pt x="733425" y="1176338"/>
                  </a:lnTo>
                  <a:lnTo>
                    <a:pt x="733425" y="1209675"/>
                  </a:lnTo>
                  <a:lnTo>
                    <a:pt x="783432" y="1209675"/>
                  </a:lnTo>
                  <a:lnTo>
                    <a:pt x="783432" y="1254919"/>
                  </a:lnTo>
                  <a:lnTo>
                    <a:pt x="802482" y="1254919"/>
                  </a:lnTo>
                  <a:lnTo>
                    <a:pt x="802482" y="1288256"/>
                  </a:lnTo>
                  <a:lnTo>
                    <a:pt x="821532" y="1288256"/>
                  </a:lnTo>
                  <a:lnTo>
                    <a:pt x="821532" y="1371600"/>
                  </a:lnTo>
                  <a:lnTo>
                    <a:pt x="873919" y="1371600"/>
                  </a:lnTo>
                  <a:lnTo>
                    <a:pt x="873919" y="1445419"/>
                  </a:lnTo>
                  <a:lnTo>
                    <a:pt x="914400" y="1445419"/>
                  </a:lnTo>
                  <a:lnTo>
                    <a:pt x="914400" y="1483519"/>
                  </a:lnTo>
                  <a:lnTo>
                    <a:pt x="1485900" y="1483519"/>
                  </a:lnTo>
                  <a:lnTo>
                    <a:pt x="1485900" y="1685925"/>
                  </a:lnTo>
                  <a:lnTo>
                    <a:pt x="1745457" y="16859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Freeform 84"/>
            <p:cNvSpPr/>
            <p:nvPr/>
          </p:nvSpPr>
          <p:spPr>
            <a:xfrm>
              <a:off x="5955505" y="3793331"/>
              <a:ext cx="923925" cy="1869282"/>
            </a:xfrm>
            <a:custGeom>
              <a:avLst/>
              <a:gdLst>
                <a:gd name="connsiteX0" fmla="*/ 926306 w 926306"/>
                <a:gd name="connsiteY0" fmla="*/ 1874044 h 1874044"/>
                <a:gd name="connsiteX1" fmla="*/ 926306 w 926306"/>
                <a:gd name="connsiteY1" fmla="*/ 1695450 h 1874044"/>
                <a:gd name="connsiteX2" fmla="*/ 659606 w 926306"/>
                <a:gd name="connsiteY2" fmla="*/ 1695450 h 1874044"/>
                <a:gd name="connsiteX3" fmla="*/ 659606 w 926306"/>
                <a:gd name="connsiteY3" fmla="*/ 1597819 h 1874044"/>
                <a:gd name="connsiteX4" fmla="*/ 611981 w 926306"/>
                <a:gd name="connsiteY4" fmla="*/ 1597819 h 1874044"/>
                <a:gd name="connsiteX5" fmla="*/ 611981 w 926306"/>
                <a:gd name="connsiteY5" fmla="*/ 1500187 h 1874044"/>
                <a:gd name="connsiteX6" fmla="*/ 378619 w 926306"/>
                <a:gd name="connsiteY6" fmla="*/ 1500187 h 1874044"/>
                <a:gd name="connsiteX7" fmla="*/ 378619 w 926306"/>
                <a:gd name="connsiteY7" fmla="*/ 1414462 h 1874044"/>
                <a:gd name="connsiteX8" fmla="*/ 316706 w 926306"/>
                <a:gd name="connsiteY8" fmla="*/ 1414462 h 1874044"/>
                <a:gd name="connsiteX9" fmla="*/ 316706 w 926306"/>
                <a:gd name="connsiteY9" fmla="*/ 1347787 h 1874044"/>
                <a:gd name="connsiteX10" fmla="*/ 250031 w 926306"/>
                <a:gd name="connsiteY10" fmla="*/ 1347787 h 1874044"/>
                <a:gd name="connsiteX11" fmla="*/ 250031 w 926306"/>
                <a:gd name="connsiteY11" fmla="*/ 1283494 h 1874044"/>
                <a:gd name="connsiteX12" fmla="*/ 228600 w 926306"/>
                <a:gd name="connsiteY12" fmla="*/ 1283494 h 1874044"/>
                <a:gd name="connsiteX13" fmla="*/ 228600 w 926306"/>
                <a:gd name="connsiteY13" fmla="*/ 1214437 h 1874044"/>
                <a:gd name="connsiteX14" fmla="*/ 202406 w 926306"/>
                <a:gd name="connsiteY14" fmla="*/ 1214437 h 1874044"/>
                <a:gd name="connsiteX15" fmla="*/ 202406 w 926306"/>
                <a:gd name="connsiteY15" fmla="*/ 1145381 h 1874044"/>
                <a:gd name="connsiteX16" fmla="*/ 171450 w 926306"/>
                <a:gd name="connsiteY16" fmla="*/ 1145381 h 1874044"/>
                <a:gd name="connsiteX17" fmla="*/ 171450 w 926306"/>
                <a:gd name="connsiteY17" fmla="*/ 876300 h 1874044"/>
                <a:gd name="connsiteX18" fmla="*/ 123825 w 926306"/>
                <a:gd name="connsiteY18" fmla="*/ 876300 h 1874044"/>
                <a:gd name="connsiteX19" fmla="*/ 123825 w 926306"/>
                <a:gd name="connsiteY19" fmla="*/ 673894 h 1874044"/>
                <a:gd name="connsiteX20" fmla="*/ 102394 w 926306"/>
                <a:gd name="connsiteY20" fmla="*/ 673894 h 1874044"/>
                <a:gd name="connsiteX21" fmla="*/ 102394 w 926306"/>
                <a:gd name="connsiteY21" fmla="*/ 476250 h 1874044"/>
                <a:gd name="connsiteX22" fmla="*/ 88106 w 926306"/>
                <a:gd name="connsiteY22" fmla="*/ 476250 h 1874044"/>
                <a:gd name="connsiteX23" fmla="*/ 88106 w 926306"/>
                <a:gd name="connsiteY23" fmla="*/ 407194 h 1874044"/>
                <a:gd name="connsiteX24" fmla="*/ 54769 w 926306"/>
                <a:gd name="connsiteY24" fmla="*/ 407194 h 1874044"/>
                <a:gd name="connsiteX25" fmla="*/ 54769 w 926306"/>
                <a:gd name="connsiteY25" fmla="*/ 269081 h 1874044"/>
                <a:gd name="connsiteX26" fmla="*/ 33338 w 926306"/>
                <a:gd name="connsiteY26" fmla="*/ 269081 h 1874044"/>
                <a:gd name="connsiteX27" fmla="*/ 33338 w 926306"/>
                <a:gd name="connsiteY27" fmla="*/ 0 h 1874044"/>
                <a:gd name="connsiteX28" fmla="*/ 0 w 926306"/>
                <a:gd name="connsiteY28" fmla="*/ 0 h 187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6306" h="1874044">
                  <a:moveTo>
                    <a:pt x="926306" y="1874044"/>
                  </a:moveTo>
                  <a:lnTo>
                    <a:pt x="926306" y="1695450"/>
                  </a:lnTo>
                  <a:lnTo>
                    <a:pt x="659606" y="1695450"/>
                  </a:lnTo>
                  <a:lnTo>
                    <a:pt x="659606" y="1597819"/>
                  </a:lnTo>
                  <a:lnTo>
                    <a:pt x="611981" y="1597819"/>
                  </a:lnTo>
                  <a:lnTo>
                    <a:pt x="611981" y="1500187"/>
                  </a:lnTo>
                  <a:lnTo>
                    <a:pt x="378619" y="1500187"/>
                  </a:lnTo>
                  <a:lnTo>
                    <a:pt x="378619" y="1414462"/>
                  </a:lnTo>
                  <a:lnTo>
                    <a:pt x="316706" y="1414462"/>
                  </a:lnTo>
                  <a:lnTo>
                    <a:pt x="316706" y="1347787"/>
                  </a:lnTo>
                  <a:lnTo>
                    <a:pt x="250031" y="1347787"/>
                  </a:lnTo>
                  <a:lnTo>
                    <a:pt x="250031" y="1283494"/>
                  </a:lnTo>
                  <a:lnTo>
                    <a:pt x="228600" y="1283494"/>
                  </a:lnTo>
                  <a:lnTo>
                    <a:pt x="228600" y="1214437"/>
                  </a:lnTo>
                  <a:lnTo>
                    <a:pt x="202406" y="1214437"/>
                  </a:lnTo>
                  <a:lnTo>
                    <a:pt x="202406" y="1145381"/>
                  </a:lnTo>
                  <a:lnTo>
                    <a:pt x="171450" y="1145381"/>
                  </a:lnTo>
                  <a:lnTo>
                    <a:pt x="171450" y="876300"/>
                  </a:lnTo>
                  <a:lnTo>
                    <a:pt x="123825" y="876300"/>
                  </a:lnTo>
                  <a:lnTo>
                    <a:pt x="123825" y="673894"/>
                  </a:lnTo>
                  <a:lnTo>
                    <a:pt x="102394" y="673894"/>
                  </a:lnTo>
                  <a:lnTo>
                    <a:pt x="102394" y="476250"/>
                  </a:lnTo>
                  <a:lnTo>
                    <a:pt x="88106" y="476250"/>
                  </a:lnTo>
                  <a:lnTo>
                    <a:pt x="88106" y="407194"/>
                  </a:lnTo>
                  <a:lnTo>
                    <a:pt x="54769" y="407194"/>
                  </a:lnTo>
                  <a:lnTo>
                    <a:pt x="54769" y="269081"/>
                  </a:lnTo>
                  <a:lnTo>
                    <a:pt x="33338" y="269081"/>
                  </a:lnTo>
                  <a:lnTo>
                    <a:pt x="33338"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0" name="TextBox 99"/>
          <p:cNvSpPr txBox="1"/>
          <p:nvPr/>
        </p:nvSpPr>
        <p:spPr>
          <a:xfrm>
            <a:off x="2668274" y="3123168"/>
            <a:ext cx="3807453" cy="369332"/>
          </a:xfrm>
          <a:prstGeom prst="rect">
            <a:avLst/>
          </a:prstGeom>
          <a:noFill/>
        </p:spPr>
        <p:txBody>
          <a:bodyPr wrap="none" rtlCol="0">
            <a:spAutoFit/>
          </a:bodyPr>
          <a:lstStyle/>
          <a:p>
            <a:pPr algn="ctr"/>
            <a:r>
              <a:rPr lang="ja-JP" b="1" i="0" dirty="0" smtClean="0">
                <a:solidFill>
                  <a:srgbClr val="4D4D4D"/>
                </a:solidFill>
                <a:ea typeface="MS UI Gothic" pitchFamily="18" charset="0"/>
              </a:rPr>
              <a:t>肝損傷の状態別生存率（グレードA/B）</a:t>
            </a:r>
          </a:p>
        </p:txBody>
      </p:sp>
    </p:spTree>
    <p:extLst>
      <p:ext uri="{BB962C8B-B14F-4D97-AF65-F5344CB8AC3E}">
        <p14:creationId xmlns:p14="http://schemas.microsoft.com/office/powerpoint/2010/main" xmlns="" val="105546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再肝切除は、根治的切除後にHCCを再発し、かつグレードAの肝損傷を認める患者に適応されるべきである</a:t>
            </a:r>
          </a:p>
          <a:p>
            <a:r>
              <a:rPr lang="ja-JP" sz="1600" b="1" i="0" dirty="0" smtClean="0">
                <a:solidFill>
                  <a:srgbClr val="4D4D4D"/>
                </a:solidFill>
                <a:ea typeface="MS UI Gothic" pitchFamily="18" charset="0"/>
              </a:rPr>
              <a:t>再肝切除後にグレードBの肝損傷を認める患者の予後は不良であるため、これらの患者においては、サルベージLDLTが有力な治療選択肢となりうる</a:t>
            </a:r>
          </a:p>
        </p:txBody>
      </p:sp>
      <p:sp>
        <p:nvSpPr>
          <p:cNvPr id="13" name="Text Placeholder 12"/>
          <p:cNvSpPr>
            <a:spLocks noGrp="1"/>
          </p:cNvSpPr>
          <p:nvPr>
            <p:ph type="body" sz="quarter" idx="10"/>
          </p:nvPr>
        </p:nvSpPr>
        <p:spPr>
          <a:xfrm>
            <a:off x="365125" y="6400800"/>
            <a:ext cx="4130675" cy="182563"/>
          </a:xfrm>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Yamashita et al. </a:t>
            </a:r>
            <a:r>
              <a:rPr lang="ja-JP" sz="1200" b="0" i="1" dirty="0" smtClean="0">
                <a:ea typeface="MS UI Gothic" pitchFamily="18" charset="0"/>
              </a:rPr>
              <a:t>Ann Oncol</a:t>
            </a:r>
            <a:r>
              <a:rPr lang="ja-JP" sz="1200" b="0" i="0" dirty="0" smtClean="0">
                <a:ea typeface="MS UI Gothic" pitchFamily="18" charset="0"/>
              </a:rPr>
              <a:t> 2015; 26 (suppl 6): abstr 2205</a:t>
            </a:r>
          </a:p>
        </p:txBody>
      </p:sp>
      <p:sp>
        <p:nvSpPr>
          <p:cNvPr id="5" name="Title 4"/>
          <p:cNvSpPr>
            <a:spLocks noGrp="1"/>
          </p:cNvSpPr>
          <p:nvPr>
            <p:ph type="title"/>
          </p:nvPr>
        </p:nvSpPr>
        <p:spPr/>
        <p:txBody>
          <a:bodyPr/>
          <a:lstStyle/>
          <a:p>
            <a:r>
              <a:rPr lang="ja-JP" sz="1800" b="1" i="0" dirty="0" smtClean="0">
                <a:solidFill>
                  <a:srgbClr val="043882"/>
                </a:solidFill>
                <a:ea typeface="MS UI Gothic" pitchFamily="18" charset="0"/>
              </a:rPr>
              <a:t>2205: 根治的肝切除後の再発肝細胞癌に対する治療戦略：再肝切除とサルベージ生体肝移植の比較 – Yamashita YI et al</a:t>
            </a:r>
          </a:p>
        </p:txBody>
      </p:sp>
      <p:graphicFrame>
        <p:nvGraphicFramePr>
          <p:cNvPr id="2" name="Table 1"/>
          <p:cNvGraphicFramePr>
            <a:graphicFrameLocks noGrp="1"/>
          </p:cNvGraphicFramePr>
          <p:nvPr>
            <p:extLst>
              <p:ext uri="{D42A27DB-BD31-4B8C-83A1-F6EECF244321}">
                <p14:modId xmlns:p14="http://schemas.microsoft.com/office/powerpoint/2010/main" xmlns="" val="511520125"/>
              </p:ext>
            </p:extLst>
          </p:nvPr>
        </p:nvGraphicFramePr>
        <p:xfrm>
          <a:off x="457200" y="1676400"/>
          <a:ext cx="8382000" cy="3169920"/>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tblGrid>
              <a:tr h="238125">
                <a:tc>
                  <a:txBody>
                    <a:bodyPr/>
                    <a:lstStyle/>
                    <a:p>
                      <a:pPr algn="l"/>
                      <a:r>
                        <a:rPr lang="ja-JP" sz="1400" b="1" i="0" dirty="0" smtClean="0">
                          <a:solidFill>
                            <a:srgbClr val="FFFFFF"/>
                          </a:solidFill>
                          <a:ea typeface="MS UI Gothic" pitchFamily="18" charset="0"/>
                        </a:rPr>
                        <a:t>短期手術転帰</a:t>
                      </a:r>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再肝切除</a:t>
                      </a:r>
                      <a:r>
                        <a:rPr lang="en-GB" altLang="ja-JP" sz="1400" b="1" i="0" dirty="0" smtClean="0">
                          <a:solidFill>
                            <a:srgbClr val="FFFFFF"/>
                          </a:solidFill>
                          <a:ea typeface="MS UI Gothic" pitchFamily="18" charset="0"/>
                        </a:rPr>
                        <a:t/>
                      </a:r>
                      <a:br>
                        <a:rPr lang="en-GB"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(n=146)</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サルベージLDLT (n=13)</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tc>
                  <a:txBody>
                    <a:bodyPr/>
                    <a:lstStyle/>
                    <a:p>
                      <a:pPr algn="ctr"/>
                      <a:r>
                        <a:rPr lang="ja-JP" sz="1400" b="1" i="0" dirty="0" smtClean="0">
                          <a:solidFill>
                            <a:srgbClr val="FFFFFF"/>
                          </a:solidFill>
                          <a:ea typeface="MS UI Gothic" pitchFamily="18" charset="0"/>
                        </a:rPr>
                        <a:t>P値</a:t>
                      </a:r>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xmlns="" val="10000"/>
                  </a:ext>
                </a:extLst>
              </a:tr>
              <a:tr h="238125">
                <a:tc>
                  <a:txBody>
                    <a:bodyPr/>
                    <a:lstStyle/>
                    <a:p>
                      <a:r>
                        <a:rPr lang="ja-JP" sz="1400" b="0" i="0" dirty="0" smtClean="0">
                          <a:solidFill>
                            <a:srgbClr val="4D4D4D"/>
                          </a:solidFill>
                          <a:ea typeface="MS UI Gothic" pitchFamily="18" charset="0"/>
                        </a:rPr>
                        <a:t>手術転帰</a:t>
                      </a:r>
                    </a:p>
                  </a:txBody>
                  <a:tcP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38125">
                <a:tc>
                  <a:txBody>
                    <a:bodyPr/>
                    <a:lstStyle/>
                    <a:p>
                      <a:pPr marL="180000"/>
                      <a:r>
                        <a:rPr lang="ja-JP" sz="1400" b="0" i="0" dirty="0" smtClean="0">
                          <a:solidFill>
                            <a:srgbClr val="4D4D4D"/>
                          </a:solidFill>
                          <a:ea typeface="MS UI Gothic" pitchFamily="18" charset="0"/>
                        </a:rPr>
                        <a:t>手術時間、分 </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229.1</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862.9</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&lt;0.0001</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38125">
                <a:tc>
                  <a:txBody>
                    <a:bodyPr/>
                    <a:lstStyle/>
                    <a:p>
                      <a:pPr marL="180000"/>
                      <a:r>
                        <a:rPr lang="ja-JP" sz="1400" b="0" i="0" dirty="0" smtClean="0">
                          <a:solidFill>
                            <a:srgbClr val="4D4D4D"/>
                          </a:solidFill>
                          <a:ea typeface="MS UI Gothic" pitchFamily="18" charset="0"/>
                        </a:rPr>
                        <a:t>失血量、g</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596.3</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24,690.0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&lt;0.0001</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38125">
                <a:tc>
                  <a:txBody>
                    <a:bodyPr/>
                    <a:lstStyle/>
                    <a:p>
                      <a:pPr marL="180000"/>
                      <a:r>
                        <a:rPr lang="ja-JP" sz="1400" b="0" i="0" dirty="0" smtClean="0">
                          <a:solidFill>
                            <a:srgbClr val="4D4D4D"/>
                          </a:solidFill>
                          <a:ea typeface="MS UI Gothic" pitchFamily="18" charset="0"/>
                        </a:rPr>
                        <a:t>術中輸血、%</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18</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100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&lt;0.0001</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38125">
                <a:tc>
                  <a:txBody>
                    <a:bodyPr/>
                    <a:lstStyle/>
                    <a:p>
                      <a:r>
                        <a:rPr lang="ja-JP" sz="1400" b="0" i="0" dirty="0" smtClean="0">
                          <a:solidFill>
                            <a:srgbClr val="4D4D4D"/>
                          </a:solidFill>
                          <a:ea typeface="MS UI Gothic" pitchFamily="18" charset="0"/>
                        </a:rPr>
                        <a:t>術後経過</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GB" sz="1400" dirty="0"/>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5"/>
                  </a:ext>
                </a:extLst>
              </a:tr>
              <a:tr h="238125">
                <a:tc>
                  <a:txBody>
                    <a:bodyPr/>
                    <a:lstStyle/>
                    <a:p>
                      <a:pPr marL="180000"/>
                      <a:r>
                        <a:rPr lang="ja-JP" sz="1400" b="0" i="0" dirty="0" smtClean="0">
                          <a:solidFill>
                            <a:srgbClr val="4D4D4D"/>
                          </a:solidFill>
                          <a:ea typeface="MS UI Gothic" pitchFamily="18" charset="0"/>
                        </a:rPr>
                        <a:t>死亡率、%</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7.7</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0.0818</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r h="238125">
                <a:tc>
                  <a:txBody>
                    <a:bodyPr/>
                    <a:lstStyle/>
                    <a:p>
                      <a:pPr marL="180000"/>
                      <a:r>
                        <a:rPr lang="ja-JP" sz="1400" b="0" i="0" dirty="0" smtClean="0">
                          <a:solidFill>
                            <a:srgbClr val="4D4D4D"/>
                          </a:solidFill>
                          <a:ea typeface="MS UI Gothic" pitchFamily="18" charset="0"/>
                        </a:rPr>
                        <a:t>術後合併症 (Clavien分類 ≥II)、%</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26</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62</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ja-JP" sz="1400" b="0" i="0" dirty="0" smtClean="0">
                          <a:solidFill>
                            <a:srgbClr val="4D4D4D"/>
                          </a:solidFill>
                          <a:ea typeface="MS UI Gothic" pitchFamily="18" charset="0"/>
                        </a:rPr>
                        <a:t>0.0111</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7"/>
                  </a:ext>
                </a:extLst>
              </a:tr>
              <a:tr h="238125">
                <a:tc>
                  <a:txBody>
                    <a:bodyPr/>
                    <a:lstStyle/>
                    <a:p>
                      <a:pPr marL="180000"/>
                      <a:r>
                        <a:rPr lang="ja-JP" sz="1400" b="0" i="0" dirty="0" smtClean="0">
                          <a:solidFill>
                            <a:srgbClr val="4D4D4D"/>
                          </a:solidFill>
                          <a:ea typeface="MS UI Gothic" pitchFamily="18" charset="0"/>
                        </a:rPr>
                        <a:t>入院期間、日</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20</a:t>
                      </a: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35</a:t>
                      </a: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tc>
                  <a:txBody>
                    <a:bodyPr/>
                    <a:lstStyle/>
                    <a:p>
                      <a:pPr algn="ctr"/>
                      <a:r>
                        <a:rPr lang="ja-JP" sz="1400" b="0" i="0" dirty="0" smtClean="0">
                          <a:solidFill>
                            <a:srgbClr val="4D4D4D"/>
                          </a:solidFill>
                          <a:ea typeface="MS UI Gothic" pitchFamily="18" charset="0"/>
                        </a:rPr>
                        <a:t>0.0180</a:t>
                      </a: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4888483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12360</Words>
  <Application>Microsoft Office PowerPoint</Application>
  <PresentationFormat>Bildschirmpräsentation (4:3)</PresentationFormat>
  <Paragraphs>1435</Paragraphs>
  <Slides>48</Slides>
  <Notes>2</Notes>
  <HiddenSlides>0</HiddenSlides>
  <MMClips>0</MMClips>
  <ScaleCrop>false</ScaleCrop>
  <HeadingPairs>
    <vt:vector size="4" baseType="variant">
      <vt:variant>
        <vt:lpstr>Design</vt:lpstr>
      </vt:variant>
      <vt:variant>
        <vt:i4>3</vt:i4>
      </vt:variant>
      <vt:variant>
        <vt:lpstr>Folientitel</vt:lpstr>
      </vt:variant>
      <vt:variant>
        <vt:i4>48</vt:i4>
      </vt:variant>
    </vt:vector>
  </HeadingPairs>
  <TitlesOfParts>
    <vt:vector size="51" baseType="lpstr">
      <vt:lpstr>1_Default Design</vt:lpstr>
      <vt:lpstr>Default Design</vt:lpstr>
      <vt:lpstr>2_Default Design</vt:lpstr>
      <vt:lpstr>GIスライドデッキ2015 以下の会議で発表された非結腸直腸癌に関する特定の抄録：</vt:lpstr>
      <vt:lpstr>ESDOからの書簡</vt:lpstr>
      <vt:lpstr>ESDO腫瘍内科研究スライドデッキ 編集者（2015年）</vt:lpstr>
      <vt:lpstr>用語集</vt:lpstr>
      <vt:lpstr>目次</vt:lpstr>
      <vt:lpstr>肝細胞癌</vt:lpstr>
      <vt:lpstr>2205: 根治的肝切除後の再発肝細胞癌に対する治療戦略：再肝切除とサルベージ生体肝移植の比較 – Yamashita YI et al</vt:lpstr>
      <vt:lpstr>2205: 根治的肝切除後の再発肝細胞癌に対する治療戦略：再肝切除とサルベージ生体肝移植の比較 – Yamashita YI et al</vt:lpstr>
      <vt:lpstr>2205: 根治的肝切除後の再発肝細胞癌に対する治療戦略：再肝切除とサルベージ生体肝移植の比較 – Yamashita YI et al</vt:lpstr>
      <vt:lpstr>食道癌および 胃癌</vt:lpstr>
      <vt:lpstr>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 et al</vt:lpstr>
      <vt:lpstr>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 et al</vt:lpstr>
      <vt:lpstr>36LBA: 局所進行の切除可能な胃癌/食道胃接合部（EGJ）の癌を有する患者における、ネオアジュバント療法としての5-FU、オキサリプラチンおよびドセタキセル（FLOT）投与に対する病理学的奏効の、エピルビシン、シスプラチンおよび5-FU（ECF）との比較：AIOのFLOT4第III相試験の第II相試験部分から得られたデータ– Pauligk C* et al</vt:lpstr>
      <vt:lpstr>37LBA: ソマトスタチンアナログ療法でコントロール不十分なカルチノイド症候群患者の治療にはtelotristat etiprateが有効（第III相TELESTAR臨床試験） – Kulke MH et al</vt:lpstr>
      <vt:lpstr>37LBA: ソマトスタチンアナログ療法でコントロール不十分なカルチノイド症候群患者の治療にはtelotristat etiprateが有効（第III相TELESTAR臨床試験） – Kulke MH et al</vt:lpstr>
      <vt:lpstr>37LBA: ソマトスタチンアナログ療法でコントロール不十分なカルチノイド症候群患者の治療にはtelotristat etiprateが有効（第III相TELESTAR臨床試験） – Kulke MH et al</vt:lpstr>
      <vt:lpstr>104: 細胞傷害性Tリンパ球の特徴を認めるCDH2陰性食道扁平上皮癌は、根治的化学放射線療法に対する良好な奏効例のサブタイプ – Tanaka Y et al</vt:lpstr>
      <vt:lpstr>104: 細胞傷害性Tリンパ球の特徴を認めるCDH2陰性食道扁平上皮癌は、 根治的化学放射線療法に対する良好な奏効例のサブタイプ – Tanaka Y et al</vt:lpstr>
      <vt:lpstr>104: 細胞傷害性Tリンパ球の特徴を認めるCDH2陰性食道扁平上皮癌は、 根治的化学放射線療法に対する良好な奏効例のサブタイプ – Tanaka Y et al</vt:lpstr>
      <vt:lpstr>901: 癌手術に関する無作為化試験における有害事象（AE）報告：胃食道（OG）および婦人科（GY）癌患者において公表されている治験の系統的解析  – Meghelli L et al</vt:lpstr>
      <vt:lpstr>901: 癌手術に関する無作為化試験における有害事象（AE）報告：胃食道（OG）および婦人科（GY）癌患者において公表されている治験の系統的解析  – Meghelli L et al</vt:lpstr>
      <vt:lpstr>901: 癌手術に関する無作為化試験における有害事象（AE）報告：胃食道（OG）および婦人科（GY）癌患者において公表されている治験の系統的解析  – Meghelli L et al</vt:lpstr>
      <vt:lpstr>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vt:lpstr>
      <vt:lpstr>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vt:lpstr>
      <vt:lpstr>2200: TOPGEAR：切除可能胃癌に対する、周術期ECF化学療法の単独療法と術前化学放射線療法＋周術期ECF化学療法の併用療法を比較する第II/III相無作為化治験 国際共同AGITG/TROG/NCIC CTG/EORTC群間比較試験からの中間結果  – Leong T et al</vt:lpstr>
      <vt:lpstr>2201: 切除可能な胃食道腺癌に対する周術期化学療法 ± ベバシズマブ ：英国医学研究審議会（MRC）による無作為化ST03試験から得られた結果 （ISRCTN 46020948）  – Cunningham D et al</vt:lpstr>
      <vt:lpstr>2201: 切除可能な胃食道腺癌に対する周術期化学療法 ± ベバシズマブ：英国医学研究審議会（MRC）による無作為化ST03試験から得られた結果 （ISRCTN 46020948） – Cunningham D et al</vt:lpstr>
      <vt:lpstr>2201: 切除可能な胃食道腺癌に対する周術期化学療法 ± ベバシズマブ：英国医学研究審議会（MRC）による無作為化ST03試験から得られた結果 （ISRCTN 46020948）  – Cunningham D et al</vt:lpstr>
      <vt:lpstr>2202: 第7版TNM分類において、リンパ節数が不足しているN0ステージをN1ステージに組み入れることで、胃癌における予後予測能が向上する：中国人患者1258例を対象とした単一施設試験の結果 – Li B</vt:lpstr>
      <vt:lpstr>2202: 第7版TNM分類において、リンパ節数が不足しているN0ステージをN1ステージに組み入れることで、胃癌における予後予測能が向上する：中国人患者1258例を対象とした単一施設試験の結果 – Li B</vt:lpstr>
      <vt:lpstr>2203: 根治的に切除された「非びまん型」胃癌患者におけるプログラム死リガンド-1 （PDL-1）の発現とヘリコバクター・ピロリ感染の関連性  – Di Bartolomeo M et al</vt:lpstr>
      <vt:lpstr>2203: 根治的に切除された「非びまん型」胃癌患者におけるプログラム死リガンド-1 （PDL-1）の発現とヘリコバクター・ピロリ感染の関連性  – Di Bartolomeo M et al</vt:lpstr>
      <vt:lpstr>2203: 根治的に切除された「非びまん型」胃癌患者におけるプログラム死リガンド-1 （PDL-1）の発現とヘリコバクター・ピロリ感染の関連性  – Di Bartolomeo M et al</vt:lpstr>
      <vt:lpstr>肛門癌</vt:lpstr>
      <vt:lpstr>500: PD-L1陽性の肛門管扁平上皮癌（SCC）に対するペムブロリズマブ（MK-3475）：KEYNOTE-028から得られた安全性および有効性の予備解析結果 – Ott PA et al</vt:lpstr>
      <vt:lpstr>500: PD-L1陽性の肛門管扁平上皮癌（SCC）に対するペムブロリズマブ（MK-3475）：KEYNOTE-028から得られた安全性および有効性の予備解析結果 – Ott PA et al</vt:lpstr>
      <vt:lpstr>500: PD-L1陽性の肛門管扁平上皮癌（SCC）に対するペムブロリズマブ（MK-3475）：KEYNOTE-028から得られた安全性および有効性の予備解析結果 – Ott PA et al</vt:lpstr>
      <vt:lpstr>神経内分泌腫瘍</vt:lpstr>
      <vt:lpstr>5LBA: 肺または消化器（GI）起源の進行非機能性神経内分泌腫瘍（NET）におけるエベロリムス: プラセボ対照、二重盲検、多施設共同、第III相RADIANT-4試験に由来する有効性および安全性の結果  – Yao J et al</vt:lpstr>
      <vt:lpstr>5LBA: 肺または消化器（GI）起源の進行非機能性神経内分泌腫瘍（NET）におけるエベロリムス: プラセボ対照、二重盲検、多施設共同、第III相RADIANT-4試験に由来する有効性および安全性の結果  – Yao J et al</vt:lpstr>
      <vt:lpstr>5LBA: 肺または消化器（GI）起源の進行非機能性神経内分泌腫瘍（NET）におけるエベロリムス: プラセボ対照、二重盲検、多施設共同、第III相RADIANT-4試験に由来する有効性および安全性の結果  – Yao J et al</vt:lpstr>
      <vt:lpstr>6LBA: 177Lu-Dotatateは中腸神経内分泌腫瘍患者における無増悪生存期間を有意に改善する：第III相NETTER-1試験の結果 – Strosberg J* et al</vt:lpstr>
      <vt:lpstr>6LBA: 177Lu-Dotatateは中腸神経内分泌腫瘍患者における無増悪生存期間を有意に改善する：第III相NETTER-1試験の結果 – Strosberg J* et al</vt:lpstr>
      <vt:lpstr>6LBA: 177Lu-Dotatateは中腸神経内分泌腫瘍患者における無増悪生存期間を有意に改善する：第III相NETTER-1試験の結果 – Strosberg J* et al</vt:lpstr>
      <vt:lpstr>癌性腹膜炎</vt:lpstr>
      <vt:lpstr>2204: 癌性腹膜炎患者における不完全な細胞切除および腹腔内温熱化学療法の中止の予測  – Milovanov V et al</vt:lpstr>
      <vt:lpstr>2204: 癌性腹膜炎患者における不完全な細胞切除および腹腔内温熱化学療法の中止の予測  – Milovanov V et al</vt:lpstr>
      <vt:lpstr>2204: 癌性腹膜炎患者における不完全な細胞切除および腹腔内温熱化学療法の中止の予測  – Milovanov V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UK0063614</dc:title>
  <dc:creator>Wheatcroft, Clare, Springer</dc:creator>
  <cp:lastModifiedBy>dworschak</cp:lastModifiedBy>
  <cp:revision>392</cp:revision>
  <dcterms:created xsi:type="dcterms:W3CDTF">2011-02-23T10:20:57Z</dcterms:created>
  <dcterms:modified xsi:type="dcterms:W3CDTF">2015-11-04T13:34:23Z</dcterms:modified>
</cp:coreProperties>
</file>