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301" r:id="rId2"/>
    <p:sldId id="302" r:id="rId3"/>
    <p:sldId id="303" r:id="rId4"/>
    <p:sldId id="608" r:id="rId5"/>
    <p:sldId id="305" r:id="rId6"/>
    <p:sldId id="695" r:id="rId7"/>
    <p:sldId id="621" r:id="rId8"/>
    <p:sldId id="622" r:id="rId9"/>
    <p:sldId id="623" r:id="rId10"/>
    <p:sldId id="624" r:id="rId11"/>
    <p:sldId id="625" r:id="rId12"/>
    <p:sldId id="626" r:id="rId13"/>
    <p:sldId id="627" r:id="rId14"/>
    <p:sldId id="628" r:id="rId15"/>
    <p:sldId id="629" r:id="rId16"/>
    <p:sldId id="630" r:id="rId17"/>
    <p:sldId id="631" r:id="rId18"/>
    <p:sldId id="632" r:id="rId19"/>
    <p:sldId id="633" r:id="rId20"/>
    <p:sldId id="634" r:id="rId21"/>
    <p:sldId id="635" r:id="rId22"/>
    <p:sldId id="636" r:id="rId23"/>
    <p:sldId id="637" r:id="rId24"/>
    <p:sldId id="572" r:id="rId25"/>
    <p:sldId id="573" r:id="rId26"/>
    <p:sldId id="574" r:id="rId27"/>
    <p:sldId id="638" r:id="rId28"/>
    <p:sldId id="639" r:id="rId29"/>
    <p:sldId id="640" r:id="rId30"/>
    <p:sldId id="641" r:id="rId31"/>
    <p:sldId id="642" r:id="rId32"/>
    <p:sldId id="643" r:id="rId33"/>
    <p:sldId id="644" r:id="rId34"/>
    <p:sldId id="645" r:id="rId35"/>
    <p:sldId id="646" r:id="rId36"/>
    <p:sldId id="647" r:id="rId37"/>
    <p:sldId id="648" r:id="rId38"/>
    <p:sldId id="649" r:id="rId39"/>
    <p:sldId id="650" r:id="rId40"/>
    <p:sldId id="651" r:id="rId41"/>
    <p:sldId id="652" r:id="rId42"/>
    <p:sldId id="653" r:id="rId43"/>
    <p:sldId id="654" r:id="rId44"/>
    <p:sldId id="655" r:id="rId45"/>
    <p:sldId id="696" r:id="rId46"/>
    <p:sldId id="697" r:id="rId47"/>
    <p:sldId id="656" r:id="rId48"/>
    <p:sldId id="657" r:id="rId49"/>
    <p:sldId id="658" r:id="rId50"/>
    <p:sldId id="659" r:id="rId51"/>
    <p:sldId id="660" r:id="rId52"/>
    <p:sldId id="661" r:id="rId53"/>
    <p:sldId id="665" r:id="rId54"/>
    <p:sldId id="666" r:id="rId55"/>
    <p:sldId id="667" r:id="rId56"/>
    <p:sldId id="668" r:id="rId57"/>
    <p:sldId id="669" r:id="rId58"/>
    <p:sldId id="670" r:id="rId59"/>
    <p:sldId id="674" r:id="rId60"/>
    <p:sldId id="675" r:id="rId61"/>
    <p:sldId id="676" r:id="rId62"/>
    <p:sldId id="671" r:id="rId63"/>
    <p:sldId id="672" r:id="rId64"/>
    <p:sldId id="673" r:id="rId65"/>
    <p:sldId id="683" r:id="rId66"/>
    <p:sldId id="677" r:id="rId67"/>
    <p:sldId id="678" r:id="rId68"/>
    <p:sldId id="679" r:id="rId69"/>
    <p:sldId id="689" r:id="rId70"/>
    <p:sldId id="690" r:id="rId71"/>
    <p:sldId id="691" r:id="rId72"/>
    <p:sldId id="684" r:id="rId73"/>
    <p:sldId id="575" r:id="rId74"/>
    <p:sldId id="576" r:id="rId75"/>
    <p:sldId id="577" r:id="rId76"/>
    <p:sldId id="563" r:id="rId77"/>
    <p:sldId id="564" r:id="rId78"/>
    <p:sldId id="565" r:id="rId79"/>
    <p:sldId id="688" r:id="rId80"/>
    <p:sldId id="692" r:id="rId81"/>
    <p:sldId id="693" r:id="rId82"/>
    <p:sldId id="694" r:id="rId83"/>
    <p:sldId id="566" r:id="rId84"/>
    <p:sldId id="567" r:id="rId85"/>
    <p:sldId id="568" r:id="rId86"/>
    <p:sldId id="569" r:id="rId87"/>
    <p:sldId id="570" r:id="rId88"/>
    <p:sldId id="571" r:id="rId89"/>
  </p:sldIdLst>
  <p:sldSz cx="9144000" cy="6858000" type="screen4x3"/>
  <p:notesSz cx="6858000" cy="9144000"/>
  <p:custDataLst>
    <p:tags r:id="rId9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Intro slides" id="{7B45F14A-1BE0-4F90-BA75-C366501E3FF3}">
          <p14:sldIdLst>
            <p14:sldId id="301"/>
            <p14:sldId id="302"/>
            <p14:sldId id="303"/>
            <p14:sldId id="608"/>
            <p14:sldId id="305"/>
            <p14:sldId id="695"/>
          </p14:sldIdLst>
        </p14:section>
        <p14:section name="CRC Adjuvant" id="{6D3372DE-DFC3-4E5B-AD29-211B3E3E6E41}">
          <p14:sldIdLst>
            <p14:sldId id="621"/>
            <p14:sldId id="622"/>
            <p14:sldId id="623"/>
            <p14:sldId id="624"/>
            <p14:sldId id="625"/>
            <p14:sldId id="626"/>
            <p14:sldId id="627"/>
            <p14:sldId id="628"/>
            <p14:sldId id="629"/>
            <p14:sldId id="630"/>
            <p14:sldId id="631"/>
            <p14:sldId id="632"/>
            <p14:sldId id="633"/>
            <p14:sldId id="634"/>
            <p14:sldId id="635"/>
            <p14:sldId id="636"/>
          </p14:sldIdLst>
        </p14:section>
        <p14:section name="CRC Liver mets" id="{9476A61F-1141-4D76-8152-0B9E4B7BC1AC}">
          <p14:sldIdLst>
            <p14:sldId id="637"/>
            <p14:sldId id="572"/>
            <p14:sldId id="573"/>
            <p14:sldId id="574"/>
          </p14:sldIdLst>
        </p14:section>
        <p14:section name="CRC 1L" id="{3BA3C102-139B-4842-9FD4-B6522F5FDCDE}">
          <p14:sldIdLst>
            <p14:sldId id="638"/>
            <p14:sldId id="639"/>
            <p14:sldId id="640"/>
            <p14:sldId id="641"/>
          </p14:sldIdLst>
        </p14:section>
        <p14:section name="CRC 2L" id="{5AF83B5F-7568-4032-AD24-3CD539D56BE7}">
          <p14:sldIdLst>
            <p14:sldId id="642"/>
            <p14:sldId id="643"/>
            <p14:sldId id="644"/>
            <p14:sldId id="645"/>
            <p14:sldId id="646"/>
            <p14:sldId id="647"/>
            <p14:sldId id="648"/>
            <p14:sldId id="649"/>
            <p14:sldId id="650"/>
            <p14:sldId id="651"/>
          </p14:sldIdLst>
        </p14:section>
        <p14:section name="CRC Biomarker" id="{780C356F-68DD-4000-AEA8-52049D40A6A0}">
          <p14:sldIdLst>
            <p14:sldId id="652"/>
            <p14:sldId id="653"/>
            <p14:sldId id="654"/>
            <p14:sldId id="655"/>
            <p14:sldId id="696"/>
            <p14:sldId id="697"/>
            <p14:sldId id="656"/>
            <p14:sldId id="657"/>
            <p14:sldId id="658"/>
            <p14:sldId id="659"/>
            <p14:sldId id="660"/>
            <p14:sldId id="661"/>
            <p14:sldId id="665"/>
            <p14:sldId id="666"/>
            <p14:sldId id="667"/>
            <p14:sldId id="668"/>
            <p14:sldId id="669"/>
            <p14:sldId id="670"/>
            <p14:sldId id="674"/>
            <p14:sldId id="675"/>
            <p14:sldId id="676"/>
            <p14:sldId id="671"/>
            <p14:sldId id="672"/>
            <p14:sldId id="673"/>
          </p14:sldIdLst>
        </p14:section>
        <p14:section name="CRC Endoscopy + surgery" id="{8B4A365F-7D52-4B73-8918-90BA38006D3E}">
          <p14:sldIdLst>
            <p14:sldId id="683"/>
            <p14:sldId id="677"/>
            <p14:sldId id="678"/>
            <p14:sldId id="679"/>
            <p14:sldId id="689"/>
            <p14:sldId id="690"/>
            <p14:sldId id="691"/>
          </p14:sldIdLst>
        </p14:section>
        <p14:section name="CRC Rectal" id="{8474F3A5-DA16-4845-ACBB-57C5F3CE62AF}">
          <p14:sldIdLst>
            <p14:sldId id="684"/>
            <p14:sldId id="575"/>
            <p14:sldId id="576"/>
            <p14:sldId id="577"/>
            <p14:sldId id="563"/>
            <p14:sldId id="564"/>
            <p14:sldId id="565"/>
          </p14:sldIdLst>
        </p14:section>
        <p14:section name="Anal cancer" id="{B7995890-B257-4E2A-ADC0-D7F961F18F00}">
          <p14:sldIdLst>
            <p14:sldId id="688"/>
            <p14:sldId id="692"/>
            <p14:sldId id="693"/>
            <p14:sldId id="694"/>
            <p14:sldId id="566"/>
            <p14:sldId id="567"/>
            <p14:sldId id="568"/>
            <p14:sldId id="569"/>
            <p14:sldId id="570"/>
            <p14:sldId id="571"/>
          </p14:sldIdLst>
        </p14:section>
      </p14:sectionLst>
    </p:ext>
    <p:ext uri="{EFAFB233-063F-42B5-8137-9DF3F51BA10A}">
      <p15:sldGuideLst xmlns:p15="http://schemas.microsoft.com/office/powerpoint/2012/main" xmlns="">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O'Connor, Roisin, Springer" initials="ORS"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D3D3D3"/>
    <a:srgbClr val="C0C0C0"/>
    <a:srgbClr val="E4E4E4"/>
    <a:srgbClr val="080808"/>
    <a:srgbClr val="00FF00"/>
    <a:srgbClr val="4D4D4D"/>
    <a:srgbClr val="000000"/>
    <a:srgbClr val="3333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40" autoAdjust="0"/>
    <p:restoredTop sz="94660"/>
  </p:normalViewPr>
  <p:slideViewPr>
    <p:cSldViewPr snapToGrid="0" showGuides="1">
      <p:cViewPr varScale="1">
        <p:scale>
          <a:sx n="88" d="100"/>
          <a:sy n="88" d="100"/>
        </p:scale>
        <p:origin x="-1776" y="-108"/>
      </p:cViewPr>
      <p:guideLst>
        <p:guide orient="horz" pos="4148"/>
        <p:guide orient="horz" pos="102"/>
        <p:guide orient="horz" pos="2160"/>
        <p:guide orient="horz" pos="731"/>
        <p:guide pos="2880"/>
        <p:guide pos="228"/>
        <p:guide pos="5532"/>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061732290021413E-2"/>
          <c:y val="5.6690585158093242E-2"/>
          <c:w val="0.89089041779978084"/>
          <c:h val="0.80803913403176075"/>
        </c:manualLayout>
      </c:layout>
      <c:barChart>
        <c:barDir val="col"/>
        <c:grouping val="clustered"/>
        <c:varyColors val="0"/>
        <c:ser>
          <c:idx val="0"/>
          <c:order val="0"/>
          <c:tx>
            <c:strRef>
              <c:f>Sheet1!$B$1</c:f>
              <c:strCache>
                <c:ptCount val="1"/>
                <c:pt idx="0">
                  <c:v>TNM</c:v>
                </c:pt>
              </c:strCache>
            </c:strRef>
          </c:tx>
          <c:spPr>
            <a:solidFill>
              <a:srgbClr val="043882"/>
            </a:solidFill>
          </c:spPr>
          <c:invertIfNegative val="0"/>
          <c:cat>
            <c:strRef>
              <c:f>Sheet1!$A$2:$A$6</c:f>
              <c:strCache>
                <c:ptCount val="5"/>
                <c:pt idx="0">
                  <c:v>Training</c:v>
                </c:pt>
                <c:pt idx="1">
                  <c:v>Val 1</c:v>
                </c:pt>
                <c:pt idx="2">
                  <c:v>Val 2</c:v>
                </c:pt>
                <c:pt idx="3">
                  <c:v>Val 3</c:v>
                </c:pt>
                <c:pt idx="4">
                  <c:v>Val 4</c:v>
                </c:pt>
              </c:strCache>
            </c:strRef>
          </c:cat>
          <c:val>
            <c:numRef>
              <c:f>Sheet1!$B$2:$B$6</c:f>
              <c:numCache>
                <c:formatCode>General</c:formatCode>
                <c:ptCount val="5"/>
                <c:pt idx="0">
                  <c:v>0.66</c:v>
                </c:pt>
                <c:pt idx="1">
                  <c:v>0.63</c:v>
                </c:pt>
                <c:pt idx="2">
                  <c:v>0.64</c:v>
                </c:pt>
                <c:pt idx="3">
                  <c:v>0.59</c:v>
                </c:pt>
                <c:pt idx="4">
                  <c:v>0.57999999999999996</c:v>
                </c:pt>
              </c:numCache>
            </c:numRef>
          </c:val>
        </c:ser>
        <c:ser>
          <c:idx val="1"/>
          <c:order val="1"/>
          <c:tx>
            <c:strRef>
              <c:f>Sheet1!$C$1</c:f>
              <c:strCache>
                <c:ptCount val="1"/>
                <c:pt idx="0">
                  <c:v>TNM mol</c:v>
                </c:pt>
              </c:strCache>
            </c:strRef>
          </c:tx>
          <c:spPr>
            <a:solidFill>
              <a:srgbClr val="B2C0EC"/>
            </a:solidFill>
          </c:spPr>
          <c:invertIfNegative val="0"/>
          <c:cat>
            <c:strRef>
              <c:f>Sheet1!$A$2:$A$6</c:f>
              <c:strCache>
                <c:ptCount val="5"/>
                <c:pt idx="0">
                  <c:v>Training</c:v>
                </c:pt>
                <c:pt idx="1">
                  <c:v>Val 1</c:v>
                </c:pt>
                <c:pt idx="2">
                  <c:v>Val 2</c:v>
                </c:pt>
                <c:pt idx="3">
                  <c:v>Val 3</c:v>
                </c:pt>
                <c:pt idx="4">
                  <c:v>Val 4</c:v>
                </c:pt>
              </c:strCache>
            </c:strRef>
          </c:cat>
          <c:val>
            <c:numRef>
              <c:f>Sheet1!$C$2:$C$6</c:f>
              <c:numCache>
                <c:formatCode>General</c:formatCode>
                <c:ptCount val="5"/>
                <c:pt idx="0">
                  <c:v>0.69</c:v>
                </c:pt>
                <c:pt idx="1">
                  <c:v>0.67</c:v>
                </c:pt>
                <c:pt idx="2">
                  <c:v>0.67</c:v>
                </c:pt>
                <c:pt idx="3">
                  <c:v>0.63</c:v>
                </c:pt>
                <c:pt idx="4">
                  <c:v>0.59</c:v>
                </c:pt>
              </c:numCache>
            </c:numRef>
          </c:val>
        </c:ser>
        <c:ser>
          <c:idx val="2"/>
          <c:order val="2"/>
          <c:tx>
            <c:strRef>
              <c:f>Sheet1!$D$1</c:f>
              <c:strCache>
                <c:ptCount val="1"/>
                <c:pt idx="0">
                  <c:v>TNM clin/path</c:v>
                </c:pt>
              </c:strCache>
            </c:strRef>
          </c:tx>
          <c:spPr>
            <a:solidFill>
              <a:srgbClr val="E75C00"/>
            </a:solidFill>
          </c:spPr>
          <c:invertIfNegative val="0"/>
          <c:cat>
            <c:strRef>
              <c:f>Sheet1!$A$2:$A$6</c:f>
              <c:strCache>
                <c:ptCount val="5"/>
                <c:pt idx="0">
                  <c:v>Training</c:v>
                </c:pt>
                <c:pt idx="1">
                  <c:v>Val 1</c:v>
                </c:pt>
                <c:pt idx="2">
                  <c:v>Val 2</c:v>
                </c:pt>
                <c:pt idx="3">
                  <c:v>Val 3</c:v>
                </c:pt>
                <c:pt idx="4">
                  <c:v>Val 4</c:v>
                </c:pt>
              </c:strCache>
            </c:strRef>
          </c:cat>
          <c:val>
            <c:numRef>
              <c:f>Sheet1!$D$2:$D$6</c:f>
              <c:numCache>
                <c:formatCode>General</c:formatCode>
                <c:ptCount val="5"/>
                <c:pt idx="0">
                  <c:v>0.72</c:v>
                </c:pt>
                <c:pt idx="1">
                  <c:v>0.7</c:v>
                </c:pt>
                <c:pt idx="2">
                  <c:v>0.71</c:v>
                </c:pt>
                <c:pt idx="3">
                  <c:v>0</c:v>
                </c:pt>
                <c:pt idx="4">
                  <c:v>0.62</c:v>
                </c:pt>
              </c:numCache>
            </c:numRef>
          </c:val>
        </c:ser>
        <c:ser>
          <c:idx val="3"/>
          <c:order val="3"/>
          <c:tx>
            <c:strRef>
              <c:f>Sheet1!$E$1</c:f>
              <c:strCache>
                <c:ptCount val="1"/>
                <c:pt idx="0">
                  <c:v>TNM clin/path mol</c:v>
                </c:pt>
              </c:strCache>
            </c:strRef>
          </c:tx>
          <c:spPr>
            <a:solidFill>
              <a:srgbClr val="4D4D4D"/>
            </a:solidFill>
          </c:spPr>
          <c:invertIfNegative val="0"/>
          <c:cat>
            <c:strRef>
              <c:f>Sheet1!$A$2:$A$6</c:f>
              <c:strCache>
                <c:ptCount val="5"/>
                <c:pt idx="0">
                  <c:v>Training</c:v>
                </c:pt>
                <c:pt idx="1">
                  <c:v>Val 1</c:v>
                </c:pt>
                <c:pt idx="2">
                  <c:v>Val 2</c:v>
                </c:pt>
                <c:pt idx="3">
                  <c:v>Val 3</c:v>
                </c:pt>
                <c:pt idx="4">
                  <c:v>Val 4</c:v>
                </c:pt>
              </c:strCache>
            </c:strRef>
          </c:cat>
          <c:val>
            <c:numRef>
              <c:f>Sheet1!$E$2:$E$6</c:f>
              <c:numCache>
                <c:formatCode>General</c:formatCode>
                <c:ptCount val="5"/>
                <c:pt idx="0">
                  <c:v>0.74</c:v>
                </c:pt>
                <c:pt idx="1">
                  <c:v>0.71</c:v>
                </c:pt>
                <c:pt idx="2">
                  <c:v>0.72</c:v>
                </c:pt>
                <c:pt idx="3">
                  <c:v>0</c:v>
                </c:pt>
                <c:pt idx="4">
                  <c:v>0.63</c:v>
                </c:pt>
              </c:numCache>
            </c:numRef>
          </c:val>
        </c:ser>
        <c:dLbls>
          <c:showLegendKey val="0"/>
          <c:showVal val="0"/>
          <c:showCatName val="0"/>
          <c:showSerName val="0"/>
          <c:showPercent val="0"/>
          <c:showBubbleSize val="0"/>
        </c:dLbls>
        <c:gapWidth val="150"/>
        <c:axId val="255808256"/>
        <c:axId val="417367552"/>
      </c:barChart>
      <c:catAx>
        <c:axId val="255808256"/>
        <c:scaling>
          <c:orientation val="minMax"/>
        </c:scaling>
        <c:delete val="0"/>
        <c:axPos val="b"/>
        <c:majorTickMark val="out"/>
        <c:minorTickMark val="none"/>
        <c:tickLblPos val="nextTo"/>
        <c:crossAx val="417367552"/>
        <c:crosses val="autoZero"/>
        <c:auto val="1"/>
        <c:lblAlgn val="ctr"/>
        <c:lblOffset val="100"/>
        <c:noMultiLvlLbl val="0"/>
      </c:catAx>
      <c:valAx>
        <c:axId val="417367552"/>
        <c:scaling>
          <c:orientation val="minMax"/>
          <c:max val="0.76000000000000012"/>
          <c:min val="0.52"/>
        </c:scaling>
        <c:delete val="0"/>
        <c:axPos val="l"/>
        <c:numFmt formatCode="General" sourceLinked="1"/>
        <c:majorTickMark val="out"/>
        <c:minorTickMark val="none"/>
        <c:tickLblPos val="nextTo"/>
        <c:crossAx val="255808256"/>
        <c:crosses val="autoZero"/>
        <c:crossBetween val="between"/>
        <c:majorUnit val="4.0000000000000008E-2"/>
      </c:valAx>
    </c:plotArea>
    <c:legend>
      <c:legendPos val="r"/>
      <c:layout>
        <c:manualLayout>
          <c:xMode val="edge"/>
          <c:yMode val="edge"/>
          <c:x val="0.73003845628630293"/>
          <c:y val="7.1206723175959677E-2"/>
          <c:w val="0.22747053200630191"/>
          <c:h val="0.38000596105259932"/>
        </c:manualLayout>
      </c:layout>
      <c:overlay val="0"/>
    </c:legend>
    <c:plotVisOnly val="1"/>
    <c:dispBlanksAs val="gap"/>
    <c:showDLblsOverMax val="0"/>
  </c:chart>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27/06/2016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6/27/2016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b="17898"/>
          <a:stretch/>
        </p:blipFill>
        <p:spPr>
          <a:xfrm>
            <a:off x="0" y="1481983"/>
            <a:ext cx="9144000" cy="4537816"/>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1608719" y="182544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bg1"/>
                </a:solidFill>
                <a:effectLst/>
                <a:uLnTx/>
                <a:uFillTx/>
                <a:latin typeface="Arial"/>
                <a:ea typeface="+mn-ea"/>
                <a:cs typeface="Arial"/>
              </a:rPr>
              <a:t>2016 ASCO ANNUAL MEETING</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bg1"/>
                </a:solidFill>
                <a:effectLst/>
                <a:latin typeface="Arial"/>
                <a:ea typeface="+mn-ea"/>
                <a:cs typeface="Arial"/>
              </a:rPr>
              <a:t>3–7 </a:t>
            </a:r>
            <a:r>
              <a:rPr lang="en-US" sz="2000" b="0" kern="1200" dirty="0">
                <a:solidFill>
                  <a:schemeClr val="bg1"/>
                </a:solidFill>
                <a:effectLst/>
                <a:latin typeface="Arial"/>
                <a:ea typeface="+mn-ea"/>
                <a:cs typeface="Arial"/>
              </a:rPr>
              <a:t>June 2016 | </a:t>
            </a:r>
            <a:r>
              <a:rPr lang="en-US" sz="2000" b="0" kern="1200" baseline="0" dirty="0">
                <a:solidFill>
                  <a:schemeClr val="bg1"/>
                </a:solidFill>
                <a:effectLst/>
                <a:latin typeface="Arial"/>
                <a:ea typeface="+mn-ea"/>
                <a:cs typeface="Arial"/>
              </a:rPr>
              <a:t>Chicago, USA</a:t>
            </a:r>
            <a:endParaRPr lang="en-US" sz="2000" b="0" kern="1200" dirty="0">
              <a:solidFill>
                <a:schemeClr val="bg1"/>
              </a:solidFill>
              <a:effectLst/>
              <a:latin typeface="Arial"/>
              <a:ea typeface="+mn-ea"/>
              <a:cs typeface="Arial"/>
            </a:endParaRPr>
          </a:p>
        </p:txBody>
      </p:sp>
    </p:spTree>
    <p:extLst>
      <p:ext uri="{BB962C8B-B14F-4D97-AF65-F5344CB8AC3E}">
        <p14:creationId xmlns:p14="http://schemas.microsoft.com/office/powerpoint/2010/main" val="3184330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12050" b="17945"/>
          <a:stretch/>
        </p:blipFill>
        <p:spPr>
          <a:xfrm>
            <a:off x="0" y="1481983"/>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2932694" y="1815921"/>
            <a:ext cx="5902614" cy="769441"/>
          </a:xfrm>
          <a:prstGeom prst="rect">
            <a:avLst/>
          </a:prstGeom>
        </p:spPr>
        <p:txBody>
          <a:bodyPr wrap="square">
            <a:spAutoFit/>
          </a:bodyPr>
          <a:lstStyle/>
          <a:p>
            <a:pPr algn="r"/>
            <a:r>
              <a:rPr kumimoji="0" lang="en-GB" sz="2400" b="1" i="0" u="none" strike="noStrike" kern="0" cap="none" spc="0" normalizeH="0" baseline="0" noProof="0" dirty="0">
                <a:ln>
                  <a:noFill/>
                </a:ln>
                <a:solidFill>
                  <a:schemeClr val="tx2"/>
                </a:solidFill>
                <a:effectLst/>
                <a:uLnTx/>
                <a:uFillTx/>
                <a:latin typeface="Arial"/>
                <a:ea typeface="+mn-ea"/>
                <a:cs typeface="Arial"/>
              </a:rPr>
              <a:t>2016 ASCO ANNUAL MEETING</a:t>
            </a:r>
          </a:p>
          <a:p>
            <a:pPr marL="0" marR="0" indent="0" algn="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tx2"/>
                </a:solidFill>
                <a:effectLst/>
                <a:latin typeface="Arial"/>
                <a:ea typeface="+mn-ea"/>
                <a:cs typeface="Arial"/>
              </a:rPr>
              <a:t>3–7 </a:t>
            </a:r>
            <a:r>
              <a:rPr lang="en-US" sz="2000" b="0" kern="1200" dirty="0">
                <a:solidFill>
                  <a:schemeClr val="tx2"/>
                </a:solidFill>
                <a:effectLst/>
                <a:latin typeface="Arial"/>
                <a:ea typeface="+mn-ea"/>
                <a:cs typeface="Arial"/>
              </a:rPr>
              <a:t>June 2016 | </a:t>
            </a:r>
            <a:r>
              <a:rPr lang="en-US" sz="2000" b="0" kern="1200" baseline="0" dirty="0">
                <a:solidFill>
                  <a:schemeClr val="tx2"/>
                </a:solidFill>
                <a:effectLst/>
                <a:latin typeface="Arial"/>
                <a:ea typeface="+mn-ea"/>
                <a:cs typeface="Arial"/>
              </a:rPr>
              <a:t>Chicago, USA</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389737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9375" b="5311"/>
          <a:stretch/>
        </p:blipFill>
        <p:spPr>
          <a:xfrm>
            <a:off x="0" y="1428749"/>
            <a:ext cx="9144000" cy="459104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Arial"/>
                <a:ea typeface="+mn-ea"/>
                <a:cs typeface="Arial"/>
              </a:rPr>
              <a:t>2016 ASCO ANNUAL MEETING</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tx2"/>
                </a:solidFill>
                <a:effectLst>
                  <a:outerShdw blurRad="38100" dist="38100" dir="2700000" algn="tl">
                    <a:srgbClr val="000000">
                      <a:alpha val="43137"/>
                    </a:srgbClr>
                  </a:outerShdw>
                </a:effectLst>
                <a:latin typeface="Arial"/>
                <a:ea typeface="+mn-ea"/>
                <a:cs typeface="Arial"/>
              </a:rPr>
              <a:t>3–7 </a:t>
            </a:r>
            <a:r>
              <a:rPr lang="en-US" sz="2000" b="0" kern="1200" dirty="0">
                <a:solidFill>
                  <a:schemeClr val="tx2"/>
                </a:solidFill>
                <a:effectLst>
                  <a:outerShdw blurRad="38100" dist="38100" dir="2700000" algn="tl">
                    <a:srgbClr val="000000">
                      <a:alpha val="43137"/>
                    </a:srgbClr>
                  </a:outerShdw>
                </a:effectLst>
                <a:latin typeface="Arial"/>
                <a:ea typeface="+mn-ea"/>
                <a:cs typeface="Arial"/>
              </a:rPr>
              <a:t>June 2016 | </a:t>
            </a:r>
            <a:r>
              <a:rPr lang="en-US" sz="2000" b="0" kern="1200" baseline="0" dirty="0">
                <a:solidFill>
                  <a:schemeClr val="tx2"/>
                </a:solidFill>
                <a:effectLst>
                  <a:outerShdw blurRad="38100" dist="38100" dir="2700000" algn="tl">
                    <a:srgbClr val="000000">
                      <a:alpha val="43137"/>
                    </a:srgbClr>
                  </a:outerShdw>
                </a:effectLst>
                <a:latin typeface="Arial"/>
                <a:ea typeface="+mn-ea"/>
                <a:cs typeface="Arial"/>
              </a:rPr>
              <a:t>Chicago, USA</a:t>
            </a:r>
            <a:endParaRPr lang="en-US" sz="2000" b="0" kern="1200" dirty="0">
              <a:solidFill>
                <a:schemeClr val="tx2"/>
              </a:solidFill>
              <a:effectLst>
                <a:outerShdw blurRad="38100" dist="38100" dir="2700000" algn="tl">
                  <a:srgbClr val="000000">
                    <a:alpha val="43137"/>
                  </a:srgbClr>
                </a:outerShdw>
              </a:effectLst>
              <a:latin typeface="Arial"/>
              <a:ea typeface="+mn-ea"/>
              <a:cs typeface="Arial"/>
            </a:endParaRPr>
          </a:p>
        </p:txBody>
      </p:sp>
    </p:spTree>
    <p:extLst>
      <p:ext uri="{BB962C8B-B14F-4D97-AF65-F5344CB8AC3E}">
        <p14:creationId xmlns:p14="http://schemas.microsoft.com/office/powerpoint/2010/main" val="191111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0" r:id="rId1"/>
    <p:sldLayoutId id="2147483673" r:id="rId2"/>
    <p:sldLayoutId id="2147483672" r:id="rId3"/>
    <p:sldLayoutId id="2147483667" r:id="rId4"/>
    <p:sldLayoutId id="2147483656" r:id="rId5"/>
    <p:sldLayoutId id="2147483650" r:id="rId6"/>
    <p:sldLayoutId id="2147483664" r:id="rId7"/>
    <p:sldLayoutId id="2147483651" r:id="rId8"/>
    <p:sldLayoutId id="2147483652" r:id="rId9"/>
    <p:sldLayoutId id="2147483654" r:id="rId10"/>
    <p:sldLayoutId id="2147483655"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7.xml"/><Relationship Id="rId7" Type="http://schemas.openxmlformats.org/officeDocument/2006/relationships/slide" Target="slide41.xml"/><Relationship Id="rId2" Type="http://schemas.openxmlformats.org/officeDocument/2006/relationships/slide" Target="slide6.xml"/><Relationship Id="rId1" Type="http://schemas.openxmlformats.org/officeDocument/2006/relationships/slideLayout" Target="../slideLayouts/slideLayout10.xml"/><Relationship Id="rId6" Type="http://schemas.openxmlformats.org/officeDocument/2006/relationships/slide" Target="slide31.xml"/><Relationship Id="rId5" Type="http://schemas.openxmlformats.org/officeDocument/2006/relationships/slide" Target="slide27.xml"/><Relationship Id="rId10" Type="http://schemas.openxmlformats.org/officeDocument/2006/relationships/slide" Target="slide79.xml"/><Relationship Id="rId4" Type="http://schemas.openxmlformats.org/officeDocument/2006/relationships/slide" Target="slide23.xml"/><Relationship Id="rId9" Type="http://schemas.openxmlformats.org/officeDocument/2006/relationships/slide" Target="slide7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hyperlink" Target="http://abstract.asco.org/176/AbstView_176_166452.html" TargetMode="Externa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hyperlink" Target="http://abstract.asco.org/176/AbstView_176_166452.html" TargetMode="Externa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2016</a:t>
            </a:r>
            <a:br>
              <a:rPr lang="en-US" dirty="0"/>
            </a:br>
            <a:r>
              <a:rPr lang="en-US" sz="2800" b="0" dirty="0"/>
              <a:t>Selected abstracts </a:t>
            </a:r>
            <a:r>
              <a:rPr lang="en-US" sz="2800" b="0" dirty="0" smtClean="0"/>
              <a:t>on </a:t>
            </a:r>
            <a:r>
              <a:rPr lang="en-US" sz="2800" dirty="0" smtClean="0"/>
              <a:t>Colorectal Cancer</a:t>
            </a:r>
            <a:r>
              <a:rPr lang="en-US" sz="2800" b="0" dirty="0" smtClean="0"/>
              <a:t> from</a:t>
            </a:r>
            <a:r>
              <a:rPr lang="en-US" sz="2800" b="0" dirty="0"/>
              <a:t>:</a:t>
            </a:r>
            <a:endParaRPr lang="en-GB" sz="2800" b="0" dirty="0"/>
          </a:p>
        </p:txBody>
      </p:sp>
    </p:spTree>
    <p:extLst>
      <p:ext uri="{BB962C8B-B14F-4D97-AF65-F5344CB8AC3E}">
        <p14:creationId xmlns:p14="http://schemas.microsoft.com/office/powerpoint/2010/main" val="56483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43882"/>
                </a:solidFill>
              </a:rPr>
              <a:t>3500: Validation of the Immunoscore (IM) as a prognostic marker in stage I/II/III colon cancer: Results of a worldwide consortium-based analysis of 1,336 patients – </a:t>
            </a:r>
            <a:r>
              <a:rPr lang="en-GB" dirty="0" err="1">
                <a:solidFill>
                  <a:srgbClr val="043882"/>
                </a:solidFill>
              </a:rPr>
              <a:t>Galon</a:t>
            </a:r>
            <a:r>
              <a:rPr lang="en-GB" dirty="0">
                <a:solidFill>
                  <a:srgbClr val="043882"/>
                </a:solidFill>
              </a:rPr>
              <a:t> J, et al</a:t>
            </a:r>
            <a:endParaRPr lang="en-GB" sz="1600" dirty="0"/>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spcBef>
                <a:spcPts val="600"/>
              </a:spcBef>
              <a:buNone/>
            </a:pPr>
            <a:r>
              <a:rPr lang="en-GB" b="1" dirty="0" smtClean="0"/>
              <a:t>Conclusions</a:t>
            </a:r>
          </a:p>
          <a:p>
            <a:r>
              <a:rPr lang="en-GB" b="1" dirty="0" smtClean="0"/>
              <a:t>TTR, DFS and OS were significantly longer in </a:t>
            </a:r>
            <a:r>
              <a:rPr lang="en-GB" b="1" dirty="0"/>
              <a:t>patients </a:t>
            </a:r>
            <a:r>
              <a:rPr lang="en-GB" b="1" dirty="0" smtClean="0"/>
              <a:t>with Stage </a:t>
            </a:r>
            <a:r>
              <a:rPr lang="en-GB" b="1" dirty="0"/>
              <a:t>I–III colon </a:t>
            </a:r>
            <a:r>
              <a:rPr lang="en-GB" b="1" dirty="0" smtClean="0"/>
              <a:t>cancer who had a high vs low Immunoscore</a:t>
            </a:r>
          </a:p>
          <a:p>
            <a:pPr lvl="1"/>
            <a:r>
              <a:rPr lang="en-GB" b="1" dirty="0" smtClean="0"/>
              <a:t>Low Immunoscore </a:t>
            </a:r>
            <a:r>
              <a:rPr lang="en-GB" b="1" dirty="0"/>
              <a:t>identified a subgroup of patients with high-risk </a:t>
            </a:r>
            <a:r>
              <a:rPr lang="en-GB" b="1" dirty="0" smtClean="0"/>
              <a:t>disease</a:t>
            </a:r>
          </a:p>
          <a:p>
            <a:r>
              <a:rPr lang="en-GB" b="1" dirty="0" smtClean="0"/>
              <a:t>The findings in this study may result in the implementation of the Immunoscore as a new component for the classification of cancer</a:t>
            </a:r>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Galon</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3500</a:t>
            </a:r>
            <a:endParaRPr lang="en-GB" dirty="0"/>
          </a:p>
        </p:txBody>
      </p:sp>
      <p:sp>
        <p:nvSpPr>
          <p:cNvPr id="8" name="TextBox 7"/>
          <p:cNvSpPr txBox="1"/>
          <p:nvPr/>
        </p:nvSpPr>
        <p:spPr>
          <a:xfrm>
            <a:off x="1247195" y="3074313"/>
            <a:ext cx="776174" cy="261610"/>
          </a:xfrm>
          <a:prstGeom prst="rect">
            <a:avLst/>
          </a:prstGeom>
          <a:noFill/>
        </p:spPr>
        <p:txBody>
          <a:bodyPr wrap="none" rtlCol="0">
            <a:spAutoFit/>
          </a:bodyPr>
          <a:lstStyle/>
          <a:p>
            <a:pPr algn="ctr"/>
            <a:r>
              <a:rPr lang="en-GB" sz="1100" dirty="0">
                <a:solidFill>
                  <a:srgbClr val="FFFFFF"/>
                </a:solidFill>
                <a:latin typeface="Arial"/>
                <a:cs typeface="Arial"/>
              </a:rPr>
              <a:t>p&lt;0.0001</a:t>
            </a:r>
          </a:p>
        </p:txBody>
      </p:sp>
      <p:sp>
        <p:nvSpPr>
          <p:cNvPr id="9" name="TextBox 8"/>
          <p:cNvSpPr txBox="1"/>
          <p:nvPr/>
        </p:nvSpPr>
        <p:spPr>
          <a:xfrm>
            <a:off x="4377430" y="3074313"/>
            <a:ext cx="776174" cy="261610"/>
          </a:xfrm>
          <a:prstGeom prst="rect">
            <a:avLst/>
          </a:prstGeom>
          <a:noFill/>
        </p:spPr>
        <p:txBody>
          <a:bodyPr wrap="none" rtlCol="0">
            <a:spAutoFit/>
          </a:bodyPr>
          <a:lstStyle/>
          <a:p>
            <a:pPr algn="ctr"/>
            <a:r>
              <a:rPr lang="en-GB" sz="1100" dirty="0">
                <a:solidFill>
                  <a:srgbClr val="FFFFFF"/>
                </a:solidFill>
                <a:latin typeface="Arial"/>
                <a:cs typeface="Arial"/>
              </a:rPr>
              <a:t>p&lt;0.0001</a:t>
            </a:r>
          </a:p>
        </p:txBody>
      </p:sp>
      <p:sp>
        <p:nvSpPr>
          <p:cNvPr id="10" name="TextBox 9"/>
          <p:cNvSpPr txBox="1"/>
          <p:nvPr/>
        </p:nvSpPr>
        <p:spPr>
          <a:xfrm>
            <a:off x="7425430" y="3150513"/>
            <a:ext cx="776174" cy="261610"/>
          </a:xfrm>
          <a:prstGeom prst="rect">
            <a:avLst/>
          </a:prstGeom>
          <a:noFill/>
        </p:spPr>
        <p:txBody>
          <a:bodyPr wrap="none" rtlCol="0">
            <a:spAutoFit/>
          </a:bodyPr>
          <a:lstStyle/>
          <a:p>
            <a:pPr algn="ctr"/>
            <a:r>
              <a:rPr lang="en-GB" sz="1100" dirty="0">
                <a:solidFill>
                  <a:srgbClr val="FFFFFF"/>
                </a:solidFill>
                <a:latin typeface="Arial"/>
                <a:cs typeface="Arial"/>
              </a:rPr>
              <a:t>p&lt;0.0001</a:t>
            </a:r>
          </a:p>
        </p:txBody>
      </p:sp>
      <p:sp>
        <p:nvSpPr>
          <p:cNvPr id="15" name="Rectangle 14"/>
          <p:cNvSpPr/>
          <p:nvPr/>
        </p:nvSpPr>
        <p:spPr>
          <a:xfrm>
            <a:off x="762000" y="1535668"/>
            <a:ext cx="7539243" cy="369332"/>
          </a:xfrm>
          <a:prstGeom prst="rect">
            <a:avLst/>
          </a:prstGeom>
        </p:spPr>
        <p:txBody>
          <a:bodyPr wrap="none">
            <a:spAutoFit/>
          </a:bodyPr>
          <a:lstStyle/>
          <a:p>
            <a:r>
              <a:rPr lang="en-GB" b="1" dirty="0">
                <a:solidFill>
                  <a:srgbClr val="4D4D4D"/>
                </a:solidFill>
                <a:latin typeface="Arial"/>
                <a:cs typeface="Arial"/>
              </a:rPr>
              <a:t>Overall population: </a:t>
            </a:r>
            <a:r>
              <a:rPr lang="en-GB" b="1" dirty="0" smtClean="0">
                <a:solidFill>
                  <a:srgbClr val="4D4D4D"/>
                </a:solidFill>
                <a:latin typeface="Arial"/>
                <a:cs typeface="Arial"/>
              </a:rPr>
              <a:t>low </a:t>
            </a:r>
            <a:r>
              <a:rPr lang="en-GB" b="1" dirty="0">
                <a:solidFill>
                  <a:srgbClr val="4D4D4D"/>
                </a:solidFill>
                <a:latin typeface="Arial"/>
                <a:cs typeface="Arial"/>
              </a:rPr>
              <a:t>vs medium vs high </a:t>
            </a:r>
            <a:r>
              <a:rPr lang="en-GB" b="1" dirty="0" smtClean="0">
                <a:solidFill>
                  <a:srgbClr val="4D4D4D"/>
                </a:solidFill>
                <a:latin typeface="Arial"/>
                <a:cs typeface="Arial"/>
              </a:rPr>
              <a:t>Immunoscore </a:t>
            </a:r>
            <a:r>
              <a:rPr lang="en-GB" b="1" dirty="0">
                <a:solidFill>
                  <a:srgbClr val="4D4D4D"/>
                </a:solidFill>
                <a:latin typeface="Arial"/>
                <a:cs typeface="Arial"/>
              </a:rPr>
              <a:t>(n=2667)</a:t>
            </a:r>
          </a:p>
        </p:txBody>
      </p:sp>
      <p:sp>
        <p:nvSpPr>
          <p:cNvPr id="16" name="TextBox 15"/>
          <p:cNvSpPr txBox="1"/>
          <p:nvPr/>
        </p:nvSpPr>
        <p:spPr>
          <a:xfrm>
            <a:off x="4538246" y="1978751"/>
            <a:ext cx="646331" cy="369332"/>
          </a:xfrm>
          <a:prstGeom prst="rect">
            <a:avLst/>
          </a:prstGeom>
          <a:noFill/>
        </p:spPr>
        <p:txBody>
          <a:bodyPr wrap="none" rtlCol="0">
            <a:spAutoFit/>
          </a:bodyPr>
          <a:lstStyle/>
          <a:p>
            <a:r>
              <a:rPr lang="en-GB" dirty="0">
                <a:solidFill>
                  <a:srgbClr val="4D4D4D"/>
                </a:solidFill>
                <a:latin typeface="Arial"/>
                <a:cs typeface="Arial"/>
              </a:rPr>
              <a:t>DFS</a:t>
            </a:r>
          </a:p>
        </p:txBody>
      </p:sp>
      <p:sp>
        <p:nvSpPr>
          <p:cNvPr id="17" name="TextBox 16"/>
          <p:cNvSpPr txBox="1"/>
          <p:nvPr/>
        </p:nvSpPr>
        <p:spPr>
          <a:xfrm>
            <a:off x="7510046" y="1979548"/>
            <a:ext cx="518091" cy="369332"/>
          </a:xfrm>
          <a:prstGeom prst="rect">
            <a:avLst/>
          </a:prstGeom>
          <a:noFill/>
        </p:spPr>
        <p:txBody>
          <a:bodyPr wrap="none" rtlCol="0">
            <a:spAutoFit/>
          </a:bodyPr>
          <a:lstStyle/>
          <a:p>
            <a:r>
              <a:rPr lang="en-GB" dirty="0">
                <a:solidFill>
                  <a:srgbClr val="4D4D4D"/>
                </a:solidFill>
                <a:latin typeface="Arial"/>
                <a:cs typeface="Arial"/>
              </a:rPr>
              <a:t>OS</a:t>
            </a:r>
          </a:p>
        </p:txBody>
      </p:sp>
      <p:sp>
        <p:nvSpPr>
          <p:cNvPr id="19" name="TextBox 18"/>
          <p:cNvSpPr txBox="1"/>
          <p:nvPr/>
        </p:nvSpPr>
        <p:spPr>
          <a:xfrm>
            <a:off x="1860134" y="1978985"/>
            <a:ext cx="633507" cy="369332"/>
          </a:xfrm>
          <a:prstGeom prst="rect">
            <a:avLst/>
          </a:prstGeom>
          <a:noFill/>
        </p:spPr>
        <p:txBody>
          <a:bodyPr wrap="none" rtlCol="0">
            <a:spAutoFit/>
          </a:bodyPr>
          <a:lstStyle/>
          <a:p>
            <a:r>
              <a:rPr lang="en-GB" dirty="0">
                <a:solidFill>
                  <a:srgbClr val="4D4D4D"/>
                </a:solidFill>
                <a:latin typeface="Arial"/>
                <a:cs typeface="Arial"/>
              </a:rPr>
              <a:t>TTR</a:t>
            </a:r>
          </a:p>
        </p:txBody>
      </p:sp>
      <p:sp>
        <p:nvSpPr>
          <p:cNvPr id="20" name="TextBox 19"/>
          <p:cNvSpPr txBox="1"/>
          <p:nvPr/>
        </p:nvSpPr>
        <p:spPr>
          <a:xfrm>
            <a:off x="1540883" y="2875611"/>
            <a:ext cx="776174" cy="261610"/>
          </a:xfrm>
          <a:prstGeom prst="rect">
            <a:avLst/>
          </a:prstGeom>
          <a:noFill/>
        </p:spPr>
        <p:txBody>
          <a:bodyPr wrap="none" rtlCol="0">
            <a:spAutoFit/>
          </a:bodyPr>
          <a:lstStyle/>
          <a:p>
            <a:pPr algn="ctr"/>
            <a:r>
              <a:rPr lang="en-GB" sz="1100" dirty="0">
                <a:solidFill>
                  <a:srgbClr val="4D4D4D"/>
                </a:solidFill>
                <a:latin typeface="Arial"/>
                <a:cs typeface="Arial"/>
              </a:rPr>
              <a:t>p&lt;0.0001</a:t>
            </a:r>
          </a:p>
        </p:txBody>
      </p:sp>
      <p:sp>
        <p:nvSpPr>
          <p:cNvPr id="21" name="TextBox 20"/>
          <p:cNvSpPr txBox="1"/>
          <p:nvPr/>
        </p:nvSpPr>
        <p:spPr>
          <a:xfrm>
            <a:off x="3635896" y="2875611"/>
            <a:ext cx="776174" cy="261610"/>
          </a:xfrm>
          <a:prstGeom prst="rect">
            <a:avLst/>
          </a:prstGeom>
          <a:noFill/>
        </p:spPr>
        <p:txBody>
          <a:bodyPr wrap="none" rtlCol="0">
            <a:spAutoFit/>
          </a:bodyPr>
          <a:lstStyle/>
          <a:p>
            <a:pPr algn="ctr"/>
            <a:r>
              <a:rPr lang="en-GB" sz="1100" dirty="0">
                <a:solidFill>
                  <a:srgbClr val="4D4D4D"/>
                </a:solidFill>
                <a:latin typeface="Arial"/>
                <a:cs typeface="Arial"/>
              </a:rPr>
              <a:t>p&lt;0.0001</a:t>
            </a:r>
          </a:p>
        </p:txBody>
      </p:sp>
      <p:sp>
        <p:nvSpPr>
          <p:cNvPr id="22" name="TextBox 21"/>
          <p:cNvSpPr txBox="1"/>
          <p:nvPr/>
        </p:nvSpPr>
        <p:spPr>
          <a:xfrm>
            <a:off x="6766662" y="2875611"/>
            <a:ext cx="776174" cy="261610"/>
          </a:xfrm>
          <a:prstGeom prst="rect">
            <a:avLst/>
          </a:prstGeom>
          <a:noFill/>
        </p:spPr>
        <p:txBody>
          <a:bodyPr wrap="none" rtlCol="0">
            <a:spAutoFit/>
          </a:bodyPr>
          <a:lstStyle/>
          <a:p>
            <a:pPr algn="ctr"/>
            <a:r>
              <a:rPr lang="en-GB" sz="1100" dirty="0">
                <a:solidFill>
                  <a:srgbClr val="4D4D4D"/>
                </a:solidFill>
                <a:latin typeface="Arial"/>
                <a:cs typeface="Arial"/>
              </a:rPr>
              <a:t>p&lt;0.0001</a:t>
            </a:r>
          </a:p>
        </p:txBody>
      </p:sp>
      <p:graphicFrame>
        <p:nvGraphicFramePr>
          <p:cNvPr id="23" name="Table 22"/>
          <p:cNvGraphicFramePr>
            <a:graphicFrameLocks noGrp="1"/>
          </p:cNvGraphicFramePr>
          <p:nvPr>
            <p:extLst>
              <p:ext uri="{D42A27DB-BD31-4B8C-83A1-F6EECF244321}">
                <p14:modId xmlns:p14="http://schemas.microsoft.com/office/powerpoint/2010/main" val="1724162988"/>
              </p:ext>
            </p:extLst>
          </p:nvPr>
        </p:nvGraphicFramePr>
        <p:xfrm>
          <a:off x="692054" y="3188344"/>
          <a:ext cx="2370234" cy="975360"/>
        </p:xfrm>
        <a:graphic>
          <a:graphicData uri="http://schemas.openxmlformats.org/drawingml/2006/table">
            <a:tbl>
              <a:tblPr firstRow="1" bandRow="1">
                <a:tableStyleId>{5C22544A-7EE6-4342-B048-85BDC9FD1C3A}</a:tableStyleId>
              </a:tblPr>
              <a:tblGrid>
                <a:gridCol w="563277"/>
                <a:gridCol w="467765"/>
                <a:gridCol w="720067"/>
                <a:gridCol w="619125"/>
              </a:tblGrid>
              <a:tr h="0">
                <a:tc>
                  <a:txBody>
                    <a:bodyPr/>
                    <a:lstStyle/>
                    <a:p>
                      <a:pPr algn="l">
                        <a:lnSpc>
                          <a:spcPts val="600"/>
                        </a:lnSpc>
                      </a:pPr>
                      <a:r>
                        <a:rPr lang="en-GB" sz="600" dirty="0" smtClean="0">
                          <a:solidFill>
                            <a:schemeClr val="tx1"/>
                          </a:solidFill>
                          <a:latin typeface="+mn-lt"/>
                        </a:rPr>
                        <a:t>Risk subgroup</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600"/>
                        </a:lnSpc>
                      </a:pPr>
                      <a:r>
                        <a:rPr lang="en-GB" sz="600" dirty="0" smtClean="0">
                          <a:solidFill>
                            <a:schemeClr val="tx1"/>
                          </a:solidFill>
                          <a:latin typeface="+mn-lt"/>
                        </a:rPr>
                        <a:t>Events</a:t>
                      </a:r>
                      <a:r>
                        <a:rPr lang="en-GB" sz="600" baseline="0" dirty="0" smtClean="0">
                          <a:solidFill>
                            <a:schemeClr val="tx1"/>
                          </a:solidFill>
                          <a:latin typeface="+mn-lt"/>
                        </a:rPr>
                        <a:t> /total</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5 year KM </a:t>
                      </a:r>
                      <a:r>
                        <a:rPr lang="en-GB" sz="600" dirty="0" err="1" smtClean="0">
                          <a:solidFill>
                            <a:schemeClr val="tx1"/>
                          </a:solidFill>
                          <a:latin typeface="+mn-lt"/>
                        </a:rPr>
                        <a:t>est</a:t>
                      </a:r>
                      <a:r>
                        <a:rPr lang="en-GB" sz="600" dirty="0" smtClean="0">
                          <a:solidFill>
                            <a:schemeClr val="tx1"/>
                          </a:solidFill>
                          <a:latin typeface="+mn-lt"/>
                        </a:rPr>
                        <a:t>, %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HR (95% CI)</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7160">
                <a:tc>
                  <a:txBody>
                    <a:bodyPr/>
                    <a:lstStyle/>
                    <a:p>
                      <a:pPr algn="l">
                        <a:lnSpc>
                          <a:spcPts val="600"/>
                        </a:lnSpc>
                      </a:pPr>
                      <a:r>
                        <a:rPr lang="en-GB" sz="600" dirty="0" smtClean="0">
                          <a:solidFill>
                            <a:schemeClr val="tx1"/>
                          </a:solidFill>
                          <a:latin typeface="+mn-lt"/>
                        </a:rPr>
                        <a:t>      High</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186/ 674</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69.0 </a:t>
                      </a:r>
                      <a:br>
                        <a:rPr lang="en-GB" sz="600" dirty="0" smtClean="0">
                          <a:solidFill>
                            <a:schemeClr val="tx1"/>
                          </a:solidFill>
                          <a:latin typeface="+mn-lt"/>
                        </a:rPr>
                      </a:br>
                      <a:r>
                        <a:rPr lang="en-GB" sz="600" dirty="0" smtClean="0">
                          <a:solidFill>
                            <a:schemeClr val="tx1"/>
                          </a:solidFill>
                          <a:latin typeface="+mn-lt"/>
                        </a:rPr>
                        <a:t>(65.2,</a:t>
                      </a:r>
                      <a:r>
                        <a:rPr lang="en-GB" sz="600" baseline="0" dirty="0" smtClean="0">
                          <a:solidFill>
                            <a:schemeClr val="tx1"/>
                          </a:solidFill>
                          <a:latin typeface="+mn-lt"/>
                        </a:rPr>
                        <a:t> </a:t>
                      </a:r>
                      <a:r>
                        <a:rPr lang="en-GB" sz="600" dirty="0" smtClean="0">
                          <a:solidFill>
                            <a:schemeClr val="tx1"/>
                          </a:solidFill>
                          <a:latin typeface="+mn-lt"/>
                        </a:rPr>
                        <a:t>72.9)</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Reference</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7160">
                <a:tc>
                  <a:txBody>
                    <a:bodyPr/>
                    <a:lstStyle/>
                    <a:p>
                      <a:pPr algn="l">
                        <a:lnSpc>
                          <a:spcPts val="600"/>
                        </a:lnSpc>
                      </a:pPr>
                      <a:r>
                        <a:rPr lang="en-GB" sz="600" dirty="0" smtClean="0">
                          <a:solidFill>
                            <a:schemeClr val="tx1"/>
                          </a:solidFill>
                          <a:latin typeface="+mn-lt"/>
                        </a:rPr>
                        <a:t>     Medium</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228/</a:t>
                      </a:r>
                    </a:p>
                    <a:p>
                      <a:pPr algn="ctr">
                        <a:lnSpc>
                          <a:spcPts val="600"/>
                        </a:lnSpc>
                      </a:pPr>
                      <a:r>
                        <a:rPr lang="en-GB" sz="600" dirty="0" smtClean="0">
                          <a:solidFill>
                            <a:schemeClr val="tx1"/>
                          </a:solidFill>
                          <a:latin typeface="+mn-lt"/>
                        </a:rPr>
                        <a:t>1306</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80.6 </a:t>
                      </a:r>
                      <a:br>
                        <a:rPr lang="en-GB" sz="600" dirty="0" smtClean="0">
                          <a:solidFill>
                            <a:schemeClr val="tx1"/>
                          </a:solidFill>
                          <a:latin typeface="+mn-lt"/>
                        </a:rPr>
                      </a:br>
                      <a:r>
                        <a:rPr lang="en-GB" sz="600" dirty="0" smtClean="0">
                          <a:solidFill>
                            <a:schemeClr val="tx1"/>
                          </a:solidFill>
                          <a:latin typeface="+mn-lt"/>
                        </a:rPr>
                        <a:t>(78.3, 83.0)</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0.58 </a:t>
                      </a:r>
                      <a:br>
                        <a:rPr lang="en-GB" sz="600" dirty="0" smtClean="0">
                          <a:solidFill>
                            <a:schemeClr val="tx1"/>
                          </a:solidFill>
                          <a:latin typeface="+mn-lt"/>
                        </a:rPr>
                      </a:br>
                      <a:r>
                        <a:rPr lang="en-GB" sz="600" dirty="0" smtClean="0">
                          <a:solidFill>
                            <a:schemeClr val="tx1"/>
                          </a:solidFill>
                          <a:latin typeface="+mn-lt"/>
                        </a:rPr>
                        <a:t>(0.48,</a:t>
                      </a:r>
                      <a:r>
                        <a:rPr lang="en-GB" sz="600" baseline="0" dirty="0" smtClean="0">
                          <a:solidFill>
                            <a:schemeClr val="tx1"/>
                          </a:solidFill>
                          <a:latin typeface="+mn-lt"/>
                        </a:rPr>
                        <a:t> </a:t>
                      </a:r>
                      <a:r>
                        <a:rPr lang="en-GB" sz="600" dirty="0" smtClean="0">
                          <a:solidFill>
                            <a:schemeClr val="tx1"/>
                          </a:solidFill>
                          <a:latin typeface="+mn-lt"/>
                        </a:rPr>
                        <a:t>0.71)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l">
                        <a:lnSpc>
                          <a:spcPts val="600"/>
                        </a:lnSpc>
                      </a:pPr>
                      <a:r>
                        <a:rPr lang="en-GB" sz="600" dirty="0" smtClean="0">
                          <a:solidFill>
                            <a:schemeClr val="tx1"/>
                          </a:solidFill>
                          <a:latin typeface="+mn-lt"/>
                        </a:rPr>
                        <a:t>      Low</a:t>
                      </a:r>
                      <a:endParaRPr lang="en-GB" sz="6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64/</a:t>
                      </a:r>
                      <a:br>
                        <a:rPr lang="en-GB" sz="600" dirty="0" smtClean="0">
                          <a:solidFill>
                            <a:schemeClr val="tx1"/>
                          </a:solidFill>
                          <a:latin typeface="+mn-lt"/>
                        </a:rPr>
                      </a:br>
                      <a:r>
                        <a:rPr lang="en-GB" sz="600" dirty="0" smtClean="0">
                          <a:solidFill>
                            <a:schemeClr val="tx1"/>
                          </a:solidFill>
                          <a:latin typeface="+mn-lt"/>
                        </a:rPr>
                        <a:t>687</a:t>
                      </a:r>
                      <a:endParaRPr lang="en-GB" sz="6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88.9 </a:t>
                      </a:r>
                      <a:br>
                        <a:rPr lang="en-GB" sz="600" dirty="0" smtClean="0">
                          <a:solidFill>
                            <a:schemeClr val="tx1"/>
                          </a:solidFill>
                          <a:latin typeface="+mn-lt"/>
                        </a:rPr>
                      </a:br>
                      <a:r>
                        <a:rPr lang="en-GB" sz="600" dirty="0" smtClean="0">
                          <a:solidFill>
                            <a:schemeClr val="tx1"/>
                          </a:solidFill>
                          <a:latin typeface="+mn-lt"/>
                        </a:rPr>
                        <a:t>(86.3, 91.6)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0.29 </a:t>
                      </a:r>
                      <a:br>
                        <a:rPr lang="en-GB" sz="600" dirty="0" smtClean="0">
                          <a:solidFill>
                            <a:schemeClr val="tx1"/>
                          </a:solidFill>
                          <a:latin typeface="+mn-lt"/>
                        </a:rPr>
                      </a:br>
                      <a:r>
                        <a:rPr lang="en-GB" sz="600" dirty="0" smtClean="0">
                          <a:solidFill>
                            <a:schemeClr val="tx1"/>
                          </a:solidFill>
                          <a:latin typeface="+mn-lt"/>
                        </a:rPr>
                        <a:t>(0.21, 0.38)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24" name="Group 23"/>
          <p:cNvGrpSpPr/>
          <p:nvPr/>
        </p:nvGrpSpPr>
        <p:grpSpPr>
          <a:xfrm>
            <a:off x="597863" y="2250441"/>
            <a:ext cx="2376429" cy="2028151"/>
            <a:chOff x="836615" y="2176228"/>
            <a:chExt cx="3906738" cy="2444191"/>
          </a:xfrm>
        </p:grpSpPr>
        <p:sp>
          <p:nvSpPr>
            <p:cNvPr id="25" name="Freeform 24"/>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26"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27"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28"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29"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0"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1"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2"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3"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4"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5"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6"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7"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8"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9"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40"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grpSp>
      <p:sp>
        <p:nvSpPr>
          <p:cNvPr id="41" name="TextBox 40"/>
          <p:cNvSpPr txBox="1"/>
          <p:nvPr/>
        </p:nvSpPr>
        <p:spPr>
          <a:xfrm rot="16200000">
            <a:off x="-313181" y="3074671"/>
            <a:ext cx="1192954" cy="215444"/>
          </a:xfrm>
          <a:prstGeom prst="rect">
            <a:avLst/>
          </a:prstGeom>
          <a:noFill/>
        </p:spPr>
        <p:txBody>
          <a:bodyPr wrap="none" rtlCol="0">
            <a:spAutoFit/>
          </a:bodyPr>
          <a:lstStyle/>
          <a:p>
            <a:pPr algn="ctr"/>
            <a:r>
              <a:rPr lang="en-GB" sz="800" dirty="0">
                <a:solidFill>
                  <a:srgbClr val="363636"/>
                </a:solidFill>
                <a:latin typeface="Arial"/>
                <a:cs typeface="Arial"/>
              </a:rPr>
              <a:t>Percent recurrent-free</a:t>
            </a:r>
          </a:p>
        </p:txBody>
      </p:sp>
      <p:sp>
        <p:nvSpPr>
          <p:cNvPr id="42" name="TextBox 41"/>
          <p:cNvSpPr txBox="1"/>
          <p:nvPr/>
        </p:nvSpPr>
        <p:spPr>
          <a:xfrm>
            <a:off x="1334144" y="4396995"/>
            <a:ext cx="1059906" cy="215444"/>
          </a:xfrm>
          <a:prstGeom prst="rect">
            <a:avLst/>
          </a:prstGeom>
          <a:noFill/>
        </p:spPr>
        <p:txBody>
          <a:bodyPr wrap="none" rtlCol="0">
            <a:spAutoFit/>
          </a:bodyPr>
          <a:lstStyle/>
          <a:p>
            <a:pPr algn="ctr"/>
            <a:r>
              <a:rPr lang="en-GB" sz="800" dirty="0">
                <a:solidFill>
                  <a:srgbClr val="363636"/>
                </a:solidFill>
                <a:latin typeface="Arial"/>
                <a:cs typeface="Arial"/>
              </a:rPr>
              <a:t>Years from surgery</a:t>
            </a:r>
          </a:p>
        </p:txBody>
      </p:sp>
      <p:sp>
        <p:nvSpPr>
          <p:cNvPr id="43" name="TextBox 42"/>
          <p:cNvSpPr txBox="1"/>
          <p:nvPr/>
        </p:nvSpPr>
        <p:spPr>
          <a:xfrm>
            <a:off x="281952" y="2142718"/>
            <a:ext cx="357790"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100</a:t>
            </a:r>
          </a:p>
        </p:txBody>
      </p:sp>
      <p:sp>
        <p:nvSpPr>
          <p:cNvPr id="44" name="TextBox 43"/>
          <p:cNvSpPr txBox="1"/>
          <p:nvPr/>
        </p:nvSpPr>
        <p:spPr>
          <a:xfrm>
            <a:off x="339662" y="2526073"/>
            <a:ext cx="300082"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80</a:t>
            </a:r>
          </a:p>
        </p:txBody>
      </p:sp>
      <p:sp>
        <p:nvSpPr>
          <p:cNvPr id="45" name="TextBox 44"/>
          <p:cNvSpPr txBox="1"/>
          <p:nvPr/>
        </p:nvSpPr>
        <p:spPr>
          <a:xfrm>
            <a:off x="339662" y="2905972"/>
            <a:ext cx="300082"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60</a:t>
            </a:r>
          </a:p>
        </p:txBody>
      </p:sp>
      <p:sp>
        <p:nvSpPr>
          <p:cNvPr id="46" name="TextBox 45"/>
          <p:cNvSpPr txBox="1"/>
          <p:nvPr/>
        </p:nvSpPr>
        <p:spPr>
          <a:xfrm>
            <a:off x="339662" y="3289047"/>
            <a:ext cx="300082"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40</a:t>
            </a:r>
          </a:p>
        </p:txBody>
      </p:sp>
      <p:sp>
        <p:nvSpPr>
          <p:cNvPr id="47" name="TextBox 46"/>
          <p:cNvSpPr txBox="1"/>
          <p:nvPr/>
        </p:nvSpPr>
        <p:spPr>
          <a:xfrm>
            <a:off x="339662" y="3665771"/>
            <a:ext cx="300082"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20</a:t>
            </a:r>
          </a:p>
        </p:txBody>
      </p:sp>
      <p:sp>
        <p:nvSpPr>
          <p:cNvPr id="48" name="TextBox 47"/>
          <p:cNvSpPr txBox="1"/>
          <p:nvPr/>
        </p:nvSpPr>
        <p:spPr>
          <a:xfrm>
            <a:off x="397369" y="4048846"/>
            <a:ext cx="242374"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0</a:t>
            </a:r>
          </a:p>
        </p:txBody>
      </p:sp>
      <p:sp>
        <p:nvSpPr>
          <p:cNvPr id="49" name="TextBox 48"/>
          <p:cNvSpPr txBox="1"/>
          <p:nvPr/>
        </p:nvSpPr>
        <p:spPr>
          <a:xfrm>
            <a:off x="651180" y="4240907"/>
            <a:ext cx="242374"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0</a:t>
            </a:r>
          </a:p>
        </p:txBody>
      </p:sp>
      <p:sp>
        <p:nvSpPr>
          <p:cNvPr id="50" name="TextBox 49"/>
          <p:cNvSpPr txBox="1"/>
          <p:nvPr/>
        </p:nvSpPr>
        <p:spPr>
          <a:xfrm>
            <a:off x="923793" y="4240907"/>
            <a:ext cx="242374"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1</a:t>
            </a:r>
          </a:p>
        </p:txBody>
      </p:sp>
      <p:sp>
        <p:nvSpPr>
          <p:cNvPr id="51" name="TextBox 50"/>
          <p:cNvSpPr txBox="1"/>
          <p:nvPr/>
        </p:nvSpPr>
        <p:spPr>
          <a:xfrm>
            <a:off x="1200854" y="4240907"/>
            <a:ext cx="242374"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2</a:t>
            </a:r>
          </a:p>
        </p:txBody>
      </p:sp>
      <p:sp>
        <p:nvSpPr>
          <p:cNvPr id="52" name="TextBox 51"/>
          <p:cNvSpPr txBox="1"/>
          <p:nvPr/>
        </p:nvSpPr>
        <p:spPr>
          <a:xfrm>
            <a:off x="1474742" y="4240907"/>
            <a:ext cx="242374"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3</a:t>
            </a:r>
          </a:p>
        </p:txBody>
      </p:sp>
      <p:sp>
        <p:nvSpPr>
          <p:cNvPr id="53" name="TextBox 52"/>
          <p:cNvSpPr txBox="1"/>
          <p:nvPr/>
        </p:nvSpPr>
        <p:spPr>
          <a:xfrm>
            <a:off x="1742905" y="4240907"/>
            <a:ext cx="242374"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4</a:t>
            </a:r>
          </a:p>
        </p:txBody>
      </p:sp>
      <p:sp>
        <p:nvSpPr>
          <p:cNvPr id="54" name="TextBox 53"/>
          <p:cNvSpPr txBox="1"/>
          <p:nvPr/>
        </p:nvSpPr>
        <p:spPr>
          <a:xfrm>
            <a:off x="2018064" y="4240907"/>
            <a:ext cx="242374"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5</a:t>
            </a:r>
          </a:p>
        </p:txBody>
      </p:sp>
      <p:sp>
        <p:nvSpPr>
          <p:cNvPr id="55" name="TextBox 54"/>
          <p:cNvSpPr txBox="1"/>
          <p:nvPr/>
        </p:nvSpPr>
        <p:spPr>
          <a:xfrm>
            <a:off x="2284329" y="4240907"/>
            <a:ext cx="242374"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6</a:t>
            </a:r>
          </a:p>
        </p:txBody>
      </p:sp>
      <p:sp>
        <p:nvSpPr>
          <p:cNvPr id="56" name="TextBox 55"/>
          <p:cNvSpPr txBox="1"/>
          <p:nvPr/>
        </p:nvSpPr>
        <p:spPr>
          <a:xfrm>
            <a:off x="2576668" y="4240907"/>
            <a:ext cx="242374"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7</a:t>
            </a:r>
          </a:p>
        </p:txBody>
      </p:sp>
      <p:sp>
        <p:nvSpPr>
          <p:cNvPr id="57" name="TextBox 56"/>
          <p:cNvSpPr txBox="1"/>
          <p:nvPr/>
        </p:nvSpPr>
        <p:spPr>
          <a:xfrm>
            <a:off x="2866799" y="4240907"/>
            <a:ext cx="242374"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8</a:t>
            </a:r>
          </a:p>
        </p:txBody>
      </p:sp>
      <p:cxnSp>
        <p:nvCxnSpPr>
          <p:cNvPr id="58" name="Straight Connector 57"/>
          <p:cNvCxnSpPr/>
          <p:nvPr/>
        </p:nvCxnSpPr>
        <p:spPr>
          <a:xfrm>
            <a:off x="706836" y="3436196"/>
            <a:ext cx="226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02383" y="3542305"/>
            <a:ext cx="1764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2383" y="4037289"/>
            <a:ext cx="17649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02383" y="3796010"/>
            <a:ext cx="15121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3055677" y="2142718"/>
            <a:ext cx="2906672" cy="2469721"/>
            <a:chOff x="-3559483" y="2160111"/>
            <a:chExt cx="3239435" cy="2469721"/>
          </a:xfrm>
        </p:grpSpPr>
        <p:grpSp>
          <p:nvGrpSpPr>
            <p:cNvPr id="63" name="Group 62"/>
            <p:cNvGrpSpPr/>
            <p:nvPr/>
          </p:nvGrpSpPr>
          <p:grpSpPr>
            <a:xfrm>
              <a:off x="-3105024" y="2267834"/>
              <a:ext cx="2648489" cy="2028151"/>
              <a:chOff x="836615" y="2176228"/>
              <a:chExt cx="3906738" cy="2444191"/>
            </a:xfrm>
          </p:grpSpPr>
          <p:sp>
            <p:nvSpPr>
              <p:cNvPr id="81" name="Freeform 80"/>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2"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3"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4"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5"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6"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7"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8"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9"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0"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1"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2"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3"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4"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5"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6"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grpSp>
        <p:sp>
          <p:nvSpPr>
            <p:cNvPr id="64" name="TextBox 63"/>
            <p:cNvSpPr txBox="1"/>
            <p:nvPr/>
          </p:nvSpPr>
          <p:spPr>
            <a:xfrm rot="16200000">
              <a:off x="-4035905" y="3079732"/>
              <a:ext cx="1192954" cy="240109"/>
            </a:xfrm>
            <a:prstGeom prst="rect">
              <a:avLst/>
            </a:prstGeom>
            <a:noFill/>
          </p:spPr>
          <p:txBody>
            <a:bodyPr wrap="none" rtlCol="0">
              <a:spAutoFit/>
            </a:bodyPr>
            <a:lstStyle/>
            <a:p>
              <a:pPr algn="ctr"/>
              <a:r>
                <a:rPr lang="en-GB" sz="800" dirty="0">
                  <a:solidFill>
                    <a:srgbClr val="363636"/>
                  </a:solidFill>
                  <a:latin typeface="Arial"/>
                  <a:cs typeface="Arial"/>
                </a:rPr>
                <a:t>Percent recurrent-free</a:t>
              </a:r>
            </a:p>
          </p:txBody>
        </p:sp>
        <p:sp>
          <p:nvSpPr>
            <p:cNvPr id="65" name="TextBox 64"/>
            <p:cNvSpPr txBox="1"/>
            <p:nvPr/>
          </p:nvSpPr>
          <p:spPr>
            <a:xfrm>
              <a:off x="-2284451" y="4414388"/>
              <a:ext cx="1181247" cy="215444"/>
            </a:xfrm>
            <a:prstGeom prst="rect">
              <a:avLst/>
            </a:prstGeom>
            <a:noFill/>
          </p:spPr>
          <p:txBody>
            <a:bodyPr wrap="none" rtlCol="0">
              <a:spAutoFit/>
            </a:bodyPr>
            <a:lstStyle/>
            <a:p>
              <a:pPr algn="ctr"/>
              <a:r>
                <a:rPr lang="en-GB" sz="800" dirty="0">
                  <a:solidFill>
                    <a:srgbClr val="363636"/>
                  </a:solidFill>
                  <a:latin typeface="Arial"/>
                  <a:cs typeface="Arial"/>
                </a:rPr>
                <a:t>Years from surgery</a:t>
              </a:r>
            </a:p>
          </p:txBody>
        </p:sp>
        <p:sp>
          <p:nvSpPr>
            <p:cNvPr id="66" name="TextBox 65"/>
            <p:cNvSpPr txBox="1"/>
            <p:nvPr/>
          </p:nvSpPr>
          <p:spPr>
            <a:xfrm>
              <a:off x="-3457101" y="2160111"/>
              <a:ext cx="398751"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100</a:t>
              </a:r>
            </a:p>
          </p:txBody>
        </p:sp>
        <p:sp>
          <p:nvSpPr>
            <p:cNvPr id="67" name="TextBox 66"/>
            <p:cNvSpPr txBox="1"/>
            <p:nvPr/>
          </p:nvSpPr>
          <p:spPr>
            <a:xfrm>
              <a:off x="-3392785" y="2543466"/>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80</a:t>
              </a:r>
            </a:p>
          </p:txBody>
        </p:sp>
        <p:sp>
          <p:nvSpPr>
            <p:cNvPr id="68" name="TextBox 67"/>
            <p:cNvSpPr txBox="1"/>
            <p:nvPr/>
          </p:nvSpPr>
          <p:spPr>
            <a:xfrm>
              <a:off x="-3392785" y="2923365"/>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60</a:t>
              </a:r>
            </a:p>
          </p:txBody>
        </p:sp>
        <p:sp>
          <p:nvSpPr>
            <p:cNvPr id="69" name="TextBox 68"/>
            <p:cNvSpPr txBox="1"/>
            <p:nvPr/>
          </p:nvSpPr>
          <p:spPr>
            <a:xfrm>
              <a:off x="-3392785" y="3306440"/>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40</a:t>
              </a:r>
            </a:p>
          </p:txBody>
        </p:sp>
        <p:sp>
          <p:nvSpPr>
            <p:cNvPr id="70" name="TextBox 69"/>
            <p:cNvSpPr txBox="1"/>
            <p:nvPr/>
          </p:nvSpPr>
          <p:spPr>
            <a:xfrm>
              <a:off x="-3392785" y="3683164"/>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20</a:t>
              </a:r>
            </a:p>
          </p:txBody>
        </p:sp>
        <p:sp>
          <p:nvSpPr>
            <p:cNvPr id="71" name="TextBox 70"/>
            <p:cNvSpPr txBox="1"/>
            <p:nvPr/>
          </p:nvSpPr>
          <p:spPr>
            <a:xfrm>
              <a:off x="-3328471" y="4066239"/>
              <a:ext cx="270122"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0</a:t>
              </a:r>
            </a:p>
          </p:txBody>
        </p:sp>
        <p:sp>
          <p:nvSpPr>
            <p:cNvPr id="72" name="TextBox 71"/>
            <p:cNvSpPr txBox="1"/>
            <p:nvPr/>
          </p:nvSpPr>
          <p:spPr>
            <a:xfrm>
              <a:off x="-3045603"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0</a:t>
              </a:r>
            </a:p>
          </p:txBody>
        </p:sp>
        <p:sp>
          <p:nvSpPr>
            <p:cNvPr id="73" name="TextBox 72"/>
            <p:cNvSpPr txBox="1"/>
            <p:nvPr/>
          </p:nvSpPr>
          <p:spPr>
            <a:xfrm>
              <a:off x="-2741781"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1</a:t>
              </a:r>
            </a:p>
          </p:txBody>
        </p:sp>
        <p:sp>
          <p:nvSpPr>
            <p:cNvPr id="74" name="TextBox 73"/>
            <p:cNvSpPr txBox="1"/>
            <p:nvPr/>
          </p:nvSpPr>
          <p:spPr>
            <a:xfrm>
              <a:off x="-2433001"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2</a:t>
              </a:r>
            </a:p>
          </p:txBody>
        </p:sp>
        <p:sp>
          <p:nvSpPr>
            <p:cNvPr id="75" name="TextBox 74"/>
            <p:cNvSpPr txBox="1"/>
            <p:nvPr/>
          </p:nvSpPr>
          <p:spPr>
            <a:xfrm>
              <a:off x="-2127757"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3</a:t>
              </a:r>
            </a:p>
          </p:txBody>
        </p:sp>
        <p:sp>
          <p:nvSpPr>
            <p:cNvPr id="76" name="TextBox 75"/>
            <p:cNvSpPr txBox="1"/>
            <p:nvPr/>
          </p:nvSpPr>
          <p:spPr>
            <a:xfrm>
              <a:off x="-1828894"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4</a:t>
              </a:r>
            </a:p>
          </p:txBody>
        </p:sp>
        <p:sp>
          <p:nvSpPr>
            <p:cNvPr id="77" name="TextBox 76"/>
            <p:cNvSpPr txBox="1"/>
            <p:nvPr/>
          </p:nvSpPr>
          <p:spPr>
            <a:xfrm>
              <a:off x="-1522234"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5</a:t>
              </a:r>
            </a:p>
          </p:txBody>
        </p:sp>
        <p:sp>
          <p:nvSpPr>
            <p:cNvPr id="78" name="TextBox 77"/>
            <p:cNvSpPr txBox="1"/>
            <p:nvPr/>
          </p:nvSpPr>
          <p:spPr>
            <a:xfrm>
              <a:off x="-1225487"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6</a:t>
              </a:r>
            </a:p>
          </p:txBody>
        </p:sp>
        <p:sp>
          <p:nvSpPr>
            <p:cNvPr id="79" name="TextBox 78"/>
            <p:cNvSpPr txBox="1"/>
            <p:nvPr/>
          </p:nvSpPr>
          <p:spPr>
            <a:xfrm>
              <a:off x="-895067"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7</a:t>
              </a:r>
            </a:p>
          </p:txBody>
        </p:sp>
        <p:sp>
          <p:nvSpPr>
            <p:cNvPr id="80" name="TextBox 79"/>
            <p:cNvSpPr txBox="1"/>
            <p:nvPr/>
          </p:nvSpPr>
          <p:spPr>
            <a:xfrm>
              <a:off x="-590170"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8</a:t>
              </a:r>
            </a:p>
          </p:txBody>
        </p:sp>
      </p:grpSp>
      <p:grpSp>
        <p:nvGrpSpPr>
          <p:cNvPr id="97" name="Group 96"/>
          <p:cNvGrpSpPr/>
          <p:nvPr/>
        </p:nvGrpSpPr>
        <p:grpSpPr>
          <a:xfrm>
            <a:off x="5921267" y="2142718"/>
            <a:ext cx="2910810" cy="2469721"/>
            <a:chOff x="-3559483" y="2160111"/>
            <a:chExt cx="3244047" cy="2469721"/>
          </a:xfrm>
        </p:grpSpPr>
        <p:grpSp>
          <p:nvGrpSpPr>
            <p:cNvPr id="98" name="Group 97"/>
            <p:cNvGrpSpPr/>
            <p:nvPr/>
          </p:nvGrpSpPr>
          <p:grpSpPr>
            <a:xfrm>
              <a:off x="-3105024" y="2267834"/>
              <a:ext cx="2648489" cy="2028151"/>
              <a:chOff x="836615" y="2176228"/>
              <a:chExt cx="3906738" cy="2444191"/>
            </a:xfrm>
          </p:grpSpPr>
          <p:sp>
            <p:nvSpPr>
              <p:cNvPr id="116" name="Freeform 115"/>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17"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18"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19"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0"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1"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2"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3"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4"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5"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6"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8"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9"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0"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1"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grpSp>
        <p:sp>
          <p:nvSpPr>
            <p:cNvPr id="99" name="TextBox 98"/>
            <p:cNvSpPr txBox="1"/>
            <p:nvPr/>
          </p:nvSpPr>
          <p:spPr>
            <a:xfrm rot="16200000">
              <a:off x="-4035905" y="3079732"/>
              <a:ext cx="1192954" cy="240109"/>
            </a:xfrm>
            <a:prstGeom prst="rect">
              <a:avLst/>
            </a:prstGeom>
            <a:noFill/>
          </p:spPr>
          <p:txBody>
            <a:bodyPr wrap="none" rtlCol="0">
              <a:spAutoFit/>
            </a:bodyPr>
            <a:lstStyle/>
            <a:p>
              <a:pPr algn="ctr"/>
              <a:r>
                <a:rPr lang="en-GB" sz="800" dirty="0">
                  <a:solidFill>
                    <a:srgbClr val="363636"/>
                  </a:solidFill>
                  <a:latin typeface="Arial"/>
                  <a:cs typeface="Arial"/>
                </a:rPr>
                <a:t>Percent recurrent-free</a:t>
              </a:r>
            </a:p>
          </p:txBody>
        </p:sp>
        <p:sp>
          <p:nvSpPr>
            <p:cNvPr id="100" name="TextBox 99"/>
            <p:cNvSpPr txBox="1"/>
            <p:nvPr/>
          </p:nvSpPr>
          <p:spPr>
            <a:xfrm>
              <a:off x="-2284451" y="4414388"/>
              <a:ext cx="1181247" cy="215444"/>
            </a:xfrm>
            <a:prstGeom prst="rect">
              <a:avLst/>
            </a:prstGeom>
            <a:noFill/>
          </p:spPr>
          <p:txBody>
            <a:bodyPr wrap="none" rtlCol="0">
              <a:spAutoFit/>
            </a:bodyPr>
            <a:lstStyle/>
            <a:p>
              <a:pPr algn="ctr"/>
              <a:r>
                <a:rPr lang="en-GB" sz="800" dirty="0">
                  <a:solidFill>
                    <a:srgbClr val="363636"/>
                  </a:solidFill>
                  <a:latin typeface="Arial"/>
                  <a:cs typeface="Arial"/>
                </a:rPr>
                <a:t>Years from surgery</a:t>
              </a:r>
            </a:p>
          </p:txBody>
        </p:sp>
        <p:sp>
          <p:nvSpPr>
            <p:cNvPr id="101" name="TextBox 100"/>
            <p:cNvSpPr txBox="1"/>
            <p:nvPr/>
          </p:nvSpPr>
          <p:spPr>
            <a:xfrm>
              <a:off x="-3457101" y="2160111"/>
              <a:ext cx="398751"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100</a:t>
              </a:r>
            </a:p>
          </p:txBody>
        </p:sp>
        <p:sp>
          <p:nvSpPr>
            <p:cNvPr id="102" name="TextBox 101"/>
            <p:cNvSpPr txBox="1"/>
            <p:nvPr/>
          </p:nvSpPr>
          <p:spPr>
            <a:xfrm>
              <a:off x="-3392785" y="2543466"/>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80</a:t>
              </a:r>
            </a:p>
          </p:txBody>
        </p:sp>
        <p:sp>
          <p:nvSpPr>
            <p:cNvPr id="103" name="TextBox 102"/>
            <p:cNvSpPr txBox="1"/>
            <p:nvPr/>
          </p:nvSpPr>
          <p:spPr>
            <a:xfrm>
              <a:off x="-3392785" y="2923365"/>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60</a:t>
              </a:r>
            </a:p>
          </p:txBody>
        </p:sp>
        <p:sp>
          <p:nvSpPr>
            <p:cNvPr id="104" name="TextBox 103"/>
            <p:cNvSpPr txBox="1"/>
            <p:nvPr/>
          </p:nvSpPr>
          <p:spPr>
            <a:xfrm>
              <a:off x="-3392785" y="3306440"/>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40</a:t>
              </a:r>
            </a:p>
          </p:txBody>
        </p:sp>
        <p:sp>
          <p:nvSpPr>
            <p:cNvPr id="105" name="TextBox 104"/>
            <p:cNvSpPr txBox="1"/>
            <p:nvPr/>
          </p:nvSpPr>
          <p:spPr>
            <a:xfrm>
              <a:off x="-3392785" y="3683164"/>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20</a:t>
              </a:r>
            </a:p>
          </p:txBody>
        </p:sp>
        <p:sp>
          <p:nvSpPr>
            <p:cNvPr id="106" name="TextBox 105"/>
            <p:cNvSpPr txBox="1"/>
            <p:nvPr/>
          </p:nvSpPr>
          <p:spPr>
            <a:xfrm>
              <a:off x="-3328471" y="4066239"/>
              <a:ext cx="270122"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0</a:t>
              </a:r>
            </a:p>
          </p:txBody>
        </p:sp>
        <p:sp>
          <p:nvSpPr>
            <p:cNvPr id="107" name="TextBox 106"/>
            <p:cNvSpPr txBox="1"/>
            <p:nvPr/>
          </p:nvSpPr>
          <p:spPr>
            <a:xfrm>
              <a:off x="-3045603"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0</a:t>
              </a:r>
            </a:p>
          </p:txBody>
        </p:sp>
        <p:sp>
          <p:nvSpPr>
            <p:cNvPr id="108" name="TextBox 107"/>
            <p:cNvSpPr txBox="1"/>
            <p:nvPr/>
          </p:nvSpPr>
          <p:spPr>
            <a:xfrm>
              <a:off x="-2741781"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1</a:t>
              </a:r>
            </a:p>
          </p:txBody>
        </p:sp>
        <p:sp>
          <p:nvSpPr>
            <p:cNvPr id="109" name="TextBox 108"/>
            <p:cNvSpPr txBox="1"/>
            <p:nvPr/>
          </p:nvSpPr>
          <p:spPr>
            <a:xfrm>
              <a:off x="-2433001"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2</a:t>
              </a:r>
            </a:p>
          </p:txBody>
        </p:sp>
        <p:sp>
          <p:nvSpPr>
            <p:cNvPr id="110" name="TextBox 109"/>
            <p:cNvSpPr txBox="1"/>
            <p:nvPr/>
          </p:nvSpPr>
          <p:spPr>
            <a:xfrm>
              <a:off x="-2127757"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3</a:t>
              </a:r>
            </a:p>
          </p:txBody>
        </p:sp>
        <p:sp>
          <p:nvSpPr>
            <p:cNvPr id="111" name="TextBox 110"/>
            <p:cNvSpPr txBox="1"/>
            <p:nvPr/>
          </p:nvSpPr>
          <p:spPr>
            <a:xfrm>
              <a:off x="-1828894"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4</a:t>
              </a:r>
            </a:p>
          </p:txBody>
        </p:sp>
        <p:sp>
          <p:nvSpPr>
            <p:cNvPr id="112" name="TextBox 111"/>
            <p:cNvSpPr txBox="1"/>
            <p:nvPr/>
          </p:nvSpPr>
          <p:spPr>
            <a:xfrm>
              <a:off x="-1522234"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5</a:t>
              </a:r>
            </a:p>
          </p:txBody>
        </p:sp>
        <p:sp>
          <p:nvSpPr>
            <p:cNvPr id="113" name="TextBox 112"/>
            <p:cNvSpPr txBox="1"/>
            <p:nvPr/>
          </p:nvSpPr>
          <p:spPr>
            <a:xfrm>
              <a:off x="-1225487"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6</a:t>
              </a:r>
            </a:p>
          </p:txBody>
        </p:sp>
        <p:sp>
          <p:nvSpPr>
            <p:cNvPr id="114" name="TextBox 113"/>
            <p:cNvSpPr txBox="1"/>
            <p:nvPr/>
          </p:nvSpPr>
          <p:spPr>
            <a:xfrm>
              <a:off x="-895067"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7</a:t>
              </a:r>
            </a:p>
          </p:txBody>
        </p:sp>
        <p:sp>
          <p:nvSpPr>
            <p:cNvPr id="115" name="TextBox 114"/>
            <p:cNvSpPr txBox="1"/>
            <p:nvPr/>
          </p:nvSpPr>
          <p:spPr>
            <a:xfrm>
              <a:off x="-585558"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8</a:t>
              </a:r>
            </a:p>
          </p:txBody>
        </p:sp>
      </p:grpSp>
      <p:grpSp>
        <p:nvGrpSpPr>
          <p:cNvPr id="132" name="Group 131"/>
          <p:cNvGrpSpPr/>
          <p:nvPr/>
        </p:nvGrpSpPr>
        <p:grpSpPr>
          <a:xfrm>
            <a:off x="765098" y="2240204"/>
            <a:ext cx="2124000" cy="288000"/>
            <a:chOff x="3752850" y="3270250"/>
            <a:chExt cx="1638300" cy="314325"/>
          </a:xfrm>
        </p:grpSpPr>
        <p:sp>
          <p:nvSpPr>
            <p:cNvPr id="133" name="Line 49"/>
            <p:cNvSpPr>
              <a:spLocks noChangeShapeType="1"/>
            </p:cNvSpPr>
            <p:nvPr/>
          </p:nvSpPr>
          <p:spPr bwMode="auto">
            <a:xfrm>
              <a:off x="380047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50"/>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51"/>
            <p:cNvSpPr>
              <a:spLocks noChangeShapeType="1"/>
            </p:cNvSpPr>
            <p:nvPr/>
          </p:nvSpPr>
          <p:spPr bwMode="auto">
            <a:xfrm>
              <a:off x="3762375" y="3270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52"/>
            <p:cNvSpPr>
              <a:spLocks noChangeShapeType="1"/>
            </p:cNvSpPr>
            <p:nvPr/>
          </p:nvSpPr>
          <p:spPr bwMode="auto">
            <a:xfrm>
              <a:off x="3781425" y="3270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53"/>
            <p:cNvSpPr>
              <a:spLocks noChangeShapeType="1"/>
            </p:cNvSpPr>
            <p:nvPr/>
          </p:nvSpPr>
          <p:spPr bwMode="auto">
            <a:xfrm>
              <a:off x="3924300" y="3355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54"/>
            <p:cNvSpPr>
              <a:spLocks noChangeShapeType="1"/>
            </p:cNvSpPr>
            <p:nvPr/>
          </p:nvSpPr>
          <p:spPr bwMode="auto">
            <a:xfrm>
              <a:off x="3943350" y="3355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55"/>
            <p:cNvSpPr>
              <a:spLocks noChangeShapeType="1"/>
            </p:cNvSpPr>
            <p:nvPr/>
          </p:nvSpPr>
          <p:spPr bwMode="auto">
            <a:xfrm>
              <a:off x="3943350" y="33559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56"/>
            <p:cNvSpPr>
              <a:spLocks noChangeShapeType="1"/>
            </p:cNvSpPr>
            <p:nvPr/>
          </p:nvSpPr>
          <p:spPr bwMode="auto">
            <a:xfrm>
              <a:off x="3962400" y="33559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57"/>
            <p:cNvSpPr>
              <a:spLocks noChangeShapeType="1"/>
            </p:cNvSpPr>
            <p:nvPr/>
          </p:nvSpPr>
          <p:spPr bwMode="auto">
            <a:xfrm>
              <a:off x="3962400" y="3365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58"/>
            <p:cNvSpPr>
              <a:spLocks noChangeShapeType="1"/>
            </p:cNvSpPr>
            <p:nvPr/>
          </p:nvSpPr>
          <p:spPr bwMode="auto">
            <a:xfrm>
              <a:off x="3981450" y="3365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59"/>
            <p:cNvSpPr>
              <a:spLocks noChangeShapeType="1"/>
            </p:cNvSpPr>
            <p:nvPr/>
          </p:nvSpPr>
          <p:spPr bwMode="auto">
            <a:xfrm>
              <a:off x="3981450" y="33750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60"/>
            <p:cNvSpPr>
              <a:spLocks noChangeShapeType="1"/>
            </p:cNvSpPr>
            <p:nvPr/>
          </p:nvSpPr>
          <p:spPr bwMode="auto">
            <a:xfrm>
              <a:off x="4000500" y="33750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61"/>
            <p:cNvSpPr>
              <a:spLocks noChangeShapeType="1"/>
            </p:cNvSpPr>
            <p:nvPr/>
          </p:nvSpPr>
          <p:spPr bwMode="auto">
            <a:xfrm>
              <a:off x="4010025" y="33845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62"/>
            <p:cNvSpPr>
              <a:spLocks noChangeShapeType="1"/>
            </p:cNvSpPr>
            <p:nvPr/>
          </p:nvSpPr>
          <p:spPr bwMode="auto">
            <a:xfrm>
              <a:off x="4029075" y="33845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63"/>
            <p:cNvSpPr>
              <a:spLocks noChangeShapeType="1"/>
            </p:cNvSpPr>
            <p:nvPr/>
          </p:nvSpPr>
          <p:spPr bwMode="auto">
            <a:xfrm>
              <a:off x="4057650" y="3394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64"/>
            <p:cNvSpPr>
              <a:spLocks noChangeShapeType="1"/>
            </p:cNvSpPr>
            <p:nvPr/>
          </p:nvSpPr>
          <p:spPr bwMode="auto">
            <a:xfrm>
              <a:off x="4076700" y="3394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65"/>
            <p:cNvSpPr>
              <a:spLocks noChangeShapeType="1"/>
            </p:cNvSpPr>
            <p:nvPr/>
          </p:nvSpPr>
          <p:spPr bwMode="auto">
            <a:xfrm>
              <a:off x="4105275" y="34036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66"/>
            <p:cNvSpPr>
              <a:spLocks noChangeShapeType="1"/>
            </p:cNvSpPr>
            <p:nvPr/>
          </p:nvSpPr>
          <p:spPr bwMode="auto">
            <a:xfrm>
              <a:off x="4124325" y="34036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67"/>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68"/>
            <p:cNvSpPr>
              <a:spLocks noChangeShapeType="1"/>
            </p:cNvSpPr>
            <p:nvPr/>
          </p:nvSpPr>
          <p:spPr bwMode="auto">
            <a:xfrm>
              <a:off x="383857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69"/>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70"/>
            <p:cNvSpPr>
              <a:spLocks noChangeShapeType="1"/>
            </p:cNvSpPr>
            <p:nvPr/>
          </p:nvSpPr>
          <p:spPr bwMode="auto">
            <a:xfrm>
              <a:off x="3857625" y="32988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71"/>
            <p:cNvSpPr>
              <a:spLocks noChangeShapeType="1"/>
            </p:cNvSpPr>
            <p:nvPr/>
          </p:nvSpPr>
          <p:spPr bwMode="auto">
            <a:xfrm>
              <a:off x="3905250" y="3346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72"/>
            <p:cNvSpPr>
              <a:spLocks noChangeShapeType="1"/>
            </p:cNvSpPr>
            <p:nvPr/>
          </p:nvSpPr>
          <p:spPr bwMode="auto">
            <a:xfrm>
              <a:off x="4991100"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73"/>
            <p:cNvSpPr>
              <a:spLocks noChangeShapeType="1"/>
            </p:cNvSpPr>
            <p:nvPr/>
          </p:nvSpPr>
          <p:spPr bwMode="auto">
            <a:xfrm>
              <a:off x="4972050"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74"/>
            <p:cNvSpPr>
              <a:spLocks noChangeShapeType="1"/>
            </p:cNvSpPr>
            <p:nvPr/>
          </p:nvSpPr>
          <p:spPr bwMode="auto">
            <a:xfrm>
              <a:off x="5334000" y="3517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75"/>
            <p:cNvSpPr>
              <a:spLocks noChangeShapeType="1"/>
            </p:cNvSpPr>
            <p:nvPr/>
          </p:nvSpPr>
          <p:spPr bwMode="auto">
            <a:xfrm>
              <a:off x="53625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76"/>
            <p:cNvSpPr>
              <a:spLocks noChangeShapeType="1"/>
            </p:cNvSpPr>
            <p:nvPr/>
          </p:nvSpPr>
          <p:spPr bwMode="auto">
            <a:xfrm>
              <a:off x="537210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77"/>
            <p:cNvSpPr>
              <a:spLocks noChangeShapeType="1"/>
            </p:cNvSpPr>
            <p:nvPr/>
          </p:nvSpPr>
          <p:spPr bwMode="auto">
            <a:xfrm>
              <a:off x="539115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78"/>
            <p:cNvSpPr>
              <a:spLocks noChangeShapeType="1"/>
            </p:cNvSpPr>
            <p:nvPr/>
          </p:nvSpPr>
          <p:spPr bwMode="auto">
            <a:xfrm>
              <a:off x="525780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79"/>
            <p:cNvSpPr>
              <a:spLocks noChangeShapeType="1"/>
            </p:cNvSpPr>
            <p:nvPr/>
          </p:nvSpPr>
          <p:spPr bwMode="auto">
            <a:xfrm>
              <a:off x="44196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80"/>
            <p:cNvSpPr>
              <a:spLocks noChangeShapeType="1"/>
            </p:cNvSpPr>
            <p:nvPr/>
          </p:nvSpPr>
          <p:spPr bwMode="auto">
            <a:xfrm>
              <a:off x="44386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81"/>
            <p:cNvSpPr>
              <a:spLocks noChangeShapeType="1"/>
            </p:cNvSpPr>
            <p:nvPr/>
          </p:nvSpPr>
          <p:spPr bwMode="auto">
            <a:xfrm>
              <a:off x="44577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82"/>
            <p:cNvSpPr>
              <a:spLocks noChangeShapeType="1"/>
            </p:cNvSpPr>
            <p:nvPr/>
          </p:nvSpPr>
          <p:spPr bwMode="auto">
            <a:xfrm>
              <a:off x="44767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83"/>
            <p:cNvSpPr>
              <a:spLocks noChangeShapeType="1"/>
            </p:cNvSpPr>
            <p:nvPr/>
          </p:nvSpPr>
          <p:spPr bwMode="auto">
            <a:xfrm>
              <a:off x="44577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84"/>
            <p:cNvSpPr>
              <a:spLocks noChangeShapeType="1"/>
            </p:cNvSpPr>
            <p:nvPr/>
          </p:nvSpPr>
          <p:spPr bwMode="auto">
            <a:xfrm>
              <a:off x="44767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85"/>
            <p:cNvSpPr>
              <a:spLocks noChangeShapeType="1"/>
            </p:cNvSpPr>
            <p:nvPr/>
          </p:nvSpPr>
          <p:spPr bwMode="auto">
            <a:xfrm>
              <a:off x="44958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86"/>
            <p:cNvSpPr>
              <a:spLocks noChangeShapeType="1"/>
            </p:cNvSpPr>
            <p:nvPr/>
          </p:nvSpPr>
          <p:spPr bwMode="auto">
            <a:xfrm>
              <a:off x="45148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87"/>
            <p:cNvSpPr>
              <a:spLocks noChangeShapeType="1"/>
            </p:cNvSpPr>
            <p:nvPr/>
          </p:nvSpPr>
          <p:spPr bwMode="auto">
            <a:xfrm>
              <a:off x="449580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88"/>
            <p:cNvSpPr>
              <a:spLocks noChangeShapeType="1"/>
            </p:cNvSpPr>
            <p:nvPr/>
          </p:nvSpPr>
          <p:spPr bwMode="auto">
            <a:xfrm>
              <a:off x="451485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89"/>
            <p:cNvSpPr>
              <a:spLocks noChangeShapeType="1"/>
            </p:cNvSpPr>
            <p:nvPr/>
          </p:nvSpPr>
          <p:spPr bwMode="auto">
            <a:xfrm>
              <a:off x="453390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90"/>
            <p:cNvSpPr>
              <a:spLocks noChangeShapeType="1"/>
            </p:cNvSpPr>
            <p:nvPr/>
          </p:nvSpPr>
          <p:spPr bwMode="auto">
            <a:xfrm>
              <a:off x="455295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91"/>
            <p:cNvSpPr>
              <a:spLocks noChangeShapeType="1"/>
            </p:cNvSpPr>
            <p:nvPr/>
          </p:nvSpPr>
          <p:spPr bwMode="auto">
            <a:xfrm>
              <a:off x="45529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92"/>
            <p:cNvSpPr>
              <a:spLocks noChangeShapeType="1"/>
            </p:cNvSpPr>
            <p:nvPr/>
          </p:nvSpPr>
          <p:spPr bwMode="auto">
            <a:xfrm>
              <a:off x="45720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93"/>
            <p:cNvSpPr>
              <a:spLocks noChangeShapeType="1"/>
            </p:cNvSpPr>
            <p:nvPr/>
          </p:nvSpPr>
          <p:spPr bwMode="auto">
            <a:xfrm>
              <a:off x="45910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94"/>
            <p:cNvSpPr>
              <a:spLocks noChangeShapeType="1"/>
            </p:cNvSpPr>
            <p:nvPr/>
          </p:nvSpPr>
          <p:spPr bwMode="auto">
            <a:xfrm>
              <a:off x="46101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95"/>
            <p:cNvSpPr>
              <a:spLocks noChangeShapeType="1"/>
            </p:cNvSpPr>
            <p:nvPr/>
          </p:nvSpPr>
          <p:spPr bwMode="auto">
            <a:xfrm>
              <a:off x="46101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96"/>
            <p:cNvSpPr>
              <a:spLocks noChangeShapeType="1"/>
            </p:cNvSpPr>
            <p:nvPr/>
          </p:nvSpPr>
          <p:spPr bwMode="auto">
            <a:xfrm>
              <a:off x="46291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97"/>
            <p:cNvSpPr>
              <a:spLocks noChangeShapeType="1"/>
            </p:cNvSpPr>
            <p:nvPr/>
          </p:nvSpPr>
          <p:spPr bwMode="auto">
            <a:xfrm>
              <a:off x="46482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98"/>
            <p:cNvSpPr>
              <a:spLocks noChangeShapeType="1"/>
            </p:cNvSpPr>
            <p:nvPr/>
          </p:nvSpPr>
          <p:spPr bwMode="auto">
            <a:xfrm>
              <a:off x="465772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99"/>
            <p:cNvSpPr>
              <a:spLocks noChangeShapeType="1"/>
            </p:cNvSpPr>
            <p:nvPr/>
          </p:nvSpPr>
          <p:spPr bwMode="auto">
            <a:xfrm>
              <a:off x="469582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100"/>
            <p:cNvSpPr>
              <a:spLocks noChangeShapeType="1"/>
            </p:cNvSpPr>
            <p:nvPr/>
          </p:nvSpPr>
          <p:spPr bwMode="auto">
            <a:xfrm>
              <a:off x="471487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101"/>
            <p:cNvSpPr>
              <a:spLocks noChangeShapeType="1"/>
            </p:cNvSpPr>
            <p:nvPr/>
          </p:nvSpPr>
          <p:spPr bwMode="auto">
            <a:xfrm>
              <a:off x="47244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102"/>
            <p:cNvSpPr>
              <a:spLocks noChangeShapeType="1"/>
            </p:cNvSpPr>
            <p:nvPr/>
          </p:nvSpPr>
          <p:spPr bwMode="auto">
            <a:xfrm>
              <a:off x="47434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103"/>
            <p:cNvSpPr>
              <a:spLocks noChangeShapeType="1"/>
            </p:cNvSpPr>
            <p:nvPr/>
          </p:nvSpPr>
          <p:spPr bwMode="auto">
            <a:xfrm>
              <a:off x="475297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104"/>
            <p:cNvSpPr>
              <a:spLocks noChangeShapeType="1"/>
            </p:cNvSpPr>
            <p:nvPr/>
          </p:nvSpPr>
          <p:spPr bwMode="auto">
            <a:xfrm>
              <a:off x="47625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105"/>
            <p:cNvSpPr>
              <a:spLocks noChangeShapeType="1"/>
            </p:cNvSpPr>
            <p:nvPr/>
          </p:nvSpPr>
          <p:spPr bwMode="auto">
            <a:xfrm>
              <a:off x="47815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106"/>
            <p:cNvSpPr>
              <a:spLocks noChangeShapeType="1"/>
            </p:cNvSpPr>
            <p:nvPr/>
          </p:nvSpPr>
          <p:spPr bwMode="auto">
            <a:xfrm>
              <a:off x="48006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107"/>
            <p:cNvSpPr>
              <a:spLocks noChangeShapeType="1"/>
            </p:cNvSpPr>
            <p:nvPr/>
          </p:nvSpPr>
          <p:spPr bwMode="auto">
            <a:xfrm>
              <a:off x="481012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108"/>
            <p:cNvSpPr>
              <a:spLocks noChangeShapeType="1"/>
            </p:cNvSpPr>
            <p:nvPr/>
          </p:nvSpPr>
          <p:spPr bwMode="auto">
            <a:xfrm>
              <a:off x="482917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109"/>
            <p:cNvSpPr>
              <a:spLocks noChangeShapeType="1"/>
            </p:cNvSpPr>
            <p:nvPr/>
          </p:nvSpPr>
          <p:spPr bwMode="auto">
            <a:xfrm>
              <a:off x="484822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110"/>
            <p:cNvSpPr>
              <a:spLocks noChangeShapeType="1"/>
            </p:cNvSpPr>
            <p:nvPr/>
          </p:nvSpPr>
          <p:spPr bwMode="auto">
            <a:xfrm>
              <a:off x="4857750"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111"/>
            <p:cNvSpPr>
              <a:spLocks noChangeShapeType="1"/>
            </p:cNvSpPr>
            <p:nvPr/>
          </p:nvSpPr>
          <p:spPr bwMode="auto">
            <a:xfrm>
              <a:off x="416242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112"/>
            <p:cNvSpPr>
              <a:spLocks noChangeShapeType="1"/>
            </p:cNvSpPr>
            <p:nvPr/>
          </p:nvSpPr>
          <p:spPr bwMode="auto">
            <a:xfrm>
              <a:off x="418147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113"/>
            <p:cNvSpPr>
              <a:spLocks noChangeShapeType="1"/>
            </p:cNvSpPr>
            <p:nvPr/>
          </p:nvSpPr>
          <p:spPr bwMode="auto">
            <a:xfrm>
              <a:off x="420052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114"/>
            <p:cNvSpPr>
              <a:spLocks noChangeShapeType="1"/>
            </p:cNvSpPr>
            <p:nvPr/>
          </p:nvSpPr>
          <p:spPr bwMode="auto">
            <a:xfrm>
              <a:off x="4210050"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115"/>
            <p:cNvSpPr>
              <a:spLocks noChangeShapeType="1"/>
            </p:cNvSpPr>
            <p:nvPr/>
          </p:nvSpPr>
          <p:spPr bwMode="auto">
            <a:xfrm>
              <a:off x="531495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116"/>
            <p:cNvSpPr>
              <a:spLocks noChangeShapeType="1"/>
            </p:cNvSpPr>
            <p:nvPr/>
          </p:nvSpPr>
          <p:spPr bwMode="auto">
            <a:xfrm>
              <a:off x="3867150" y="33178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117"/>
            <p:cNvSpPr>
              <a:spLocks noChangeShapeType="1"/>
            </p:cNvSpPr>
            <p:nvPr/>
          </p:nvSpPr>
          <p:spPr bwMode="auto">
            <a:xfrm>
              <a:off x="5286375" y="3517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118"/>
            <p:cNvSpPr>
              <a:spLocks noChangeShapeType="1"/>
            </p:cNvSpPr>
            <p:nvPr/>
          </p:nvSpPr>
          <p:spPr bwMode="auto">
            <a:xfrm>
              <a:off x="4953000" y="34893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119"/>
            <p:cNvSpPr>
              <a:spLocks noChangeShapeType="1"/>
            </p:cNvSpPr>
            <p:nvPr/>
          </p:nvSpPr>
          <p:spPr bwMode="auto">
            <a:xfrm>
              <a:off x="50006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120"/>
            <p:cNvSpPr>
              <a:spLocks noChangeShapeType="1"/>
            </p:cNvSpPr>
            <p:nvPr/>
          </p:nvSpPr>
          <p:spPr bwMode="auto">
            <a:xfrm>
              <a:off x="50196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121"/>
            <p:cNvSpPr>
              <a:spLocks noChangeShapeType="1"/>
            </p:cNvSpPr>
            <p:nvPr/>
          </p:nvSpPr>
          <p:spPr bwMode="auto">
            <a:xfrm>
              <a:off x="50387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122"/>
            <p:cNvSpPr>
              <a:spLocks noChangeShapeType="1"/>
            </p:cNvSpPr>
            <p:nvPr/>
          </p:nvSpPr>
          <p:spPr bwMode="auto">
            <a:xfrm>
              <a:off x="50577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123"/>
            <p:cNvSpPr>
              <a:spLocks noChangeShapeType="1"/>
            </p:cNvSpPr>
            <p:nvPr/>
          </p:nvSpPr>
          <p:spPr bwMode="auto">
            <a:xfrm>
              <a:off x="5048250"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124"/>
            <p:cNvSpPr>
              <a:spLocks noChangeShapeType="1"/>
            </p:cNvSpPr>
            <p:nvPr/>
          </p:nvSpPr>
          <p:spPr bwMode="auto">
            <a:xfrm>
              <a:off x="50768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125"/>
            <p:cNvSpPr>
              <a:spLocks noChangeShapeType="1"/>
            </p:cNvSpPr>
            <p:nvPr/>
          </p:nvSpPr>
          <p:spPr bwMode="auto">
            <a:xfrm>
              <a:off x="50958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126"/>
            <p:cNvSpPr>
              <a:spLocks noChangeShapeType="1"/>
            </p:cNvSpPr>
            <p:nvPr/>
          </p:nvSpPr>
          <p:spPr bwMode="auto">
            <a:xfrm>
              <a:off x="51149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127"/>
            <p:cNvSpPr>
              <a:spLocks noChangeShapeType="1"/>
            </p:cNvSpPr>
            <p:nvPr/>
          </p:nvSpPr>
          <p:spPr bwMode="auto">
            <a:xfrm>
              <a:off x="510540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128"/>
            <p:cNvSpPr>
              <a:spLocks noChangeShapeType="1"/>
            </p:cNvSpPr>
            <p:nvPr/>
          </p:nvSpPr>
          <p:spPr bwMode="auto">
            <a:xfrm>
              <a:off x="512445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129"/>
            <p:cNvSpPr>
              <a:spLocks noChangeShapeType="1"/>
            </p:cNvSpPr>
            <p:nvPr/>
          </p:nvSpPr>
          <p:spPr bwMode="auto">
            <a:xfrm>
              <a:off x="514350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130"/>
            <p:cNvSpPr>
              <a:spLocks noChangeShapeType="1"/>
            </p:cNvSpPr>
            <p:nvPr/>
          </p:nvSpPr>
          <p:spPr bwMode="auto">
            <a:xfrm>
              <a:off x="5172075"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131"/>
            <p:cNvSpPr>
              <a:spLocks noChangeShapeType="1"/>
            </p:cNvSpPr>
            <p:nvPr/>
          </p:nvSpPr>
          <p:spPr bwMode="auto">
            <a:xfrm>
              <a:off x="51530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132"/>
            <p:cNvSpPr>
              <a:spLocks noChangeShapeType="1"/>
            </p:cNvSpPr>
            <p:nvPr/>
          </p:nvSpPr>
          <p:spPr bwMode="auto">
            <a:xfrm>
              <a:off x="51720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133"/>
            <p:cNvSpPr>
              <a:spLocks noChangeShapeType="1"/>
            </p:cNvSpPr>
            <p:nvPr/>
          </p:nvSpPr>
          <p:spPr bwMode="auto">
            <a:xfrm>
              <a:off x="5200650"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134"/>
            <p:cNvSpPr>
              <a:spLocks noChangeShapeType="1"/>
            </p:cNvSpPr>
            <p:nvPr/>
          </p:nvSpPr>
          <p:spPr bwMode="auto">
            <a:xfrm>
              <a:off x="5219700"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135"/>
            <p:cNvSpPr>
              <a:spLocks noChangeShapeType="1"/>
            </p:cNvSpPr>
            <p:nvPr/>
          </p:nvSpPr>
          <p:spPr bwMode="auto">
            <a:xfrm>
              <a:off x="52292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136"/>
            <p:cNvSpPr>
              <a:spLocks noChangeShapeType="1"/>
            </p:cNvSpPr>
            <p:nvPr/>
          </p:nvSpPr>
          <p:spPr bwMode="auto">
            <a:xfrm>
              <a:off x="52482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137"/>
            <p:cNvSpPr>
              <a:spLocks noChangeShapeType="1"/>
            </p:cNvSpPr>
            <p:nvPr/>
          </p:nvSpPr>
          <p:spPr bwMode="auto">
            <a:xfrm>
              <a:off x="52673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138"/>
            <p:cNvSpPr>
              <a:spLocks noChangeShapeType="1"/>
            </p:cNvSpPr>
            <p:nvPr/>
          </p:nvSpPr>
          <p:spPr bwMode="auto">
            <a:xfrm>
              <a:off x="52863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139"/>
            <p:cNvSpPr>
              <a:spLocks noChangeShapeType="1"/>
            </p:cNvSpPr>
            <p:nvPr/>
          </p:nvSpPr>
          <p:spPr bwMode="auto">
            <a:xfrm>
              <a:off x="4343400"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140"/>
            <p:cNvSpPr>
              <a:spLocks noChangeShapeType="1"/>
            </p:cNvSpPr>
            <p:nvPr/>
          </p:nvSpPr>
          <p:spPr bwMode="auto">
            <a:xfrm>
              <a:off x="4371975"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141"/>
            <p:cNvSpPr>
              <a:spLocks noChangeShapeType="1"/>
            </p:cNvSpPr>
            <p:nvPr/>
          </p:nvSpPr>
          <p:spPr bwMode="auto">
            <a:xfrm>
              <a:off x="4391025"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142"/>
            <p:cNvSpPr>
              <a:spLocks noChangeShapeType="1"/>
            </p:cNvSpPr>
            <p:nvPr/>
          </p:nvSpPr>
          <p:spPr bwMode="auto">
            <a:xfrm>
              <a:off x="4419600"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143"/>
            <p:cNvSpPr>
              <a:spLocks noChangeShapeType="1"/>
            </p:cNvSpPr>
            <p:nvPr/>
          </p:nvSpPr>
          <p:spPr bwMode="auto">
            <a:xfrm>
              <a:off x="4248150"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144"/>
            <p:cNvSpPr>
              <a:spLocks noChangeShapeType="1"/>
            </p:cNvSpPr>
            <p:nvPr/>
          </p:nvSpPr>
          <p:spPr bwMode="auto">
            <a:xfrm>
              <a:off x="4276725"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145"/>
            <p:cNvSpPr>
              <a:spLocks noChangeShapeType="1"/>
            </p:cNvSpPr>
            <p:nvPr/>
          </p:nvSpPr>
          <p:spPr bwMode="auto">
            <a:xfrm>
              <a:off x="4295775"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146"/>
            <p:cNvSpPr>
              <a:spLocks noChangeShapeType="1"/>
            </p:cNvSpPr>
            <p:nvPr/>
          </p:nvSpPr>
          <p:spPr bwMode="auto">
            <a:xfrm>
              <a:off x="4324350"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147"/>
            <p:cNvSpPr>
              <a:spLocks noChangeShapeType="1"/>
            </p:cNvSpPr>
            <p:nvPr/>
          </p:nvSpPr>
          <p:spPr bwMode="auto">
            <a:xfrm>
              <a:off x="4067175"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148"/>
            <p:cNvSpPr>
              <a:spLocks noChangeShapeType="1"/>
            </p:cNvSpPr>
            <p:nvPr/>
          </p:nvSpPr>
          <p:spPr bwMode="auto">
            <a:xfrm>
              <a:off x="4095750"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149"/>
            <p:cNvSpPr>
              <a:spLocks noChangeShapeType="1"/>
            </p:cNvSpPr>
            <p:nvPr/>
          </p:nvSpPr>
          <p:spPr bwMode="auto">
            <a:xfrm>
              <a:off x="4114800"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150"/>
            <p:cNvSpPr>
              <a:spLocks noChangeShapeType="1"/>
            </p:cNvSpPr>
            <p:nvPr/>
          </p:nvSpPr>
          <p:spPr bwMode="auto">
            <a:xfrm>
              <a:off x="4143375"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Freeform 151"/>
            <p:cNvSpPr>
              <a:spLocks/>
            </p:cNvSpPr>
            <p:nvPr/>
          </p:nvSpPr>
          <p:spPr bwMode="auto">
            <a:xfrm>
              <a:off x="3752850" y="3298825"/>
              <a:ext cx="1638300" cy="247650"/>
            </a:xfrm>
            <a:custGeom>
              <a:avLst/>
              <a:gdLst>
                <a:gd name="T0" fmla="*/ 172 w 172"/>
                <a:gd name="T1" fmla="*/ 26 h 26"/>
                <a:gd name="T2" fmla="*/ 146 w 172"/>
                <a:gd name="T3" fmla="*/ 26 h 26"/>
                <a:gd name="T4" fmla="*/ 146 w 172"/>
                <a:gd name="T5" fmla="*/ 25 h 26"/>
                <a:gd name="T6" fmla="*/ 140 w 172"/>
                <a:gd name="T7" fmla="*/ 25 h 26"/>
                <a:gd name="T8" fmla="*/ 140 w 172"/>
                <a:gd name="T9" fmla="*/ 25 h 26"/>
                <a:gd name="T10" fmla="*/ 129 w 172"/>
                <a:gd name="T11" fmla="*/ 25 h 26"/>
                <a:gd name="T12" fmla="*/ 129 w 172"/>
                <a:gd name="T13" fmla="*/ 23 h 26"/>
                <a:gd name="T14" fmla="*/ 113 w 172"/>
                <a:gd name="T15" fmla="*/ 23 h 26"/>
                <a:gd name="T16" fmla="*/ 113 w 172"/>
                <a:gd name="T17" fmla="*/ 22 h 26"/>
                <a:gd name="T18" fmla="*/ 87 w 172"/>
                <a:gd name="T19" fmla="*/ 22 h 26"/>
                <a:gd name="T20" fmla="*/ 87 w 172"/>
                <a:gd name="T21" fmla="*/ 21 h 26"/>
                <a:gd name="T22" fmla="*/ 68 w 172"/>
                <a:gd name="T23" fmla="*/ 21 h 26"/>
                <a:gd name="T24" fmla="*/ 68 w 172"/>
                <a:gd name="T25" fmla="*/ 20 h 26"/>
                <a:gd name="T26" fmla="*/ 62 w 172"/>
                <a:gd name="T27" fmla="*/ 20 h 26"/>
                <a:gd name="T28" fmla="*/ 62 w 172"/>
                <a:gd name="T29" fmla="*/ 18 h 26"/>
                <a:gd name="T30" fmla="*/ 58 w 172"/>
                <a:gd name="T31" fmla="*/ 18 h 26"/>
                <a:gd name="T32" fmla="*/ 58 w 172"/>
                <a:gd name="T33" fmla="*/ 17 h 26"/>
                <a:gd name="T34" fmla="*/ 51 w 172"/>
                <a:gd name="T35" fmla="*/ 17 h 26"/>
                <a:gd name="T36" fmla="*/ 51 w 172"/>
                <a:gd name="T37" fmla="*/ 15 h 26"/>
                <a:gd name="T38" fmla="*/ 42 w 172"/>
                <a:gd name="T39" fmla="*/ 15 h 26"/>
                <a:gd name="T40" fmla="*/ 42 w 172"/>
                <a:gd name="T41" fmla="*/ 14 h 26"/>
                <a:gd name="T42" fmla="*/ 32 w 172"/>
                <a:gd name="T43" fmla="*/ 14 h 26"/>
                <a:gd name="T44" fmla="*/ 32 w 172"/>
                <a:gd name="T45" fmla="*/ 11 h 26"/>
                <a:gd name="T46" fmla="*/ 25 w 172"/>
                <a:gd name="T47" fmla="*/ 11 h 26"/>
                <a:gd name="T48" fmla="*/ 25 w 172"/>
                <a:gd name="T49" fmla="*/ 10 h 26"/>
                <a:gd name="T50" fmla="*/ 22 w 172"/>
                <a:gd name="T51" fmla="*/ 10 h 26"/>
                <a:gd name="T52" fmla="*/ 22 w 172"/>
                <a:gd name="T53" fmla="*/ 9 h 26"/>
                <a:gd name="T54" fmla="*/ 17 w 172"/>
                <a:gd name="T55" fmla="*/ 9 h 26"/>
                <a:gd name="T56" fmla="*/ 17 w 172"/>
                <a:gd name="T57" fmla="*/ 7 h 26"/>
                <a:gd name="T58" fmla="*/ 14 w 172"/>
                <a:gd name="T59" fmla="*/ 7 h 26"/>
                <a:gd name="T60" fmla="*/ 14 w 172"/>
                <a:gd name="T61" fmla="*/ 6 h 26"/>
                <a:gd name="T62" fmla="*/ 12 w 172"/>
                <a:gd name="T63" fmla="*/ 6 h 26"/>
                <a:gd name="T64" fmla="*/ 12 w 172"/>
                <a:gd name="T65" fmla="*/ 3 h 26"/>
                <a:gd name="T66" fmla="*/ 10 w 172"/>
                <a:gd name="T67" fmla="*/ 3 h 26"/>
                <a:gd name="T68" fmla="*/ 10 w 172"/>
                <a:gd name="T69" fmla="*/ 2 h 26"/>
                <a:gd name="T70" fmla="*/ 7 w 172"/>
                <a:gd name="T71" fmla="*/ 2 h 26"/>
                <a:gd name="T72" fmla="*/ 7 w 172"/>
                <a:gd name="T73" fmla="*/ 0 h 26"/>
                <a:gd name="T74" fmla="*/ 0 w 172"/>
                <a:gd name="T7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26">
                  <a:moveTo>
                    <a:pt x="172" y="26"/>
                  </a:moveTo>
                  <a:lnTo>
                    <a:pt x="146" y="26"/>
                  </a:lnTo>
                  <a:lnTo>
                    <a:pt x="146" y="25"/>
                  </a:lnTo>
                  <a:lnTo>
                    <a:pt x="140" y="25"/>
                  </a:lnTo>
                  <a:lnTo>
                    <a:pt x="140" y="25"/>
                  </a:lnTo>
                  <a:lnTo>
                    <a:pt x="129" y="25"/>
                  </a:lnTo>
                  <a:lnTo>
                    <a:pt x="129" y="23"/>
                  </a:lnTo>
                  <a:lnTo>
                    <a:pt x="113" y="23"/>
                  </a:lnTo>
                  <a:lnTo>
                    <a:pt x="113" y="22"/>
                  </a:lnTo>
                  <a:lnTo>
                    <a:pt x="87" y="22"/>
                  </a:lnTo>
                  <a:lnTo>
                    <a:pt x="87" y="21"/>
                  </a:lnTo>
                  <a:lnTo>
                    <a:pt x="68" y="21"/>
                  </a:lnTo>
                  <a:lnTo>
                    <a:pt x="68" y="20"/>
                  </a:lnTo>
                  <a:lnTo>
                    <a:pt x="62" y="20"/>
                  </a:lnTo>
                  <a:lnTo>
                    <a:pt x="62" y="18"/>
                  </a:lnTo>
                  <a:lnTo>
                    <a:pt x="58" y="18"/>
                  </a:lnTo>
                  <a:lnTo>
                    <a:pt x="58" y="17"/>
                  </a:lnTo>
                  <a:lnTo>
                    <a:pt x="51" y="17"/>
                  </a:lnTo>
                  <a:lnTo>
                    <a:pt x="51" y="15"/>
                  </a:lnTo>
                  <a:lnTo>
                    <a:pt x="42" y="15"/>
                  </a:lnTo>
                  <a:lnTo>
                    <a:pt x="42" y="14"/>
                  </a:lnTo>
                  <a:lnTo>
                    <a:pt x="32" y="14"/>
                  </a:lnTo>
                  <a:lnTo>
                    <a:pt x="32" y="11"/>
                  </a:lnTo>
                  <a:lnTo>
                    <a:pt x="25" y="11"/>
                  </a:lnTo>
                  <a:lnTo>
                    <a:pt x="25" y="10"/>
                  </a:lnTo>
                  <a:lnTo>
                    <a:pt x="22" y="10"/>
                  </a:lnTo>
                  <a:lnTo>
                    <a:pt x="22" y="9"/>
                  </a:lnTo>
                  <a:lnTo>
                    <a:pt x="17" y="9"/>
                  </a:lnTo>
                  <a:lnTo>
                    <a:pt x="17" y="7"/>
                  </a:lnTo>
                  <a:lnTo>
                    <a:pt x="14" y="7"/>
                  </a:lnTo>
                  <a:lnTo>
                    <a:pt x="14" y="6"/>
                  </a:lnTo>
                  <a:lnTo>
                    <a:pt x="12" y="6"/>
                  </a:lnTo>
                  <a:lnTo>
                    <a:pt x="12" y="3"/>
                  </a:lnTo>
                  <a:lnTo>
                    <a:pt x="10" y="3"/>
                  </a:lnTo>
                  <a:lnTo>
                    <a:pt x="10" y="2"/>
                  </a:lnTo>
                  <a:lnTo>
                    <a:pt x="7" y="2"/>
                  </a:lnTo>
                  <a:lnTo>
                    <a:pt x="7"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236" name="Table 235"/>
          <p:cNvGraphicFramePr>
            <a:graphicFrameLocks noGrp="1"/>
          </p:cNvGraphicFramePr>
          <p:nvPr>
            <p:extLst>
              <p:ext uri="{D42A27DB-BD31-4B8C-83A1-F6EECF244321}">
                <p14:modId xmlns:p14="http://schemas.microsoft.com/office/powerpoint/2010/main" val="3868657717"/>
              </p:ext>
            </p:extLst>
          </p:nvPr>
        </p:nvGraphicFramePr>
        <p:xfrm>
          <a:off x="3563281" y="3187208"/>
          <a:ext cx="2385082" cy="975360"/>
        </p:xfrm>
        <a:graphic>
          <a:graphicData uri="http://schemas.openxmlformats.org/drawingml/2006/table">
            <a:tbl>
              <a:tblPr firstRow="1" bandRow="1">
                <a:tableStyleId>{5C22544A-7EE6-4342-B048-85BDC9FD1C3A}</a:tableStyleId>
              </a:tblPr>
              <a:tblGrid>
                <a:gridCol w="563277"/>
                <a:gridCol w="467765"/>
                <a:gridCol w="730152"/>
                <a:gridCol w="623888"/>
              </a:tblGrid>
              <a:tr h="0">
                <a:tc>
                  <a:txBody>
                    <a:bodyPr/>
                    <a:lstStyle/>
                    <a:p>
                      <a:pPr>
                        <a:lnSpc>
                          <a:spcPts val="600"/>
                        </a:lnSpc>
                      </a:pPr>
                      <a:r>
                        <a:rPr lang="en-GB" sz="600" dirty="0" smtClean="0">
                          <a:solidFill>
                            <a:schemeClr val="tx1"/>
                          </a:solidFill>
                          <a:latin typeface="+mn-lt"/>
                        </a:rPr>
                        <a:t>Risk subgroup</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600"/>
                        </a:lnSpc>
                      </a:pPr>
                      <a:r>
                        <a:rPr lang="en-GB" sz="600" dirty="0" smtClean="0">
                          <a:solidFill>
                            <a:schemeClr val="tx1"/>
                          </a:solidFill>
                          <a:latin typeface="+mn-lt"/>
                        </a:rPr>
                        <a:t>Events</a:t>
                      </a:r>
                      <a:r>
                        <a:rPr lang="en-GB" sz="600" baseline="0" dirty="0" smtClean="0">
                          <a:solidFill>
                            <a:schemeClr val="tx1"/>
                          </a:solidFill>
                          <a:latin typeface="+mn-lt"/>
                        </a:rPr>
                        <a:t> /total</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5 year KM </a:t>
                      </a:r>
                      <a:r>
                        <a:rPr lang="en-GB" sz="600" dirty="0" err="1" smtClean="0">
                          <a:solidFill>
                            <a:schemeClr val="tx1"/>
                          </a:solidFill>
                          <a:latin typeface="+mn-lt"/>
                        </a:rPr>
                        <a:t>est</a:t>
                      </a:r>
                      <a:r>
                        <a:rPr lang="en-GB" sz="600" dirty="0" smtClean="0">
                          <a:solidFill>
                            <a:schemeClr val="tx1"/>
                          </a:solidFill>
                          <a:latin typeface="+mn-lt"/>
                        </a:rPr>
                        <a:t>, %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HR (95% CI)</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7160">
                <a:tc>
                  <a:txBody>
                    <a:bodyPr/>
                    <a:lstStyle/>
                    <a:p>
                      <a:pPr algn="l">
                        <a:lnSpc>
                          <a:spcPts val="600"/>
                        </a:lnSpc>
                      </a:pPr>
                      <a:r>
                        <a:rPr lang="en-GB" sz="600" dirty="0" smtClean="0">
                          <a:solidFill>
                            <a:schemeClr val="tx1"/>
                          </a:solidFill>
                          <a:latin typeface="+mn-lt"/>
                        </a:rPr>
                        <a:t>      High</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337/ 674</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57.6 </a:t>
                      </a:r>
                      <a:br>
                        <a:rPr lang="en-GB" sz="600" dirty="0" smtClean="0">
                          <a:solidFill>
                            <a:schemeClr val="tx1"/>
                          </a:solidFill>
                          <a:latin typeface="+mn-lt"/>
                        </a:rPr>
                      </a:br>
                      <a:r>
                        <a:rPr lang="en-GB" sz="600" dirty="0" smtClean="0">
                          <a:solidFill>
                            <a:schemeClr val="tx1"/>
                          </a:solidFill>
                          <a:latin typeface="+mn-lt"/>
                        </a:rPr>
                        <a:t>(53.8, 61.7)</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Reference</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7160">
                <a:tc>
                  <a:txBody>
                    <a:bodyPr/>
                    <a:lstStyle/>
                    <a:p>
                      <a:pPr algn="l">
                        <a:lnSpc>
                          <a:spcPts val="600"/>
                        </a:lnSpc>
                      </a:pPr>
                      <a:r>
                        <a:rPr lang="en-GB" sz="600" dirty="0" smtClean="0">
                          <a:solidFill>
                            <a:schemeClr val="tx1"/>
                          </a:solidFill>
                          <a:latin typeface="+mn-lt"/>
                        </a:rPr>
                        <a:t>     Medium</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520/ 1306</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69.2 </a:t>
                      </a:r>
                      <a:br>
                        <a:rPr lang="en-GB" sz="600" dirty="0" smtClean="0">
                          <a:solidFill>
                            <a:schemeClr val="tx1"/>
                          </a:solidFill>
                          <a:latin typeface="+mn-lt"/>
                        </a:rPr>
                      </a:br>
                      <a:r>
                        <a:rPr lang="en-GB" sz="600" dirty="0" smtClean="0">
                          <a:solidFill>
                            <a:schemeClr val="tx1"/>
                          </a:solidFill>
                          <a:latin typeface="+mn-lt"/>
                        </a:rPr>
                        <a:t>(66.6, 71.9)</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0.69 </a:t>
                      </a:r>
                      <a:br>
                        <a:rPr lang="en-GB" sz="600" dirty="0" smtClean="0">
                          <a:solidFill>
                            <a:schemeClr val="tx1"/>
                          </a:solidFill>
                          <a:latin typeface="+mn-lt"/>
                        </a:rPr>
                      </a:br>
                      <a:r>
                        <a:rPr lang="en-GB" sz="600" dirty="0" smtClean="0">
                          <a:solidFill>
                            <a:schemeClr val="tx1"/>
                          </a:solidFill>
                          <a:latin typeface="+mn-lt"/>
                        </a:rPr>
                        <a:t>(0.60, 0.80)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l">
                        <a:lnSpc>
                          <a:spcPts val="600"/>
                        </a:lnSpc>
                      </a:pPr>
                      <a:r>
                        <a:rPr lang="en-GB" sz="600" dirty="0" smtClean="0">
                          <a:solidFill>
                            <a:schemeClr val="tx1"/>
                          </a:solidFill>
                          <a:latin typeface="+mn-lt"/>
                        </a:rPr>
                        <a:t>      Low</a:t>
                      </a:r>
                      <a:endParaRPr lang="en-GB" sz="6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217/ 687</a:t>
                      </a:r>
                      <a:endParaRPr lang="en-GB" sz="6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75.4 </a:t>
                      </a:r>
                      <a:br>
                        <a:rPr lang="en-GB" sz="600" dirty="0" smtClean="0">
                          <a:solidFill>
                            <a:schemeClr val="tx1"/>
                          </a:solidFill>
                          <a:latin typeface="+mn-lt"/>
                        </a:rPr>
                      </a:br>
                      <a:r>
                        <a:rPr lang="en-GB" sz="600" dirty="0" smtClean="0">
                          <a:solidFill>
                            <a:schemeClr val="tx1"/>
                          </a:solidFill>
                          <a:latin typeface="+mn-lt"/>
                        </a:rPr>
                        <a:t>(72.0, 79.0)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0.52 </a:t>
                      </a:r>
                      <a:br>
                        <a:rPr lang="en-GB" sz="600" dirty="0" smtClean="0">
                          <a:solidFill>
                            <a:schemeClr val="tx1"/>
                          </a:solidFill>
                          <a:latin typeface="+mn-lt"/>
                        </a:rPr>
                      </a:br>
                      <a:r>
                        <a:rPr lang="en-GB" sz="600" dirty="0" smtClean="0">
                          <a:solidFill>
                            <a:schemeClr val="tx1"/>
                          </a:solidFill>
                          <a:latin typeface="+mn-lt"/>
                        </a:rPr>
                        <a:t>(0.43, 0.62)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237" name="Straight Connector 236"/>
          <p:cNvCxnSpPr/>
          <p:nvPr/>
        </p:nvCxnSpPr>
        <p:spPr>
          <a:xfrm>
            <a:off x="3578064" y="3436196"/>
            <a:ext cx="2243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3573610" y="3549345"/>
            <a:ext cx="1764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3573610" y="4041253"/>
            <a:ext cx="17649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3573610" y="3794016"/>
            <a:ext cx="15121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241" name="Table 240"/>
          <p:cNvGraphicFramePr>
            <a:graphicFrameLocks noGrp="1"/>
          </p:cNvGraphicFramePr>
          <p:nvPr>
            <p:extLst>
              <p:ext uri="{D42A27DB-BD31-4B8C-83A1-F6EECF244321}">
                <p14:modId xmlns:p14="http://schemas.microsoft.com/office/powerpoint/2010/main" val="561513568"/>
              </p:ext>
            </p:extLst>
          </p:nvPr>
        </p:nvGraphicFramePr>
        <p:xfrm>
          <a:off x="6434508" y="3183046"/>
          <a:ext cx="2418980" cy="975360"/>
        </p:xfrm>
        <a:graphic>
          <a:graphicData uri="http://schemas.openxmlformats.org/drawingml/2006/table">
            <a:tbl>
              <a:tblPr firstRow="1" bandRow="1">
                <a:tableStyleId>{5C22544A-7EE6-4342-B048-85BDC9FD1C3A}</a:tableStyleId>
              </a:tblPr>
              <a:tblGrid>
                <a:gridCol w="563277"/>
                <a:gridCol w="467765"/>
                <a:gridCol w="749763"/>
                <a:gridCol w="638175"/>
              </a:tblGrid>
              <a:tr h="0">
                <a:tc>
                  <a:txBody>
                    <a:bodyPr/>
                    <a:lstStyle/>
                    <a:p>
                      <a:pPr>
                        <a:lnSpc>
                          <a:spcPts val="600"/>
                        </a:lnSpc>
                      </a:pPr>
                      <a:r>
                        <a:rPr lang="en-GB" sz="600" dirty="0" smtClean="0">
                          <a:solidFill>
                            <a:schemeClr val="tx1"/>
                          </a:solidFill>
                          <a:latin typeface="+mn-lt"/>
                        </a:rPr>
                        <a:t>Risk subgroup</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600"/>
                        </a:lnSpc>
                      </a:pPr>
                      <a:r>
                        <a:rPr lang="en-GB" sz="600" dirty="0" smtClean="0">
                          <a:solidFill>
                            <a:schemeClr val="tx1"/>
                          </a:solidFill>
                          <a:latin typeface="+mn-lt"/>
                        </a:rPr>
                        <a:t>Events</a:t>
                      </a:r>
                      <a:r>
                        <a:rPr lang="en-GB" sz="600" baseline="0" dirty="0" smtClean="0">
                          <a:solidFill>
                            <a:schemeClr val="tx1"/>
                          </a:solidFill>
                          <a:latin typeface="+mn-lt"/>
                        </a:rPr>
                        <a:t> /total</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5 year KM </a:t>
                      </a:r>
                      <a:r>
                        <a:rPr lang="en-GB" sz="600" dirty="0" err="1" smtClean="0">
                          <a:solidFill>
                            <a:schemeClr val="tx1"/>
                          </a:solidFill>
                          <a:latin typeface="+mn-lt"/>
                        </a:rPr>
                        <a:t>est</a:t>
                      </a:r>
                      <a:r>
                        <a:rPr lang="en-GB" sz="600" dirty="0" smtClean="0">
                          <a:solidFill>
                            <a:schemeClr val="tx1"/>
                          </a:solidFill>
                          <a:latin typeface="+mn-lt"/>
                        </a:rPr>
                        <a:t>, %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HR (95% CI)</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7160">
                <a:tc>
                  <a:txBody>
                    <a:bodyPr/>
                    <a:lstStyle/>
                    <a:p>
                      <a:pPr algn="l">
                        <a:lnSpc>
                          <a:spcPts val="600"/>
                        </a:lnSpc>
                      </a:pPr>
                      <a:r>
                        <a:rPr lang="en-GB" sz="600" dirty="0" smtClean="0">
                          <a:solidFill>
                            <a:schemeClr val="tx1"/>
                          </a:solidFill>
                          <a:latin typeface="+mn-lt"/>
                        </a:rPr>
                        <a:t>      High</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297/ 674</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66.9 </a:t>
                      </a:r>
                      <a:br>
                        <a:rPr lang="en-GB" sz="600" dirty="0" smtClean="0">
                          <a:solidFill>
                            <a:schemeClr val="tx1"/>
                          </a:solidFill>
                          <a:latin typeface="+mn-lt"/>
                        </a:rPr>
                      </a:br>
                      <a:r>
                        <a:rPr lang="en-GB" sz="600" dirty="0" smtClean="0">
                          <a:solidFill>
                            <a:schemeClr val="tx1"/>
                          </a:solidFill>
                          <a:latin typeface="+mn-lt"/>
                        </a:rPr>
                        <a:t>(63.4,</a:t>
                      </a:r>
                      <a:r>
                        <a:rPr lang="en-GB" sz="600" baseline="0" dirty="0" smtClean="0">
                          <a:solidFill>
                            <a:schemeClr val="tx1"/>
                          </a:solidFill>
                          <a:latin typeface="+mn-lt"/>
                        </a:rPr>
                        <a:t> </a:t>
                      </a:r>
                      <a:r>
                        <a:rPr lang="en-GB" sz="600" dirty="0" smtClean="0">
                          <a:solidFill>
                            <a:schemeClr val="tx1"/>
                          </a:solidFill>
                          <a:latin typeface="+mn-lt"/>
                        </a:rPr>
                        <a:t>70.7)</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Reference</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7160">
                <a:tc>
                  <a:txBody>
                    <a:bodyPr/>
                    <a:lstStyle/>
                    <a:p>
                      <a:pPr algn="l">
                        <a:lnSpc>
                          <a:spcPts val="600"/>
                        </a:lnSpc>
                      </a:pPr>
                      <a:r>
                        <a:rPr lang="en-GB" sz="600" dirty="0" smtClean="0">
                          <a:solidFill>
                            <a:schemeClr val="tx1"/>
                          </a:solidFill>
                          <a:latin typeface="+mn-lt"/>
                        </a:rPr>
                        <a:t>     Medium</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450/ 1306</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77.3 </a:t>
                      </a:r>
                      <a:br>
                        <a:rPr lang="en-GB" sz="600" dirty="0" smtClean="0">
                          <a:solidFill>
                            <a:schemeClr val="tx1"/>
                          </a:solidFill>
                          <a:latin typeface="+mn-lt"/>
                        </a:rPr>
                      </a:br>
                      <a:r>
                        <a:rPr lang="en-GB" sz="600" dirty="0" smtClean="0">
                          <a:solidFill>
                            <a:schemeClr val="tx1"/>
                          </a:solidFill>
                          <a:latin typeface="+mn-lt"/>
                        </a:rPr>
                        <a:t>(75.0, 79.7)</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0.73 </a:t>
                      </a:r>
                      <a:br>
                        <a:rPr lang="en-GB" sz="600" dirty="0" smtClean="0">
                          <a:solidFill>
                            <a:schemeClr val="tx1"/>
                          </a:solidFill>
                          <a:latin typeface="+mn-lt"/>
                        </a:rPr>
                      </a:br>
                      <a:r>
                        <a:rPr lang="en-GB" sz="600" dirty="0" smtClean="0">
                          <a:solidFill>
                            <a:schemeClr val="tx1"/>
                          </a:solidFill>
                          <a:latin typeface="+mn-lt"/>
                        </a:rPr>
                        <a:t>(0.63,</a:t>
                      </a:r>
                      <a:r>
                        <a:rPr lang="en-GB" sz="600" baseline="0" dirty="0" smtClean="0">
                          <a:solidFill>
                            <a:schemeClr val="tx1"/>
                          </a:solidFill>
                          <a:latin typeface="+mn-lt"/>
                        </a:rPr>
                        <a:t> </a:t>
                      </a:r>
                      <a:r>
                        <a:rPr lang="en-GB" sz="600" dirty="0" smtClean="0">
                          <a:solidFill>
                            <a:schemeClr val="tx1"/>
                          </a:solidFill>
                          <a:latin typeface="+mn-lt"/>
                        </a:rPr>
                        <a:t>0.85)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l">
                        <a:lnSpc>
                          <a:spcPts val="600"/>
                        </a:lnSpc>
                      </a:pPr>
                      <a:r>
                        <a:rPr lang="en-GB" sz="600" dirty="0" smtClean="0">
                          <a:solidFill>
                            <a:schemeClr val="tx1"/>
                          </a:solidFill>
                          <a:latin typeface="+mn-lt"/>
                        </a:rPr>
                        <a:t>      Low</a:t>
                      </a:r>
                      <a:endParaRPr lang="en-GB" sz="6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193/ 687</a:t>
                      </a:r>
                      <a:endParaRPr lang="en-GB" sz="6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81.5 </a:t>
                      </a:r>
                      <a:br>
                        <a:rPr lang="en-GB" sz="600" dirty="0" smtClean="0">
                          <a:solidFill>
                            <a:schemeClr val="tx1"/>
                          </a:solidFill>
                          <a:latin typeface="+mn-lt"/>
                        </a:rPr>
                      </a:br>
                      <a:r>
                        <a:rPr lang="en-GB" sz="600" dirty="0" smtClean="0">
                          <a:solidFill>
                            <a:schemeClr val="tx1"/>
                          </a:solidFill>
                          <a:latin typeface="+mn-lt"/>
                        </a:rPr>
                        <a:t>(78.5, 84.6)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0.59 </a:t>
                      </a:r>
                      <a:br>
                        <a:rPr lang="en-GB" sz="600" dirty="0" smtClean="0">
                          <a:solidFill>
                            <a:schemeClr val="tx1"/>
                          </a:solidFill>
                          <a:latin typeface="+mn-lt"/>
                        </a:rPr>
                      </a:br>
                      <a:r>
                        <a:rPr lang="en-GB" sz="600" dirty="0" smtClean="0">
                          <a:solidFill>
                            <a:schemeClr val="tx1"/>
                          </a:solidFill>
                          <a:latin typeface="+mn-lt"/>
                        </a:rPr>
                        <a:t>(0.49,</a:t>
                      </a:r>
                      <a:r>
                        <a:rPr lang="en-GB" sz="600" baseline="0" dirty="0" smtClean="0">
                          <a:solidFill>
                            <a:schemeClr val="tx1"/>
                          </a:solidFill>
                          <a:latin typeface="+mn-lt"/>
                        </a:rPr>
                        <a:t> </a:t>
                      </a:r>
                      <a:r>
                        <a:rPr lang="en-GB" sz="600" dirty="0" smtClean="0">
                          <a:solidFill>
                            <a:schemeClr val="tx1"/>
                          </a:solidFill>
                          <a:latin typeface="+mn-lt"/>
                        </a:rPr>
                        <a:t>0.71)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242" name="Straight Connector 241"/>
          <p:cNvCxnSpPr/>
          <p:nvPr/>
        </p:nvCxnSpPr>
        <p:spPr>
          <a:xfrm>
            <a:off x="6449290" y="3436196"/>
            <a:ext cx="23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6444837" y="3550427"/>
            <a:ext cx="1764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6444837" y="4033301"/>
            <a:ext cx="17649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6444837" y="3785198"/>
            <a:ext cx="15121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46" name="Group 245"/>
          <p:cNvGrpSpPr/>
          <p:nvPr/>
        </p:nvGrpSpPr>
        <p:grpSpPr>
          <a:xfrm>
            <a:off x="790630" y="2249730"/>
            <a:ext cx="2076169" cy="445846"/>
            <a:chOff x="3786188" y="3252788"/>
            <a:chExt cx="1571625" cy="352425"/>
          </a:xfrm>
        </p:grpSpPr>
        <p:sp>
          <p:nvSpPr>
            <p:cNvPr id="247" name="Line 2"/>
            <p:cNvSpPr>
              <a:spLocks noChangeShapeType="1"/>
            </p:cNvSpPr>
            <p:nvPr/>
          </p:nvSpPr>
          <p:spPr bwMode="auto">
            <a:xfrm>
              <a:off x="391001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3"/>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4"/>
            <p:cNvSpPr>
              <a:spLocks noChangeShapeType="1"/>
            </p:cNvSpPr>
            <p:nvPr/>
          </p:nvSpPr>
          <p:spPr bwMode="auto">
            <a:xfrm>
              <a:off x="4024313" y="33670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0" name="Line 5"/>
            <p:cNvSpPr>
              <a:spLocks noChangeShapeType="1"/>
            </p:cNvSpPr>
            <p:nvPr/>
          </p:nvSpPr>
          <p:spPr bwMode="auto">
            <a:xfrm>
              <a:off x="4033838" y="33670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6"/>
            <p:cNvSpPr>
              <a:spLocks noChangeShapeType="1"/>
            </p:cNvSpPr>
            <p:nvPr/>
          </p:nvSpPr>
          <p:spPr bwMode="auto">
            <a:xfrm>
              <a:off x="3881438"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7"/>
            <p:cNvSpPr>
              <a:spLocks noChangeShapeType="1"/>
            </p:cNvSpPr>
            <p:nvPr/>
          </p:nvSpPr>
          <p:spPr bwMode="auto">
            <a:xfrm>
              <a:off x="3890963"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8"/>
            <p:cNvSpPr>
              <a:spLocks noChangeShapeType="1"/>
            </p:cNvSpPr>
            <p:nvPr/>
          </p:nvSpPr>
          <p:spPr bwMode="auto">
            <a:xfrm>
              <a:off x="3890963"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9"/>
            <p:cNvSpPr>
              <a:spLocks noChangeShapeType="1"/>
            </p:cNvSpPr>
            <p:nvPr/>
          </p:nvSpPr>
          <p:spPr bwMode="auto">
            <a:xfrm>
              <a:off x="3900488"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10"/>
            <p:cNvSpPr>
              <a:spLocks noChangeShapeType="1"/>
            </p:cNvSpPr>
            <p:nvPr/>
          </p:nvSpPr>
          <p:spPr bwMode="auto">
            <a:xfrm>
              <a:off x="3929063"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11"/>
            <p:cNvSpPr>
              <a:spLocks noChangeShapeType="1"/>
            </p:cNvSpPr>
            <p:nvPr/>
          </p:nvSpPr>
          <p:spPr bwMode="auto">
            <a:xfrm>
              <a:off x="3938588"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12"/>
            <p:cNvSpPr>
              <a:spLocks noChangeShapeType="1"/>
            </p:cNvSpPr>
            <p:nvPr/>
          </p:nvSpPr>
          <p:spPr bwMode="auto">
            <a:xfrm>
              <a:off x="3938588"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13"/>
            <p:cNvSpPr>
              <a:spLocks noChangeShapeType="1"/>
            </p:cNvSpPr>
            <p:nvPr/>
          </p:nvSpPr>
          <p:spPr bwMode="auto">
            <a:xfrm>
              <a:off x="3957638"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Line 14"/>
            <p:cNvSpPr>
              <a:spLocks noChangeShapeType="1"/>
            </p:cNvSpPr>
            <p:nvPr/>
          </p:nvSpPr>
          <p:spPr bwMode="auto">
            <a:xfrm>
              <a:off x="3957638"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Line 15"/>
            <p:cNvSpPr>
              <a:spLocks noChangeShapeType="1"/>
            </p:cNvSpPr>
            <p:nvPr/>
          </p:nvSpPr>
          <p:spPr bwMode="auto">
            <a:xfrm>
              <a:off x="3967163"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Line 16"/>
            <p:cNvSpPr>
              <a:spLocks noChangeShapeType="1"/>
            </p:cNvSpPr>
            <p:nvPr/>
          </p:nvSpPr>
          <p:spPr bwMode="auto">
            <a:xfrm>
              <a:off x="4033838" y="33670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17"/>
            <p:cNvSpPr>
              <a:spLocks noChangeShapeType="1"/>
            </p:cNvSpPr>
            <p:nvPr/>
          </p:nvSpPr>
          <p:spPr bwMode="auto">
            <a:xfrm>
              <a:off x="4043363" y="33670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18"/>
            <p:cNvSpPr>
              <a:spLocks noChangeShapeType="1"/>
            </p:cNvSpPr>
            <p:nvPr/>
          </p:nvSpPr>
          <p:spPr bwMode="auto">
            <a:xfrm>
              <a:off x="395763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Line 19"/>
            <p:cNvSpPr>
              <a:spLocks noChangeShapeType="1"/>
            </p:cNvSpPr>
            <p:nvPr/>
          </p:nvSpPr>
          <p:spPr bwMode="auto">
            <a:xfrm>
              <a:off x="395763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20"/>
            <p:cNvSpPr>
              <a:spLocks noChangeShapeType="1"/>
            </p:cNvSpPr>
            <p:nvPr/>
          </p:nvSpPr>
          <p:spPr bwMode="auto">
            <a:xfrm>
              <a:off x="4376738"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Line 21"/>
            <p:cNvSpPr>
              <a:spLocks noChangeShapeType="1"/>
            </p:cNvSpPr>
            <p:nvPr/>
          </p:nvSpPr>
          <p:spPr bwMode="auto">
            <a:xfrm>
              <a:off x="4386263"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Line 22"/>
            <p:cNvSpPr>
              <a:spLocks noChangeShapeType="1"/>
            </p:cNvSpPr>
            <p:nvPr/>
          </p:nvSpPr>
          <p:spPr bwMode="auto">
            <a:xfrm>
              <a:off x="395763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Line 23"/>
            <p:cNvSpPr>
              <a:spLocks noChangeShapeType="1"/>
            </p:cNvSpPr>
            <p:nvPr/>
          </p:nvSpPr>
          <p:spPr bwMode="auto">
            <a:xfrm>
              <a:off x="397668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Line 24"/>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Line 25"/>
            <p:cNvSpPr>
              <a:spLocks noChangeShapeType="1"/>
            </p:cNvSpPr>
            <p:nvPr/>
          </p:nvSpPr>
          <p:spPr bwMode="auto">
            <a:xfrm>
              <a:off x="392906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Line 26"/>
            <p:cNvSpPr>
              <a:spLocks noChangeShapeType="1"/>
            </p:cNvSpPr>
            <p:nvPr/>
          </p:nvSpPr>
          <p:spPr bwMode="auto">
            <a:xfrm>
              <a:off x="385286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Line 27"/>
            <p:cNvSpPr>
              <a:spLocks noChangeShapeType="1"/>
            </p:cNvSpPr>
            <p:nvPr/>
          </p:nvSpPr>
          <p:spPr bwMode="auto">
            <a:xfrm>
              <a:off x="385286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Line 28"/>
            <p:cNvSpPr>
              <a:spLocks noChangeShapeType="1"/>
            </p:cNvSpPr>
            <p:nvPr/>
          </p:nvSpPr>
          <p:spPr bwMode="auto">
            <a:xfrm>
              <a:off x="379571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Line 29"/>
            <p:cNvSpPr>
              <a:spLocks noChangeShapeType="1"/>
            </p:cNvSpPr>
            <p:nvPr/>
          </p:nvSpPr>
          <p:spPr bwMode="auto">
            <a:xfrm>
              <a:off x="3805238"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Line 30"/>
            <p:cNvSpPr>
              <a:spLocks noChangeShapeType="1"/>
            </p:cNvSpPr>
            <p:nvPr/>
          </p:nvSpPr>
          <p:spPr bwMode="auto">
            <a:xfrm>
              <a:off x="3862388"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31"/>
            <p:cNvSpPr>
              <a:spLocks noChangeShapeType="1"/>
            </p:cNvSpPr>
            <p:nvPr/>
          </p:nvSpPr>
          <p:spPr bwMode="auto">
            <a:xfrm>
              <a:off x="387191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Line 32"/>
            <p:cNvSpPr>
              <a:spLocks noChangeShapeType="1"/>
            </p:cNvSpPr>
            <p:nvPr/>
          </p:nvSpPr>
          <p:spPr bwMode="auto">
            <a:xfrm>
              <a:off x="381476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Line 33"/>
            <p:cNvSpPr>
              <a:spLocks noChangeShapeType="1"/>
            </p:cNvSpPr>
            <p:nvPr/>
          </p:nvSpPr>
          <p:spPr bwMode="auto">
            <a:xfrm>
              <a:off x="3824288"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Line 34"/>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Line 35"/>
            <p:cNvSpPr>
              <a:spLocks noChangeShapeType="1"/>
            </p:cNvSpPr>
            <p:nvPr/>
          </p:nvSpPr>
          <p:spPr bwMode="auto">
            <a:xfrm>
              <a:off x="393858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Line 36"/>
            <p:cNvSpPr>
              <a:spLocks noChangeShapeType="1"/>
            </p:cNvSpPr>
            <p:nvPr/>
          </p:nvSpPr>
          <p:spPr bwMode="auto">
            <a:xfrm>
              <a:off x="3871913"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Line 37"/>
            <p:cNvSpPr>
              <a:spLocks noChangeShapeType="1"/>
            </p:cNvSpPr>
            <p:nvPr/>
          </p:nvSpPr>
          <p:spPr bwMode="auto">
            <a:xfrm>
              <a:off x="47863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Line 38"/>
            <p:cNvSpPr>
              <a:spLocks noChangeShapeType="1"/>
            </p:cNvSpPr>
            <p:nvPr/>
          </p:nvSpPr>
          <p:spPr bwMode="auto">
            <a:xfrm>
              <a:off x="409098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39"/>
            <p:cNvSpPr>
              <a:spLocks noChangeShapeType="1"/>
            </p:cNvSpPr>
            <p:nvPr/>
          </p:nvSpPr>
          <p:spPr bwMode="auto">
            <a:xfrm>
              <a:off x="52720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40"/>
            <p:cNvSpPr>
              <a:spLocks noChangeShapeType="1"/>
            </p:cNvSpPr>
            <p:nvPr/>
          </p:nvSpPr>
          <p:spPr bwMode="auto">
            <a:xfrm>
              <a:off x="507206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41"/>
            <p:cNvSpPr>
              <a:spLocks noChangeShapeType="1"/>
            </p:cNvSpPr>
            <p:nvPr/>
          </p:nvSpPr>
          <p:spPr bwMode="auto">
            <a:xfrm>
              <a:off x="53482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42"/>
            <p:cNvSpPr>
              <a:spLocks noChangeShapeType="1"/>
            </p:cNvSpPr>
            <p:nvPr/>
          </p:nvSpPr>
          <p:spPr bwMode="auto">
            <a:xfrm>
              <a:off x="473868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Line 43"/>
            <p:cNvSpPr>
              <a:spLocks noChangeShapeType="1"/>
            </p:cNvSpPr>
            <p:nvPr/>
          </p:nvSpPr>
          <p:spPr bwMode="auto">
            <a:xfrm>
              <a:off x="47482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44"/>
            <p:cNvSpPr>
              <a:spLocks noChangeShapeType="1"/>
            </p:cNvSpPr>
            <p:nvPr/>
          </p:nvSpPr>
          <p:spPr bwMode="auto">
            <a:xfrm>
              <a:off x="476726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Line 45"/>
            <p:cNvSpPr>
              <a:spLocks noChangeShapeType="1"/>
            </p:cNvSpPr>
            <p:nvPr/>
          </p:nvSpPr>
          <p:spPr bwMode="auto">
            <a:xfrm>
              <a:off x="47863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46"/>
            <p:cNvSpPr>
              <a:spLocks noChangeShapeType="1"/>
            </p:cNvSpPr>
            <p:nvPr/>
          </p:nvSpPr>
          <p:spPr bwMode="auto">
            <a:xfrm>
              <a:off x="4167188"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47"/>
            <p:cNvSpPr>
              <a:spLocks noChangeShapeType="1"/>
            </p:cNvSpPr>
            <p:nvPr/>
          </p:nvSpPr>
          <p:spPr bwMode="auto">
            <a:xfrm>
              <a:off x="4176713"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48"/>
            <p:cNvSpPr>
              <a:spLocks noChangeShapeType="1"/>
            </p:cNvSpPr>
            <p:nvPr/>
          </p:nvSpPr>
          <p:spPr bwMode="auto">
            <a:xfrm>
              <a:off x="4176713"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49"/>
            <p:cNvSpPr>
              <a:spLocks noChangeShapeType="1"/>
            </p:cNvSpPr>
            <p:nvPr/>
          </p:nvSpPr>
          <p:spPr bwMode="auto">
            <a:xfrm>
              <a:off x="4186238"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50"/>
            <p:cNvSpPr>
              <a:spLocks noChangeShapeType="1"/>
            </p:cNvSpPr>
            <p:nvPr/>
          </p:nvSpPr>
          <p:spPr bwMode="auto">
            <a:xfrm>
              <a:off x="4614863" y="350996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51"/>
            <p:cNvSpPr>
              <a:spLocks noChangeShapeType="1"/>
            </p:cNvSpPr>
            <p:nvPr/>
          </p:nvSpPr>
          <p:spPr bwMode="auto">
            <a:xfrm>
              <a:off x="4624388" y="350996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52"/>
            <p:cNvSpPr>
              <a:spLocks noChangeShapeType="1"/>
            </p:cNvSpPr>
            <p:nvPr/>
          </p:nvSpPr>
          <p:spPr bwMode="auto">
            <a:xfrm>
              <a:off x="4633913" y="350996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53"/>
            <p:cNvSpPr>
              <a:spLocks noChangeShapeType="1"/>
            </p:cNvSpPr>
            <p:nvPr/>
          </p:nvSpPr>
          <p:spPr bwMode="auto">
            <a:xfrm>
              <a:off x="4643438" y="350996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54"/>
            <p:cNvSpPr>
              <a:spLocks noChangeShapeType="1"/>
            </p:cNvSpPr>
            <p:nvPr/>
          </p:nvSpPr>
          <p:spPr bwMode="auto">
            <a:xfrm>
              <a:off x="47482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55"/>
            <p:cNvSpPr>
              <a:spLocks noChangeShapeType="1"/>
            </p:cNvSpPr>
            <p:nvPr/>
          </p:nvSpPr>
          <p:spPr bwMode="auto">
            <a:xfrm>
              <a:off x="476726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56"/>
            <p:cNvSpPr>
              <a:spLocks noChangeShapeType="1"/>
            </p:cNvSpPr>
            <p:nvPr/>
          </p:nvSpPr>
          <p:spPr bwMode="auto">
            <a:xfrm>
              <a:off x="47767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57"/>
            <p:cNvSpPr>
              <a:spLocks noChangeShapeType="1"/>
            </p:cNvSpPr>
            <p:nvPr/>
          </p:nvSpPr>
          <p:spPr bwMode="auto">
            <a:xfrm>
              <a:off x="479583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58"/>
            <p:cNvSpPr>
              <a:spLocks noChangeShapeType="1"/>
            </p:cNvSpPr>
            <p:nvPr/>
          </p:nvSpPr>
          <p:spPr bwMode="auto">
            <a:xfrm>
              <a:off x="4148138"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59"/>
            <p:cNvSpPr>
              <a:spLocks noChangeShapeType="1"/>
            </p:cNvSpPr>
            <p:nvPr/>
          </p:nvSpPr>
          <p:spPr bwMode="auto">
            <a:xfrm>
              <a:off x="4157663"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60"/>
            <p:cNvSpPr>
              <a:spLocks noChangeShapeType="1"/>
            </p:cNvSpPr>
            <p:nvPr/>
          </p:nvSpPr>
          <p:spPr bwMode="auto">
            <a:xfrm>
              <a:off x="4157663"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61"/>
            <p:cNvSpPr>
              <a:spLocks noChangeShapeType="1"/>
            </p:cNvSpPr>
            <p:nvPr/>
          </p:nvSpPr>
          <p:spPr bwMode="auto">
            <a:xfrm>
              <a:off x="4167188"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62"/>
            <p:cNvSpPr>
              <a:spLocks noChangeShapeType="1"/>
            </p:cNvSpPr>
            <p:nvPr/>
          </p:nvSpPr>
          <p:spPr bwMode="auto">
            <a:xfrm>
              <a:off x="477678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63"/>
            <p:cNvSpPr>
              <a:spLocks noChangeShapeType="1"/>
            </p:cNvSpPr>
            <p:nvPr/>
          </p:nvSpPr>
          <p:spPr bwMode="auto">
            <a:xfrm>
              <a:off x="479583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64"/>
            <p:cNvSpPr>
              <a:spLocks noChangeShapeType="1"/>
            </p:cNvSpPr>
            <p:nvPr/>
          </p:nvSpPr>
          <p:spPr bwMode="auto">
            <a:xfrm>
              <a:off x="48244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65"/>
            <p:cNvSpPr>
              <a:spLocks noChangeShapeType="1"/>
            </p:cNvSpPr>
            <p:nvPr/>
          </p:nvSpPr>
          <p:spPr bwMode="auto">
            <a:xfrm>
              <a:off x="484346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66"/>
            <p:cNvSpPr>
              <a:spLocks noChangeShapeType="1"/>
            </p:cNvSpPr>
            <p:nvPr/>
          </p:nvSpPr>
          <p:spPr bwMode="auto">
            <a:xfrm>
              <a:off x="409098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67"/>
            <p:cNvSpPr>
              <a:spLocks noChangeShapeType="1"/>
            </p:cNvSpPr>
            <p:nvPr/>
          </p:nvSpPr>
          <p:spPr bwMode="auto">
            <a:xfrm>
              <a:off x="409098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68"/>
            <p:cNvSpPr>
              <a:spLocks noChangeShapeType="1"/>
            </p:cNvSpPr>
            <p:nvPr/>
          </p:nvSpPr>
          <p:spPr bwMode="auto">
            <a:xfrm>
              <a:off x="410051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69"/>
            <p:cNvSpPr>
              <a:spLocks noChangeShapeType="1"/>
            </p:cNvSpPr>
            <p:nvPr/>
          </p:nvSpPr>
          <p:spPr bwMode="auto">
            <a:xfrm>
              <a:off x="411003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70"/>
            <p:cNvSpPr>
              <a:spLocks noChangeShapeType="1"/>
            </p:cNvSpPr>
            <p:nvPr/>
          </p:nvSpPr>
          <p:spPr bwMode="auto">
            <a:xfrm>
              <a:off x="397668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71"/>
            <p:cNvSpPr>
              <a:spLocks noChangeShapeType="1"/>
            </p:cNvSpPr>
            <p:nvPr/>
          </p:nvSpPr>
          <p:spPr bwMode="auto">
            <a:xfrm>
              <a:off x="3986213"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72"/>
            <p:cNvSpPr>
              <a:spLocks noChangeShapeType="1"/>
            </p:cNvSpPr>
            <p:nvPr/>
          </p:nvSpPr>
          <p:spPr bwMode="auto">
            <a:xfrm>
              <a:off x="3967163"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73"/>
            <p:cNvSpPr>
              <a:spLocks noChangeShapeType="1"/>
            </p:cNvSpPr>
            <p:nvPr/>
          </p:nvSpPr>
          <p:spPr bwMode="auto">
            <a:xfrm>
              <a:off x="532923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74"/>
            <p:cNvSpPr>
              <a:spLocks noChangeShapeType="1"/>
            </p:cNvSpPr>
            <p:nvPr/>
          </p:nvSpPr>
          <p:spPr bwMode="auto">
            <a:xfrm>
              <a:off x="509111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75"/>
            <p:cNvSpPr>
              <a:spLocks noChangeShapeType="1"/>
            </p:cNvSpPr>
            <p:nvPr/>
          </p:nvSpPr>
          <p:spPr bwMode="auto">
            <a:xfrm>
              <a:off x="496728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76"/>
            <p:cNvSpPr>
              <a:spLocks noChangeShapeType="1"/>
            </p:cNvSpPr>
            <p:nvPr/>
          </p:nvSpPr>
          <p:spPr bwMode="auto">
            <a:xfrm>
              <a:off x="497681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77"/>
            <p:cNvSpPr>
              <a:spLocks noChangeShapeType="1"/>
            </p:cNvSpPr>
            <p:nvPr/>
          </p:nvSpPr>
          <p:spPr bwMode="auto">
            <a:xfrm>
              <a:off x="498633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78"/>
            <p:cNvSpPr>
              <a:spLocks noChangeShapeType="1"/>
            </p:cNvSpPr>
            <p:nvPr/>
          </p:nvSpPr>
          <p:spPr bwMode="auto">
            <a:xfrm>
              <a:off x="499586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79"/>
            <p:cNvSpPr>
              <a:spLocks noChangeShapeType="1"/>
            </p:cNvSpPr>
            <p:nvPr/>
          </p:nvSpPr>
          <p:spPr bwMode="auto">
            <a:xfrm>
              <a:off x="502443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80"/>
            <p:cNvSpPr>
              <a:spLocks noChangeShapeType="1"/>
            </p:cNvSpPr>
            <p:nvPr/>
          </p:nvSpPr>
          <p:spPr bwMode="auto">
            <a:xfrm>
              <a:off x="504348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81"/>
            <p:cNvSpPr>
              <a:spLocks noChangeShapeType="1"/>
            </p:cNvSpPr>
            <p:nvPr/>
          </p:nvSpPr>
          <p:spPr bwMode="auto">
            <a:xfrm>
              <a:off x="505301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82"/>
            <p:cNvSpPr>
              <a:spLocks noChangeShapeType="1"/>
            </p:cNvSpPr>
            <p:nvPr/>
          </p:nvSpPr>
          <p:spPr bwMode="auto">
            <a:xfrm>
              <a:off x="506253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83"/>
            <p:cNvSpPr>
              <a:spLocks noChangeShapeType="1"/>
            </p:cNvSpPr>
            <p:nvPr/>
          </p:nvSpPr>
          <p:spPr bwMode="auto">
            <a:xfrm>
              <a:off x="511968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84"/>
            <p:cNvSpPr>
              <a:spLocks noChangeShapeType="1"/>
            </p:cNvSpPr>
            <p:nvPr/>
          </p:nvSpPr>
          <p:spPr bwMode="auto">
            <a:xfrm>
              <a:off x="512921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85"/>
            <p:cNvSpPr>
              <a:spLocks noChangeShapeType="1"/>
            </p:cNvSpPr>
            <p:nvPr/>
          </p:nvSpPr>
          <p:spPr bwMode="auto">
            <a:xfrm>
              <a:off x="514826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Line 86"/>
            <p:cNvSpPr>
              <a:spLocks noChangeShapeType="1"/>
            </p:cNvSpPr>
            <p:nvPr/>
          </p:nvSpPr>
          <p:spPr bwMode="auto">
            <a:xfrm>
              <a:off x="515778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Line 87"/>
            <p:cNvSpPr>
              <a:spLocks noChangeShapeType="1"/>
            </p:cNvSpPr>
            <p:nvPr/>
          </p:nvSpPr>
          <p:spPr bwMode="auto">
            <a:xfrm>
              <a:off x="516731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88"/>
            <p:cNvSpPr>
              <a:spLocks noChangeShapeType="1"/>
            </p:cNvSpPr>
            <p:nvPr/>
          </p:nvSpPr>
          <p:spPr bwMode="auto">
            <a:xfrm>
              <a:off x="517683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89"/>
            <p:cNvSpPr>
              <a:spLocks noChangeShapeType="1"/>
            </p:cNvSpPr>
            <p:nvPr/>
          </p:nvSpPr>
          <p:spPr bwMode="auto">
            <a:xfrm>
              <a:off x="518636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90"/>
            <p:cNvSpPr>
              <a:spLocks noChangeShapeType="1"/>
            </p:cNvSpPr>
            <p:nvPr/>
          </p:nvSpPr>
          <p:spPr bwMode="auto">
            <a:xfrm>
              <a:off x="51958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91"/>
            <p:cNvSpPr>
              <a:spLocks noChangeShapeType="1"/>
            </p:cNvSpPr>
            <p:nvPr/>
          </p:nvSpPr>
          <p:spPr bwMode="auto">
            <a:xfrm>
              <a:off x="52339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92"/>
            <p:cNvSpPr>
              <a:spLocks noChangeShapeType="1"/>
            </p:cNvSpPr>
            <p:nvPr/>
          </p:nvSpPr>
          <p:spPr bwMode="auto">
            <a:xfrm>
              <a:off x="524351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93"/>
            <p:cNvSpPr>
              <a:spLocks noChangeShapeType="1"/>
            </p:cNvSpPr>
            <p:nvPr/>
          </p:nvSpPr>
          <p:spPr bwMode="auto">
            <a:xfrm>
              <a:off x="525303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94"/>
            <p:cNvSpPr>
              <a:spLocks noChangeShapeType="1"/>
            </p:cNvSpPr>
            <p:nvPr/>
          </p:nvSpPr>
          <p:spPr bwMode="auto">
            <a:xfrm>
              <a:off x="526256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Line 95"/>
            <p:cNvSpPr>
              <a:spLocks noChangeShapeType="1"/>
            </p:cNvSpPr>
            <p:nvPr/>
          </p:nvSpPr>
          <p:spPr bwMode="auto">
            <a:xfrm>
              <a:off x="530066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1" name="Line 96"/>
            <p:cNvSpPr>
              <a:spLocks noChangeShapeType="1"/>
            </p:cNvSpPr>
            <p:nvPr/>
          </p:nvSpPr>
          <p:spPr bwMode="auto">
            <a:xfrm>
              <a:off x="53101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2" name="Line 97"/>
            <p:cNvSpPr>
              <a:spLocks noChangeShapeType="1"/>
            </p:cNvSpPr>
            <p:nvPr/>
          </p:nvSpPr>
          <p:spPr bwMode="auto">
            <a:xfrm>
              <a:off x="531971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Line 98"/>
            <p:cNvSpPr>
              <a:spLocks noChangeShapeType="1"/>
            </p:cNvSpPr>
            <p:nvPr/>
          </p:nvSpPr>
          <p:spPr bwMode="auto">
            <a:xfrm>
              <a:off x="532923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Line 99"/>
            <p:cNvSpPr>
              <a:spLocks noChangeShapeType="1"/>
            </p:cNvSpPr>
            <p:nvPr/>
          </p:nvSpPr>
          <p:spPr bwMode="auto">
            <a:xfrm>
              <a:off x="49291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Line 100"/>
            <p:cNvSpPr>
              <a:spLocks noChangeShapeType="1"/>
            </p:cNvSpPr>
            <p:nvPr/>
          </p:nvSpPr>
          <p:spPr bwMode="auto">
            <a:xfrm>
              <a:off x="49387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Line 101"/>
            <p:cNvSpPr>
              <a:spLocks noChangeShapeType="1"/>
            </p:cNvSpPr>
            <p:nvPr/>
          </p:nvSpPr>
          <p:spPr bwMode="auto">
            <a:xfrm>
              <a:off x="49387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Line 102"/>
            <p:cNvSpPr>
              <a:spLocks noChangeShapeType="1"/>
            </p:cNvSpPr>
            <p:nvPr/>
          </p:nvSpPr>
          <p:spPr bwMode="auto">
            <a:xfrm>
              <a:off x="494823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Line 103"/>
            <p:cNvSpPr>
              <a:spLocks noChangeShapeType="1"/>
            </p:cNvSpPr>
            <p:nvPr/>
          </p:nvSpPr>
          <p:spPr bwMode="auto">
            <a:xfrm>
              <a:off x="4462463" y="35004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Line 104"/>
            <p:cNvSpPr>
              <a:spLocks noChangeShapeType="1"/>
            </p:cNvSpPr>
            <p:nvPr/>
          </p:nvSpPr>
          <p:spPr bwMode="auto">
            <a:xfrm>
              <a:off x="4471988" y="35004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Line 105"/>
            <p:cNvSpPr>
              <a:spLocks noChangeShapeType="1"/>
            </p:cNvSpPr>
            <p:nvPr/>
          </p:nvSpPr>
          <p:spPr bwMode="auto">
            <a:xfrm>
              <a:off x="4481513" y="35004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Line 106"/>
            <p:cNvSpPr>
              <a:spLocks noChangeShapeType="1"/>
            </p:cNvSpPr>
            <p:nvPr/>
          </p:nvSpPr>
          <p:spPr bwMode="auto">
            <a:xfrm>
              <a:off x="4500563" y="35004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2" name="Line 107"/>
            <p:cNvSpPr>
              <a:spLocks noChangeShapeType="1"/>
            </p:cNvSpPr>
            <p:nvPr/>
          </p:nvSpPr>
          <p:spPr bwMode="auto">
            <a:xfrm>
              <a:off x="411956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3" name="Line 108"/>
            <p:cNvSpPr>
              <a:spLocks noChangeShapeType="1"/>
            </p:cNvSpPr>
            <p:nvPr/>
          </p:nvSpPr>
          <p:spPr bwMode="auto">
            <a:xfrm>
              <a:off x="411956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Line 109"/>
            <p:cNvSpPr>
              <a:spLocks noChangeShapeType="1"/>
            </p:cNvSpPr>
            <p:nvPr/>
          </p:nvSpPr>
          <p:spPr bwMode="auto">
            <a:xfrm>
              <a:off x="412908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Line 110"/>
            <p:cNvSpPr>
              <a:spLocks noChangeShapeType="1"/>
            </p:cNvSpPr>
            <p:nvPr/>
          </p:nvSpPr>
          <p:spPr bwMode="auto">
            <a:xfrm>
              <a:off x="413861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Line 111"/>
            <p:cNvSpPr>
              <a:spLocks noChangeShapeType="1"/>
            </p:cNvSpPr>
            <p:nvPr/>
          </p:nvSpPr>
          <p:spPr bwMode="auto">
            <a:xfrm>
              <a:off x="48625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7" name="Line 112"/>
            <p:cNvSpPr>
              <a:spLocks noChangeShapeType="1"/>
            </p:cNvSpPr>
            <p:nvPr/>
          </p:nvSpPr>
          <p:spPr bwMode="auto">
            <a:xfrm>
              <a:off x="48910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8" name="Line 113"/>
            <p:cNvSpPr>
              <a:spLocks noChangeShapeType="1"/>
            </p:cNvSpPr>
            <p:nvPr/>
          </p:nvSpPr>
          <p:spPr bwMode="auto">
            <a:xfrm>
              <a:off x="491013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Line 114"/>
            <p:cNvSpPr>
              <a:spLocks noChangeShapeType="1"/>
            </p:cNvSpPr>
            <p:nvPr/>
          </p:nvSpPr>
          <p:spPr bwMode="auto">
            <a:xfrm>
              <a:off x="49291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0" name="Line 115"/>
            <p:cNvSpPr>
              <a:spLocks noChangeShapeType="1"/>
            </p:cNvSpPr>
            <p:nvPr/>
          </p:nvSpPr>
          <p:spPr bwMode="auto">
            <a:xfrm>
              <a:off x="4205288" y="34528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1" name="Line 116"/>
            <p:cNvSpPr>
              <a:spLocks noChangeShapeType="1"/>
            </p:cNvSpPr>
            <p:nvPr/>
          </p:nvSpPr>
          <p:spPr bwMode="auto">
            <a:xfrm>
              <a:off x="4214813" y="34528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2" name="Line 117"/>
            <p:cNvSpPr>
              <a:spLocks noChangeShapeType="1"/>
            </p:cNvSpPr>
            <p:nvPr/>
          </p:nvSpPr>
          <p:spPr bwMode="auto">
            <a:xfrm>
              <a:off x="4233863" y="34528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3" name="Line 118"/>
            <p:cNvSpPr>
              <a:spLocks noChangeShapeType="1"/>
            </p:cNvSpPr>
            <p:nvPr/>
          </p:nvSpPr>
          <p:spPr bwMode="auto">
            <a:xfrm>
              <a:off x="4243388" y="34528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4" name="Line 119"/>
            <p:cNvSpPr>
              <a:spLocks noChangeShapeType="1"/>
            </p:cNvSpPr>
            <p:nvPr/>
          </p:nvSpPr>
          <p:spPr bwMode="auto">
            <a:xfrm>
              <a:off x="4519613" y="34909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5" name="Line 120"/>
            <p:cNvSpPr>
              <a:spLocks noChangeShapeType="1"/>
            </p:cNvSpPr>
            <p:nvPr/>
          </p:nvSpPr>
          <p:spPr bwMode="auto">
            <a:xfrm>
              <a:off x="4519613" y="34909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6" name="Line 121"/>
            <p:cNvSpPr>
              <a:spLocks noChangeShapeType="1"/>
            </p:cNvSpPr>
            <p:nvPr/>
          </p:nvSpPr>
          <p:spPr bwMode="auto">
            <a:xfrm>
              <a:off x="4529138" y="34909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7" name="Line 122"/>
            <p:cNvSpPr>
              <a:spLocks noChangeShapeType="1"/>
            </p:cNvSpPr>
            <p:nvPr/>
          </p:nvSpPr>
          <p:spPr bwMode="auto">
            <a:xfrm>
              <a:off x="4538663" y="34909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8" name="Line 123"/>
            <p:cNvSpPr>
              <a:spLocks noChangeShapeType="1"/>
            </p:cNvSpPr>
            <p:nvPr/>
          </p:nvSpPr>
          <p:spPr bwMode="auto">
            <a:xfrm>
              <a:off x="4338638"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9" name="Line 124"/>
            <p:cNvSpPr>
              <a:spLocks noChangeShapeType="1"/>
            </p:cNvSpPr>
            <p:nvPr/>
          </p:nvSpPr>
          <p:spPr bwMode="auto">
            <a:xfrm>
              <a:off x="4348163"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Line 125"/>
            <p:cNvSpPr>
              <a:spLocks noChangeShapeType="1"/>
            </p:cNvSpPr>
            <p:nvPr/>
          </p:nvSpPr>
          <p:spPr bwMode="auto">
            <a:xfrm>
              <a:off x="4357688"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Line 126"/>
            <p:cNvSpPr>
              <a:spLocks noChangeShapeType="1"/>
            </p:cNvSpPr>
            <p:nvPr/>
          </p:nvSpPr>
          <p:spPr bwMode="auto">
            <a:xfrm>
              <a:off x="4367213"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Line 127"/>
            <p:cNvSpPr>
              <a:spLocks noChangeShapeType="1"/>
            </p:cNvSpPr>
            <p:nvPr/>
          </p:nvSpPr>
          <p:spPr bwMode="auto">
            <a:xfrm>
              <a:off x="48244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128"/>
            <p:cNvSpPr>
              <a:spLocks noChangeShapeType="1"/>
            </p:cNvSpPr>
            <p:nvPr/>
          </p:nvSpPr>
          <p:spPr bwMode="auto">
            <a:xfrm>
              <a:off x="484346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4" name="Line 129"/>
            <p:cNvSpPr>
              <a:spLocks noChangeShapeType="1"/>
            </p:cNvSpPr>
            <p:nvPr/>
          </p:nvSpPr>
          <p:spPr bwMode="auto">
            <a:xfrm>
              <a:off x="48529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130"/>
            <p:cNvSpPr>
              <a:spLocks noChangeShapeType="1"/>
            </p:cNvSpPr>
            <p:nvPr/>
          </p:nvSpPr>
          <p:spPr bwMode="auto">
            <a:xfrm>
              <a:off x="487203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131"/>
            <p:cNvSpPr>
              <a:spLocks noChangeShapeType="1"/>
            </p:cNvSpPr>
            <p:nvPr/>
          </p:nvSpPr>
          <p:spPr bwMode="auto">
            <a:xfrm>
              <a:off x="464343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132"/>
            <p:cNvSpPr>
              <a:spLocks noChangeShapeType="1"/>
            </p:cNvSpPr>
            <p:nvPr/>
          </p:nvSpPr>
          <p:spPr bwMode="auto">
            <a:xfrm>
              <a:off x="466248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133"/>
            <p:cNvSpPr>
              <a:spLocks noChangeShapeType="1"/>
            </p:cNvSpPr>
            <p:nvPr/>
          </p:nvSpPr>
          <p:spPr bwMode="auto">
            <a:xfrm>
              <a:off x="468153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134"/>
            <p:cNvSpPr>
              <a:spLocks noChangeShapeType="1"/>
            </p:cNvSpPr>
            <p:nvPr/>
          </p:nvSpPr>
          <p:spPr bwMode="auto">
            <a:xfrm>
              <a:off x="470058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135"/>
            <p:cNvSpPr>
              <a:spLocks noChangeShapeType="1"/>
            </p:cNvSpPr>
            <p:nvPr/>
          </p:nvSpPr>
          <p:spPr bwMode="auto">
            <a:xfrm>
              <a:off x="4414838" y="34909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136"/>
            <p:cNvSpPr>
              <a:spLocks noChangeShapeType="1"/>
            </p:cNvSpPr>
            <p:nvPr/>
          </p:nvSpPr>
          <p:spPr bwMode="auto">
            <a:xfrm>
              <a:off x="4424363" y="34909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137"/>
            <p:cNvSpPr>
              <a:spLocks noChangeShapeType="1"/>
            </p:cNvSpPr>
            <p:nvPr/>
          </p:nvSpPr>
          <p:spPr bwMode="auto">
            <a:xfrm>
              <a:off x="4433888" y="34909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138"/>
            <p:cNvSpPr>
              <a:spLocks noChangeShapeType="1"/>
            </p:cNvSpPr>
            <p:nvPr/>
          </p:nvSpPr>
          <p:spPr bwMode="auto">
            <a:xfrm>
              <a:off x="4452938" y="34909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139"/>
            <p:cNvSpPr>
              <a:spLocks noChangeShapeType="1"/>
            </p:cNvSpPr>
            <p:nvPr/>
          </p:nvSpPr>
          <p:spPr bwMode="auto">
            <a:xfrm>
              <a:off x="4062413"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140"/>
            <p:cNvSpPr>
              <a:spLocks noChangeShapeType="1"/>
            </p:cNvSpPr>
            <p:nvPr/>
          </p:nvSpPr>
          <p:spPr bwMode="auto">
            <a:xfrm>
              <a:off x="407193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Line 141"/>
            <p:cNvSpPr>
              <a:spLocks noChangeShapeType="1"/>
            </p:cNvSpPr>
            <p:nvPr/>
          </p:nvSpPr>
          <p:spPr bwMode="auto">
            <a:xfrm>
              <a:off x="4081463"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7" name="Line 142"/>
            <p:cNvSpPr>
              <a:spLocks noChangeShapeType="1"/>
            </p:cNvSpPr>
            <p:nvPr/>
          </p:nvSpPr>
          <p:spPr bwMode="auto">
            <a:xfrm>
              <a:off x="409098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Line 143"/>
            <p:cNvSpPr>
              <a:spLocks noChangeShapeType="1"/>
            </p:cNvSpPr>
            <p:nvPr/>
          </p:nvSpPr>
          <p:spPr bwMode="auto">
            <a:xfrm>
              <a:off x="47101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Line 144"/>
            <p:cNvSpPr>
              <a:spLocks noChangeShapeType="1"/>
            </p:cNvSpPr>
            <p:nvPr/>
          </p:nvSpPr>
          <p:spPr bwMode="auto">
            <a:xfrm>
              <a:off x="484346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0" name="Line 145"/>
            <p:cNvSpPr>
              <a:spLocks noChangeShapeType="1"/>
            </p:cNvSpPr>
            <p:nvPr/>
          </p:nvSpPr>
          <p:spPr bwMode="auto">
            <a:xfrm>
              <a:off x="409098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1" name="Line 146"/>
            <p:cNvSpPr>
              <a:spLocks noChangeShapeType="1"/>
            </p:cNvSpPr>
            <p:nvPr/>
          </p:nvSpPr>
          <p:spPr bwMode="auto">
            <a:xfrm>
              <a:off x="4395788"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2" name="Line 147"/>
            <p:cNvSpPr>
              <a:spLocks noChangeShapeType="1"/>
            </p:cNvSpPr>
            <p:nvPr/>
          </p:nvSpPr>
          <p:spPr bwMode="auto">
            <a:xfrm>
              <a:off x="411003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3" name="Line 148"/>
            <p:cNvSpPr>
              <a:spLocks noChangeShapeType="1"/>
            </p:cNvSpPr>
            <p:nvPr/>
          </p:nvSpPr>
          <p:spPr bwMode="auto">
            <a:xfrm>
              <a:off x="411956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4" name="Line 149"/>
            <p:cNvSpPr>
              <a:spLocks noChangeShapeType="1"/>
            </p:cNvSpPr>
            <p:nvPr/>
          </p:nvSpPr>
          <p:spPr bwMode="auto">
            <a:xfrm>
              <a:off x="412908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5" name="Line 150"/>
            <p:cNvSpPr>
              <a:spLocks noChangeShapeType="1"/>
            </p:cNvSpPr>
            <p:nvPr/>
          </p:nvSpPr>
          <p:spPr bwMode="auto">
            <a:xfrm>
              <a:off x="413861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6" name="Line 151"/>
            <p:cNvSpPr>
              <a:spLocks noChangeShapeType="1"/>
            </p:cNvSpPr>
            <p:nvPr/>
          </p:nvSpPr>
          <p:spPr bwMode="auto">
            <a:xfrm>
              <a:off x="397668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7" name="Line 152"/>
            <p:cNvSpPr>
              <a:spLocks noChangeShapeType="1"/>
            </p:cNvSpPr>
            <p:nvPr/>
          </p:nvSpPr>
          <p:spPr bwMode="auto">
            <a:xfrm>
              <a:off x="409098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8" name="Line 153"/>
            <p:cNvSpPr>
              <a:spLocks noChangeShapeType="1"/>
            </p:cNvSpPr>
            <p:nvPr/>
          </p:nvSpPr>
          <p:spPr bwMode="auto">
            <a:xfrm>
              <a:off x="4329113"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9" name="Line 154"/>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0" name="Line 155"/>
            <p:cNvSpPr>
              <a:spLocks noChangeShapeType="1"/>
            </p:cNvSpPr>
            <p:nvPr/>
          </p:nvSpPr>
          <p:spPr bwMode="auto">
            <a:xfrm>
              <a:off x="392906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1" name="Line 156"/>
            <p:cNvSpPr>
              <a:spLocks noChangeShapeType="1"/>
            </p:cNvSpPr>
            <p:nvPr/>
          </p:nvSpPr>
          <p:spPr bwMode="auto">
            <a:xfrm>
              <a:off x="393858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2" name="Line 157"/>
            <p:cNvSpPr>
              <a:spLocks noChangeShapeType="1"/>
            </p:cNvSpPr>
            <p:nvPr/>
          </p:nvSpPr>
          <p:spPr bwMode="auto">
            <a:xfrm>
              <a:off x="394811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3" name="Line 158"/>
            <p:cNvSpPr>
              <a:spLocks noChangeShapeType="1"/>
            </p:cNvSpPr>
            <p:nvPr/>
          </p:nvSpPr>
          <p:spPr bwMode="auto">
            <a:xfrm>
              <a:off x="391001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4" name="Line 159"/>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5" name="Line 160"/>
            <p:cNvSpPr>
              <a:spLocks noChangeShapeType="1"/>
            </p:cNvSpPr>
            <p:nvPr/>
          </p:nvSpPr>
          <p:spPr bwMode="auto">
            <a:xfrm>
              <a:off x="3843338"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6" name="Line 161"/>
            <p:cNvSpPr>
              <a:spLocks noChangeShapeType="1"/>
            </p:cNvSpPr>
            <p:nvPr/>
          </p:nvSpPr>
          <p:spPr bwMode="auto">
            <a:xfrm>
              <a:off x="379571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7" name="Line 162"/>
            <p:cNvSpPr>
              <a:spLocks noChangeShapeType="1"/>
            </p:cNvSpPr>
            <p:nvPr/>
          </p:nvSpPr>
          <p:spPr bwMode="auto">
            <a:xfrm>
              <a:off x="385286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8" name="Line 163"/>
            <p:cNvSpPr>
              <a:spLocks noChangeShapeType="1"/>
            </p:cNvSpPr>
            <p:nvPr/>
          </p:nvSpPr>
          <p:spPr bwMode="auto">
            <a:xfrm>
              <a:off x="3805238"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 name="Line 164"/>
            <p:cNvSpPr>
              <a:spLocks noChangeShapeType="1"/>
            </p:cNvSpPr>
            <p:nvPr/>
          </p:nvSpPr>
          <p:spPr bwMode="auto">
            <a:xfrm>
              <a:off x="3862388"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0" name="Line 165"/>
            <p:cNvSpPr>
              <a:spLocks noChangeShapeType="1"/>
            </p:cNvSpPr>
            <p:nvPr/>
          </p:nvSpPr>
          <p:spPr bwMode="auto">
            <a:xfrm>
              <a:off x="381476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1" name="Line 166"/>
            <p:cNvSpPr>
              <a:spLocks noChangeShapeType="1"/>
            </p:cNvSpPr>
            <p:nvPr/>
          </p:nvSpPr>
          <p:spPr bwMode="auto">
            <a:xfrm>
              <a:off x="387191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2" name="Line 167"/>
            <p:cNvSpPr>
              <a:spLocks noChangeShapeType="1"/>
            </p:cNvSpPr>
            <p:nvPr/>
          </p:nvSpPr>
          <p:spPr bwMode="auto">
            <a:xfrm>
              <a:off x="383381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3" name="Freeform 168"/>
            <p:cNvSpPr>
              <a:spLocks/>
            </p:cNvSpPr>
            <p:nvPr/>
          </p:nvSpPr>
          <p:spPr bwMode="auto">
            <a:xfrm>
              <a:off x="3786188" y="3281363"/>
              <a:ext cx="1571625" cy="304800"/>
            </a:xfrm>
            <a:custGeom>
              <a:avLst/>
              <a:gdLst>
                <a:gd name="T0" fmla="*/ 165 w 165"/>
                <a:gd name="T1" fmla="*/ 32 h 32"/>
                <a:gd name="T2" fmla="*/ 144 w 165"/>
                <a:gd name="T3" fmla="*/ 32 h 32"/>
                <a:gd name="T4" fmla="*/ 144 w 165"/>
                <a:gd name="T5" fmla="*/ 29 h 32"/>
                <a:gd name="T6" fmla="*/ 123 w 165"/>
                <a:gd name="T7" fmla="*/ 29 h 32"/>
                <a:gd name="T8" fmla="*/ 123 w 165"/>
                <a:gd name="T9" fmla="*/ 28 h 32"/>
                <a:gd name="T10" fmla="*/ 91 w 165"/>
                <a:gd name="T11" fmla="*/ 28 h 32"/>
                <a:gd name="T12" fmla="*/ 86 w 165"/>
                <a:gd name="T13" fmla="*/ 28 h 32"/>
                <a:gd name="T14" fmla="*/ 86 w 165"/>
                <a:gd name="T15" fmla="*/ 27 h 32"/>
                <a:gd name="T16" fmla="*/ 80 w 165"/>
                <a:gd name="T17" fmla="*/ 27 h 32"/>
                <a:gd name="T18" fmla="*/ 80 w 165"/>
                <a:gd name="T19" fmla="*/ 25 h 32"/>
                <a:gd name="T20" fmla="*/ 70 w 165"/>
                <a:gd name="T21" fmla="*/ 25 h 32"/>
                <a:gd name="T22" fmla="*/ 70 w 165"/>
                <a:gd name="T23" fmla="*/ 24 h 32"/>
                <a:gd name="T24" fmla="*/ 65 w 165"/>
                <a:gd name="T25" fmla="*/ 24 h 32"/>
                <a:gd name="T26" fmla="*/ 65 w 165"/>
                <a:gd name="T27" fmla="*/ 23 h 32"/>
                <a:gd name="T28" fmla="*/ 54 w 165"/>
                <a:gd name="T29" fmla="*/ 23 h 32"/>
                <a:gd name="T30" fmla="*/ 52 w 165"/>
                <a:gd name="T31" fmla="*/ 23 h 32"/>
                <a:gd name="T32" fmla="*/ 52 w 165"/>
                <a:gd name="T33" fmla="*/ 21 h 32"/>
                <a:gd name="T34" fmla="*/ 42 w 165"/>
                <a:gd name="T35" fmla="*/ 21 h 32"/>
                <a:gd name="T36" fmla="*/ 42 w 165"/>
                <a:gd name="T37" fmla="*/ 19 h 32"/>
                <a:gd name="T38" fmla="*/ 38 w 165"/>
                <a:gd name="T39" fmla="*/ 19 h 32"/>
                <a:gd name="T40" fmla="*/ 38 w 165"/>
                <a:gd name="T41" fmla="*/ 18 h 32"/>
                <a:gd name="T42" fmla="*/ 32 w 165"/>
                <a:gd name="T43" fmla="*/ 18 h 32"/>
                <a:gd name="T44" fmla="*/ 32 w 165"/>
                <a:gd name="T45" fmla="*/ 15 h 32"/>
                <a:gd name="T46" fmla="*/ 28 w 165"/>
                <a:gd name="T47" fmla="*/ 15 h 32"/>
                <a:gd name="T48" fmla="*/ 28 w 165"/>
                <a:gd name="T49" fmla="*/ 13 h 32"/>
                <a:gd name="T50" fmla="*/ 24 w 165"/>
                <a:gd name="T51" fmla="*/ 13 h 32"/>
                <a:gd name="T52" fmla="*/ 24 w 165"/>
                <a:gd name="T53" fmla="*/ 11 h 32"/>
                <a:gd name="T54" fmla="*/ 21 w 165"/>
                <a:gd name="T55" fmla="*/ 11 h 32"/>
                <a:gd name="T56" fmla="*/ 21 w 165"/>
                <a:gd name="T57" fmla="*/ 9 h 32"/>
                <a:gd name="T58" fmla="*/ 16 w 165"/>
                <a:gd name="T59" fmla="*/ 9 h 32"/>
                <a:gd name="T60" fmla="*/ 16 w 165"/>
                <a:gd name="T61" fmla="*/ 7 h 32"/>
                <a:gd name="T62" fmla="*/ 11 w 165"/>
                <a:gd name="T63" fmla="*/ 7 h 32"/>
                <a:gd name="T64" fmla="*/ 11 w 165"/>
                <a:gd name="T65" fmla="*/ 6 h 32"/>
                <a:gd name="T66" fmla="*/ 10 w 165"/>
                <a:gd name="T67" fmla="*/ 6 h 32"/>
                <a:gd name="T68" fmla="*/ 10 w 165"/>
                <a:gd name="T69" fmla="*/ 4 h 32"/>
                <a:gd name="T70" fmla="*/ 8 w 165"/>
                <a:gd name="T71" fmla="*/ 4 h 32"/>
                <a:gd name="T72" fmla="*/ 8 w 165"/>
                <a:gd name="T73" fmla="*/ 2 h 32"/>
                <a:gd name="T74" fmla="*/ 6 w 165"/>
                <a:gd name="T75" fmla="*/ 2 h 32"/>
                <a:gd name="T76" fmla="*/ 6 w 165"/>
                <a:gd name="T77" fmla="*/ 0 h 32"/>
                <a:gd name="T78" fmla="*/ 0 w 165"/>
                <a:gd name="T7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32">
                  <a:moveTo>
                    <a:pt x="165" y="32"/>
                  </a:moveTo>
                  <a:lnTo>
                    <a:pt x="144" y="32"/>
                  </a:lnTo>
                  <a:lnTo>
                    <a:pt x="144" y="29"/>
                  </a:lnTo>
                  <a:lnTo>
                    <a:pt x="123" y="29"/>
                  </a:lnTo>
                  <a:lnTo>
                    <a:pt x="123" y="28"/>
                  </a:lnTo>
                  <a:lnTo>
                    <a:pt x="91" y="28"/>
                  </a:lnTo>
                  <a:lnTo>
                    <a:pt x="86" y="28"/>
                  </a:lnTo>
                  <a:lnTo>
                    <a:pt x="86" y="27"/>
                  </a:lnTo>
                  <a:lnTo>
                    <a:pt x="80" y="27"/>
                  </a:lnTo>
                  <a:lnTo>
                    <a:pt x="80" y="25"/>
                  </a:lnTo>
                  <a:lnTo>
                    <a:pt x="70" y="25"/>
                  </a:lnTo>
                  <a:lnTo>
                    <a:pt x="70" y="24"/>
                  </a:lnTo>
                  <a:lnTo>
                    <a:pt x="65" y="24"/>
                  </a:lnTo>
                  <a:lnTo>
                    <a:pt x="65" y="23"/>
                  </a:lnTo>
                  <a:lnTo>
                    <a:pt x="54" y="23"/>
                  </a:lnTo>
                  <a:lnTo>
                    <a:pt x="52" y="23"/>
                  </a:lnTo>
                  <a:lnTo>
                    <a:pt x="52" y="21"/>
                  </a:lnTo>
                  <a:lnTo>
                    <a:pt x="42" y="21"/>
                  </a:lnTo>
                  <a:lnTo>
                    <a:pt x="42" y="19"/>
                  </a:lnTo>
                  <a:lnTo>
                    <a:pt x="38" y="19"/>
                  </a:lnTo>
                  <a:lnTo>
                    <a:pt x="38" y="18"/>
                  </a:lnTo>
                  <a:lnTo>
                    <a:pt x="32" y="18"/>
                  </a:lnTo>
                  <a:lnTo>
                    <a:pt x="32" y="15"/>
                  </a:lnTo>
                  <a:lnTo>
                    <a:pt x="28" y="15"/>
                  </a:lnTo>
                  <a:lnTo>
                    <a:pt x="28" y="13"/>
                  </a:lnTo>
                  <a:lnTo>
                    <a:pt x="24" y="13"/>
                  </a:lnTo>
                  <a:lnTo>
                    <a:pt x="24" y="11"/>
                  </a:lnTo>
                  <a:lnTo>
                    <a:pt x="21" y="11"/>
                  </a:lnTo>
                  <a:lnTo>
                    <a:pt x="21" y="9"/>
                  </a:lnTo>
                  <a:lnTo>
                    <a:pt x="16" y="9"/>
                  </a:lnTo>
                  <a:lnTo>
                    <a:pt x="16" y="7"/>
                  </a:lnTo>
                  <a:lnTo>
                    <a:pt x="11" y="7"/>
                  </a:lnTo>
                  <a:cubicBezTo>
                    <a:pt x="11" y="7"/>
                    <a:pt x="11" y="6"/>
                    <a:pt x="11" y="6"/>
                  </a:cubicBezTo>
                  <a:cubicBezTo>
                    <a:pt x="12" y="6"/>
                    <a:pt x="10" y="6"/>
                    <a:pt x="10" y="6"/>
                  </a:cubicBezTo>
                  <a:lnTo>
                    <a:pt x="10" y="4"/>
                  </a:lnTo>
                  <a:lnTo>
                    <a:pt x="8" y="4"/>
                  </a:lnTo>
                  <a:lnTo>
                    <a:pt x="8" y="2"/>
                  </a:lnTo>
                  <a:lnTo>
                    <a:pt x="6" y="2"/>
                  </a:lnTo>
                  <a:lnTo>
                    <a:pt x="6" y="0"/>
                  </a:lnTo>
                  <a:lnTo>
                    <a:pt x="0" y="0"/>
                  </a:ln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4" name="Line 131"/>
            <p:cNvSpPr>
              <a:spLocks noChangeShapeType="1"/>
            </p:cNvSpPr>
            <p:nvPr/>
          </p:nvSpPr>
          <p:spPr bwMode="auto">
            <a:xfrm>
              <a:off x="4570777"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415" name="Group 414"/>
          <p:cNvGrpSpPr/>
          <p:nvPr/>
        </p:nvGrpSpPr>
        <p:grpSpPr>
          <a:xfrm>
            <a:off x="794917" y="2281520"/>
            <a:ext cx="2071881" cy="648000"/>
            <a:chOff x="3779838" y="3181350"/>
            <a:chExt cx="1581150" cy="495300"/>
          </a:xfrm>
        </p:grpSpPr>
        <p:sp>
          <p:nvSpPr>
            <p:cNvPr id="416" name="Line 169"/>
            <p:cNvSpPr>
              <a:spLocks noChangeShapeType="1"/>
            </p:cNvSpPr>
            <p:nvPr/>
          </p:nvSpPr>
          <p:spPr bwMode="auto">
            <a:xfrm>
              <a:off x="4113213" y="3429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7" name="Line 170"/>
            <p:cNvSpPr>
              <a:spLocks noChangeShapeType="1"/>
            </p:cNvSpPr>
            <p:nvPr/>
          </p:nvSpPr>
          <p:spPr bwMode="auto">
            <a:xfrm>
              <a:off x="4122738" y="3429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8" name="Line 171"/>
            <p:cNvSpPr>
              <a:spLocks noChangeShapeType="1"/>
            </p:cNvSpPr>
            <p:nvPr/>
          </p:nvSpPr>
          <p:spPr bwMode="auto">
            <a:xfrm>
              <a:off x="4570413" y="3552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9" name="Line 172"/>
            <p:cNvSpPr>
              <a:spLocks noChangeShapeType="1"/>
            </p:cNvSpPr>
            <p:nvPr/>
          </p:nvSpPr>
          <p:spPr bwMode="auto">
            <a:xfrm>
              <a:off x="5199063" y="36290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0" name="Line 173"/>
            <p:cNvSpPr>
              <a:spLocks noChangeShapeType="1"/>
            </p:cNvSpPr>
            <p:nvPr/>
          </p:nvSpPr>
          <p:spPr bwMode="auto">
            <a:xfrm>
              <a:off x="5084763"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1" name="Line 174"/>
            <p:cNvSpPr>
              <a:spLocks noChangeShapeType="1"/>
            </p:cNvSpPr>
            <p:nvPr/>
          </p:nvSpPr>
          <p:spPr bwMode="auto">
            <a:xfrm>
              <a:off x="4751388"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2" name="Line 175"/>
            <p:cNvSpPr>
              <a:spLocks noChangeShapeType="1"/>
            </p:cNvSpPr>
            <p:nvPr/>
          </p:nvSpPr>
          <p:spPr bwMode="auto">
            <a:xfrm>
              <a:off x="4865688" y="36004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3" name="Line 176"/>
            <p:cNvSpPr>
              <a:spLocks noChangeShapeType="1"/>
            </p:cNvSpPr>
            <p:nvPr/>
          </p:nvSpPr>
          <p:spPr bwMode="auto">
            <a:xfrm>
              <a:off x="4875213" y="36004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4" name="Line 177"/>
            <p:cNvSpPr>
              <a:spLocks noChangeShapeType="1"/>
            </p:cNvSpPr>
            <p:nvPr/>
          </p:nvSpPr>
          <p:spPr bwMode="auto">
            <a:xfrm>
              <a:off x="4884738" y="36004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5" name="Line 178"/>
            <p:cNvSpPr>
              <a:spLocks noChangeShapeType="1"/>
            </p:cNvSpPr>
            <p:nvPr/>
          </p:nvSpPr>
          <p:spPr bwMode="auto">
            <a:xfrm>
              <a:off x="4894263" y="36004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6" name="Line 179"/>
            <p:cNvSpPr>
              <a:spLocks noChangeShapeType="1"/>
            </p:cNvSpPr>
            <p:nvPr/>
          </p:nvSpPr>
          <p:spPr bwMode="auto">
            <a:xfrm>
              <a:off x="4246563" y="3495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7" name="Line 180"/>
            <p:cNvSpPr>
              <a:spLocks noChangeShapeType="1"/>
            </p:cNvSpPr>
            <p:nvPr/>
          </p:nvSpPr>
          <p:spPr bwMode="auto">
            <a:xfrm>
              <a:off x="4246563" y="3495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8" name="Line 181"/>
            <p:cNvSpPr>
              <a:spLocks noChangeShapeType="1"/>
            </p:cNvSpPr>
            <p:nvPr/>
          </p:nvSpPr>
          <p:spPr bwMode="auto">
            <a:xfrm>
              <a:off x="4256088" y="3495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9" name="Line 182"/>
            <p:cNvSpPr>
              <a:spLocks noChangeShapeType="1"/>
            </p:cNvSpPr>
            <p:nvPr/>
          </p:nvSpPr>
          <p:spPr bwMode="auto">
            <a:xfrm>
              <a:off x="4256088" y="3495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0" name="Line 183"/>
            <p:cNvSpPr>
              <a:spLocks noChangeShapeType="1"/>
            </p:cNvSpPr>
            <p:nvPr/>
          </p:nvSpPr>
          <p:spPr bwMode="auto">
            <a:xfrm>
              <a:off x="4694238"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1" name="Line 184"/>
            <p:cNvSpPr>
              <a:spLocks noChangeShapeType="1"/>
            </p:cNvSpPr>
            <p:nvPr/>
          </p:nvSpPr>
          <p:spPr bwMode="auto">
            <a:xfrm>
              <a:off x="4703763"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2" name="Line 185"/>
            <p:cNvSpPr>
              <a:spLocks noChangeShapeType="1"/>
            </p:cNvSpPr>
            <p:nvPr/>
          </p:nvSpPr>
          <p:spPr bwMode="auto">
            <a:xfrm>
              <a:off x="4713288"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3" name="Line 186"/>
            <p:cNvSpPr>
              <a:spLocks noChangeShapeType="1"/>
            </p:cNvSpPr>
            <p:nvPr/>
          </p:nvSpPr>
          <p:spPr bwMode="auto">
            <a:xfrm>
              <a:off x="4722813"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4" name="Line 187"/>
            <p:cNvSpPr>
              <a:spLocks noChangeShapeType="1"/>
            </p:cNvSpPr>
            <p:nvPr/>
          </p:nvSpPr>
          <p:spPr bwMode="auto">
            <a:xfrm>
              <a:off x="491331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5" name="Line 188"/>
            <p:cNvSpPr>
              <a:spLocks noChangeShapeType="1"/>
            </p:cNvSpPr>
            <p:nvPr/>
          </p:nvSpPr>
          <p:spPr bwMode="auto">
            <a:xfrm>
              <a:off x="493236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6" name="Line 189"/>
            <p:cNvSpPr>
              <a:spLocks noChangeShapeType="1"/>
            </p:cNvSpPr>
            <p:nvPr/>
          </p:nvSpPr>
          <p:spPr bwMode="auto">
            <a:xfrm>
              <a:off x="49418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7" name="Line 190"/>
            <p:cNvSpPr>
              <a:spLocks noChangeShapeType="1"/>
            </p:cNvSpPr>
            <p:nvPr/>
          </p:nvSpPr>
          <p:spPr bwMode="auto">
            <a:xfrm>
              <a:off x="49609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8" name="Line 191"/>
            <p:cNvSpPr>
              <a:spLocks noChangeShapeType="1"/>
            </p:cNvSpPr>
            <p:nvPr/>
          </p:nvSpPr>
          <p:spPr bwMode="auto">
            <a:xfrm>
              <a:off x="4227513" y="3486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9" name="Line 192"/>
            <p:cNvSpPr>
              <a:spLocks noChangeShapeType="1"/>
            </p:cNvSpPr>
            <p:nvPr/>
          </p:nvSpPr>
          <p:spPr bwMode="auto">
            <a:xfrm>
              <a:off x="4227513" y="3486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0" name="Line 193"/>
            <p:cNvSpPr>
              <a:spLocks noChangeShapeType="1"/>
            </p:cNvSpPr>
            <p:nvPr/>
          </p:nvSpPr>
          <p:spPr bwMode="auto">
            <a:xfrm>
              <a:off x="4237038" y="3486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1" name="Line 194"/>
            <p:cNvSpPr>
              <a:spLocks noChangeShapeType="1"/>
            </p:cNvSpPr>
            <p:nvPr/>
          </p:nvSpPr>
          <p:spPr bwMode="auto">
            <a:xfrm>
              <a:off x="4237038" y="3486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195"/>
            <p:cNvSpPr>
              <a:spLocks noChangeShapeType="1"/>
            </p:cNvSpPr>
            <p:nvPr/>
          </p:nvSpPr>
          <p:spPr bwMode="auto">
            <a:xfrm>
              <a:off x="4398963" y="35433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196"/>
            <p:cNvSpPr>
              <a:spLocks noChangeShapeType="1"/>
            </p:cNvSpPr>
            <p:nvPr/>
          </p:nvSpPr>
          <p:spPr bwMode="auto">
            <a:xfrm>
              <a:off x="4418013" y="35433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197"/>
            <p:cNvSpPr>
              <a:spLocks noChangeShapeType="1"/>
            </p:cNvSpPr>
            <p:nvPr/>
          </p:nvSpPr>
          <p:spPr bwMode="auto">
            <a:xfrm>
              <a:off x="4427538" y="35433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Line 198"/>
            <p:cNvSpPr>
              <a:spLocks noChangeShapeType="1"/>
            </p:cNvSpPr>
            <p:nvPr/>
          </p:nvSpPr>
          <p:spPr bwMode="auto">
            <a:xfrm>
              <a:off x="4446588" y="35433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6" name="Line 199"/>
            <p:cNvSpPr>
              <a:spLocks noChangeShapeType="1"/>
            </p:cNvSpPr>
            <p:nvPr/>
          </p:nvSpPr>
          <p:spPr bwMode="auto">
            <a:xfrm>
              <a:off x="4732338"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7" name="Line 200"/>
            <p:cNvSpPr>
              <a:spLocks noChangeShapeType="1"/>
            </p:cNvSpPr>
            <p:nvPr/>
          </p:nvSpPr>
          <p:spPr bwMode="auto">
            <a:xfrm>
              <a:off x="5094288"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8" name="Line 201"/>
            <p:cNvSpPr>
              <a:spLocks noChangeShapeType="1"/>
            </p:cNvSpPr>
            <p:nvPr/>
          </p:nvSpPr>
          <p:spPr bwMode="auto">
            <a:xfrm>
              <a:off x="500856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9" name="Line 202"/>
            <p:cNvSpPr>
              <a:spLocks noChangeShapeType="1"/>
            </p:cNvSpPr>
            <p:nvPr/>
          </p:nvSpPr>
          <p:spPr bwMode="auto">
            <a:xfrm>
              <a:off x="50180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0" name="Line 203"/>
            <p:cNvSpPr>
              <a:spLocks noChangeShapeType="1"/>
            </p:cNvSpPr>
            <p:nvPr/>
          </p:nvSpPr>
          <p:spPr bwMode="auto">
            <a:xfrm>
              <a:off x="50371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1" name="Line 204"/>
            <p:cNvSpPr>
              <a:spLocks noChangeShapeType="1"/>
            </p:cNvSpPr>
            <p:nvPr/>
          </p:nvSpPr>
          <p:spPr bwMode="auto">
            <a:xfrm>
              <a:off x="50561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2" name="Line 205"/>
            <p:cNvSpPr>
              <a:spLocks noChangeShapeType="1"/>
            </p:cNvSpPr>
            <p:nvPr/>
          </p:nvSpPr>
          <p:spPr bwMode="auto">
            <a:xfrm>
              <a:off x="51133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3" name="Line 206"/>
            <p:cNvSpPr>
              <a:spLocks noChangeShapeType="1"/>
            </p:cNvSpPr>
            <p:nvPr/>
          </p:nvSpPr>
          <p:spPr bwMode="auto">
            <a:xfrm>
              <a:off x="512286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4" name="Line 207"/>
            <p:cNvSpPr>
              <a:spLocks noChangeShapeType="1"/>
            </p:cNvSpPr>
            <p:nvPr/>
          </p:nvSpPr>
          <p:spPr bwMode="auto">
            <a:xfrm>
              <a:off x="513238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5" name="Line 208"/>
            <p:cNvSpPr>
              <a:spLocks noChangeShapeType="1"/>
            </p:cNvSpPr>
            <p:nvPr/>
          </p:nvSpPr>
          <p:spPr bwMode="auto">
            <a:xfrm>
              <a:off x="51514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6" name="Line 209"/>
            <p:cNvSpPr>
              <a:spLocks noChangeShapeType="1"/>
            </p:cNvSpPr>
            <p:nvPr/>
          </p:nvSpPr>
          <p:spPr bwMode="auto">
            <a:xfrm>
              <a:off x="5151438"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7" name="Line 210"/>
            <p:cNvSpPr>
              <a:spLocks noChangeShapeType="1"/>
            </p:cNvSpPr>
            <p:nvPr/>
          </p:nvSpPr>
          <p:spPr bwMode="auto">
            <a:xfrm>
              <a:off x="5160963"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8" name="Line 211"/>
            <p:cNvSpPr>
              <a:spLocks noChangeShapeType="1"/>
            </p:cNvSpPr>
            <p:nvPr/>
          </p:nvSpPr>
          <p:spPr bwMode="auto">
            <a:xfrm>
              <a:off x="5180013"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9" name="Line 212"/>
            <p:cNvSpPr>
              <a:spLocks noChangeShapeType="1"/>
            </p:cNvSpPr>
            <p:nvPr/>
          </p:nvSpPr>
          <p:spPr bwMode="auto">
            <a:xfrm>
              <a:off x="5189538"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0" name="Line 213"/>
            <p:cNvSpPr>
              <a:spLocks noChangeShapeType="1"/>
            </p:cNvSpPr>
            <p:nvPr/>
          </p:nvSpPr>
          <p:spPr bwMode="auto">
            <a:xfrm>
              <a:off x="52276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1" name="Line 214"/>
            <p:cNvSpPr>
              <a:spLocks noChangeShapeType="1"/>
            </p:cNvSpPr>
            <p:nvPr/>
          </p:nvSpPr>
          <p:spPr bwMode="auto">
            <a:xfrm>
              <a:off x="523716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2" name="Line 215"/>
            <p:cNvSpPr>
              <a:spLocks noChangeShapeType="1"/>
            </p:cNvSpPr>
            <p:nvPr/>
          </p:nvSpPr>
          <p:spPr bwMode="auto">
            <a:xfrm>
              <a:off x="524668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3" name="Line 216"/>
            <p:cNvSpPr>
              <a:spLocks noChangeShapeType="1"/>
            </p:cNvSpPr>
            <p:nvPr/>
          </p:nvSpPr>
          <p:spPr bwMode="auto">
            <a:xfrm>
              <a:off x="525621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4" name="Line 217"/>
            <p:cNvSpPr>
              <a:spLocks noChangeShapeType="1"/>
            </p:cNvSpPr>
            <p:nvPr/>
          </p:nvSpPr>
          <p:spPr bwMode="auto">
            <a:xfrm>
              <a:off x="52657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5" name="Line 218"/>
            <p:cNvSpPr>
              <a:spLocks noChangeShapeType="1"/>
            </p:cNvSpPr>
            <p:nvPr/>
          </p:nvSpPr>
          <p:spPr bwMode="auto">
            <a:xfrm>
              <a:off x="527526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6" name="Line 219"/>
            <p:cNvSpPr>
              <a:spLocks noChangeShapeType="1"/>
            </p:cNvSpPr>
            <p:nvPr/>
          </p:nvSpPr>
          <p:spPr bwMode="auto">
            <a:xfrm>
              <a:off x="528478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7" name="Line 220"/>
            <p:cNvSpPr>
              <a:spLocks noChangeShapeType="1"/>
            </p:cNvSpPr>
            <p:nvPr/>
          </p:nvSpPr>
          <p:spPr bwMode="auto">
            <a:xfrm>
              <a:off x="529431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8" name="Line 221"/>
            <p:cNvSpPr>
              <a:spLocks noChangeShapeType="1"/>
            </p:cNvSpPr>
            <p:nvPr/>
          </p:nvSpPr>
          <p:spPr bwMode="auto">
            <a:xfrm>
              <a:off x="533241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9" name="Line 222"/>
            <p:cNvSpPr>
              <a:spLocks noChangeShapeType="1"/>
            </p:cNvSpPr>
            <p:nvPr/>
          </p:nvSpPr>
          <p:spPr bwMode="auto">
            <a:xfrm>
              <a:off x="53419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0" name="Line 223"/>
            <p:cNvSpPr>
              <a:spLocks noChangeShapeType="1"/>
            </p:cNvSpPr>
            <p:nvPr/>
          </p:nvSpPr>
          <p:spPr bwMode="auto">
            <a:xfrm>
              <a:off x="535146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1" name="Line 224"/>
            <p:cNvSpPr>
              <a:spLocks noChangeShapeType="1"/>
            </p:cNvSpPr>
            <p:nvPr/>
          </p:nvSpPr>
          <p:spPr bwMode="auto">
            <a:xfrm>
              <a:off x="536098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2" name="Line 225"/>
            <p:cNvSpPr>
              <a:spLocks noChangeShapeType="1"/>
            </p:cNvSpPr>
            <p:nvPr/>
          </p:nvSpPr>
          <p:spPr bwMode="auto">
            <a:xfrm>
              <a:off x="50752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3" name="Line 226"/>
            <p:cNvSpPr>
              <a:spLocks noChangeShapeType="1"/>
            </p:cNvSpPr>
            <p:nvPr/>
          </p:nvSpPr>
          <p:spPr bwMode="auto">
            <a:xfrm>
              <a:off x="50752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4" name="Line 227"/>
            <p:cNvSpPr>
              <a:spLocks noChangeShapeType="1"/>
            </p:cNvSpPr>
            <p:nvPr/>
          </p:nvSpPr>
          <p:spPr bwMode="auto">
            <a:xfrm>
              <a:off x="508476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5" name="Line 228"/>
            <p:cNvSpPr>
              <a:spLocks noChangeShapeType="1"/>
            </p:cNvSpPr>
            <p:nvPr/>
          </p:nvSpPr>
          <p:spPr bwMode="auto">
            <a:xfrm>
              <a:off x="50942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6" name="Line 229"/>
            <p:cNvSpPr>
              <a:spLocks noChangeShapeType="1"/>
            </p:cNvSpPr>
            <p:nvPr/>
          </p:nvSpPr>
          <p:spPr bwMode="auto">
            <a:xfrm>
              <a:off x="4541838" y="3562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7" name="Line 230"/>
            <p:cNvSpPr>
              <a:spLocks noChangeShapeType="1"/>
            </p:cNvSpPr>
            <p:nvPr/>
          </p:nvSpPr>
          <p:spPr bwMode="auto">
            <a:xfrm>
              <a:off x="4560888" y="3562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8" name="Line 231"/>
            <p:cNvSpPr>
              <a:spLocks noChangeShapeType="1"/>
            </p:cNvSpPr>
            <p:nvPr/>
          </p:nvSpPr>
          <p:spPr bwMode="auto">
            <a:xfrm>
              <a:off x="4570413" y="3562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9" name="Line 232"/>
            <p:cNvSpPr>
              <a:spLocks noChangeShapeType="1"/>
            </p:cNvSpPr>
            <p:nvPr/>
          </p:nvSpPr>
          <p:spPr bwMode="auto">
            <a:xfrm>
              <a:off x="4579938" y="3562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0" name="Line 233"/>
            <p:cNvSpPr>
              <a:spLocks noChangeShapeType="1"/>
            </p:cNvSpPr>
            <p:nvPr/>
          </p:nvSpPr>
          <p:spPr bwMode="auto">
            <a:xfrm>
              <a:off x="49990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1" name="Line 234"/>
            <p:cNvSpPr>
              <a:spLocks noChangeShapeType="1"/>
            </p:cNvSpPr>
            <p:nvPr/>
          </p:nvSpPr>
          <p:spPr bwMode="auto">
            <a:xfrm>
              <a:off x="50180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2" name="Line 235"/>
            <p:cNvSpPr>
              <a:spLocks noChangeShapeType="1"/>
            </p:cNvSpPr>
            <p:nvPr/>
          </p:nvSpPr>
          <p:spPr bwMode="auto">
            <a:xfrm>
              <a:off x="504666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3" name="Line 236"/>
            <p:cNvSpPr>
              <a:spLocks noChangeShapeType="1"/>
            </p:cNvSpPr>
            <p:nvPr/>
          </p:nvSpPr>
          <p:spPr bwMode="auto">
            <a:xfrm>
              <a:off x="506571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4" name="Line 237"/>
            <p:cNvSpPr>
              <a:spLocks noChangeShapeType="1"/>
            </p:cNvSpPr>
            <p:nvPr/>
          </p:nvSpPr>
          <p:spPr bwMode="auto">
            <a:xfrm>
              <a:off x="4094163" y="3419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5" name="Line 238"/>
            <p:cNvSpPr>
              <a:spLocks noChangeShapeType="1"/>
            </p:cNvSpPr>
            <p:nvPr/>
          </p:nvSpPr>
          <p:spPr bwMode="auto">
            <a:xfrm>
              <a:off x="4132263" y="34480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6" name="Line 239"/>
            <p:cNvSpPr>
              <a:spLocks noChangeShapeType="1"/>
            </p:cNvSpPr>
            <p:nvPr/>
          </p:nvSpPr>
          <p:spPr bwMode="auto">
            <a:xfrm>
              <a:off x="4141788" y="34480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7" name="Line 240"/>
            <p:cNvSpPr>
              <a:spLocks noChangeShapeType="1"/>
            </p:cNvSpPr>
            <p:nvPr/>
          </p:nvSpPr>
          <p:spPr bwMode="auto">
            <a:xfrm>
              <a:off x="4189413" y="34671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8" name="Line 241"/>
            <p:cNvSpPr>
              <a:spLocks noChangeShapeType="1"/>
            </p:cNvSpPr>
            <p:nvPr/>
          </p:nvSpPr>
          <p:spPr bwMode="auto">
            <a:xfrm>
              <a:off x="4646613" y="35718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9" name="Line 242"/>
            <p:cNvSpPr>
              <a:spLocks noChangeShapeType="1"/>
            </p:cNvSpPr>
            <p:nvPr/>
          </p:nvSpPr>
          <p:spPr bwMode="auto">
            <a:xfrm>
              <a:off x="4656138" y="35718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0" name="Line 243"/>
            <p:cNvSpPr>
              <a:spLocks noChangeShapeType="1"/>
            </p:cNvSpPr>
            <p:nvPr/>
          </p:nvSpPr>
          <p:spPr bwMode="auto">
            <a:xfrm>
              <a:off x="4665663" y="35718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1" name="Line 244"/>
            <p:cNvSpPr>
              <a:spLocks noChangeShapeType="1"/>
            </p:cNvSpPr>
            <p:nvPr/>
          </p:nvSpPr>
          <p:spPr bwMode="auto">
            <a:xfrm>
              <a:off x="4665663" y="35718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2" name="Line 245"/>
            <p:cNvSpPr>
              <a:spLocks noChangeShapeType="1"/>
            </p:cNvSpPr>
            <p:nvPr/>
          </p:nvSpPr>
          <p:spPr bwMode="auto">
            <a:xfrm>
              <a:off x="4284663" y="34956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3" name="Line 246"/>
            <p:cNvSpPr>
              <a:spLocks noChangeShapeType="1"/>
            </p:cNvSpPr>
            <p:nvPr/>
          </p:nvSpPr>
          <p:spPr bwMode="auto">
            <a:xfrm>
              <a:off x="4294188" y="34956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4" name="Line 247"/>
            <p:cNvSpPr>
              <a:spLocks noChangeShapeType="1"/>
            </p:cNvSpPr>
            <p:nvPr/>
          </p:nvSpPr>
          <p:spPr bwMode="auto">
            <a:xfrm>
              <a:off x="4303713" y="34956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5" name="Line 248"/>
            <p:cNvSpPr>
              <a:spLocks noChangeShapeType="1"/>
            </p:cNvSpPr>
            <p:nvPr/>
          </p:nvSpPr>
          <p:spPr bwMode="auto">
            <a:xfrm>
              <a:off x="4313238" y="34956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6" name="Line 249"/>
            <p:cNvSpPr>
              <a:spLocks noChangeShapeType="1"/>
            </p:cNvSpPr>
            <p:nvPr/>
          </p:nvSpPr>
          <p:spPr bwMode="auto">
            <a:xfrm>
              <a:off x="4760913"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7" name="Line 250"/>
            <p:cNvSpPr>
              <a:spLocks noChangeShapeType="1"/>
            </p:cNvSpPr>
            <p:nvPr/>
          </p:nvSpPr>
          <p:spPr bwMode="auto">
            <a:xfrm>
              <a:off x="4779963"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8" name="Line 251"/>
            <p:cNvSpPr>
              <a:spLocks noChangeShapeType="1"/>
            </p:cNvSpPr>
            <p:nvPr/>
          </p:nvSpPr>
          <p:spPr bwMode="auto">
            <a:xfrm>
              <a:off x="4789488"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9" name="Line 252"/>
            <p:cNvSpPr>
              <a:spLocks noChangeShapeType="1"/>
            </p:cNvSpPr>
            <p:nvPr/>
          </p:nvSpPr>
          <p:spPr bwMode="auto">
            <a:xfrm>
              <a:off x="4808538"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0" name="Line 253"/>
            <p:cNvSpPr>
              <a:spLocks noChangeShapeType="1"/>
            </p:cNvSpPr>
            <p:nvPr/>
          </p:nvSpPr>
          <p:spPr bwMode="auto">
            <a:xfrm>
              <a:off x="4770438" y="35909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1" name="Line 254"/>
            <p:cNvSpPr>
              <a:spLocks noChangeShapeType="1"/>
            </p:cNvSpPr>
            <p:nvPr/>
          </p:nvSpPr>
          <p:spPr bwMode="auto">
            <a:xfrm>
              <a:off x="4789488" y="35909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2" name="Line 255"/>
            <p:cNvSpPr>
              <a:spLocks noChangeShapeType="1"/>
            </p:cNvSpPr>
            <p:nvPr/>
          </p:nvSpPr>
          <p:spPr bwMode="auto">
            <a:xfrm>
              <a:off x="4808538" y="35909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3" name="Line 256"/>
            <p:cNvSpPr>
              <a:spLocks noChangeShapeType="1"/>
            </p:cNvSpPr>
            <p:nvPr/>
          </p:nvSpPr>
          <p:spPr bwMode="auto">
            <a:xfrm>
              <a:off x="4837113" y="35909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257"/>
            <p:cNvSpPr>
              <a:spLocks noChangeShapeType="1"/>
            </p:cNvSpPr>
            <p:nvPr/>
          </p:nvSpPr>
          <p:spPr bwMode="auto">
            <a:xfrm>
              <a:off x="4179888" y="3476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258"/>
            <p:cNvSpPr>
              <a:spLocks noChangeShapeType="1"/>
            </p:cNvSpPr>
            <p:nvPr/>
          </p:nvSpPr>
          <p:spPr bwMode="auto">
            <a:xfrm>
              <a:off x="4189413" y="3476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259"/>
            <p:cNvSpPr>
              <a:spLocks noChangeShapeType="1"/>
            </p:cNvSpPr>
            <p:nvPr/>
          </p:nvSpPr>
          <p:spPr bwMode="auto">
            <a:xfrm>
              <a:off x="4208463" y="3476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260"/>
            <p:cNvSpPr>
              <a:spLocks noChangeShapeType="1"/>
            </p:cNvSpPr>
            <p:nvPr/>
          </p:nvSpPr>
          <p:spPr bwMode="auto">
            <a:xfrm>
              <a:off x="4217988" y="3476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261"/>
            <p:cNvSpPr>
              <a:spLocks noChangeShapeType="1"/>
            </p:cNvSpPr>
            <p:nvPr/>
          </p:nvSpPr>
          <p:spPr bwMode="auto">
            <a:xfrm>
              <a:off x="4370388" y="35242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262"/>
            <p:cNvSpPr>
              <a:spLocks noChangeShapeType="1"/>
            </p:cNvSpPr>
            <p:nvPr/>
          </p:nvSpPr>
          <p:spPr bwMode="auto">
            <a:xfrm>
              <a:off x="4999038"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263"/>
            <p:cNvSpPr>
              <a:spLocks noChangeShapeType="1"/>
            </p:cNvSpPr>
            <p:nvPr/>
          </p:nvSpPr>
          <p:spPr bwMode="auto">
            <a:xfrm>
              <a:off x="4389438" y="35337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Freeform 264"/>
            <p:cNvSpPr>
              <a:spLocks/>
            </p:cNvSpPr>
            <p:nvPr/>
          </p:nvSpPr>
          <p:spPr bwMode="auto">
            <a:xfrm>
              <a:off x="3779838" y="3181350"/>
              <a:ext cx="1581150" cy="476250"/>
            </a:xfrm>
            <a:custGeom>
              <a:avLst/>
              <a:gdLst>
                <a:gd name="T0" fmla="*/ 166 w 166"/>
                <a:gd name="T1" fmla="*/ 50 h 50"/>
                <a:gd name="T2" fmla="*/ 148 w 166"/>
                <a:gd name="T3" fmla="*/ 50 h 50"/>
                <a:gd name="T4" fmla="*/ 148 w 166"/>
                <a:gd name="T5" fmla="*/ 48 h 50"/>
                <a:gd name="T6" fmla="*/ 139 w 166"/>
                <a:gd name="T7" fmla="*/ 48 h 50"/>
                <a:gd name="T8" fmla="*/ 139 w 166"/>
                <a:gd name="T9" fmla="*/ 48 h 50"/>
                <a:gd name="T10" fmla="*/ 128 w 166"/>
                <a:gd name="T11" fmla="*/ 48 h 50"/>
                <a:gd name="T12" fmla="*/ 118 w 166"/>
                <a:gd name="T13" fmla="*/ 48 h 50"/>
                <a:gd name="T14" fmla="*/ 118 w 166"/>
                <a:gd name="T15" fmla="*/ 46 h 50"/>
                <a:gd name="T16" fmla="*/ 103 w 166"/>
                <a:gd name="T17" fmla="*/ 46 h 50"/>
                <a:gd name="T18" fmla="*/ 103 w 166"/>
                <a:gd name="T19" fmla="*/ 45 h 50"/>
                <a:gd name="T20" fmla="*/ 94 w 166"/>
                <a:gd name="T21" fmla="*/ 45 h 50"/>
                <a:gd name="T22" fmla="*/ 94 w 166"/>
                <a:gd name="T23" fmla="*/ 44 h 50"/>
                <a:gd name="T24" fmla="*/ 86 w 166"/>
                <a:gd name="T25" fmla="*/ 44 h 50"/>
                <a:gd name="T26" fmla="*/ 86 w 166"/>
                <a:gd name="T27" fmla="*/ 42 h 50"/>
                <a:gd name="T28" fmla="*/ 71 w 166"/>
                <a:gd name="T29" fmla="*/ 42 h 50"/>
                <a:gd name="T30" fmla="*/ 71 w 166"/>
                <a:gd name="T31" fmla="*/ 41 h 50"/>
                <a:gd name="T32" fmla="*/ 66 w 166"/>
                <a:gd name="T33" fmla="*/ 41 h 50"/>
                <a:gd name="T34" fmla="*/ 66 w 166"/>
                <a:gd name="T35" fmla="*/ 40 h 50"/>
                <a:gd name="T36" fmla="*/ 63 w 166"/>
                <a:gd name="T37" fmla="*/ 40 h 50"/>
                <a:gd name="T38" fmla="*/ 63 w 166"/>
                <a:gd name="T39" fmla="*/ 38 h 50"/>
                <a:gd name="T40" fmla="*/ 59 w 166"/>
                <a:gd name="T41" fmla="*/ 38 h 50"/>
                <a:gd name="T42" fmla="*/ 59 w 166"/>
                <a:gd name="T43" fmla="*/ 37 h 50"/>
                <a:gd name="T44" fmla="*/ 56 w 166"/>
                <a:gd name="T45" fmla="*/ 37 h 50"/>
                <a:gd name="T46" fmla="*/ 56 w 166"/>
                <a:gd name="T47" fmla="*/ 36 h 50"/>
                <a:gd name="T48" fmla="*/ 52 w 166"/>
                <a:gd name="T49" fmla="*/ 36 h 50"/>
                <a:gd name="T50" fmla="*/ 52 w 166"/>
                <a:gd name="T51" fmla="*/ 34 h 50"/>
                <a:gd name="T52" fmla="*/ 46 w 166"/>
                <a:gd name="T53" fmla="*/ 34 h 50"/>
                <a:gd name="T54" fmla="*/ 46 w 166"/>
                <a:gd name="T55" fmla="*/ 33 h 50"/>
                <a:gd name="T56" fmla="*/ 41 w 166"/>
                <a:gd name="T57" fmla="*/ 33 h 50"/>
                <a:gd name="T58" fmla="*/ 41 w 166"/>
                <a:gd name="T59" fmla="*/ 32 h 50"/>
                <a:gd name="T60" fmla="*/ 40 w 166"/>
                <a:gd name="T61" fmla="*/ 32 h 50"/>
                <a:gd name="T62" fmla="*/ 40 w 166"/>
                <a:gd name="T63" fmla="*/ 31 h 50"/>
                <a:gd name="T64" fmla="*/ 37 w 166"/>
                <a:gd name="T65" fmla="*/ 31 h 50"/>
                <a:gd name="T66" fmla="*/ 37 w 166"/>
                <a:gd name="T67" fmla="*/ 29 h 50"/>
                <a:gd name="T68" fmla="*/ 34 w 166"/>
                <a:gd name="T69" fmla="*/ 29 h 50"/>
                <a:gd name="T70" fmla="*/ 34 w 166"/>
                <a:gd name="T71" fmla="*/ 28 h 50"/>
                <a:gd name="T72" fmla="*/ 31 w 166"/>
                <a:gd name="T73" fmla="*/ 28 h 50"/>
                <a:gd name="T74" fmla="*/ 31 w 166"/>
                <a:gd name="T75" fmla="*/ 25 h 50"/>
                <a:gd name="T76" fmla="*/ 28 w 166"/>
                <a:gd name="T77" fmla="*/ 25 h 50"/>
                <a:gd name="T78" fmla="*/ 28 w 166"/>
                <a:gd name="T79" fmla="*/ 23 h 50"/>
                <a:gd name="T80" fmla="*/ 26 w 166"/>
                <a:gd name="T81" fmla="*/ 23 h 50"/>
                <a:gd name="T82" fmla="*/ 26 w 166"/>
                <a:gd name="T83" fmla="*/ 20 h 50"/>
                <a:gd name="T84" fmla="*/ 24 w 166"/>
                <a:gd name="T85" fmla="*/ 20 h 50"/>
                <a:gd name="T86" fmla="*/ 24 w 166"/>
                <a:gd name="T87" fmla="*/ 18 h 50"/>
                <a:gd name="T88" fmla="*/ 22 w 166"/>
                <a:gd name="T89" fmla="*/ 18 h 50"/>
                <a:gd name="T90" fmla="*/ 22 w 166"/>
                <a:gd name="T91" fmla="*/ 16 h 50"/>
                <a:gd name="T92" fmla="*/ 21 w 166"/>
                <a:gd name="T93" fmla="*/ 16 h 50"/>
                <a:gd name="T94" fmla="*/ 21 w 166"/>
                <a:gd name="T95" fmla="*/ 14 h 50"/>
                <a:gd name="T96" fmla="*/ 18 w 166"/>
                <a:gd name="T97" fmla="*/ 14 h 50"/>
                <a:gd name="T98" fmla="*/ 18 w 166"/>
                <a:gd name="T99" fmla="*/ 12 h 50"/>
                <a:gd name="T100" fmla="*/ 16 w 166"/>
                <a:gd name="T101" fmla="*/ 12 h 50"/>
                <a:gd name="T102" fmla="*/ 16 w 166"/>
                <a:gd name="T103" fmla="*/ 10 h 50"/>
                <a:gd name="T104" fmla="*/ 13 w 166"/>
                <a:gd name="T105" fmla="*/ 10 h 50"/>
                <a:gd name="T106" fmla="*/ 13 w 166"/>
                <a:gd name="T107" fmla="*/ 8 h 50"/>
                <a:gd name="T108" fmla="*/ 11 w 166"/>
                <a:gd name="T109" fmla="*/ 8 h 50"/>
                <a:gd name="T110" fmla="*/ 11 w 166"/>
                <a:gd name="T111" fmla="*/ 7 h 50"/>
                <a:gd name="T112" fmla="*/ 9 w 166"/>
                <a:gd name="T113" fmla="*/ 7 h 50"/>
                <a:gd name="T114" fmla="*/ 9 w 166"/>
                <a:gd name="T115" fmla="*/ 5 h 50"/>
                <a:gd name="T116" fmla="*/ 7 w 166"/>
                <a:gd name="T117" fmla="*/ 5 h 50"/>
                <a:gd name="T118" fmla="*/ 7 w 166"/>
                <a:gd name="T119" fmla="*/ 3 h 50"/>
                <a:gd name="T120" fmla="*/ 5 w 166"/>
                <a:gd name="T121" fmla="*/ 3 h 50"/>
                <a:gd name="T122" fmla="*/ 5 w 166"/>
                <a:gd name="T123" fmla="*/ 0 h 50"/>
                <a:gd name="T124" fmla="*/ 0 w 166"/>
                <a:gd name="T1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50">
                  <a:moveTo>
                    <a:pt x="166" y="50"/>
                  </a:moveTo>
                  <a:lnTo>
                    <a:pt x="148" y="50"/>
                  </a:lnTo>
                  <a:lnTo>
                    <a:pt x="148" y="48"/>
                  </a:lnTo>
                  <a:lnTo>
                    <a:pt x="139" y="48"/>
                  </a:lnTo>
                  <a:lnTo>
                    <a:pt x="139" y="48"/>
                  </a:lnTo>
                  <a:lnTo>
                    <a:pt x="128" y="48"/>
                  </a:lnTo>
                  <a:lnTo>
                    <a:pt x="118" y="48"/>
                  </a:lnTo>
                  <a:lnTo>
                    <a:pt x="118" y="46"/>
                  </a:lnTo>
                  <a:lnTo>
                    <a:pt x="103" y="46"/>
                  </a:lnTo>
                  <a:lnTo>
                    <a:pt x="103" y="45"/>
                  </a:lnTo>
                  <a:lnTo>
                    <a:pt x="94" y="45"/>
                  </a:lnTo>
                  <a:lnTo>
                    <a:pt x="94" y="44"/>
                  </a:lnTo>
                  <a:lnTo>
                    <a:pt x="86" y="44"/>
                  </a:lnTo>
                  <a:lnTo>
                    <a:pt x="86" y="42"/>
                  </a:lnTo>
                  <a:lnTo>
                    <a:pt x="71" y="42"/>
                  </a:lnTo>
                  <a:lnTo>
                    <a:pt x="71" y="41"/>
                  </a:lnTo>
                  <a:lnTo>
                    <a:pt x="66" y="41"/>
                  </a:lnTo>
                  <a:lnTo>
                    <a:pt x="66" y="40"/>
                  </a:lnTo>
                  <a:lnTo>
                    <a:pt x="63" y="40"/>
                  </a:lnTo>
                  <a:lnTo>
                    <a:pt x="63" y="38"/>
                  </a:lnTo>
                  <a:lnTo>
                    <a:pt x="59" y="38"/>
                  </a:lnTo>
                  <a:lnTo>
                    <a:pt x="59" y="37"/>
                  </a:lnTo>
                  <a:lnTo>
                    <a:pt x="56" y="37"/>
                  </a:lnTo>
                  <a:lnTo>
                    <a:pt x="56" y="36"/>
                  </a:lnTo>
                  <a:lnTo>
                    <a:pt x="52" y="36"/>
                  </a:lnTo>
                  <a:lnTo>
                    <a:pt x="52" y="34"/>
                  </a:lnTo>
                  <a:lnTo>
                    <a:pt x="46" y="34"/>
                  </a:lnTo>
                  <a:lnTo>
                    <a:pt x="46" y="33"/>
                  </a:lnTo>
                  <a:lnTo>
                    <a:pt x="41" y="33"/>
                  </a:lnTo>
                  <a:lnTo>
                    <a:pt x="41" y="32"/>
                  </a:lnTo>
                  <a:lnTo>
                    <a:pt x="40" y="32"/>
                  </a:lnTo>
                  <a:lnTo>
                    <a:pt x="40" y="31"/>
                  </a:lnTo>
                  <a:lnTo>
                    <a:pt x="37" y="31"/>
                  </a:lnTo>
                  <a:lnTo>
                    <a:pt x="37" y="29"/>
                  </a:lnTo>
                  <a:lnTo>
                    <a:pt x="34" y="29"/>
                  </a:lnTo>
                  <a:lnTo>
                    <a:pt x="34" y="28"/>
                  </a:lnTo>
                  <a:lnTo>
                    <a:pt x="31" y="28"/>
                  </a:lnTo>
                  <a:lnTo>
                    <a:pt x="31" y="25"/>
                  </a:lnTo>
                  <a:lnTo>
                    <a:pt x="28" y="25"/>
                  </a:lnTo>
                  <a:lnTo>
                    <a:pt x="28" y="23"/>
                  </a:lnTo>
                  <a:lnTo>
                    <a:pt x="26" y="23"/>
                  </a:lnTo>
                  <a:lnTo>
                    <a:pt x="26" y="20"/>
                  </a:lnTo>
                  <a:lnTo>
                    <a:pt x="24" y="20"/>
                  </a:lnTo>
                  <a:lnTo>
                    <a:pt x="24" y="18"/>
                  </a:lnTo>
                  <a:lnTo>
                    <a:pt x="22" y="18"/>
                  </a:lnTo>
                  <a:lnTo>
                    <a:pt x="22" y="16"/>
                  </a:lnTo>
                  <a:lnTo>
                    <a:pt x="21" y="16"/>
                  </a:lnTo>
                  <a:lnTo>
                    <a:pt x="21" y="14"/>
                  </a:lnTo>
                  <a:lnTo>
                    <a:pt x="18" y="14"/>
                  </a:lnTo>
                  <a:lnTo>
                    <a:pt x="18" y="12"/>
                  </a:lnTo>
                  <a:lnTo>
                    <a:pt x="16" y="12"/>
                  </a:lnTo>
                  <a:lnTo>
                    <a:pt x="16" y="10"/>
                  </a:lnTo>
                  <a:lnTo>
                    <a:pt x="13" y="10"/>
                  </a:lnTo>
                  <a:lnTo>
                    <a:pt x="13" y="8"/>
                  </a:lnTo>
                  <a:lnTo>
                    <a:pt x="11" y="8"/>
                  </a:lnTo>
                  <a:lnTo>
                    <a:pt x="11" y="7"/>
                  </a:lnTo>
                  <a:lnTo>
                    <a:pt x="9" y="7"/>
                  </a:lnTo>
                  <a:lnTo>
                    <a:pt x="9" y="5"/>
                  </a:lnTo>
                  <a:lnTo>
                    <a:pt x="7" y="5"/>
                  </a:lnTo>
                  <a:lnTo>
                    <a:pt x="7" y="3"/>
                  </a:lnTo>
                  <a:lnTo>
                    <a:pt x="5" y="3"/>
                  </a:lnTo>
                  <a:lnTo>
                    <a:pt x="5"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12" name="Group 511"/>
          <p:cNvGrpSpPr/>
          <p:nvPr/>
        </p:nvGrpSpPr>
        <p:grpSpPr>
          <a:xfrm>
            <a:off x="3637957" y="2232132"/>
            <a:ext cx="2201925" cy="630000"/>
            <a:chOff x="3783013" y="3192463"/>
            <a:chExt cx="1571625" cy="466725"/>
          </a:xfrm>
        </p:grpSpPr>
        <p:sp>
          <p:nvSpPr>
            <p:cNvPr id="513" name="Line 265"/>
            <p:cNvSpPr>
              <a:spLocks noChangeShapeType="1"/>
            </p:cNvSpPr>
            <p:nvPr/>
          </p:nvSpPr>
          <p:spPr bwMode="auto">
            <a:xfrm>
              <a:off x="4154488" y="33639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 name="Line 266"/>
            <p:cNvSpPr>
              <a:spLocks noChangeShapeType="1"/>
            </p:cNvSpPr>
            <p:nvPr/>
          </p:nvSpPr>
          <p:spPr bwMode="auto">
            <a:xfrm>
              <a:off x="4630738" y="34877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 name="Line 267"/>
            <p:cNvSpPr>
              <a:spLocks noChangeShapeType="1"/>
            </p:cNvSpPr>
            <p:nvPr/>
          </p:nvSpPr>
          <p:spPr bwMode="auto">
            <a:xfrm>
              <a:off x="529748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 name="Line 268"/>
            <p:cNvSpPr>
              <a:spLocks noChangeShapeType="1"/>
            </p:cNvSpPr>
            <p:nvPr/>
          </p:nvSpPr>
          <p:spPr bwMode="auto">
            <a:xfrm>
              <a:off x="5164138" y="35829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 name="Line 269"/>
            <p:cNvSpPr>
              <a:spLocks noChangeShapeType="1"/>
            </p:cNvSpPr>
            <p:nvPr/>
          </p:nvSpPr>
          <p:spPr bwMode="auto">
            <a:xfrm>
              <a:off x="5192713" y="35829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 name="Line 270"/>
            <p:cNvSpPr>
              <a:spLocks noChangeShapeType="1"/>
            </p:cNvSpPr>
            <p:nvPr/>
          </p:nvSpPr>
          <p:spPr bwMode="auto">
            <a:xfrm>
              <a:off x="5211763" y="35829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 name="Line 271"/>
            <p:cNvSpPr>
              <a:spLocks noChangeShapeType="1"/>
            </p:cNvSpPr>
            <p:nvPr/>
          </p:nvSpPr>
          <p:spPr bwMode="auto">
            <a:xfrm>
              <a:off x="5240338" y="35829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0" name="Line 272"/>
            <p:cNvSpPr>
              <a:spLocks noChangeShapeType="1"/>
            </p:cNvSpPr>
            <p:nvPr/>
          </p:nvSpPr>
          <p:spPr bwMode="auto">
            <a:xfrm>
              <a:off x="531653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1" name="Line 273"/>
            <p:cNvSpPr>
              <a:spLocks noChangeShapeType="1"/>
            </p:cNvSpPr>
            <p:nvPr/>
          </p:nvSpPr>
          <p:spPr bwMode="auto">
            <a:xfrm>
              <a:off x="533558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2" name="Line 274"/>
            <p:cNvSpPr>
              <a:spLocks noChangeShapeType="1"/>
            </p:cNvSpPr>
            <p:nvPr/>
          </p:nvSpPr>
          <p:spPr bwMode="auto">
            <a:xfrm>
              <a:off x="5345113"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3" name="Line 275"/>
            <p:cNvSpPr>
              <a:spLocks noChangeShapeType="1"/>
            </p:cNvSpPr>
            <p:nvPr/>
          </p:nvSpPr>
          <p:spPr bwMode="auto">
            <a:xfrm>
              <a:off x="535463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4" name="Line 276"/>
            <p:cNvSpPr>
              <a:spLocks noChangeShapeType="1"/>
            </p:cNvSpPr>
            <p:nvPr/>
          </p:nvSpPr>
          <p:spPr bwMode="auto">
            <a:xfrm>
              <a:off x="527843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5" name="Line 277"/>
            <p:cNvSpPr>
              <a:spLocks noChangeShapeType="1"/>
            </p:cNvSpPr>
            <p:nvPr/>
          </p:nvSpPr>
          <p:spPr bwMode="auto">
            <a:xfrm>
              <a:off x="4811713" y="35258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6" name="Line 278"/>
            <p:cNvSpPr>
              <a:spLocks noChangeShapeType="1"/>
            </p:cNvSpPr>
            <p:nvPr/>
          </p:nvSpPr>
          <p:spPr bwMode="auto">
            <a:xfrm>
              <a:off x="4373563" y="3430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7" name="Line 279"/>
            <p:cNvSpPr>
              <a:spLocks noChangeShapeType="1"/>
            </p:cNvSpPr>
            <p:nvPr/>
          </p:nvSpPr>
          <p:spPr bwMode="auto">
            <a:xfrm>
              <a:off x="5068888" y="35734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8" name="Line 280"/>
            <p:cNvSpPr>
              <a:spLocks noChangeShapeType="1"/>
            </p:cNvSpPr>
            <p:nvPr/>
          </p:nvSpPr>
          <p:spPr bwMode="auto">
            <a:xfrm>
              <a:off x="5087938" y="35734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9" name="Line 281"/>
            <p:cNvSpPr>
              <a:spLocks noChangeShapeType="1"/>
            </p:cNvSpPr>
            <p:nvPr/>
          </p:nvSpPr>
          <p:spPr bwMode="auto">
            <a:xfrm>
              <a:off x="5106988" y="35734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0" name="Line 282"/>
            <p:cNvSpPr>
              <a:spLocks noChangeShapeType="1"/>
            </p:cNvSpPr>
            <p:nvPr/>
          </p:nvSpPr>
          <p:spPr bwMode="auto">
            <a:xfrm>
              <a:off x="5126038" y="35734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1" name="Line 283"/>
            <p:cNvSpPr>
              <a:spLocks noChangeShapeType="1"/>
            </p:cNvSpPr>
            <p:nvPr/>
          </p:nvSpPr>
          <p:spPr bwMode="auto">
            <a:xfrm>
              <a:off x="4392613" y="34305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2" name="Line 284"/>
            <p:cNvSpPr>
              <a:spLocks noChangeShapeType="1"/>
            </p:cNvSpPr>
            <p:nvPr/>
          </p:nvSpPr>
          <p:spPr bwMode="auto">
            <a:xfrm>
              <a:off x="4840288" y="35448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3" name="Line 285"/>
            <p:cNvSpPr>
              <a:spLocks noChangeShapeType="1"/>
            </p:cNvSpPr>
            <p:nvPr/>
          </p:nvSpPr>
          <p:spPr bwMode="auto">
            <a:xfrm>
              <a:off x="4859338" y="35448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4" name="Line 286"/>
            <p:cNvSpPr>
              <a:spLocks noChangeShapeType="1"/>
            </p:cNvSpPr>
            <p:nvPr/>
          </p:nvSpPr>
          <p:spPr bwMode="auto">
            <a:xfrm>
              <a:off x="4878388" y="35448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5" name="Line 287"/>
            <p:cNvSpPr>
              <a:spLocks noChangeShapeType="1"/>
            </p:cNvSpPr>
            <p:nvPr/>
          </p:nvSpPr>
          <p:spPr bwMode="auto">
            <a:xfrm>
              <a:off x="4897438" y="35448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6" name="Line 288"/>
            <p:cNvSpPr>
              <a:spLocks noChangeShapeType="1"/>
            </p:cNvSpPr>
            <p:nvPr/>
          </p:nvSpPr>
          <p:spPr bwMode="auto">
            <a:xfrm>
              <a:off x="4478338" y="34496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7" name="Line 289"/>
            <p:cNvSpPr>
              <a:spLocks noChangeShapeType="1"/>
            </p:cNvSpPr>
            <p:nvPr/>
          </p:nvSpPr>
          <p:spPr bwMode="auto">
            <a:xfrm>
              <a:off x="4497388" y="34496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8" name="Line 290"/>
            <p:cNvSpPr>
              <a:spLocks noChangeShapeType="1"/>
            </p:cNvSpPr>
            <p:nvPr/>
          </p:nvSpPr>
          <p:spPr bwMode="auto">
            <a:xfrm>
              <a:off x="4506913" y="34496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9" name="Line 291"/>
            <p:cNvSpPr>
              <a:spLocks noChangeShapeType="1"/>
            </p:cNvSpPr>
            <p:nvPr/>
          </p:nvSpPr>
          <p:spPr bwMode="auto">
            <a:xfrm>
              <a:off x="4516438" y="34496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0" name="Line 292"/>
            <p:cNvSpPr>
              <a:spLocks noChangeShapeType="1"/>
            </p:cNvSpPr>
            <p:nvPr/>
          </p:nvSpPr>
          <p:spPr bwMode="auto">
            <a:xfrm>
              <a:off x="4173538" y="33734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1" name="Line 293"/>
            <p:cNvSpPr>
              <a:spLocks noChangeShapeType="1"/>
            </p:cNvSpPr>
            <p:nvPr/>
          </p:nvSpPr>
          <p:spPr bwMode="auto">
            <a:xfrm>
              <a:off x="4183063" y="33734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2" name="Line 294"/>
            <p:cNvSpPr>
              <a:spLocks noChangeShapeType="1"/>
            </p:cNvSpPr>
            <p:nvPr/>
          </p:nvSpPr>
          <p:spPr bwMode="auto">
            <a:xfrm>
              <a:off x="4192588" y="33734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3" name="Line 295"/>
            <p:cNvSpPr>
              <a:spLocks noChangeShapeType="1"/>
            </p:cNvSpPr>
            <p:nvPr/>
          </p:nvSpPr>
          <p:spPr bwMode="auto">
            <a:xfrm>
              <a:off x="4192588" y="33734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4" name="Line 296"/>
            <p:cNvSpPr>
              <a:spLocks noChangeShapeType="1"/>
            </p:cNvSpPr>
            <p:nvPr/>
          </p:nvSpPr>
          <p:spPr bwMode="auto">
            <a:xfrm>
              <a:off x="4268788" y="34020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5" name="Line 297"/>
            <p:cNvSpPr>
              <a:spLocks noChangeShapeType="1"/>
            </p:cNvSpPr>
            <p:nvPr/>
          </p:nvSpPr>
          <p:spPr bwMode="auto">
            <a:xfrm>
              <a:off x="4278313" y="34020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6" name="Line 298"/>
            <p:cNvSpPr>
              <a:spLocks noChangeShapeType="1"/>
            </p:cNvSpPr>
            <p:nvPr/>
          </p:nvSpPr>
          <p:spPr bwMode="auto">
            <a:xfrm>
              <a:off x="4287838" y="34020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7" name="Line 299"/>
            <p:cNvSpPr>
              <a:spLocks noChangeShapeType="1"/>
            </p:cNvSpPr>
            <p:nvPr/>
          </p:nvSpPr>
          <p:spPr bwMode="auto">
            <a:xfrm>
              <a:off x="4297363" y="34020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8" name="Line 300"/>
            <p:cNvSpPr>
              <a:spLocks noChangeShapeType="1"/>
            </p:cNvSpPr>
            <p:nvPr/>
          </p:nvSpPr>
          <p:spPr bwMode="auto">
            <a:xfrm>
              <a:off x="3792538" y="31924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9" name="Line 301"/>
            <p:cNvSpPr>
              <a:spLocks noChangeShapeType="1"/>
            </p:cNvSpPr>
            <p:nvPr/>
          </p:nvSpPr>
          <p:spPr bwMode="auto">
            <a:xfrm>
              <a:off x="3811588" y="31924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0" name="Line 302"/>
            <p:cNvSpPr>
              <a:spLocks noChangeShapeType="1"/>
            </p:cNvSpPr>
            <p:nvPr/>
          </p:nvSpPr>
          <p:spPr bwMode="auto">
            <a:xfrm>
              <a:off x="3830638" y="3201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1" name="Line 303"/>
            <p:cNvSpPr>
              <a:spLocks noChangeShapeType="1"/>
            </p:cNvSpPr>
            <p:nvPr/>
          </p:nvSpPr>
          <p:spPr bwMode="auto">
            <a:xfrm>
              <a:off x="3830638" y="3201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2" name="Line 304"/>
            <p:cNvSpPr>
              <a:spLocks noChangeShapeType="1"/>
            </p:cNvSpPr>
            <p:nvPr/>
          </p:nvSpPr>
          <p:spPr bwMode="auto">
            <a:xfrm>
              <a:off x="4097338" y="3344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3" name="Line 305"/>
            <p:cNvSpPr>
              <a:spLocks noChangeShapeType="1"/>
            </p:cNvSpPr>
            <p:nvPr/>
          </p:nvSpPr>
          <p:spPr bwMode="auto">
            <a:xfrm>
              <a:off x="4078288" y="33353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4" name="Line 306"/>
            <p:cNvSpPr>
              <a:spLocks noChangeShapeType="1"/>
            </p:cNvSpPr>
            <p:nvPr/>
          </p:nvSpPr>
          <p:spPr bwMode="auto">
            <a:xfrm>
              <a:off x="4030663" y="332581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307"/>
            <p:cNvSpPr>
              <a:spLocks noChangeShapeType="1"/>
            </p:cNvSpPr>
            <p:nvPr/>
          </p:nvSpPr>
          <p:spPr bwMode="auto">
            <a:xfrm>
              <a:off x="3849688" y="32210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6" name="Line 308"/>
            <p:cNvSpPr>
              <a:spLocks noChangeShapeType="1"/>
            </p:cNvSpPr>
            <p:nvPr/>
          </p:nvSpPr>
          <p:spPr bwMode="auto">
            <a:xfrm>
              <a:off x="4421188" y="34401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7" name="Line 309"/>
            <p:cNvSpPr>
              <a:spLocks noChangeShapeType="1"/>
            </p:cNvSpPr>
            <p:nvPr/>
          </p:nvSpPr>
          <p:spPr bwMode="auto">
            <a:xfrm>
              <a:off x="4430713" y="34401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8" name="Line 310"/>
            <p:cNvSpPr>
              <a:spLocks noChangeShapeType="1"/>
            </p:cNvSpPr>
            <p:nvPr/>
          </p:nvSpPr>
          <p:spPr bwMode="auto">
            <a:xfrm>
              <a:off x="4430713" y="34401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9" name="Line 311"/>
            <p:cNvSpPr>
              <a:spLocks noChangeShapeType="1"/>
            </p:cNvSpPr>
            <p:nvPr/>
          </p:nvSpPr>
          <p:spPr bwMode="auto">
            <a:xfrm>
              <a:off x="4440238" y="34401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0" name="Line 312"/>
            <p:cNvSpPr>
              <a:spLocks noChangeShapeType="1"/>
            </p:cNvSpPr>
            <p:nvPr/>
          </p:nvSpPr>
          <p:spPr bwMode="auto">
            <a:xfrm>
              <a:off x="4821238" y="35258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1" name="Line 313"/>
            <p:cNvSpPr>
              <a:spLocks noChangeShapeType="1"/>
            </p:cNvSpPr>
            <p:nvPr/>
          </p:nvSpPr>
          <p:spPr bwMode="auto">
            <a:xfrm>
              <a:off x="4792663" y="35258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2" name="Line 314"/>
            <p:cNvSpPr>
              <a:spLocks noChangeShapeType="1"/>
            </p:cNvSpPr>
            <p:nvPr/>
          </p:nvSpPr>
          <p:spPr bwMode="auto">
            <a:xfrm>
              <a:off x="4573588" y="34686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3" name="Line 315"/>
            <p:cNvSpPr>
              <a:spLocks noChangeShapeType="1"/>
            </p:cNvSpPr>
            <p:nvPr/>
          </p:nvSpPr>
          <p:spPr bwMode="auto">
            <a:xfrm>
              <a:off x="5021263"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4" name="Line 316"/>
            <p:cNvSpPr>
              <a:spLocks noChangeShapeType="1"/>
            </p:cNvSpPr>
            <p:nvPr/>
          </p:nvSpPr>
          <p:spPr bwMode="auto">
            <a:xfrm>
              <a:off x="5030788"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5" name="Line 317"/>
            <p:cNvSpPr>
              <a:spLocks noChangeShapeType="1"/>
            </p:cNvSpPr>
            <p:nvPr/>
          </p:nvSpPr>
          <p:spPr bwMode="auto">
            <a:xfrm>
              <a:off x="5030788"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6" name="Line 318"/>
            <p:cNvSpPr>
              <a:spLocks noChangeShapeType="1"/>
            </p:cNvSpPr>
            <p:nvPr/>
          </p:nvSpPr>
          <p:spPr bwMode="auto">
            <a:xfrm>
              <a:off x="5040313"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7" name="Line 319"/>
            <p:cNvSpPr>
              <a:spLocks noChangeShapeType="1"/>
            </p:cNvSpPr>
            <p:nvPr/>
          </p:nvSpPr>
          <p:spPr bwMode="auto">
            <a:xfrm>
              <a:off x="4964113"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8" name="Line 320"/>
            <p:cNvSpPr>
              <a:spLocks noChangeShapeType="1"/>
            </p:cNvSpPr>
            <p:nvPr/>
          </p:nvSpPr>
          <p:spPr bwMode="auto">
            <a:xfrm>
              <a:off x="4973638"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9" name="Line 321"/>
            <p:cNvSpPr>
              <a:spLocks noChangeShapeType="1"/>
            </p:cNvSpPr>
            <p:nvPr/>
          </p:nvSpPr>
          <p:spPr bwMode="auto">
            <a:xfrm>
              <a:off x="4992688"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0" name="Line 322"/>
            <p:cNvSpPr>
              <a:spLocks noChangeShapeType="1"/>
            </p:cNvSpPr>
            <p:nvPr/>
          </p:nvSpPr>
          <p:spPr bwMode="auto">
            <a:xfrm>
              <a:off x="5002213"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1" name="Freeform 323"/>
            <p:cNvSpPr>
              <a:spLocks/>
            </p:cNvSpPr>
            <p:nvPr/>
          </p:nvSpPr>
          <p:spPr bwMode="auto">
            <a:xfrm>
              <a:off x="3783013" y="3211513"/>
              <a:ext cx="1562100" cy="428625"/>
            </a:xfrm>
            <a:custGeom>
              <a:avLst/>
              <a:gdLst>
                <a:gd name="T0" fmla="*/ 160 w 164"/>
                <a:gd name="T1" fmla="*/ 45 h 45"/>
                <a:gd name="T2" fmla="*/ 155 w 164"/>
                <a:gd name="T3" fmla="*/ 44 h 45"/>
                <a:gd name="T4" fmla="*/ 142 w 164"/>
                <a:gd name="T5" fmla="*/ 42 h 45"/>
                <a:gd name="T6" fmla="*/ 134 w 164"/>
                <a:gd name="T7" fmla="*/ 41 h 45"/>
                <a:gd name="T8" fmla="*/ 123 w 164"/>
                <a:gd name="T9" fmla="*/ 40 h 45"/>
                <a:gd name="T10" fmla="*/ 111 w 164"/>
                <a:gd name="T11" fmla="*/ 38 h 45"/>
                <a:gd name="T12" fmla="*/ 104 w 164"/>
                <a:gd name="T13" fmla="*/ 36 h 45"/>
                <a:gd name="T14" fmla="*/ 101 w 164"/>
                <a:gd name="T15" fmla="*/ 34 h 45"/>
                <a:gd name="T16" fmla="*/ 97 w 164"/>
                <a:gd name="T17" fmla="*/ 33 h 45"/>
                <a:gd name="T18" fmla="*/ 93 w 164"/>
                <a:gd name="T19" fmla="*/ 32 h 45"/>
                <a:gd name="T20" fmla="*/ 87 w 164"/>
                <a:gd name="T21" fmla="*/ 31 h 45"/>
                <a:gd name="T22" fmla="*/ 78 w 164"/>
                <a:gd name="T23" fmla="*/ 29 h 45"/>
                <a:gd name="T24" fmla="*/ 72 w 164"/>
                <a:gd name="T25" fmla="*/ 28 h 45"/>
                <a:gd name="T26" fmla="*/ 65 w 164"/>
                <a:gd name="T27" fmla="*/ 27 h 45"/>
                <a:gd name="T28" fmla="*/ 59 w 164"/>
                <a:gd name="T29" fmla="*/ 26 h 45"/>
                <a:gd name="T30" fmla="*/ 56 w 164"/>
                <a:gd name="T31" fmla="*/ 24 h 45"/>
                <a:gd name="T32" fmla="*/ 54 w 164"/>
                <a:gd name="T33" fmla="*/ 23 h 45"/>
                <a:gd name="T34" fmla="*/ 48 w 164"/>
                <a:gd name="T35" fmla="*/ 22 h 45"/>
                <a:gd name="T36" fmla="*/ 44 w 164"/>
                <a:gd name="T37" fmla="*/ 20 h 45"/>
                <a:gd name="T38" fmla="*/ 38 w 164"/>
                <a:gd name="T39" fmla="*/ 19 h 45"/>
                <a:gd name="T40" fmla="*/ 33 w 164"/>
                <a:gd name="T41" fmla="*/ 18 h 45"/>
                <a:gd name="T42" fmla="*/ 28 w 164"/>
                <a:gd name="T43" fmla="*/ 16 h 45"/>
                <a:gd name="T44" fmla="*/ 24 w 164"/>
                <a:gd name="T45" fmla="*/ 15 h 45"/>
                <a:gd name="T46" fmla="*/ 20 w 164"/>
                <a:gd name="T47" fmla="*/ 13 h 45"/>
                <a:gd name="T48" fmla="*/ 18 w 164"/>
                <a:gd name="T49" fmla="*/ 12 h 45"/>
                <a:gd name="T50" fmla="*/ 16 w 164"/>
                <a:gd name="T51" fmla="*/ 10 h 45"/>
                <a:gd name="T52" fmla="*/ 13 w 164"/>
                <a:gd name="T53" fmla="*/ 9 h 45"/>
                <a:gd name="T54" fmla="*/ 11 w 164"/>
                <a:gd name="T55" fmla="*/ 7 h 45"/>
                <a:gd name="T56" fmla="*/ 8 w 164"/>
                <a:gd name="T57" fmla="*/ 5 h 45"/>
                <a:gd name="T58" fmla="*/ 6 w 164"/>
                <a:gd name="T59" fmla="*/ 3 h 45"/>
                <a:gd name="T60" fmla="*/ 4 w 164"/>
                <a:gd name="T61" fmla="*/ 2 h 45"/>
                <a:gd name="T62" fmla="*/ 2 w 164"/>
                <a:gd name="T6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45">
                  <a:moveTo>
                    <a:pt x="164" y="45"/>
                  </a:moveTo>
                  <a:lnTo>
                    <a:pt x="160" y="45"/>
                  </a:lnTo>
                  <a:lnTo>
                    <a:pt x="160" y="44"/>
                  </a:lnTo>
                  <a:lnTo>
                    <a:pt x="155" y="44"/>
                  </a:lnTo>
                  <a:lnTo>
                    <a:pt x="155" y="42"/>
                  </a:lnTo>
                  <a:lnTo>
                    <a:pt x="142" y="42"/>
                  </a:lnTo>
                  <a:lnTo>
                    <a:pt x="142" y="41"/>
                  </a:lnTo>
                  <a:lnTo>
                    <a:pt x="134" y="41"/>
                  </a:lnTo>
                  <a:lnTo>
                    <a:pt x="134" y="40"/>
                  </a:lnTo>
                  <a:lnTo>
                    <a:pt x="123" y="40"/>
                  </a:lnTo>
                  <a:lnTo>
                    <a:pt x="123" y="38"/>
                  </a:lnTo>
                  <a:lnTo>
                    <a:pt x="111" y="38"/>
                  </a:lnTo>
                  <a:lnTo>
                    <a:pt x="111" y="36"/>
                  </a:lnTo>
                  <a:lnTo>
                    <a:pt x="104" y="36"/>
                  </a:lnTo>
                  <a:lnTo>
                    <a:pt x="104" y="34"/>
                  </a:lnTo>
                  <a:lnTo>
                    <a:pt x="101" y="34"/>
                  </a:lnTo>
                  <a:lnTo>
                    <a:pt x="101" y="33"/>
                  </a:lnTo>
                  <a:lnTo>
                    <a:pt x="97" y="33"/>
                  </a:lnTo>
                  <a:lnTo>
                    <a:pt x="97" y="32"/>
                  </a:lnTo>
                  <a:lnTo>
                    <a:pt x="93" y="32"/>
                  </a:lnTo>
                  <a:lnTo>
                    <a:pt x="93" y="31"/>
                  </a:lnTo>
                  <a:lnTo>
                    <a:pt x="87" y="31"/>
                  </a:lnTo>
                  <a:lnTo>
                    <a:pt x="87" y="29"/>
                  </a:lnTo>
                  <a:lnTo>
                    <a:pt x="78" y="29"/>
                  </a:lnTo>
                  <a:lnTo>
                    <a:pt x="78" y="28"/>
                  </a:lnTo>
                  <a:lnTo>
                    <a:pt x="72" y="28"/>
                  </a:lnTo>
                  <a:lnTo>
                    <a:pt x="72" y="27"/>
                  </a:lnTo>
                  <a:lnTo>
                    <a:pt x="65" y="27"/>
                  </a:lnTo>
                  <a:lnTo>
                    <a:pt x="65" y="26"/>
                  </a:lnTo>
                  <a:lnTo>
                    <a:pt x="59" y="26"/>
                  </a:lnTo>
                  <a:lnTo>
                    <a:pt x="59" y="24"/>
                  </a:lnTo>
                  <a:lnTo>
                    <a:pt x="56" y="24"/>
                  </a:lnTo>
                  <a:lnTo>
                    <a:pt x="56" y="23"/>
                  </a:lnTo>
                  <a:lnTo>
                    <a:pt x="54" y="23"/>
                  </a:lnTo>
                  <a:lnTo>
                    <a:pt x="54" y="22"/>
                  </a:lnTo>
                  <a:lnTo>
                    <a:pt x="48" y="22"/>
                  </a:lnTo>
                  <a:lnTo>
                    <a:pt x="48" y="20"/>
                  </a:lnTo>
                  <a:lnTo>
                    <a:pt x="44" y="20"/>
                  </a:lnTo>
                  <a:lnTo>
                    <a:pt x="44" y="19"/>
                  </a:lnTo>
                  <a:lnTo>
                    <a:pt x="38" y="19"/>
                  </a:lnTo>
                  <a:lnTo>
                    <a:pt x="38" y="18"/>
                  </a:lnTo>
                  <a:lnTo>
                    <a:pt x="33" y="18"/>
                  </a:lnTo>
                  <a:lnTo>
                    <a:pt x="33" y="16"/>
                  </a:lnTo>
                  <a:lnTo>
                    <a:pt x="28" y="16"/>
                  </a:lnTo>
                  <a:lnTo>
                    <a:pt x="28" y="15"/>
                  </a:lnTo>
                  <a:lnTo>
                    <a:pt x="24" y="15"/>
                  </a:lnTo>
                  <a:lnTo>
                    <a:pt x="24" y="13"/>
                  </a:lnTo>
                  <a:lnTo>
                    <a:pt x="20" y="13"/>
                  </a:lnTo>
                  <a:lnTo>
                    <a:pt x="20" y="12"/>
                  </a:lnTo>
                  <a:lnTo>
                    <a:pt x="18" y="12"/>
                  </a:lnTo>
                  <a:lnTo>
                    <a:pt x="18" y="10"/>
                  </a:lnTo>
                  <a:lnTo>
                    <a:pt x="16" y="10"/>
                  </a:lnTo>
                  <a:lnTo>
                    <a:pt x="16" y="9"/>
                  </a:lnTo>
                  <a:lnTo>
                    <a:pt x="13" y="9"/>
                  </a:lnTo>
                  <a:lnTo>
                    <a:pt x="13" y="7"/>
                  </a:lnTo>
                  <a:lnTo>
                    <a:pt x="11" y="7"/>
                  </a:lnTo>
                  <a:lnTo>
                    <a:pt x="11" y="5"/>
                  </a:lnTo>
                  <a:lnTo>
                    <a:pt x="8" y="5"/>
                  </a:lnTo>
                  <a:lnTo>
                    <a:pt x="8" y="3"/>
                  </a:lnTo>
                  <a:lnTo>
                    <a:pt x="6" y="3"/>
                  </a:lnTo>
                  <a:lnTo>
                    <a:pt x="6" y="2"/>
                  </a:lnTo>
                  <a:lnTo>
                    <a:pt x="4" y="2"/>
                  </a:lnTo>
                  <a:lnTo>
                    <a:pt x="4" y="0"/>
                  </a:lnTo>
                  <a:lnTo>
                    <a:pt x="2"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72" name="Group 571"/>
          <p:cNvGrpSpPr/>
          <p:nvPr/>
        </p:nvGrpSpPr>
        <p:grpSpPr>
          <a:xfrm>
            <a:off x="3637956" y="2254571"/>
            <a:ext cx="2175235" cy="774165"/>
            <a:chOff x="3790950" y="3133725"/>
            <a:chExt cx="1562100" cy="590550"/>
          </a:xfrm>
        </p:grpSpPr>
        <p:sp>
          <p:nvSpPr>
            <p:cNvPr id="573" name="Line 324"/>
            <p:cNvSpPr>
              <a:spLocks noChangeShapeType="1"/>
            </p:cNvSpPr>
            <p:nvPr/>
          </p:nvSpPr>
          <p:spPr bwMode="auto">
            <a:xfrm>
              <a:off x="4295775" y="34099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4" name="Line 325"/>
            <p:cNvSpPr>
              <a:spLocks noChangeShapeType="1"/>
            </p:cNvSpPr>
            <p:nvPr/>
          </p:nvSpPr>
          <p:spPr bwMode="auto">
            <a:xfrm>
              <a:off x="4305300" y="34099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5" name="Line 326"/>
            <p:cNvSpPr>
              <a:spLocks noChangeShapeType="1"/>
            </p:cNvSpPr>
            <p:nvPr/>
          </p:nvSpPr>
          <p:spPr bwMode="auto">
            <a:xfrm>
              <a:off x="4276725" y="34099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6" name="Line 327"/>
            <p:cNvSpPr>
              <a:spLocks noChangeShapeType="1"/>
            </p:cNvSpPr>
            <p:nvPr/>
          </p:nvSpPr>
          <p:spPr bwMode="auto">
            <a:xfrm>
              <a:off x="4286250" y="34099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7" name="Line 328"/>
            <p:cNvSpPr>
              <a:spLocks noChangeShapeType="1"/>
            </p:cNvSpPr>
            <p:nvPr/>
          </p:nvSpPr>
          <p:spPr bwMode="auto">
            <a:xfrm>
              <a:off x="4057650" y="33051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8" name="Line 329"/>
            <p:cNvSpPr>
              <a:spLocks noChangeShapeType="1"/>
            </p:cNvSpPr>
            <p:nvPr/>
          </p:nvSpPr>
          <p:spPr bwMode="auto">
            <a:xfrm>
              <a:off x="5143500" y="3629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9" name="Line 330"/>
            <p:cNvSpPr>
              <a:spLocks noChangeShapeType="1"/>
            </p:cNvSpPr>
            <p:nvPr/>
          </p:nvSpPr>
          <p:spPr bwMode="auto">
            <a:xfrm>
              <a:off x="4886325" y="35623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0" name="Line 331"/>
            <p:cNvSpPr>
              <a:spLocks noChangeShapeType="1"/>
            </p:cNvSpPr>
            <p:nvPr/>
          </p:nvSpPr>
          <p:spPr bwMode="auto">
            <a:xfrm>
              <a:off x="4905375" y="35623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1" name="Line 332"/>
            <p:cNvSpPr>
              <a:spLocks noChangeShapeType="1"/>
            </p:cNvSpPr>
            <p:nvPr/>
          </p:nvSpPr>
          <p:spPr bwMode="auto">
            <a:xfrm>
              <a:off x="4924425" y="35623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2" name="Line 333"/>
            <p:cNvSpPr>
              <a:spLocks noChangeShapeType="1"/>
            </p:cNvSpPr>
            <p:nvPr/>
          </p:nvSpPr>
          <p:spPr bwMode="auto">
            <a:xfrm>
              <a:off x="4943475" y="35623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3" name="Line 334"/>
            <p:cNvSpPr>
              <a:spLocks noChangeShapeType="1"/>
            </p:cNvSpPr>
            <p:nvPr/>
          </p:nvSpPr>
          <p:spPr bwMode="auto">
            <a:xfrm>
              <a:off x="4210050" y="33909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4" name="Line 335"/>
            <p:cNvSpPr>
              <a:spLocks noChangeShapeType="1"/>
            </p:cNvSpPr>
            <p:nvPr/>
          </p:nvSpPr>
          <p:spPr bwMode="auto">
            <a:xfrm>
              <a:off x="4229100" y="33909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5" name="Line 336"/>
            <p:cNvSpPr>
              <a:spLocks noChangeShapeType="1"/>
            </p:cNvSpPr>
            <p:nvPr/>
          </p:nvSpPr>
          <p:spPr bwMode="auto">
            <a:xfrm>
              <a:off x="4248150" y="33909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6" name="Line 337"/>
            <p:cNvSpPr>
              <a:spLocks noChangeShapeType="1"/>
            </p:cNvSpPr>
            <p:nvPr/>
          </p:nvSpPr>
          <p:spPr bwMode="auto">
            <a:xfrm>
              <a:off x="4267200" y="33909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7" name="Line 338"/>
            <p:cNvSpPr>
              <a:spLocks noChangeShapeType="1"/>
            </p:cNvSpPr>
            <p:nvPr/>
          </p:nvSpPr>
          <p:spPr bwMode="auto">
            <a:xfrm>
              <a:off x="4171950" y="33718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8" name="Line 339"/>
            <p:cNvSpPr>
              <a:spLocks noChangeShapeType="1"/>
            </p:cNvSpPr>
            <p:nvPr/>
          </p:nvSpPr>
          <p:spPr bwMode="auto">
            <a:xfrm>
              <a:off x="4181475" y="33718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9" name="Line 340"/>
            <p:cNvSpPr>
              <a:spLocks noChangeShapeType="1"/>
            </p:cNvSpPr>
            <p:nvPr/>
          </p:nvSpPr>
          <p:spPr bwMode="auto">
            <a:xfrm>
              <a:off x="4191000" y="33718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0" name="Line 341"/>
            <p:cNvSpPr>
              <a:spLocks noChangeShapeType="1"/>
            </p:cNvSpPr>
            <p:nvPr/>
          </p:nvSpPr>
          <p:spPr bwMode="auto">
            <a:xfrm>
              <a:off x="4191000" y="33718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1" name="Line 342"/>
            <p:cNvSpPr>
              <a:spLocks noChangeShapeType="1"/>
            </p:cNvSpPr>
            <p:nvPr/>
          </p:nvSpPr>
          <p:spPr bwMode="auto">
            <a:xfrm>
              <a:off x="4038600" y="32956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2" name="Line 343"/>
            <p:cNvSpPr>
              <a:spLocks noChangeShapeType="1"/>
            </p:cNvSpPr>
            <p:nvPr/>
          </p:nvSpPr>
          <p:spPr bwMode="auto">
            <a:xfrm>
              <a:off x="4048125" y="32956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3" name="Line 344"/>
            <p:cNvSpPr>
              <a:spLocks noChangeShapeType="1"/>
            </p:cNvSpPr>
            <p:nvPr/>
          </p:nvSpPr>
          <p:spPr bwMode="auto">
            <a:xfrm>
              <a:off x="4057650" y="32956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4" name="Line 345"/>
            <p:cNvSpPr>
              <a:spLocks noChangeShapeType="1"/>
            </p:cNvSpPr>
            <p:nvPr/>
          </p:nvSpPr>
          <p:spPr bwMode="auto">
            <a:xfrm>
              <a:off x="4067175" y="32956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5" name="Line 346"/>
            <p:cNvSpPr>
              <a:spLocks noChangeShapeType="1"/>
            </p:cNvSpPr>
            <p:nvPr/>
          </p:nvSpPr>
          <p:spPr bwMode="auto">
            <a:xfrm>
              <a:off x="501967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6" name="Line 347"/>
            <p:cNvSpPr>
              <a:spLocks noChangeShapeType="1"/>
            </p:cNvSpPr>
            <p:nvPr/>
          </p:nvSpPr>
          <p:spPr bwMode="auto">
            <a:xfrm>
              <a:off x="5162550" y="3638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7" name="Line 348"/>
            <p:cNvSpPr>
              <a:spLocks noChangeShapeType="1"/>
            </p:cNvSpPr>
            <p:nvPr/>
          </p:nvSpPr>
          <p:spPr bwMode="auto">
            <a:xfrm>
              <a:off x="5172075" y="3638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8" name="Line 349"/>
            <p:cNvSpPr>
              <a:spLocks noChangeShapeType="1"/>
            </p:cNvSpPr>
            <p:nvPr/>
          </p:nvSpPr>
          <p:spPr bwMode="auto">
            <a:xfrm>
              <a:off x="5181600" y="3638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9" name="Line 350"/>
            <p:cNvSpPr>
              <a:spLocks noChangeShapeType="1"/>
            </p:cNvSpPr>
            <p:nvPr/>
          </p:nvSpPr>
          <p:spPr bwMode="auto">
            <a:xfrm>
              <a:off x="5191125" y="3638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0" name="Line 351"/>
            <p:cNvSpPr>
              <a:spLocks noChangeShapeType="1"/>
            </p:cNvSpPr>
            <p:nvPr/>
          </p:nvSpPr>
          <p:spPr bwMode="auto">
            <a:xfrm>
              <a:off x="4953000" y="35814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1" name="Line 352"/>
            <p:cNvSpPr>
              <a:spLocks noChangeShapeType="1"/>
            </p:cNvSpPr>
            <p:nvPr/>
          </p:nvSpPr>
          <p:spPr bwMode="auto">
            <a:xfrm>
              <a:off x="4962525" y="35814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2" name="Line 353"/>
            <p:cNvSpPr>
              <a:spLocks noChangeShapeType="1"/>
            </p:cNvSpPr>
            <p:nvPr/>
          </p:nvSpPr>
          <p:spPr bwMode="auto">
            <a:xfrm>
              <a:off x="4972050" y="35814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3" name="Line 354"/>
            <p:cNvSpPr>
              <a:spLocks noChangeShapeType="1"/>
            </p:cNvSpPr>
            <p:nvPr/>
          </p:nvSpPr>
          <p:spPr bwMode="auto">
            <a:xfrm>
              <a:off x="4991100" y="35814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4" name="Line 355"/>
            <p:cNvSpPr>
              <a:spLocks noChangeShapeType="1"/>
            </p:cNvSpPr>
            <p:nvPr/>
          </p:nvSpPr>
          <p:spPr bwMode="auto">
            <a:xfrm>
              <a:off x="521970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5" name="Line 356"/>
            <p:cNvSpPr>
              <a:spLocks noChangeShapeType="1"/>
            </p:cNvSpPr>
            <p:nvPr/>
          </p:nvSpPr>
          <p:spPr bwMode="auto">
            <a:xfrm>
              <a:off x="521970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6" name="Line 357"/>
            <p:cNvSpPr>
              <a:spLocks noChangeShapeType="1"/>
            </p:cNvSpPr>
            <p:nvPr/>
          </p:nvSpPr>
          <p:spPr bwMode="auto">
            <a:xfrm>
              <a:off x="5229225"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7" name="Line 358"/>
            <p:cNvSpPr>
              <a:spLocks noChangeShapeType="1"/>
            </p:cNvSpPr>
            <p:nvPr/>
          </p:nvSpPr>
          <p:spPr bwMode="auto">
            <a:xfrm>
              <a:off x="523875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8" name="Line 359"/>
            <p:cNvSpPr>
              <a:spLocks noChangeShapeType="1"/>
            </p:cNvSpPr>
            <p:nvPr/>
          </p:nvSpPr>
          <p:spPr bwMode="auto">
            <a:xfrm>
              <a:off x="4314825" y="34194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9" name="Line 360"/>
            <p:cNvSpPr>
              <a:spLocks noChangeShapeType="1"/>
            </p:cNvSpPr>
            <p:nvPr/>
          </p:nvSpPr>
          <p:spPr bwMode="auto">
            <a:xfrm>
              <a:off x="500062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0" name="Line 361"/>
            <p:cNvSpPr>
              <a:spLocks noChangeShapeType="1"/>
            </p:cNvSpPr>
            <p:nvPr/>
          </p:nvSpPr>
          <p:spPr bwMode="auto">
            <a:xfrm>
              <a:off x="501967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1" name="Line 362"/>
            <p:cNvSpPr>
              <a:spLocks noChangeShapeType="1"/>
            </p:cNvSpPr>
            <p:nvPr/>
          </p:nvSpPr>
          <p:spPr bwMode="auto">
            <a:xfrm>
              <a:off x="503872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2" name="Line 363"/>
            <p:cNvSpPr>
              <a:spLocks noChangeShapeType="1"/>
            </p:cNvSpPr>
            <p:nvPr/>
          </p:nvSpPr>
          <p:spPr bwMode="auto">
            <a:xfrm>
              <a:off x="505777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3" name="Line 364"/>
            <p:cNvSpPr>
              <a:spLocks noChangeShapeType="1"/>
            </p:cNvSpPr>
            <p:nvPr/>
          </p:nvSpPr>
          <p:spPr bwMode="auto">
            <a:xfrm>
              <a:off x="4686300" y="35242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4" name="Line 365"/>
            <p:cNvSpPr>
              <a:spLocks noChangeShapeType="1"/>
            </p:cNvSpPr>
            <p:nvPr/>
          </p:nvSpPr>
          <p:spPr bwMode="auto">
            <a:xfrm>
              <a:off x="4705350" y="35242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5" name="Line 366"/>
            <p:cNvSpPr>
              <a:spLocks noChangeShapeType="1"/>
            </p:cNvSpPr>
            <p:nvPr/>
          </p:nvSpPr>
          <p:spPr bwMode="auto">
            <a:xfrm>
              <a:off x="4724400" y="35242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6" name="Line 367"/>
            <p:cNvSpPr>
              <a:spLocks noChangeShapeType="1"/>
            </p:cNvSpPr>
            <p:nvPr/>
          </p:nvSpPr>
          <p:spPr bwMode="auto">
            <a:xfrm>
              <a:off x="4743450" y="35242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7" name="Line 368"/>
            <p:cNvSpPr>
              <a:spLocks noChangeShapeType="1"/>
            </p:cNvSpPr>
            <p:nvPr/>
          </p:nvSpPr>
          <p:spPr bwMode="auto">
            <a:xfrm>
              <a:off x="4572000" y="34956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8" name="Line 369"/>
            <p:cNvSpPr>
              <a:spLocks noChangeShapeType="1"/>
            </p:cNvSpPr>
            <p:nvPr/>
          </p:nvSpPr>
          <p:spPr bwMode="auto">
            <a:xfrm>
              <a:off x="4581525" y="34956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9" name="Line 370"/>
            <p:cNvSpPr>
              <a:spLocks noChangeShapeType="1"/>
            </p:cNvSpPr>
            <p:nvPr/>
          </p:nvSpPr>
          <p:spPr bwMode="auto">
            <a:xfrm>
              <a:off x="4591050" y="34956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0" name="Line 371"/>
            <p:cNvSpPr>
              <a:spLocks noChangeShapeType="1"/>
            </p:cNvSpPr>
            <p:nvPr/>
          </p:nvSpPr>
          <p:spPr bwMode="auto">
            <a:xfrm>
              <a:off x="4591050" y="34956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1" name="Line 372"/>
            <p:cNvSpPr>
              <a:spLocks noChangeShapeType="1"/>
            </p:cNvSpPr>
            <p:nvPr/>
          </p:nvSpPr>
          <p:spPr bwMode="auto">
            <a:xfrm>
              <a:off x="5105400" y="36195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2" name="Line 373"/>
            <p:cNvSpPr>
              <a:spLocks noChangeShapeType="1"/>
            </p:cNvSpPr>
            <p:nvPr/>
          </p:nvSpPr>
          <p:spPr bwMode="auto">
            <a:xfrm>
              <a:off x="5114925" y="36195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3" name="Line 374"/>
            <p:cNvSpPr>
              <a:spLocks noChangeShapeType="1"/>
            </p:cNvSpPr>
            <p:nvPr/>
          </p:nvSpPr>
          <p:spPr bwMode="auto">
            <a:xfrm>
              <a:off x="5124450" y="36195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4" name="Line 375"/>
            <p:cNvSpPr>
              <a:spLocks noChangeShapeType="1"/>
            </p:cNvSpPr>
            <p:nvPr/>
          </p:nvSpPr>
          <p:spPr bwMode="auto">
            <a:xfrm>
              <a:off x="5133975" y="36195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5" name="Line 376"/>
            <p:cNvSpPr>
              <a:spLocks noChangeShapeType="1"/>
            </p:cNvSpPr>
            <p:nvPr/>
          </p:nvSpPr>
          <p:spPr bwMode="auto">
            <a:xfrm>
              <a:off x="4610100" y="3505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6" name="Line 377"/>
            <p:cNvSpPr>
              <a:spLocks noChangeShapeType="1"/>
            </p:cNvSpPr>
            <p:nvPr/>
          </p:nvSpPr>
          <p:spPr bwMode="auto">
            <a:xfrm>
              <a:off x="4619625" y="3505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7" name="Line 378"/>
            <p:cNvSpPr>
              <a:spLocks noChangeShapeType="1"/>
            </p:cNvSpPr>
            <p:nvPr/>
          </p:nvSpPr>
          <p:spPr bwMode="auto">
            <a:xfrm>
              <a:off x="4629150" y="3505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8" name="Line 379"/>
            <p:cNvSpPr>
              <a:spLocks noChangeShapeType="1"/>
            </p:cNvSpPr>
            <p:nvPr/>
          </p:nvSpPr>
          <p:spPr bwMode="auto">
            <a:xfrm>
              <a:off x="4638675" y="3505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9" name="Line 380"/>
            <p:cNvSpPr>
              <a:spLocks noChangeShapeType="1"/>
            </p:cNvSpPr>
            <p:nvPr/>
          </p:nvSpPr>
          <p:spPr bwMode="auto">
            <a:xfrm>
              <a:off x="527685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0" name="Line 381"/>
            <p:cNvSpPr>
              <a:spLocks noChangeShapeType="1"/>
            </p:cNvSpPr>
            <p:nvPr/>
          </p:nvSpPr>
          <p:spPr bwMode="auto">
            <a:xfrm>
              <a:off x="5286375"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1" name="Line 382"/>
            <p:cNvSpPr>
              <a:spLocks noChangeShapeType="1"/>
            </p:cNvSpPr>
            <p:nvPr/>
          </p:nvSpPr>
          <p:spPr bwMode="auto">
            <a:xfrm>
              <a:off x="5305425"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2" name="Line 383"/>
            <p:cNvSpPr>
              <a:spLocks noChangeShapeType="1"/>
            </p:cNvSpPr>
            <p:nvPr/>
          </p:nvSpPr>
          <p:spPr bwMode="auto">
            <a:xfrm>
              <a:off x="531495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3" name="Line 384"/>
            <p:cNvSpPr>
              <a:spLocks noChangeShapeType="1"/>
            </p:cNvSpPr>
            <p:nvPr/>
          </p:nvSpPr>
          <p:spPr bwMode="auto">
            <a:xfrm>
              <a:off x="4772025" y="3533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4" name="Line 385"/>
            <p:cNvSpPr>
              <a:spLocks noChangeShapeType="1"/>
            </p:cNvSpPr>
            <p:nvPr/>
          </p:nvSpPr>
          <p:spPr bwMode="auto">
            <a:xfrm>
              <a:off x="3952875" y="32385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5" name="Line 386"/>
            <p:cNvSpPr>
              <a:spLocks noChangeShapeType="1"/>
            </p:cNvSpPr>
            <p:nvPr/>
          </p:nvSpPr>
          <p:spPr bwMode="auto">
            <a:xfrm>
              <a:off x="5143500" y="3629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6" name="Line 387"/>
            <p:cNvSpPr>
              <a:spLocks noChangeShapeType="1"/>
            </p:cNvSpPr>
            <p:nvPr/>
          </p:nvSpPr>
          <p:spPr bwMode="auto">
            <a:xfrm>
              <a:off x="503872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7" name="Line 388"/>
            <p:cNvSpPr>
              <a:spLocks noChangeShapeType="1"/>
            </p:cNvSpPr>
            <p:nvPr/>
          </p:nvSpPr>
          <p:spPr bwMode="auto">
            <a:xfrm>
              <a:off x="5048250"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8" name="Line 389"/>
            <p:cNvSpPr>
              <a:spLocks noChangeShapeType="1"/>
            </p:cNvSpPr>
            <p:nvPr/>
          </p:nvSpPr>
          <p:spPr bwMode="auto">
            <a:xfrm>
              <a:off x="5048250"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9" name="Line 390"/>
            <p:cNvSpPr>
              <a:spLocks noChangeShapeType="1"/>
            </p:cNvSpPr>
            <p:nvPr/>
          </p:nvSpPr>
          <p:spPr bwMode="auto">
            <a:xfrm>
              <a:off x="505777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0" name="Line 391"/>
            <p:cNvSpPr>
              <a:spLocks noChangeShapeType="1"/>
            </p:cNvSpPr>
            <p:nvPr/>
          </p:nvSpPr>
          <p:spPr bwMode="auto">
            <a:xfrm>
              <a:off x="4800600" y="35433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1" name="Line 392"/>
            <p:cNvSpPr>
              <a:spLocks noChangeShapeType="1"/>
            </p:cNvSpPr>
            <p:nvPr/>
          </p:nvSpPr>
          <p:spPr bwMode="auto">
            <a:xfrm>
              <a:off x="4819650" y="35433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2" name="Line 393"/>
            <p:cNvSpPr>
              <a:spLocks noChangeShapeType="1"/>
            </p:cNvSpPr>
            <p:nvPr/>
          </p:nvSpPr>
          <p:spPr bwMode="auto">
            <a:xfrm>
              <a:off x="4829175" y="35433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3" name="Line 394"/>
            <p:cNvSpPr>
              <a:spLocks noChangeShapeType="1"/>
            </p:cNvSpPr>
            <p:nvPr/>
          </p:nvSpPr>
          <p:spPr bwMode="auto">
            <a:xfrm>
              <a:off x="4848225" y="35433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4" name="Line 395"/>
            <p:cNvSpPr>
              <a:spLocks noChangeShapeType="1"/>
            </p:cNvSpPr>
            <p:nvPr/>
          </p:nvSpPr>
          <p:spPr bwMode="auto">
            <a:xfrm>
              <a:off x="4457700" y="3457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5" name="Line 396"/>
            <p:cNvSpPr>
              <a:spLocks noChangeShapeType="1"/>
            </p:cNvSpPr>
            <p:nvPr/>
          </p:nvSpPr>
          <p:spPr bwMode="auto">
            <a:xfrm>
              <a:off x="4476750" y="3457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6" name="Line 397"/>
            <p:cNvSpPr>
              <a:spLocks noChangeShapeType="1"/>
            </p:cNvSpPr>
            <p:nvPr/>
          </p:nvSpPr>
          <p:spPr bwMode="auto">
            <a:xfrm>
              <a:off x="4486275" y="3457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7" name="Line 398"/>
            <p:cNvSpPr>
              <a:spLocks noChangeShapeType="1"/>
            </p:cNvSpPr>
            <p:nvPr/>
          </p:nvSpPr>
          <p:spPr bwMode="auto">
            <a:xfrm>
              <a:off x="4495800" y="3457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8" name="Line 399"/>
            <p:cNvSpPr>
              <a:spLocks noChangeShapeType="1"/>
            </p:cNvSpPr>
            <p:nvPr/>
          </p:nvSpPr>
          <p:spPr bwMode="auto">
            <a:xfrm>
              <a:off x="5086350" y="3629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9" name="Line 400"/>
            <p:cNvSpPr>
              <a:spLocks noChangeShapeType="1"/>
            </p:cNvSpPr>
            <p:nvPr/>
          </p:nvSpPr>
          <p:spPr bwMode="auto">
            <a:xfrm>
              <a:off x="5334000" y="3676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0" name="Line 401"/>
            <p:cNvSpPr>
              <a:spLocks noChangeShapeType="1"/>
            </p:cNvSpPr>
            <p:nvPr/>
          </p:nvSpPr>
          <p:spPr bwMode="auto">
            <a:xfrm>
              <a:off x="5334000" y="3676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1" name="Line 402"/>
            <p:cNvSpPr>
              <a:spLocks noChangeShapeType="1"/>
            </p:cNvSpPr>
            <p:nvPr/>
          </p:nvSpPr>
          <p:spPr bwMode="auto">
            <a:xfrm>
              <a:off x="5343525" y="3676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2" name="Line 403"/>
            <p:cNvSpPr>
              <a:spLocks noChangeShapeType="1"/>
            </p:cNvSpPr>
            <p:nvPr/>
          </p:nvSpPr>
          <p:spPr bwMode="auto">
            <a:xfrm>
              <a:off x="5353050" y="3676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3" name="Freeform 404"/>
            <p:cNvSpPr>
              <a:spLocks/>
            </p:cNvSpPr>
            <p:nvPr/>
          </p:nvSpPr>
          <p:spPr bwMode="auto">
            <a:xfrm>
              <a:off x="3790950" y="3133725"/>
              <a:ext cx="1562100" cy="561975"/>
            </a:xfrm>
            <a:custGeom>
              <a:avLst/>
              <a:gdLst>
                <a:gd name="T0" fmla="*/ 164 w 164"/>
                <a:gd name="T1" fmla="*/ 59 h 59"/>
                <a:gd name="T2" fmla="*/ 161 w 164"/>
                <a:gd name="T3" fmla="*/ 59 h 59"/>
                <a:gd name="T4" fmla="*/ 161 w 164"/>
                <a:gd name="T5" fmla="*/ 58 h 59"/>
                <a:gd name="T6" fmla="*/ 148 w 164"/>
                <a:gd name="T7" fmla="*/ 58 h 59"/>
                <a:gd name="T8" fmla="*/ 148 w 164"/>
                <a:gd name="T9" fmla="*/ 56 h 59"/>
                <a:gd name="T10" fmla="*/ 142 w 164"/>
                <a:gd name="T11" fmla="*/ 56 h 59"/>
                <a:gd name="T12" fmla="*/ 142 w 164"/>
                <a:gd name="T13" fmla="*/ 54 h 59"/>
                <a:gd name="T14" fmla="*/ 134 w 164"/>
                <a:gd name="T15" fmla="*/ 54 h 59"/>
                <a:gd name="T16" fmla="*/ 134 w 164"/>
                <a:gd name="T17" fmla="*/ 52 h 59"/>
                <a:gd name="T18" fmla="*/ 126 w 164"/>
                <a:gd name="T19" fmla="*/ 52 h 59"/>
                <a:gd name="T20" fmla="*/ 126 w 164"/>
                <a:gd name="T21" fmla="*/ 50 h 59"/>
                <a:gd name="T22" fmla="*/ 121 w 164"/>
                <a:gd name="T23" fmla="*/ 50 h 59"/>
                <a:gd name="T24" fmla="*/ 121 w 164"/>
                <a:gd name="T25" fmla="*/ 47 h 59"/>
                <a:gd name="T26" fmla="*/ 114 w 164"/>
                <a:gd name="T27" fmla="*/ 47 h 59"/>
                <a:gd name="T28" fmla="*/ 114 w 164"/>
                <a:gd name="T29" fmla="*/ 46 h 59"/>
                <a:gd name="T30" fmla="*/ 104 w 164"/>
                <a:gd name="T31" fmla="*/ 46 h 59"/>
                <a:gd name="T32" fmla="*/ 104 w 164"/>
                <a:gd name="T33" fmla="*/ 43 h 59"/>
                <a:gd name="T34" fmla="*/ 91 w 164"/>
                <a:gd name="T35" fmla="*/ 43 h 59"/>
                <a:gd name="T36" fmla="*/ 91 w 164"/>
                <a:gd name="T37" fmla="*/ 42 h 59"/>
                <a:gd name="T38" fmla="*/ 85 w 164"/>
                <a:gd name="T39" fmla="*/ 42 h 59"/>
                <a:gd name="T40" fmla="*/ 85 w 164"/>
                <a:gd name="T41" fmla="*/ 40 h 59"/>
                <a:gd name="T42" fmla="*/ 81 w 164"/>
                <a:gd name="T43" fmla="*/ 40 h 59"/>
                <a:gd name="T44" fmla="*/ 81 w 164"/>
                <a:gd name="T45" fmla="*/ 39 h 59"/>
                <a:gd name="T46" fmla="*/ 75 w 164"/>
                <a:gd name="T47" fmla="*/ 39 h 59"/>
                <a:gd name="T48" fmla="*/ 75 w 164"/>
                <a:gd name="T49" fmla="*/ 37 h 59"/>
                <a:gd name="T50" fmla="*/ 68 w 164"/>
                <a:gd name="T51" fmla="*/ 37 h 59"/>
                <a:gd name="T52" fmla="*/ 68 w 164"/>
                <a:gd name="T53" fmla="*/ 35 h 59"/>
                <a:gd name="T54" fmla="*/ 60 w 164"/>
                <a:gd name="T55" fmla="*/ 35 h 59"/>
                <a:gd name="T56" fmla="*/ 60 w 164"/>
                <a:gd name="T57" fmla="*/ 34 h 59"/>
                <a:gd name="T58" fmla="*/ 55 w 164"/>
                <a:gd name="T59" fmla="*/ 34 h 59"/>
                <a:gd name="T60" fmla="*/ 55 w 164"/>
                <a:gd name="T61" fmla="*/ 31 h 59"/>
                <a:gd name="T62" fmla="*/ 50 w 164"/>
                <a:gd name="T63" fmla="*/ 31 h 59"/>
                <a:gd name="T64" fmla="*/ 50 w 164"/>
                <a:gd name="T65" fmla="*/ 30 h 59"/>
                <a:gd name="T66" fmla="*/ 46 w 164"/>
                <a:gd name="T67" fmla="*/ 30 h 59"/>
                <a:gd name="T68" fmla="*/ 46 w 164"/>
                <a:gd name="T69" fmla="*/ 28 h 59"/>
                <a:gd name="T70" fmla="*/ 41 w 164"/>
                <a:gd name="T71" fmla="*/ 28 h 59"/>
                <a:gd name="T72" fmla="*/ 41 w 164"/>
                <a:gd name="T73" fmla="*/ 27 h 59"/>
                <a:gd name="T74" fmla="*/ 37 w 164"/>
                <a:gd name="T75" fmla="*/ 27 h 59"/>
                <a:gd name="T76" fmla="*/ 37 w 164"/>
                <a:gd name="T77" fmla="*/ 25 h 59"/>
                <a:gd name="T78" fmla="*/ 32 w 164"/>
                <a:gd name="T79" fmla="*/ 25 h 59"/>
                <a:gd name="T80" fmla="*/ 32 w 164"/>
                <a:gd name="T81" fmla="*/ 22 h 59"/>
                <a:gd name="T82" fmla="*/ 29 w 164"/>
                <a:gd name="T83" fmla="*/ 22 h 59"/>
                <a:gd name="T84" fmla="*/ 29 w 164"/>
                <a:gd name="T85" fmla="*/ 20 h 59"/>
                <a:gd name="T86" fmla="*/ 26 w 164"/>
                <a:gd name="T87" fmla="*/ 20 h 59"/>
                <a:gd name="T88" fmla="*/ 26 w 164"/>
                <a:gd name="T89" fmla="*/ 19 h 59"/>
                <a:gd name="T90" fmla="*/ 22 w 164"/>
                <a:gd name="T91" fmla="*/ 19 h 59"/>
                <a:gd name="T92" fmla="*/ 22 w 164"/>
                <a:gd name="T93" fmla="*/ 16 h 59"/>
                <a:gd name="T94" fmla="*/ 19 w 164"/>
                <a:gd name="T95" fmla="*/ 16 h 59"/>
                <a:gd name="T96" fmla="*/ 19 w 164"/>
                <a:gd name="T97" fmla="*/ 13 h 59"/>
                <a:gd name="T98" fmla="*/ 16 w 164"/>
                <a:gd name="T99" fmla="*/ 13 h 59"/>
                <a:gd name="T100" fmla="*/ 16 w 164"/>
                <a:gd name="T101" fmla="*/ 10 h 59"/>
                <a:gd name="T102" fmla="*/ 11 w 164"/>
                <a:gd name="T103" fmla="*/ 10 h 59"/>
                <a:gd name="T104" fmla="*/ 11 w 164"/>
                <a:gd name="T105" fmla="*/ 8 h 59"/>
                <a:gd name="T106" fmla="*/ 8 w 164"/>
                <a:gd name="T107" fmla="*/ 8 h 59"/>
                <a:gd name="T108" fmla="*/ 8 w 164"/>
                <a:gd name="T109" fmla="*/ 5 h 59"/>
                <a:gd name="T110" fmla="*/ 5 w 164"/>
                <a:gd name="T111" fmla="*/ 5 h 59"/>
                <a:gd name="T112" fmla="*/ 5 w 164"/>
                <a:gd name="T113" fmla="*/ 3 h 59"/>
                <a:gd name="T114" fmla="*/ 3 w 164"/>
                <a:gd name="T115" fmla="*/ 3 h 59"/>
                <a:gd name="T116" fmla="*/ 3 w 164"/>
                <a:gd name="T117" fmla="*/ 0 h 59"/>
                <a:gd name="T118" fmla="*/ 0 w 164"/>
                <a:gd name="T1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4" h="59">
                  <a:moveTo>
                    <a:pt x="164" y="59"/>
                  </a:moveTo>
                  <a:lnTo>
                    <a:pt x="161" y="59"/>
                  </a:lnTo>
                  <a:lnTo>
                    <a:pt x="161" y="58"/>
                  </a:lnTo>
                  <a:lnTo>
                    <a:pt x="148" y="58"/>
                  </a:lnTo>
                  <a:lnTo>
                    <a:pt x="148" y="56"/>
                  </a:lnTo>
                  <a:lnTo>
                    <a:pt x="142" y="56"/>
                  </a:lnTo>
                  <a:lnTo>
                    <a:pt x="142" y="54"/>
                  </a:lnTo>
                  <a:lnTo>
                    <a:pt x="134" y="54"/>
                  </a:lnTo>
                  <a:lnTo>
                    <a:pt x="134" y="52"/>
                  </a:lnTo>
                  <a:lnTo>
                    <a:pt x="126" y="52"/>
                  </a:lnTo>
                  <a:lnTo>
                    <a:pt x="126" y="50"/>
                  </a:lnTo>
                  <a:lnTo>
                    <a:pt x="121" y="50"/>
                  </a:lnTo>
                  <a:lnTo>
                    <a:pt x="121" y="47"/>
                  </a:lnTo>
                  <a:lnTo>
                    <a:pt x="114" y="47"/>
                  </a:lnTo>
                  <a:lnTo>
                    <a:pt x="114" y="46"/>
                  </a:lnTo>
                  <a:lnTo>
                    <a:pt x="104" y="46"/>
                  </a:lnTo>
                  <a:lnTo>
                    <a:pt x="104" y="43"/>
                  </a:lnTo>
                  <a:lnTo>
                    <a:pt x="91" y="43"/>
                  </a:lnTo>
                  <a:lnTo>
                    <a:pt x="91" y="42"/>
                  </a:lnTo>
                  <a:lnTo>
                    <a:pt x="85" y="42"/>
                  </a:lnTo>
                  <a:lnTo>
                    <a:pt x="85" y="40"/>
                  </a:lnTo>
                  <a:lnTo>
                    <a:pt x="81" y="40"/>
                  </a:lnTo>
                  <a:lnTo>
                    <a:pt x="81" y="39"/>
                  </a:lnTo>
                  <a:lnTo>
                    <a:pt x="75" y="39"/>
                  </a:lnTo>
                  <a:lnTo>
                    <a:pt x="75" y="37"/>
                  </a:lnTo>
                  <a:lnTo>
                    <a:pt x="68" y="37"/>
                  </a:lnTo>
                  <a:lnTo>
                    <a:pt x="68" y="35"/>
                  </a:lnTo>
                  <a:lnTo>
                    <a:pt x="60" y="35"/>
                  </a:lnTo>
                  <a:lnTo>
                    <a:pt x="60" y="34"/>
                  </a:lnTo>
                  <a:lnTo>
                    <a:pt x="55" y="34"/>
                  </a:lnTo>
                  <a:lnTo>
                    <a:pt x="55" y="31"/>
                  </a:lnTo>
                  <a:lnTo>
                    <a:pt x="50" y="31"/>
                  </a:lnTo>
                  <a:lnTo>
                    <a:pt x="50" y="30"/>
                  </a:lnTo>
                  <a:lnTo>
                    <a:pt x="46" y="30"/>
                  </a:lnTo>
                  <a:lnTo>
                    <a:pt x="46" y="28"/>
                  </a:lnTo>
                  <a:lnTo>
                    <a:pt x="41" y="28"/>
                  </a:lnTo>
                  <a:lnTo>
                    <a:pt x="41" y="27"/>
                  </a:lnTo>
                  <a:lnTo>
                    <a:pt x="37" y="27"/>
                  </a:lnTo>
                  <a:lnTo>
                    <a:pt x="37" y="25"/>
                  </a:lnTo>
                  <a:lnTo>
                    <a:pt x="32" y="25"/>
                  </a:lnTo>
                  <a:lnTo>
                    <a:pt x="32" y="22"/>
                  </a:lnTo>
                  <a:lnTo>
                    <a:pt x="29" y="22"/>
                  </a:lnTo>
                  <a:lnTo>
                    <a:pt x="29" y="20"/>
                  </a:lnTo>
                  <a:lnTo>
                    <a:pt x="26" y="20"/>
                  </a:lnTo>
                  <a:lnTo>
                    <a:pt x="26" y="19"/>
                  </a:lnTo>
                  <a:lnTo>
                    <a:pt x="22" y="19"/>
                  </a:lnTo>
                  <a:lnTo>
                    <a:pt x="22" y="16"/>
                  </a:lnTo>
                  <a:lnTo>
                    <a:pt x="19" y="16"/>
                  </a:lnTo>
                  <a:lnTo>
                    <a:pt x="19" y="13"/>
                  </a:lnTo>
                  <a:cubicBezTo>
                    <a:pt x="19" y="13"/>
                    <a:pt x="16" y="14"/>
                    <a:pt x="16" y="13"/>
                  </a:cubicBezTo>
                  <a:cubicBezTo>
                    <a:pt x="16" y="12"/>
                    <a:pt x="16" y="10"/>
                    <a:pt x="16" y="10"/>
                  </a:cubicBezTo>
                  <a:lnTo>
                    <a:pt x="11" y="10"/>
                  </a:lnTo>
                  <a:lnTo>
                    <a:pt x="11" y="8"/>
                  </a:lnTo>
                  <a:lnTo>
                    <a:pt x="8" y="8"/>
                  </a:lnTo>
                  <a:lnTo>
                    <a:pt x="8" y="5"/>
                  </a:lnTo>
                  <a:lnTo>
                    <a:pt x="5" y="5"/>
                  </a:lnTo>
                  <a:lnTo>
                    <a:pt x="5" y="3"/>
                  </a:lnTo>
                  <a:lnTo>
                    <a:pt x="3" y="3"/>
                  </a:lnTo>
                  <a:lnTo>
                    <a:pt x="3" y="0"/>
                  </a:lnTo>
                  <a:lnTo>
                    <a:pt x="0" y="0"/>
                  </a:lnTo>
                </a:path>
              </a:pathLst>
            </a:cu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654" name="Group 653"/>
          <p:cNvGrpSpPr/>
          <p:nvPr/>
        </p:nvGrpSpPr>
        <p:grpSpPr>
          <a:xfrm>
            <a:off x="3661857" y="2257947"/>
            <a:ext cx="2179305" cy="953763"/>
            <a:chOff x="3783013" y="3074988"/>
            <a:chExt cx="1571625" cy="704850"/>
          </a:xfrm>
        </p:grpSpPr>
        <p:sp>
          <p:nvSpPr>
            <p:cNvPr id="655" name="Line 405"/>
            <p:cNvSpPr>
              <a:spLocks noChangeShapeType="1"/>
            </p:cNvSpPr>
            <p:nvPr/>
          </p:nvSpPr>
          <p:spPr bwMode="auto">
            <a:xfrm>
              <a:off x="4049713" y="33416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6" name="Line 406"/>
            <p:cNvSpPr>
              <a:spLocks noChangeShapeType="1"/>
            </p:cNvSpPr>
            <p:nvPr/>
          </p:nvSpPr>
          <p:spPr bwMode="auto">
            <a:xfrm>
              <a:off x="4106863" y="33893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7" name="Line 407"/>
            <p:cNvSpPr>
              <a:spLocks noChangeShapeType="1"/>
            </p:cNvSpPr>
            <p:nvPr/>
          </p:nvSpPr>
          <p:spPr bwMode="auto">
            <a:xfrm>
              <a:off x="4011613" y="3303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8" name="Line 408"/>
            <p:cNvSpPr>
              <a:spLocks noChangeShapeType="1"/>
            </p:cNvSpPr>
            <p:nvPr/>
          </p:nvSpPr>
          <p:spPr bwMode="auto">
            <a:xfrm>
              <a:off x="4068763" y="33416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9" name="Line 409"/>
            <p:cNvSpPr>
              <a:spLocks noChangeShapeType="1"/>
            </p:cNvSpPr>
            <p:nvPr/>
          </p:nvSpPr>
          <p:spPr bwMode="auto">
            <a:xfrm>
              <a:off x="4125913" y="33893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0" name="Line 410"/>
            <p:cNvSpPr>
              <a:spLocks noChangeShapeType="1"/>
            </p:cNvSpPr>
            <p:nvPr/>
          </p:nvSpPr>
          <p:spPr bwMode="auto">
            <a:xfrm>
              <a:off x="4230688" y="34655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1" name="Line 411"/>
            <p:cNvSpPr>
              <a:spLocks noChangeShapeType="1"/>
            </p:cNvSpPr>
            <p:nvPr/>
          </p:nvSpPr>
          <p:spPr bwMode="auto">
            <a:xfrm>
              <a:off x="4183063" y="34464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2" name="Line 412"/>
            <p:cNvSpPr>
              <a:spLocks noChangeShapeType="1"/>
            </p:cNvSpPr>
            <p:nvPr/>
          </p:nvSpPr>
          <p:spPr bwMode="auto">
            <a:xfrm>
              <a:off x="4649788" y="360838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3" name="Line 413"/>
            <p:cNvSpPr>
              <a:spLocks noChangeShapeType="1"/>
            </p:cNvSpPr>
            <p:nvPr/>
          </p:nvSpPr>
          <p:spPr bwMode="auto">
            <a:xfrm>
              <a:off x="4668838" y="360838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4" name="Line 414"/>
            <p:cNvSpPr>
              <a:spLocks noChangeShapeType="1"/>
            </p:cNvSpPr>
            <p:nvPr/>
          </p:nvSpPr>
          <p:spPr bwMode="auto">
            <a:xfrm>
              <a:off x="4687888" y="360838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5" name="Line 415"/>
            <p:cNvSpPr>
              <a:spLocks noChangeShapeType="1"/>
            </p:cNvSpPr>
            <p:nvPr/>
          </p:nvSpPr>
          <p:spPr bwMode="auto">
            <a:xfrm>
              <a:off x="4706938" y="360838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6" name="Line 416"/>
            <p:cNvSpPr>
              <a:spLocks noChangeShapeType="1"/>
            </p:cNvSpPr>
            <p:nvPr/>
          </p:nvSpPr>
          <p:spPr bwMode="auto">
            <a:xfrm>
              <a:off x="5021263" y="369411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7" name="Line 417"/>
            <p:cNvSpPr>
              <a:spLocks noChangeShapeType="1"/>
            </p:cNvSpPr>
            <p:nvPr/>
          </p:nvSpPr>
          <p:spPr bwMode="auto">
            <a:xfrm>
              <a:off x="5030788" y="369411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8" name="Line 418"/>
            <p:cNvSpPr>
              <a:spLocks noChangeShapeType="1"/>
            </p:cNvSpPr>
            <p:nvPr/>
          </p:nvSpPr>
          <p:spPr bwMode="auto">
            <a:xfrm>
              <a:off x="5040313" y="369411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9" name="Line 419"/>
            <p:cNvSpPr>
              <a:spLocks noChangeShapeType="1"/>
            </p:cNvSpPr>
            <p:nvPr/>
          </p:nvSpPr>
          <p:spPr bwMode="auto">
            <a:xfrm>
              <a:off x="5049838" y="369411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0" name="Line 420"/>
            <p:cNvSpPr>
              <a:spLocks noChangeShapeType="1"/>
            </p:cNvSpPr>
            <p:nvPr/>
          </p:nvSpPr>
          <p:spPr bwMode="auto">
            <a:xfrm>
              <a:off x="4516438" y="35702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1" name="Line 421"/>
            <p:cNvSpPr>
              <a:spLocks noChangeShapeType="1"/>
            </p:cNvSpPr>
            <p:nvPr/>
          </p:nvSpPr>
          <p:spPr bwMode="auto">
            <a:xfrm>
              <a:off x="4525963" y="35702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2" name="Line 422"/>
            <p:cNvSpPr>
              <a:spLocks noChangeShapeType="1"/>
            </p:cNvSpPr>
            <p:nvPr/>
          </p:nvSpPr>
          <p:spPr bwMode="auto">
            <a:xfrm>
              <a:off x="4525963" y="35702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3" name="Line 423"/>
            <p:cNvSpPr>
              <a:spLocks noChangeShapeType="1"/>
            </p:cNvSpPr>
            <p:nvPr/>
          </p:nvSpPr>
          <p:spPr bwMode="auto">
            <a:xfrm>
              <a:off x="4535488" y="35702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4" name="Line 424"/>
            <p:cNvSpPr>
              <a:spLocks noChangeShapeType="1"/>
            </p:cNvSpPr>
            <p:nvPr/>
          </p:nvSpPr>
          <p:spPr bwMode="auto">
            <a:xfrm>
              <a:off x="507841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5" name="Line 425"/>
            <p:cNvSpPr>
              <a:spLocks noChangeShapeType="1"/>
            </p:cNvSpPr>
            <p:nvPr/>
          </p:nvSpPr>
          <p:spPr bwMode="auto">
            <a:xfrm>
              <a:off x="50879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6" name="Line 426"/>
            <p:cNvSpPr>
              <a:spLocks noChangeShapeType="1"/>
            </p:cNvSpPr>
            <p:nvPr/>
          </p:nvSpPr>
          <p:spPr bwMode="auto">
            <a:xfrm>
              <a:off x="50879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7" name="Line 427"/>
            <p:cNvSpPr>
              <a:spLocks noChangeShapeType="1"/>
            </p:cNvSpPr>
            <p:nvPr/>
          </p:nvSpPr>
          <p:spPr bwMode="auto">
            <a:xfrm>
              <a:off x="509746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8" name="Line 428"/>
            <p:cNvSpPr>
              <a:spLocks noChangeShapeType="1"/>
            </p:cNvSpPr>
            <p:nvPr/>
          </p:nvSpPr>
          <p:spPr bwMode="auto">
            <a:xfrm>
              <a:off x="4240213" y="34750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9" name="Line 429"/>
            <p:cNvSpPr>
              <a:spLocks noChangeShapeType="1"/>
            </p:cNvSpPr>
            <p:nvPr/>
          </p:nvSpPr>
          <p:spPr bwMode="auto">
            <a:xfrm>
              <a:off x="4249738" y="34750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0" name="Line 430"/>
            <p:cNvSpPr>
              <a:spLocks noChangeShapeType="1"/>
            </p:cNvSpPr>
            <p:nvPr/>
          </p:nvSpPr>
          <p:spPr bwMode="auto">
            <a:xfrm>
              <a:off x="4259263" y="34750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1" name="Line 431"/>
            <p:cNvSpPr>
              <a:spLocks noChangeShapeType="1"/>
            </p:cNvSpPr>
            <p:nvPr/>
          </p:nvSpPr>
          <p:spPr bwMode="auto">
            <a:xfrm>
              <a:off x="4259263" y="34750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2" name="Line 432"/>
            <p:cNvSpPr>
              <a:spLocks noChangeShapeType="1"/>
            </p:cNvSpPr>
            <p:nvPr/>
          </p:nvSpPr>
          <p:spPr bwMode="auto">
            <a:xfrm>
              <a:off x="4287838" y="34845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3" name="Line 433"/>
            <p:cNvSpPr>
              <a:spLocks noChangeShapeType="1"/>
            </p:cNvSpPr>
            <p:nvPr/>
          </p:nvSpPr>
          <p:spPr bwMode="auto">
            <a:xfrm>
              <a:off x="4297363" y="34845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4" name="Line 434"/>
            <p:cNvSpPr>
              <a:spLocks noChangeShapeType="1"/>
            </p:cNvSpPr>
            <p:nvPr/>
          </p:nvSpPr>
          <p:spPr bwMode="auto">
            <a:xfrm>
              <a:off x="4306888" y="34845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5" name="Line 435"/>
            <p:cNvSpPr>
              <a:spLocks noChangeShapeType="1"/>
            </p:cNvSpPr>
            <p:nvPr/>
          </p:nvSpPr>
          <p:spPr bwMode="auto">
            <a:xfrm>
              <a:off x="4316413" y="34845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6" name="Line 436"/>
            <p:cNvSpPr>
              <a:spLocks noChangeShapeType="1"/>
            </p:cNvSpPr>
            <p:nvPr/>
          </p:nvSpPr>
          <p:spPr bwMode="auto">
            <a:xfrm>
              <a:off x="4792663"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7" name="Line 437"/>
            <p:cNvSpPr>
              <a:spLocks noChangeShapeType="1"/>
            </p:cNvSpPr>
            <p:nvPr/>
          </p:nvSpPr>
          <p:spPr bwMode="auto">
            <a:xfrm>
              <a:off x="4802188"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8" name="Line 438"/>
            <p:cNvSpPr>
              <a:spLocks noChangeShapeType="1"/>
            </p:cNvSpPr>
            <p:nvPr/>
          </p:nvSpPr>
          <p:spPr bwMode="auto">
            <a:xfrm>
              <a:off x="4811713"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9" name="Line 439"/>
            <p:cNvSpPr>
              <a:spLocks noChangeShapeType="1"/>
            </p:cNvSpPr>
            <p:nvPr/>
          </p:nvSpPr>
          <p:spPr bwMode="auto">
            <a:xfrm>
              <a:off x="4821238"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0" name="Line 440"/>
            <p:cNvSpPr>
              <a:spLocks noChangeShapeType="1"/>
            </p:cNvSpPr>
            <p:nvPr/>
          </p:nvSpPr>
          <p:spPr bwMode="auto">
            <a:xfrm>
              <a:off x="4383088" y="35226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1" name="Line 441"/>
            <p:cNvSpPr>
              <a:spLocks noChangeShapeType="1"/>
            </p:cNvSpPr>
            <p:nvPr/>
          </p:nvSpPr>
          <p:spPr bwMode="auto">
            <a:xfrm>
              <a:off x="4392613" y="35226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2" name="Line 442"/>
            <p:cNvSpPr>
              <a:spLocks noChangeShapeType="1"/>
            </p:cNvSpPr>
            <p:nvPr/>
          </p:nvSpPr>
          <p:spPr bwMode="auto">
            <a:xfrm>
              <a:off x="4392613" y="35226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3" name="Line 443"/>
            <p:cNvSpPr>
              <a:spLocks noChangeShapeType="1"/>
            </p:cNvSpPr>
            <p:nvPr/>
          </p:nvSpPr>
          <p:spPr bwMode="auto">
            <a:xfrm>
              <a:off x="4392613" y="35226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4" name="Line 444"/>
            <p:cNvSpPr>
              <a:spLocks noChangeShapeType="1"/>
            </p:cNvSpPr>
            <p:nvPr/>
          </p:nvSpPr>
          <p:spPr bwMode="auto">
            <a:xfrm>
              <a:off x="531653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5" name="Line 445"/>
            <p:cNvSpPr>
              <a:spLocks noChangeShapeType="1"/>
            </p:cNvSpPr>
            <p:nvPr/>
          </p:nvSpPr>
          <p:spPr bwMode="auto">
            <a:xfrm>
              <a:off x="5326063"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6" name="Line 446"/>
            <p:cNvSpPr>
              <a:spLocks noChangeShapeType="1"/>
            </p:cNvSpPr>
            <p:nvPr/>
          </p:nvSpPr>
          <p:spPr bwMode="auto">
            <a:xfrm>
              <a:off x="5345113"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7" name="Line 447"/>
            <p:cNvSpPr>
              <a:spLocks noChangeShapeType="1"/>
            </p:cNvSpPr>
            <p:nvPr/>
          </p:nvSpPr>
          <p:spPr bwMode="auto">
            <a:xfrm>
              <a:off x="535463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8" name="Line 448"/>
            <p:cNvSpPr>
              <a:spLocks noChangeShapeType="1"/>
            </p:cNvSpPr>
            <p:nvPr/>
          </p:nvSpPr>
          <p:spPr bwMode="auto">
            <a:xfrm>
              <a:off x="4764088"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9" name="Line 449"/>
            <p:cNvSpPr>
              <a:spLocks noChangeShapeType="1"/>
            </p:cNvSpPr>
            <p:nvPr/>
          </p:nvSpPr>
          <p:spPr bwMode="auto">
            <a:xfrm>
              <a:off x="4706938" y="36179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0" name="Line 450"/>
            <p:cNvSpPr>
              <a:spLocks noChangeShapeType="1"/>
            </p:cNvSpPr>
            <p:nvPr/>
          </p:nvSpPr>
          <p:spPr bwMode="auto">
            <a:xfrm>
              <a:off x="4716463" y="36179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1" name="Line 451"/>
            <p:cNvSpPr>
              <a:spLocks noChangeShapeType="1"/>
            </p:cNvSpPr>
            <p:nvPr/>
          </p:nvSpPr>
          <p:spPr bwMode="auto">
            <a:xfrm>
              <a:off x="4716463" y="36179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2" name="Line 452"/>
            <p:cNvSpPr>
              <a:spLocks noChangeShapeType="1"/>
            </p:cNvSpPr>
            <p:nvPr/>
          </p:nvSpPr>
          <p:spPr bwMode="auto">
            <a:xfrm>
              <a:off x="4725988" y="36179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3" name="Line 453"/>
            <p:cNvSpPr>
              <a:spLocks noChangeShapeType="1"/>
            </p:cNvSpPr>
            <p:nvPr/>
          </p:nvSpPr>
          <p:spPr bwMode="auto">
            <a:xfrm>
              <a:off x="520223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4" name="Line 454"/>
            <p:cNvSpPr>
              <a:spLocks noChangeShapeType="1"/>
            </p:cNvSpPr>
            <p:nvPr/>
          </p:nvSpPr>
          <p:spPr bwMode="auto">
            <a:xfrm>
              <a:off x="522128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5" name="Line 455"/>
            <p:cNvSpPr>
              <a:spLocks noChangeShapeType="1"/>
            </p:cNvSpPr>
            <p:nvPr/>
          </p:nvSpPr>
          <p:spPr bwMode="auto">
            <a:xfrm>
              <a:off x="524033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6" name="Line 456"/>
            <p:cNvSpPr>
              <a:spLocks noChangeShapeType="1"/>
            </p:cNvSpPr>
            <p:nvPr/>
          </p:nvSpPr>
          <p:spPr bwMode="auto">
            <a:xfrm>
              <a:off x="525938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7" name="Freeform 457"/>
            <p:cNvSpPr>
              <a:spLocks/>
            </p:cNvSpPr>
            <p:nvPr/>
          </p:nvSpPr>
          <p:spPr bwMode="auto">
            <a:xfrm>
              <a:off x="3783013" y="3074988"/>
              <a:ext cx="1562100" cy="695325"/>
            </a:xfrm>
            <a:custGeom>
              <a:avLst/>
              <a:gdLst>
                <a:gd name="T0" fmla="*/ 164 w 164"/>
                <a:gd name="T1" fmla="*/ 71 h 73"/>
                <a:gd name="T2" fmla="*/ 156 w 164"/>
                <a:gd name="T3" fmla="*/ 70 h 73"/>
                <a:gd name="T4" fmla="*/ 134 w 164"/>
                <a:gd name="T5" fmla="*/ 70 h 73"/>
                <a:gd name="T6" fmla="*/ 128 w 164"/>
                <a:gd name="T7" fmla="*/ 68 h 73"/>
                <a:gd name="T8" fmla="*/ 125 w 164"/>
                <a:gd name="T9" fmla="*/ 66 h 73"/>
                <a:gd name="T10" fmla="*/ 123 w 164"/>
                <a:gd name="T11" fmla="*/ 64 h 73"/>
                <a:gd name="T12" fmla="*/ 117 w 164"/>
                <a:gd name="T13" fmla="*/ 63 h 73"/>
                <a:gd name="T14" fmla="*/ 103 w 164"/>
                <a:gd name="T15" fmla="*/ 62 h 73"/>
                <a:gd name="T16" fmla="*/ 100 w 164"/>
                <a:gd name="T17" fmla="*/ 60 h 73"/>
                <a:gd name="T18" fmla="*/ 93 w 164"/>
                <a:gd name="T19" fmla="*/ 59 h 73"/>
                <a:gd name="T20" fmla="*/ 89 w 164"/>
                <a:gd name="T21" fmla="*/ 57 h 73"/>
                <a:gd name="T22" fmla="*/ 83 w 164"/>
                <a:gd name="T23" fmla="*/ 55 h 73"/>
                <a:gd name="T24" fmla="*/ 77 w 164"/>
                <a:gd name="T25" fmla="*/ 53 h 73"/>
                <a:gd name="T26" fmla="*/ 69 w 164"/>
                <a:gd name="T27" fmla="*/ 52 h 73"/>
                <a:gd name="T28" fmla="*/ 65 w 164"/>
                <a:gd name="T29" fmla="*/ 50 h 73"/>
                <a:gd name="T30" fmla="*/ 61 w 164"/>
                <a:gd name="T31" fmla="*/ 48 h 73"/>
                <a:gd name="T32" fmla="*/ 56 w 164"/>
                <a:gd name="T33" fmla="*/ 46 h 73"/>
                <a:gd name="T34" fmla="*/ 52 w 164"/>
                <a:gd name="T35" fmla="*/ 44 h 73"/>
                <a:gd name="T36" fmla="*/ 46 w 164"/>
                <a:gd name="T37" fmla="*/ 42 h 73"/>
                <a:gd name="T38" fmla="*/ 42 w 164"/>
                <a:gd name="T39" fmla="*/ 40 h 73"/>
                <a:gd name="T40" fmla="*/ 39 w 164"/>
                <a:gd name="T41" fmla="*/ 37 h 73"/>
                <a:gd name="T42" fmla="*/ 37 w 164"/>
                <a:gd name="T43" fmla="*/ 35 h 73"/>
                <a:gd name="T44" fmla="*/ 34 w 164"/>
                <a:gd name="T45" fmla="*/ 34 h 73"/>
                <a:gd name="T46" fmla="*/ 32 w 164"/>
                <a:gd name="T47" fmla="*/ 32 h 73"/>
                <a:gd name="T48" fmla="*/ 30 w 164"/>
                <a:gd name="T49" fmla="*/ 30 h 73"/>
                <a:gd name="T50" fmla="*/ 27 w 164"/>
                <a:gd name="T51" fmla="*/ 28 h 73"/>
                <a:gd name="T52" fmla="*/ 26 w 164"/>
                <a:gd name="T53" fmla="*/ 27 h 73"/>
                <a:gd name="T54" fmla="*/ 24 w 164"/>
                <a:gd name="T55" fmla="*/ 23 h 73"/>
                <a:gd name="T56" fmla="*/ 22 w 164"/>
                <a:gd name="T57" fmla="*/ 20 h 73"/>
                <a:gd name="T58" fmla="*/ 20 w 164"/>
                <a:gd name="T59" fmla="*/ 18 h 73"/>
                <a:gd name="T60" fmla="*/ 17 w 164"/>
                <a:gd name="T61" fmla="*/ 16 h 73"/>
                <a:gd name="T62" fmla="*/ 14 w 164"/>
                <a:gd name="T63" fmla="*/ 13 h 73"/>
                <a:gd name="T64" fmla="*/ 12 w 164"/>
                <a:gd name="T65" fmla="*/ 11 h 73"/>
                <a:gd name="T66" fmla="*/ 10 w 164"/>
                <a:gd name="T67" fmla="*/ 8 h 73"/>
                <a:gd name="T68" fmla="*/ 8 w 164"/>
                <a:gd name="T69" fmla="*/ 7 h 73"/>
                <a:gd name="T70" fmla="*/ 6 w 164"/>
                <a:gd name="T71" fmla="*/ 5 h 73"/>
                <a:gd name="T72" fmla="*/ 5 w 164"/>
                <a:gd name="T73" fmla="*/ 4 h 73"/>
                <a:gd name="T74" fmla="*/ 3 w 164"/>
                <a:gd name="T75" fmla="*/ 2 h 73"/>
                <a:gd name="T76" fmla="*/ 1 w 164"/>
                <a:gd name="T7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73">
                  <a:moveTo>
                    <a:pt x="164" y="73"/>
                  </a:moveTo>
                  <a:lnTo>
                    <a:pt x="164" y="71"/>
                  </a:lnTo>
                  <a:lnTo>
                    <a:pt x="156" y="71"/>
                  </a:lnTo>
                  <a:lnTo>
                    <a:pt x="156" y="70"/>
                  </a:lnTo>
                  <a:lnTo>
                    <a:pt x="145" y="70"/>
                  </a:lnTo>
                  <a:lnTo>
                    <a:pt x="134" y="70"/>
                  </a:lnTo>
                  <a:lnTo>
                    <a:pt x="134" y="68"/>
                  </a:lnTo>
                  <a:lnTo>
                    <a:pt x="128" y="68"/>
                  </a:lnTo>
                  <a:lnTo>
                    <a:pt x="128" y="66"/>
                  </a:lnTo>
                  <a:lnTo>
                    <a:pt x="125" y="66"/>
                  </a:lnTo>
                  <a:lnTo>
                    <a:pt x="125" y="64"/>
                  </a:lnTo>
                  <a:lnTo>
                    <a:pt x="123" y="64"/>
                  </a:lnTo>
                  <a:lnTo>
                    <a:pt x="123" y="63"/>
                  </a:lnTo>
                  <a:lnTo>
                    <a:pt x="117" y="63"/>
                  </a:lnTo>
                  <a:lnTo>
                    <a:pt x="117" y="62"/>
                  </a:lnTo>
                  <a:lnTo>
                    <a:pt x="103" y="62"/>
                  </a:lnTo>
                  <a:lnTo>
                    <a:pt x="103" y="60"/>
                  </a:lnTo>
                  <a:lnTo>
                    <a:pt x="100" y="60"/>
                  </a:lnTo>
                  <a:lnTo>
                    <a:pt x="100" y="59"/>
                  </a:lnTo>
                  <a:lnTo>
                    <a:pt x="93" y="59"/>
                  </a:lnTo>
                  <a:lnTo>
                    <a:pt x="89" y="59"/>
                  </a:lnTo>
                  <a:lnTo>
                    <a:pt x="89" y="57"/>
                  </a:lnTo>
                  <a:lnTo>
                    <a:pt x="83" y="57"/>
                  </a:lnTo>
                  <a:lnTo>
                    <a:pt x="83" y="55"/>
                  </a:lnTo>
                  <a:lnTo>
                    <a:pt x="77" y="55"/>
                  </a:lnTo>
                  <a:lnTo>
                    <a:pt x="77" y="53"/>
                  </a:lnTo>
                  <a:lnTo>
                    <a:pt x="69" y="53"/>
                  </a:lnTo>
                  <a:lnTo>
                    <a:pt x="69" y="52"/>
                  </a:lnTo>
                  <a:lnTo>
                    <a:pt x="65" y="52"/>
                  </a:lnTo>
                  <a:lnTo>
                    <a:pt x="65" y="50"/>
                  </a:lnTo>
                  <a:lnTo>
                    <a:pt x="61" y="50"/>
                  </a:lnTo>
                  <a:lnTo>
                    <a:pt x="61" y="48"/>
                  </a:lnTo>
                  <a:lnTo>
                    <a:pt x="56" y="48"/>
                  </a:lnTo>
                  <a:lnTo>
                    <a:pt x="56" y="46"/>
                  </a:lnTo>
                  <a:lnTo>
                    <a:pt x="52" y="46"/>
                  </a:lnTo>
                  <a:lnTo>
                    <a:pt x="52" y="44"/>
                  </a:lnTo>
                  <a:lnTo>
                    <a:pt x="46" y="44"/>
                  </a:lnTo>
                  <a:lnTo>
                    <a:pt x="46" y="42"/>
                  </a:lnTo>
                  <a:lnTo>
                    <a:pt x="42" y="42"/>
                  </a:lnTo>
                  <a:lnTo>
                    <a:pt x="42" y="40"/>
                  </a:lnTo>
                  <a:lnTo>
                    <a:pt x="39" y="40"/>
                  </a:lnTo>
                  <a:lnTo>
                    <a:pt x="39" y="37"/>
                  </a:lnTo>
                  <a:lnTo>
                    <a:pt x="37" y="37"/>
                  </a:lnTo>
                  <a:lnTo>
                    <a:pt x="37" y="35"/>
                  </a:lnTo>
                  <a:lnTo>
                    <a:pt x="34" y="35"/>
                  </a:lnTo>
                  <a:lnTo>
                    <a:pt x="34" y="34"/>
                  </a:lnTo>
                  <a:lnTo>
                    <a:pt x="32" y="34"/>
                  </a:lnTo>
                  <a:lnTo>
                    <a:pt x="32" y="32"/>
                  </a:lnTo>
                  <a:lnTo>
                    <a:pt x="30" y="32"/>
                  </a:lnTo>
                  <a:lnTo>
                    <a:pt x="30" y="30"/>
                  </a:lnTo>
                  <a:lnTo>
                    <a:pt x="27" y="30"/>
                  </a:lnTo>
                  <a:lnTo>
                    <a:pt x="27" y="28"/>
                  </a:lnTo>
                  <a:lnTo>
                    <a:pt x="26" y="28"/>
                  </a:lnTo>
                  <a:lnTo>
                    <a:pt x="26" y="27"/>
                  </a:lnTo>
                  <a:lnTo>
                    <a:pt x="24" y="27"/>
                  </a:lnTo>
                  <a:lnTo>
                    <a:pt x="24" y="23"/>
                  </a:lnTo>
                  <a:lnTo>
                    <a:pt x="22" y="23"/>
                  </a:lnTo>
                  <a:lnTo>
                    <a:pt x="22" y="20"/>
                  </a:lnTo>
                  <a:lnTo>
                    <a:pt x="20" y="20"/>
                  </a:lnTo>
                  <a:lnTo>
                    <a:pt x="20" y="18"/>
                  </a:lnTo>
                  <a:lnTo>
                    <a:pt x="17" y="18"/>
                  </a:lnTo>
                  <a:lnTo>
                    <a:pt x="17" y="16"/>
                  </a:lnTo>
                  <a:lnTo>
                    <a:pt x="14" y="16"/>
                  </a:lnTo>
                  <a:lnTo>
                    <a:pt x="14" y="13"/>
                  </a:lnTo>
                  <a:lnTo>
                    <a:pt x="12" y="13"/>
                  </a:lnTo>
                  <a:lnTo>
                    <a:pt x="12" y="11"/>
                  </a:lnTo>
                  <a:lnTo>
                    <a:pt x="10" y="11"/>
                  </a:lnTo>
                  <a:lnTo>
                    <a:pt x="10" y="8"/>
                  </a:lnTo>
                  <a:lnTo>
                    <a:pt x="8" y="8"/>
                  </a:lnTo>
                  <a:lnTo>
                    <a:pt x="8" y="7"/>
                  </a:lnTo>
                  <a:lnTo>
                    <a:pt x="6" y="7"/>
                  </a:lnTo>
                  <a:lnTo>
                    <a:pt x="6" y="5"/>
                  </a:lnTo>
                  <a:lnTo>
                    <a:pt x="5" y="5"/>
                  </a:lnTo>
                  <a:lnTo>
                    <a:pt x="5" y="4"/>
                  </a:lnTo>
                  <a:lnTo>
                    <a:pt x="3" y="4"/>
                  </a:lnTo>
                  <a:lnTo>
                    <a:pt x="3" y="2"/>
                  </a:lnTo>
                  <a:lnTo>
                    <a:pt x="1" y="2"/>
                  </a:lnTo>
                  <a:lnTo>
                    <a:pt x="1"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708" name="Group 707"/>
          <p:cNvGrpSpPr/>
          <p:nvPr/>
        </p:nvGrpSpPr>
        <p:grpSpPr>
          <a:xfrm>
            <a:off x="6487406" y="2212524"/>
            <a:ext cx="2200195" cy="540000"/>
            <a:chOff x="3786188" y="3224213"/>
            <a:chExt cx="1571625" cy="400050"/>
          </a:xfrm>
        </p:grpSpPr>
        <p:sp>
          <p:nvSpPr>
            <p:cNvPr id="709" name="Line 458"/>
            <p:cNvSpPr>
              <a:spLocks noChangeShapeType="1"/>
            </p:cNvSpPr>
            <p:nvPr/>
          </p:nvSpPr>
          <p:spPr bwMode="auto">
            <a:xfrm>
              <a:off x="5348288" y="356711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0" name="Line 459"/>
            <p:cNvSpPr>
              <a:spLocks noChangeShapeType="1"/>
            </p:cNvSpPr>
            <p:nvPr/>
          </p:nvSpPr>
          <p:spPr bwMode="auto">
            <a:xfrm>
              <a:off x="3986213" y="326231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1" name="Line 460"/>
            <p:cNvSpPr>
              <a:spLocks noChangeShapeType="1"/>
            </p:cNvSpPr>
            <p:nvPr/>
          </p:nvSpPr>
          <p:spPr bwMode="auto">
            <a:xfrm>
              <a:off x="5233988" y="3557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2" name="Line 461"/>
            <p:cNvSpPr>
              <a:spLocks noChangeShapeType="1"/>
            </p:cNvSpPr>
            <p:nvPr/>
          </p:nvSpPr>
          <p:spPr bwMode="auto">
            <a:xfrm>
              <a:off x="5243513" y="3557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3" name="Line 462"/>
            <p:cNvSpPr>
              <a:spLocks noChangeShapeType="1"/>
            </p:cNvSpPr>
            <p:nvPr/>
          </p:nvSpPr>
          <p:spPr bwMode="auto">
            <a:xfrm>
              <a:off x="5262563" y="3557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4" name="Line 463"/>
            <p:cNvSpPr>
              <a:spLocks noChangeShapeType="1"/>
            </p:cNvSpPr>
            <p:nvPr/>
          </p:nvSpPr>
          <p:spPr bwMode="auto">
            <a:xfrm>
              <a:off x="5272088" y="3557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5" name="Line 464"/>
            <p:cNvSpPr>
              <a:spLocks noChangeShapeType="1"/>
            </p:cNvSpPr>
            <p:nvPr/>
          </p:nvSpPr>
          <p:spPr bwMode="auto">
            <a:xfrm>
              <a:off x="5148263"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6" name="Line 465"/>
            <p:cNvSpPr>
              <a:spLocks noChangeShapeType="1"/>
            </p:cNvSpPr>
            <p:nvPr/>
          </p:nvSpPr>
          <p:spPr bwMode="auto">
            <a:xfrm>
              <a:off x="5081588" y="35385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7" name="Line 466"/>
            <p:cNvSpPr>
              <a:spLocks noChangeShapeType="1"/>
            </p:cNvSpPr>
            <p:nvPr/>
          </p:nvSpPr>
          <p:spPr bwMode="auto">
            <a:xfrm>
              <a:off x="5119688"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8" name="Line 467"/>
            <p:cNvSpPr>
              <a:spLocks noChangeShapeType="1"/>
            </p:cNvSpPr>
            <p:nvPr/>
          </p:nvSpPr>
          <p:spPr bwMode="auto">
            <a:xfrm>
              <a:off x="5148263"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9" name="Line 468"/>
            <p:cNvSpPr>
              <a:spLocks noChangeShapeType="1"/>
            </p:cNvSpPr>
            <p:nvPr/>
          </p:nvSpPr>
          <p:spPr bwMode="auto">
            <a:xfrm>
              <a:off x="5319713" y="35766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0" name="Line 469"/>
            <p:cNvSpPr>
              <a:spLocks noChangeShapeType="1"/>
            </p:cNvSpPr>
            <p:nvPr/>
          </p:nvSpPr>
          <p:spPr bwMode="auto">
            <a:xfrm>
              <a:off x="5167313"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1" name="Line 470"/>
            <p:cNvSpPr>
              <a:spLocks noChangeShapeType="1"/>
            </p:cNvSpPr>
            <p:nvPr/>
          </p:nvSpPr>
          <p:spPr bwMode="auto">
            <a:xfrm>
              <a:off x="5186363"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2" name="Line 471"/>
            <p:cNvSpPr>
              <a:spLocks noChangeShapeType="1"/>
            </p:cNvSpPr>
            <p:nvPr/>
          </p:nvSpPr>
          <p:spPr bwMode="auto">
            <a:xfrm>
              <a:off x="5195888"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3" name="Line 472"/>
            <p:cNvSpPr>
              <a:spLocks noChangeShapeType="1"/>
            </p:cNvSpPr>
            <p:nvPr/>
          </p:nvSpPr>
          <p:spPr bwMode="auto">
            <a:xfrm>
              <a:off x="5214938"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4" name="Line 473"/>
            <p:cNvSpPr>
              <a:spLocks noChangeShapeType="1"/>
            </p:cNvSpPr>
            <p:nvPr/>
          </p:nvSpPr>
          <p:spPr bwMode="auto">
            <a:xfrm>
              <a:off x="3890963" y="32623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5" name="Line 474"/>
            <p:cNvSpPr>
              <a:spLocks noChangeShapeType="1"/>
            </p:cNvSpPr>
            <p:nvPr/>
          </p:nvSpPr>
          <p:spPr bwMode="auto">
            <a:xfrm>
              <a:off x="3805238" y="32242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6" name="Line 475"/>
            <p:cNvSpPr>
              <a:spLocks noChangeShapeType="1"/>
            </p:cNvSpPr>
            <p:nvPr/>
          </p:nvSpPr>
          <p:spPr bwMode="auto">
            <a:xfrm>
              <a:off x="3833813" y="32337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7" name="Line 476"/>
            <p:cNvSpPr>
              <a:spLocks noChangeShapeType="1"/>
            </p:cNvSpPr>
            <p:nvPr/>
          </p:nvSpPr>
          <p:spPr bwMode="auto">
            <a:xfrm>
              <a:off x="3929063" y="32813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8" name="Line 477"/>
            <p:cNvSpPr>
              <a:spLocks noChangeShapeType="1"/>
            </p:cNvSpPr>
            <p:nvPr/>
          </p:nvSpPr>
          <p:spPr bwMode="auto">
            <a:xfrm>
              <a:off x="4033838" y="33099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9" name="Line 478"/>
            <p:cNvSpPr>
              <a:spLocks noChangeShapeType="1"/>
            </p:cNvSpPr>
            <p:nvPr/>
          </p:nvSpPr>
          <p:spPr bwMode="auto">
            <a:xfrm>
              <a:off x="3976688" y="33004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0" name="Line 479"/>
            <p:cNvSpPr>
              <a:spLocks noChangeShapeType="1"/>
            </p:cNvSpPr>
            <p:nvPr/>
          </p:nvSpPr>
          <p:spPr bwMode="auto">
            <a:xfrm>
              <a:off x="4329113" y="33956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1" name="Line 480"/>
            <p:cNvSpPr>
              <a:spLocks noChangeShapeType="1"/>
            </p:cNvSpPr>
            <p:nvPr/>
          </p:nvSpPr>
          <p:spPr bwMode="auto">
            <a:xfrm>
              <a:off x="4338638" y="33956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2" name="Line 481"/>
            <p:cNvSpPr>
              <a:spLocks noChangeShapeType="1"/>
            </p:cNvSpPr>
            <p:nvPr/>
          </p:nvSpPr>
          <p:spPr bwMode="auto">
            <a:xfrm>
              <a:off x="4348163" y="33956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3" name="Line 482"/>
            <p:cNvSpPr>
              <a:spLocks noChangeShapeType="1"/>
            </p:cNvSpPr>
            <p:nvPr/>
          </p:nvSpPr>
          <p:spPr bwMode="auto">
            <a:xfrm>
              <a:off x="4367213" y="33956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4" name="Line 483"/>
            <p:cNvSpPr>
              <a:spLocks noChangeShapeType="1"/>
            </p:cNvSpPr>
            <p:nvPr/>
          </p:nvSpPr>
          <p:spPr bwMode="auto">
            <a:xfrm>
              <a:off x="4652963" y="34432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5" name="Line 484"/>
            <p:cNvSpPr>
              <a:spLocks noChangeShapeType="1"/>
            </p:cNvSpPr>
            <p:nvPr/>
          </p:nvSpPr>
          <p:spPr bwMode="auto">
            <a:xfrm>
              <a:off x="4662488" y="34432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6" name="Line 485"/>
            <p:cNvSpPr>
              <a:spLocks noChangeShapeType="1"/>
            </p:cNvSpPr>
            <p:nvPr/>
          </p:nvSpPr>
          <p:spPr bwMode="auto">
            <a:xfrm>
              <a:off x="4672013" y="34432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7" name="Line 486"/>
            <p:cNvSpPr>
              <a:spLocks noChangeShapeType="1"/>
            </p:cNvSpPr>
            <p:nvPr/>
          </p:nvSpPr>
          <p:spPr bwMode="auto">
            <a:xfrm>
              <a:off x="4681538" y="34432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8" name="Line 487"/>
            <p:cNvSpPr>
              <a:spLocks noChangeShapeType="1"/>
            </p:cNvSpPr>
            <p:nvPr/>
          </p:nvSpPr>
          <p:spPr bwMode="auto">
            <a:xfrm>
              <a:off x="4948238" y="35194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9" name="Line 488"/>
            <p:cNvSpPr>
              <a:spLocks noChangeShapeType="1"/>
            </p:cNvSpPr>
            <p:nvPr/>
          </p:nvSpPr>
          <p:spPr bwMode="auto">
            <a:xfrm>
              <a:off x="4967288" y="35194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0" name="Line 489"/>
            <p:cNvSpPr>
              <a:spLocks noChangeShapeType="1"/>
            </p:cNvSpPr>
            <p:nvPr/>
          </p:nvSpPr>
          <p:spPr bwMode="auto">
            <a:xfrm>
              <a:off x="4986338" y="35194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1" name="Line 490"/>
            <p:cNvSpPr>
              <a:spLocks noChangeShapeType="1"/>
            </p:cNvSpPr>
            <p:nvPr/>
          </p:nvSpPr>
          <p:spPr bwMode="auto">
            <a:xfrm>
              <a:off x="4995863" y="35194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2" name="Line 491"/>
            <p:cNvSpPr>
              <a:spLocks noChangeShapeType="1"/>
            </p:cNvSpPr>
            <p:nvPr/>
          </p:nvSpPr>
          <p:spPr bwMode="auto">
            <a:xfrm>
              <a:off x="4995863" y="35099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3" name="Line 492"/>
            <p:cNvSpPr>
              <a:spLocks noChangeShapeType="1"/>
            </p:cNvSpPr>
            <p:nvPr/>
          </p:nvSpPr>
          <p:spPr bwMode="auto">
            <a:xfrm>
              <a:off x="4986338" y="35099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4" name="Line 493"/>
            <p:cNvSpPr>
              <a:spLocks noChangeShapeType="1"/>
            </p:cNvSpPr>
            <p:nvPr/>
          </p:nvSpPr>
          <p:spPr bwMode="auto">
            <a:xfrm>
              <a:off x="4986338" y="35099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5" name="Line 494"/>
            <p:cNvSpPr>
              <a:spLocks noChangeShapeType="1"/>
            </p:cNvSpPr>
            <p:nvPr/>
          </p:nvSpPr>
          <p:spPr bwMode="auto">
            <a:xfrm>
              <a:off x="4976813" y="35099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6" name="Line 495"/>
            <p:cNvSpPr>
              <a:spLocks noChangeShapeType="1"/>
            </p:cNvSpPr>
            <p:nvPr/>
          </p:nvSpPr>
          <p:spPr bwMode="auto">
            <a:xfrm>
              <a:off x="4424363" y="33956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7" name="Line 496"/>
            <p:cNvSpPr>
              <a:spLocks noChangeShapeType="1"/>
            </p:cNvSpPr>
            <p:nvPr/>
          </p:nvSpPr>
          <p:spPr bwMode="auto">
            <a:xfrm>
              <a:off x="4414838" y="33956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8" name="Line 497"/>
            <p:cNvSpPr>
              <a:spLocks noChangeShapeType="1"/>
            </p:cNvSpPr>
            <p:nvPr/>
          </p:nvSpPr>
          <p:spPr bwMode="auto">
            <a:xfrm>
              <a:off x="4405313" y="33956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9" name="Line 498"/>
            <p:cNvSpPr>
              <a:spLocks noChangeShapeType="1"/>
            </p:cNvSpPr>
            <p:nvPr/>
          </p:nvSpPr>
          <p:spPr bwMode="auto">
            <a:xfrm>
              <a:off x="4395788" y="33956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0" name="Line 499"/>
            <p:cNvSpPr>
              <a:spLocks noChangeShapeType="1"/>
            </p:cNvSpPr>
            <p:nvPr/>
          </p:nvSpPr>
          <p:spPr bwMode="auto">
            <a:xfrm>
              <a:off x="4595813" y="34242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1" name="Line 500"/>
            <p:cNvSpPr>
              <a:spLocks noChangeShapeType="1"/>
            </p:cNvSpPr>
            <p:nvPr/>
          </p:nvSpPr>
          <p:spPr bwMode="auto">
            <a:xfrm>
              <a:off x="4605338" y="34242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2" name="Line 501"/>
            <p:cNvSpPr>
              <a:spLocks noChangeShapeType="1"/>
            </p:cNvSpPr>
            <p:nvPr/>
          </p:nvSpPr>
          <p:spPr bwMode="auto">
            <a:xfrm>
              <a:off x="4605338" y="34242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3" name="Line 502"/>
            <p:cNvSpPr>
              <a:spLocks noChangeShapeType="1"/>
            </p:cNvSpPr>
            <p:nvPr/>
          </p:nvSpPr>
          <p:spPr bwMode="auto">
            <a:xfrm>
              <a:off x="4614863" y="34242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4" name="Line 503"/>
            <p:cNvSpPr>
              <a:spLocks noChangeShapeType="1"/>
            </p:cNvSpPr>
            <p:nvPr/>
          </p:nvSpPr>
          <p:spPr bwMode="auto">
            <a:xfrm>
              <a:off x="4052888" y="3328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5" name="Line 504"/>
            <p:cNvSpPr>
              <a:spLocks noChangeShapeType="1"/>
            </p:cNvSpPr>
            <p:nvPr/>
          </p:nvSpPr>
          <p:spPr bwMode="auto">
            <a:xfrm>
              <a:off x="4081463" y="3328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6" name="Line 505"/>
            <p:cNvSpPr>
              <a:spLocks noChangeShapeType="1"/>
            </p:cNvSpPr>
            <p:nvPr/>
          </p:nvSpPr>
          <p:spPr bwMode="auto">
            <a:xfrm>
              <a:off x="4100513" y="3328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7" name="Line 506"/>
            <p:cNvSpPr>
              <a:spLocks noChangeShapeType="1"/>
            </p:cNvSpPr>
            <p:nvPr/>
          </p:nvSpPr>
          <p:spPr bwMode="auto">
            <a:xfrm>
              <a:off x="4119563" y="3328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8" name="Line 507"/>
            <p:cNvSpPr>
              <a:spLocks noChangeShapeType="1"/>
            </p:cNvSpPr>
            <p:nvPr/>
          </p:nvSpPr>
          <p:spPr bwMode="auto">
            <a:xfrm>
              <a:off x="4176713" y="3357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9" name="Line 508"/>
            <p:cNvSpPr>
              <a:spLocks noChangeShapeType="1"/>
            </p:cNvSpPr>
            <p:nvPr/>
          </p:nvSpPr>
          <p:spPr bwMode="auto">
            <a:xfrm>
              <a:off x="4186238" y="3357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0" name="Line 509"/>
            <p:cNvSpPr>
              <a:spLocks noChangeShapeType="1"/>
            </p:cNvSpPr>
            <p:nvPr/>
          </p:nvSpPr>
          <p:spPr bwMode="auto">
            <a:xfrm>
              <a:off x="4186238" y="3357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1" name="Line 510"/>
            <p:cNvSpPr>
              <a:spLocks noChangeShapeType="1"/>
            </p:cNvSpPr>
            <p:nvPr/>
          </p:nvSpPr>
          <p:spPr bwMode="auto">
            <a:xfrm>
              <a:off x="4195763" y="3357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2" name="Line 511"/>
            <p:cNvSpPr>
              <a:spLocks noChangeShapeType="1"/>
            </p:cNvSpPr>
            <p:nvPr/>
          </p:nvSpPr>
          <p:spPr bwMode="auto">
            <a:xfrm>
              <a:off x="4338638" y="33861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3" name="Line 512"/>
            <p:cNvSpPr>
              <a:spLocks noChangeShapeType="1"/>
            </p:cNvSpPr>
            <p:nvPr/>
          </p:nvSpPr>
          <p:spPr bwMode="auto">
            <a:xfrm>
              <a:off x="4348163" y="33861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4" name="Line 513"/>
            <p:cNvSpPr>
              <a:spLocks noChangeShapeType="1"/>
            </p:cNvSpPr>
            <p:nvPr/>
          </p:nvSpPr>
          <p:spPr bwMode="auto">
            <a:xfrm>
              <a:off x="4348163" y="33861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5" name="Line 514"/>
            <p:cNvSpPr>
              <a:spLocks noChangeShapeType="1"/>
            </p:cNvSpPr>
            <p:nvPr/>
          </p:nvSpPr>
          <p:spPr bwMode="auto">
            <a:xfrm>
              <a:off x="4357688" y="33861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6" name="Line 515"/>
            <p:cNvSpPr>
              <a:spLocks noChangeShapeType="1"/>
            </p:cNvSpPr>
            <p:nvPr/>
          </p:nvSpPr>
          <p:spPr bwMode="auto">
            <a:xfrm>
              <a:off x="4214813" y="33670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7" name="Line 516"/>
            <p:cNvSpPr>
              <a:spLocks noChangeShapeType="1"/>
            </p:cNvSpPr>
            <p:nvPr/>
          </p:nvSpPr>
          <p:spPr bwMode="auto">
            <a:xfrm>
              <a:off x="4233863" y="33670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8" name="Line 517"/>
            <p:cNvSpPr>
              <a:spLocks noChangeShapeType="1"/>
            </p:cNvSpPr>
            <p:nvPr/>
          </p:nvSpPr>
          <p:spPr bwMode="auto">
            <a:xfrm>
              <a:off x="4252913" y="33670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9" name="Line 518"/>
            <p:cNvSpPr>
              <a:spLocks noChangeShapeType="1"/>
            </p:cNvSpPr>
            <p:nvPr/>
          </p:nvSpPr>
          <p:spPr bwMode="auto">
            <a:xfrm>
              <a:off x="4262438" y="33670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0" name="Line 519"/>
            <p:cNvSpPr>
              <a:spLocks noChangeShapeType="1"/>
            </p:cNvSpPr>
            <p:nvPr/>
          </p:nvSpPr>
          <p:spPr bwMode="auto">
            <a:xfrm>
              <a:off x="4748213" y="34718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1" name="Line 520"/>
            <p:cNvSpPr>
              <a:spLocks noChangeShapeType="1"/>
            </p:cNvSpPr>
            <p:nvPr/>
          </p:nvSpPr>
          <p:spPr bwMode="auto">
            <a:xfrm>
              <a:off x="4757738" y="34718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2" name="Line 521"/>
            <p:cNvSpPr>
              <a:spLocks noChangeShapeType="1"/>
            </p:cNvSpPr>
            <p:nvPr/>
          </p:nvSpPr>
          <p:spPr bwMode="auto">
            <a:xfrm>
              <a:off x="4776788" y="34718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3" name="Line 522"/>
            <p:cNvSpPr>
              <a:spLocks noChangeShapeType="1"/>
            </p:cNvSpPr>
            <p:nvPr/>
          </p:nvSpPr>
          <p:spPr bwMode="auto">
            <a:xfrm>
              <a:off x="4786313" y="34718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4" name="Line 523"/>
            <p:cNvSpPr>
              <a:spLocks noChangeShapeType="1"/>
            </p:cNvSpPr>
            <p:nvPr/>
          </p:nvSpPr>
          <p:spPr bwMode="auto">
            <a:xfrm>
              <a:off x="4471988" y="34147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5" name="Line 524"/>
            <p:cNvSpPr>
              <a:spLocks noChangeShapeType="1"/>
            </p:cNvSpPr>
            <p:nvPr/>
          </p:nvSpPr>
          <p:spPr bwMode="auto">
            <a:xfrm>
              <a:off x="4491038" y="34147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6" name="Line 525"/>
            <p:cNvSpPr>
              <a:spLocks noChangeShapeType="1"/>
            </p:cNvSpPr>
            <p:nvPr/>
          </p:nvSpPr>
          <p:spPr bwMode="auto">
            <a:xfrm>
              <a:off x="4510088" y="34147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7" name="Line 526"/>
            <p:cNvSpPr>
              <a:spLocks noChangeShapeType="1"/>
            </p:cNvSpPr>
            <p:nvPr/>
          </p:nvSpPr>
          <p:spPr bwMode="auto">
            <a:xfrm>
              <a:off x="4519613" y="34147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8" name="Line 527"/>
            <p:cNvSpPr>
              <a:spLocks noChangeShapeType="1"/>
            </p:cNvSpPr>
            <p:nvPr/>
          </p:nvSpPr>
          <p:spPr bwMode="auto">
            <a:xfrm>
              <a:off x="4786313" y="3471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9" name="Line 528"/>
            <p:cNvSpPr>
              <a:spLocks noChangeShapeType="1"/>
            </p:cNvSpPr>
            <p:nvPr/>
          </p:nvSpPr>
          <p:spPr bwMode="auto">
            <a:xfrm>
              <a:off x="4795838" y="3471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0" name="Line 529"/>
            <p:cNvSpPr>
              <a:spLocks noChangeShapeType="1"/>
            </p:cNvSpPr>
            <p:nvPr/>
          </p:nvSpPr>
          <p:spPr bwMode="auto">
            <a:xfrm>
              <a:off x="4805363" y="3471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1" name="Line 530"/>
            <p:cNvSpPr>
              <a:spLocks noChangeShapeType="1"/>
            </p:cNvSpPr>
            <p:nvPr/>
          </p:nvSpPr>
          <p:spPr bwMode="auto">
            <a:xfrm>
              <a:off x="4814888" y="3471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2" name="Freeform 531"/>
            <p:cNvSpPr>
              <a:spLocks/>
            </p:cNvSpPr>
            <p:nvPr/>
          </p:nvSpPr>
          <p:spPr bwMode="auto">
            <a:xfrm>
              <a:off x="3786188" y="3243263"/>
              <a:ext cx="1571625" cy="361950"/>
            </a:xfrm>
            <a:custGeom>
              <a:avLst/>
              <a:gdLst>
                <a:gd name="T0" fmla="*/ 160 w 165"/>
                <a:gd name="T1" fmla="*/ 38 h 38"/>
                <a:gd name="T2" fmla="*/ 158 w 165"/>
                <a:gd name="T3" fmla="*/ 37 h 38"/>
                <a:gd name="T4" fmla="*/ 147 w 165"/>
                <a:gd name="T5" fmla="*/ 36 h 38"/>
                <a:gd name="T6" fmla="*/ 142 w 165"/>
                <a:gd name="T7" fmla="*/ 34 h 38"/>
                <a:gd name="T8" fmla="*/ 138 w 165"/>
                <a:gd name="T9" fmla="*/ 33 h 38"/>
                <a:gd name="T10" fmla="*/ 133 w 165"/>
                <a:gd name="T11" fmla="*/ 32 h 38"/>
                <a:gd name="T12" fmla="*/ 128 w 165"/>
                <a:gd name="T13" fmla="*/ 31 h 38"/>
                <a:gd name="T14" fmla="*/ 121 w 165"/>
                <a:gd name="T15" fmla="*/ 30 h 38"/>
                <a:gd name="T16" fmla="*/ 112 w 165"/>
                <a:gd name="T17" fmla="*/ 28 h 38"/>
                <a:gd name="T18" fmla="*/ 108 w 165"/>
                <a:gd name="T19" fmla="*/ 27 h 38"/>
                <a:gd name="T20" fmla="*/ 104 w 165"/>
                <a:gd name="T21" fmla="*/ 26 h 38"/>
                <a:gd name="T22" fmla="*/ 100 w 165"/>
                <a:gd name="T23" fmla="*/ 25 h 38"/>
                <a:gd name="T24" fmla="*/ 96 w 165"/>
                <a:gd name="T25" fmla="*/ 24 h 38"/>
                <a:gd name="T26" fmla="*/ 89 w 165"/>
                <a:gd name="T27" fmla="*/ 24 h 38"/>
                <a:gd name="T28" fmla="*/ 83 w 165"/>
                <a:gd name="T29" fmla="*/ 22 h 38"/>
                <a:gd name="T30" fmla="*/ 77 w 165"/>
                <a:gd name="T31" fmla="*/ 21 h 38"/>
                <a:gd name="T32" fmla="*/ 71 w 165"/>
                <a:gd name="T33" fmla="*/ 20 h 38"/>
                <a:gd name="T34" fmla="*/ 61 w 165"/>
                <a:gd name="T35" fmla="*/ 18 h 38"/>
                <a:gd name="T36" fmla="*/ 55 w 165"/>
                <a:gd name="T37" fmla="*/ 17 h 38"/>
                <a:gd name="T38" fmla="*/ 52 w 165"/>
                <a:gd name="T39" fmla="*/ 16 h 38"/>
                <a:gd name="T40" fmla="*/ 44 w 165"/>
                <a:gd name="T41" fmla="*/ 14 h 38"/>
                <a:gd name="T42" fmla="*/ 36 w 165"/>
                <a:gd name="T43" fmla="*/ 12 h 38"/>
                <a:gd name="T44" fmla="*/ 32 w 165"/>
                <a:gd name="T45" fmla="*/ 12 h 38"/>
                <a:gd name="T46" fmla="*/ 27 w 165"/>
                <a:gd name="T47" fmla="*/ 10 h 38"/>
                <a:gd name="T48" fmla="*/ 22 w 165"/>
                <a:gd name="T49" fmla="*/ 10 h 38"/>
                <a:gd name="T50" fmla="*/ 19 w 165"/>
                <a:gd name="T51" fmla="*/ 8 h 38"/>
                <a:gd name="T52" fmla="*/ 16 w 165"/>
                <a:gd name="T53" fmla="*/ 7 h 38"/>
                <a:gd name="T54" fmla="*/ 13 w 165"/>
                <a:gd name="T55" fmla="*/ 6 h 38"/>
                <a:gd name="T56" fmla="*/ 11 w 165"/>
                <a:gd name="T57" fmla="*/ 5 h 38"/>
                <a:gd name="T58" fmla="*/ 8 w 165"/>
                <a:gd name="T59" fmla="*/ 2 h 38"/>
                <a:gd name="T60" fmla="*/ 3 w 165"/>
                <a:gd name="T61" fmla="*/ 2 h 38"/>
                <a:gd name="T62" fmla="*/ 2 w 165"/>
                <a:gd name="T63" fmla="*/ 1 h 38"/>
                <a:gd name="T64" fmla="*/ 0 w 165"/>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38">
                  <a:moveTo>
                    <a:pt x="165" y="38"/>
                  </a:moveTo>
                  <a:lnTo>
                    <a:pt x="160" y="38"/>
                  </a:lnTo>
                  <a:lnTo>
                    <a:pt x="160" y="37"/>
                  </a:lnTo>
                  <a:lnTo>
                    <a:pt x="158" y="37"/>
                  </a:lnTo>
                  <a:lnTo>
                    <a:pt x="158" y="36"/>
                  </a:lnTo>
                  <a:lnTo>
                    <a:pt x="147" y="36"/>
                  </a:lnTo>
                  <a:lnTo>
                    <a:pt x="147" y="34"/>
                  </a:lnTo>
                  <a:lnTo>
                    <a:pt x="142" y="34"/>
                  </a:lnTo>
                  <a:lnTo>
                    <a:pt x="138" y="34"/>
                  </a:lnTo>
                  <a:lnTo>
                    <a:pt x="138" y="33"/>
                  </a:lnTo>
                  <a:lnTo>
                    <a:pt x="133" y="33"/>
                  </a:lnTo>
                  <a:lnTo>
                    <a:pt x="133" y="32"/>
                  </a:lnTo>
                  <a:lnTo>
                    <a:pt x="128" y="32"/>
                  </a:lnTo>
                  <a:lnTo>
                    <a:pt x="128" y="31"/>
                  </a:lnTo>
                  <a:lnTo>
                    <a:pt x="121" y="31"/>
                  </a:lnTo>
                  <a:lnTo>
                    <a:pt x="121" y="30"/>
                  </a:lnTo>
                  <a:lnTo>
                    <a:pt x="112" y="30"/>
                  </a:lnTo>
                  <a:lnTo>
                    <a:pt x="112" y="28"/>
                  </a:lnTo>
                  <a:lnTo>
                    <a:pt x="108" y="28"/>
                  </a:lnTo>
                  <a:lnTo>
                    <a:pt x="108" y="27"/>
                  </a:lnTo>
                  <a:lnTo>
                    <a:pt x="104" y="27"/>
                  </a:lnTo>
                  <a:lnTo>
                    <a:pt x="104" y="26"/>
                  </a:lnTo>
                  <a:lnTo>
                    <a:pt x="100" y="26"/>
                  </a:lnTo>
                  <a:lnTo>
                    <a:pt x="100" y="25"/>
                  </a:lnTo>
                  <a:lnTo>
                    <a:pt x="96" y="25"/>
                  </a:lnTo>
                  <a:lnTo>
                    <a:pt x="96" y="24"/>
                  </a:lnTo>
                  <a:lnTo>
                    <a:pt x="92" y="24"/>
                  </a:lnTo>
                  <a:lnTo>
                    <a:pt x="89" y="24"/>
                  </a:lnTo>
                  <a:lnTo>
                    <a:pt x="89" y="22"/>
                  </a:lnTo>
                  <a:lnTo>
                    <a:pt x="83" y="22"/>
                  </a:lnTo>
                  <a:lnTo>
                    <a:pt x="83" y="21"/>
                  </a:lnTo>
                  <a:lnTo>
                    <a:pt x="77" y="21"/>
                  </a:lnTo>
                  <a:lnTo>
                    <a:pt x="71" y="21"/>
                  </a:lnTo>
                  <a:lnTo>
                    <a:pt x="71" y="20"/>
                  </a:lnTo>
                  <a:lnTo>
                    <a:pt x="61" y="20"/>
                  </a:lnTo>
                  <a:lnTo>
                    <a:pt x="61" y="18"/>
                  </a:lnTo>
                  <a:lnTo>
                    <a:pt x="55" y="18"/>
                  </a:lnTo>
                  <a:lnTo>
                    <a:pt x="55" y="17"/>
                  </a:lnTo>
                  <a:lnTo>
                    <a:pt x="52" y="17"/>
                  </a:lnTo>
                  <a:lnTo>
                    <a:pt x="52" y="16"/>
                  </a:lnTo>
                  <a:lnTo>
                    <a:pt x="44" y="16"/>
                  </a:lnTo>
                  <a:lnTo>
                    <a:pt x="44" y="14"/>
                  </a:lnTo>
                  <a:lnTo>
                    <a:pt x="36" y="14"/>
                  </a:lnTo>
                  <a:lnTo>
                    <a:pt x="36" y="12"/>
                  </a:lnTo>
                  <a:lnTo>
                    <a:pt x="35" y="12"/>
                  </a:lnTo>
                  <a:lnTo>
                    <a:pt x="32" y="12"/>
                  </a:lnTo>
                  <a:lnTo>
                    <a:pt x="27" y="12"/>
                  </a:lnTo>
                  <a:lnTo>
                    <a:pt x="27" y="10"/>
                  </a:lnTo>
                  <a:lnTo>
                    <a:pt x="24" y="10"/>
                  </a:lnTo>
                  <a:lnTo>
                    <a:pt x="22" y="10"/>
                  </a:lnTo>
                  <a:lnTo>
                    <a:pt x="22" y="8"/>
                  </a:lnTo>
                  <a:lnTo>
                    <a:pt x="19" y="8"/>
                  </a:lnTo>
                  <a:lnTo>
                    <a:pt x="19" y="7"/>
                  </a:lnTo>
                  <a:lnTo>
                    <a:pt x="16" y="7"/>
                  </a:lnTo>
                  <a:lnTo>
                    <a:pt x="16" y="6"/>
                  </a:lnTo>
                  <a:lnTo>
                    <a:pt x="13" y="6"/>
                  </a:lnTo>
                  <a:lnTo>
                    <a:pt x="13" y="5"/>
                  </a:lnTo>
                  <a:lnTo>
                    <a:pt x="11" y="5"/>
                  </a:lnTo>
                  <a:lnTo>
                    <a:pt x="8" y="5"/>
                  </a:lnTo>
                  <a:lnTo>
                    <a:pt x="8" y="2"/>
                  </a:lnTo>
                  <a:lnTo>
                    <a:pt x="6" y="2"/>
                  </a:lnTo>
                  <a:lnTo>
                    <a:pt x="3" y="2"/>
                  </a:lnTo>
                  <a:lnTo>
                    <a:pt x="3" y="1"/>
                  </a:lnTo>
                  <a:lnTo>
                    <a:pt x="2" y="1"/>
                  </a:lnTo>
                  <a:lnTo>
                    <a:pt x="2"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783" name="Group 782"/>
          <p:cNvGrpSpPr/>
          <p:nvPr/>
        </p:nvGrpSpPr>
        <p:grpSpPr>
          <a:xfrm>
            <a:off x="6474941" y="2228418"/>
            <a:ext cx="2216993" cy="637809"/>
            <a:chOff x="3786188" y="3178175"/>
            <a:chExt cx="1562100" cy="495300"/>
          </a:xfrm>
        </p:grpSpPr>
        <p:sp>
          <p:nvSpPr>
            <p:cNvPr id="784" name="Line 532"/>
            <p:cNvSpPr>
              <a:spLocks noChangeShapeType="1"/>
            </p:cNvSpPr>
            <p:nvPr/>
          </p:nvSpPr>
          <p:spPr bwMode="auto">
            <a:xfrm>
              <a:off x="4491038" y="34258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5" name="Line 533"/>
            <p:cNvSpPr>
              <a:spLocks noChangeShapeType="1"/>
            </p:cNvSpPr>
            <p:nvPr/>
          </p:nvSpPr>
          <p:spPr bwMode="auto">
            <a:xfrm>
              <a:off x="4243388" y="33496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6" name="Line 534"/>
            <p:cNvSpPr>
              <a:spLocks noChangeShapeType="1"/>
            </p:cNvSpPr>
            <p:nvPr/>
          </p:nvSpPr>
          <p:spPr bwMode="auto">
            <a:xfrm>
              <a:off x="5338763" y="36258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7" name="Line 535"/>
            <p:cNvSpPr>
              <a:spLocks noChangeShapeType="1"/>
            </p:cNvSpPr>
            <p:nvPr/>
          </p:nvSpPr>
          <p:spPr bwMode="auto">
            <a:xfrm>
              <a:off x="3929063" y="3235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8" name="Line 536"/>
            <p:cNvSpPr>
              <a:spLocks noChangeShapeType="1"/>
            </p:cNvSpPr>
            <p:nvPr/>
          </p:nvSpPr>
          <p:spPr bwMode="auto">
            <a:xfrm>
              <a:off x="3963988" y="3252788"/>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9" name="Line 537"/>
            <p:cNvSpPr>
              <a:spLocks noChangeShapeType="1"/>
            </p:cNvSpPr>
            <p:nvPr/>
          </p:nvSpPr>
          <p:spPr bwMode="auto">
            <a:xfrm>
              <a:off x="5243513" y="36068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0" name="Line 538"/>
            <p:cNvSpPr>
              <a:spLocks noChangeShapeType="1"/>
            </p:cNvSpPr>
            <p:nvPr/>
          </p:nvSpPr>
          <p:spPr bwMode="auto">
            <a:xfrm>
              <a:off x="5253038" y="36068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1" name="Line 539"/>
            <p:cNvSpPr>
              <a:spLocks noChangeShapeType="1"/>
            </p:cNvSpPr>
            <p:nvPr/>
          </p:nvSpPr>
          <p:spPr bwMode="auto">
            <a:xfrm>
              <a:off x="5272088" y="36068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2" name="Line 540"/>
            <p:cNvSpPr>
              <a:spLocks noChangeShapeType="1"/>
            </p:cNvSpPr>
            <p:nvPr/>
          </p:nvSpPr>
          <p:spPr bwMode="auto">
            <a:xfrm>
              <a:off x="5281613" y="36068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3" name="Line 541"/>
            <p:cNvSpPr>
              <a:spLocks noChangeShapeType="1"/>
            </p:cNvSpPr>
            <p:nvPr/>
          </p:nvSpPr>
          <p:spPr bwMode="auto">
            <a:xfrm>
              <a:off x="4095750" y="3294063"/>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4" name="Line 542"/>
            <p:cNvSpPr>
              <a:spLocks noChangeShapeType="1"/>
            </p:cNvSpPr>
            <p:nvPr/>
          </p:nvSpPr>
          <p:spPr bwMode="auto">
            <a:xfrm>
              <a:off x="3795713" y="31781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5" name="Line 543"/>
            <p:cNvSpPr>
              <a:spLocks noChangeShapeType="1"/>
            </p:cNvSpPr>
            <p:nvPr/>
          </p:nvSpPr>
          <p:spPr bwMode="auto">
            <a:xfrm>
              <a:off x="4067175" y="3294063"/>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6" name="Line 544"/>
            <p:cNvSpPr>
              <a:spLocks noChangeShapeType="1"/>
            </p:cNvSpPr>
            <p:nvPr/>
          </p:nvSpPr>
          <p:spPr bwMode="auto">
            <a:xfrm>
              <a:off x="4086225" y="3294063"/>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7" name="Line 545"/>
            <p:cNvSpPr>
              <a:spLocks noChangeShapeType="1"/>
            </p:cNvSpPr>
            <p:nvPr/>
          </p:nvSpPr>
          <p:spPr bwMode="auto">
            <a:xfrm>
              <a:off x="4719638"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8" name="Line 546"/>
            <p:cNvSpPr>
              <a:spLocks noChangeShapeType="1"/>
            </p:cNvSpPr>
            <p:nvPr/>
          </p:nvSpPr>
          <p:spPr bwMode="auto">
            <a:xfrm>
              <a:off x="4119563" y="33210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9" name="Line 547"/>
            <p:cNvSpPr>
              <a:spLocks noChangeShapeType="1"/>
            </p:cNvSpPr>
            <p:nvPr/>
          </p:nvSpPr>
          <p:spPr bwMode="auto">
            <a:xfrm>
              <a:off x="4478338" y="34258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0" name="Line 548"/>
            <p:cNvSpPr>
              <a:spLocks noChangeShapeType="1"/>
            </p:cNvSpPr>
            <p:nvPr/>
          </p:nvSpPr>
          <p:spPr bwMode="auto">
            <a:xfrm>
              <a:off x="4024313" y="32734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1" name="Line 549"/>
            <p:cNvSpPr>
              <a:spLocks noChangeShapeType="1"/>
            </p:cNvSpPr>
            <p:nvPr/>
          </p:nvSpPr>
          <p:spPr bwMode="auto">
            <a:xfrm>
              <a:off x="4605338" y="34544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2" name="Line 550"/>
            <p:cNvSpPr>
              <a:spLocks noChangeShapeType="1"/>
            </p:cNvSpPr>
            <p:nvPr/>
          </p:nvSpPr>
          <p:spPr bwMode="auto">
            <a:xfrm>
              <a:off x="4624388" y="34544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3" name="Line 551"/>
            <p:cNvSpPr>
              <a:spLocks noChangeShapeType="1"/>
            </p:cNvSpPr>
            <p:nvPr/>
          </p:nvSpPr>
          <p:spPr bwMode="auto">
            <a:xfrm>
              <a:off x="4643438" y="34544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4" name="Line 552"/>
            <p:cNvSpPr>
              <a:spLocks noChangeShapeType="1"/>
            </p:cNvSpPr>
            <p:nvPr/>
          </p:nvSpPr>
          <p:spPr bwMode="auto">
            <a:xfrm>
              <a:off x="4662488" y="34544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5" name="Line 553"/>
            <p:cNvSpPr>
              <a:spLocks noChangeShapeType="1"/>
            </p:cNvSpPr>
            <p:nvPr/>
          </p:nvSpPr>
          <p:spPr bwMode="auto">
            <a:xfrm>
              <a:off x="3938588" y="3216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6" name="Line 554"/>
            <p:cNvSpPr>
              <a:spLocks noChangeShapeType="1"/>
            </p:cNvSpPr>
            <p:nvPr/>
          </p:nvSpPr>
          <p:spPr bwMode="auto">
            <a:xfrm>
              <a:off x="3814763" y="31781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7" name="Line 555"/>
            <p:cNvSpPr>
              <a:spLocks noChangeShapeType="1"/>
            </p:cNvSpPr>
            <p:nvPr/>
          </p:nvSpPr>
          <p:spPr bwMode="auto">
            <a:xfrm>
              <a:off x="3871913" y="32162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8" name="Line 556"/>
            <p:cNvSpPr>
              <a:spLocks noChangeShapeType="1"/>
            </p:cNvSpPr>
            <p:nvPr/>
          </p:nvSpPr>
          <p:spPr bwMode="auto">
            <a:xfrm>
              <a:off x="4186238" y="33210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9" name="Line 557"/>
            <p:cNvSpPr>
              <a:spLocks noChangeShapeType="1"/>
            </p:cNvSpPr>
            <p:nvPr/>
          </p:nvSpPr>
          <p:spPr bwMode="auto">
            <a:xfrm>
              <a:off x="4148138" y="33210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0" name="Line 558"/>
            <p:cNvSpPr>
              <a:spLocks noChangeShapeType="1"/>
            </p:cNvSpPr>
            <p:nvPr/>
          </p:nvSpPr>
          <p:spPr bwMode="auto">
            <a:xfrm>
              <a:off x="5014913" y="35687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1" name="Line 559"/>
            <p:cNvSpPr>
              <a:spLocks noChangeShapeType="1"/>
            </p:cNvSpPr>
            <p:nvPr/>
          </p:nvSpPr>
          <p:spPr bwMode="auto">
            <a:xfrm>
              <a:off x="5033963" y="35687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2" name="Line 560"/>
            <p:cNvSpPr>
              <a:spLocks noChangeShapeType="1"/>
            </p:cNvSpPr>
            <p:nvPr/>
          </p:nvSpPr>
          <p:spPr bwMode="auto">
            <a:xfrm>
              <a:off x="5053013" y="35687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3" name="Line 561"/>
            <p:cNvSpPr>
              <a:spLocks noChangeShapeType="1"/>
            </p:cNvSpPr>
            <p:nvPr/>
          </p:nvSpPr>
          <p:spPr bwMode="auto">
            <a:xfrm>
              <a:off x="5062538" y="35687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4" name="Line 562"/>
            <p:cNvSpPr>
              <a:spLocks noChangeShapeType="1"/>
            </p:cNvSpPr>
            <p:nvPr/>
          </p:nvSpPr>
          <p:spPr bwMode="auto">
            <a:xfrm>
              <a:off x="3919538" y="3216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5" name="Line 563"/>
            <p:cNvSpPr>
              <a:spLocks noChangeShapeType="1"/>
            </p:cNvSpPr>
            <p:nvPr/>
          </p:nvSpPr>
          <p:spPr bwMode="auto">
            <a:xfrm>
              <a:off x="4214813" y="3330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6" name="Line 564"/>
            <p:cNvSpPr>
              <a:spLocks noChangeShapeType="1"/>
            </p:cNvSpPr>
            <p:nvPr/>
          </p:nvSpPr>
          <p:spPr bwMode="auto">
            <a:xfrm>
              <a:off x="5081588" y="35782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7" name="Line 565"/>
            <p:cNvSpPr>
              <a:spLocks noChangeShapeType="1"/>
            </p:cNvSpPr>
            <p:nvPr/>
          </p:nvSpPr>
          <p:spPr bwMode="auto">
            <a:xfrm>
              <a:off x="5091113" y="35782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8" name="Line 566"/>
            <p:cNvSpPr>
              <a:spLocks noChangeShapeType="1"/>
            </p:cNvSpPr>
            <p:nvPr/>
          </p:nvSpPr>
          <p:spPr bwMode="auto">
            <a:xfrm>
              <a:off x="5110163" y="35782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9" name="Line 567"/>
            <p:cNvSpPr>
              <a:spLocks noChangeShapeType="1"/>
            </p:cNvSpPr>
            <p:nvPr/>
          </p:nvSpPr>
          <p:spPr bwMode="auto">
            <a:xfrm>
              <a:off x="5119688" y="35782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0" name="Line 568"/>
            <p:cNvSpPr>
              <a:spLocks noChangeShapeType="1"/>
            </p:cNvSpPr>
            <p:nvPr/>
          </p:nvSpPr>
          <p:spPr bwMode="auto">
            <a:xfrm>
              <a:off x="4205288" y="3330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1" name="Line 569"/>
            <p:cNvSpPr>
              <a:spLocks noChangeShapeType="1"/>
            </p:cNvSpPr>
            <p:nvPr/>
          </p:nvSpPr>
          <p:spPr bwMode="auto">
            <a:xfrm>
              <a:off x="5129213" y="35877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2" name="Line 570"/>
            <p:cNvSpPr>
              <a:spLocks noChangeShapeType="1"/>
            </p:cNvSpPr>
            <p:nvPr/>
          </p:nvSpPr>
          <p:spPr bwMode="auto">
            <a:xfrm>
              <a:off x="5148263" y="35877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3" name="Line 571"/>
            <p:cNvSpPr>
              <a:spLocks noChangeShapeType="1"/>
            </p:cNvSpPr>
            <p:nvPr/>
          </p:nvSpPr>
          <p:spPr bwMode="auto">
            <a:xfrm>
              <a:off x="5157788" y="35877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4" name="Line 572"/>
            <p:cNvSpPr>
              <a:spLocks noChangeShapeType="1"/>
            </p:cNvSpPr>
            <p:nvPr/>
          </p:nvSpPr>
          <p:spPr bwMode="auto">
            <a:xfrm>
              <a:off x="5167313" y="35877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5" name="Line 573"/>
            <p:cNvSpPr>
              <a:spLocks noChangeShapeType="1"/>
            </p:cNvSpPr>
            <p:nvPr/>
          </p:nvSpPr>
          <p:spPr bwMode="auto">
            <a:xfrm>
              <a:off x="4681538"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6" name="Line 574"/>
            <p:cNvSpPr>
              <a:spLocks noChangeShapeType="1"/>
            </p:cNvSpPr>
            <p:nvPr/>
          </p:nvSpPr>
          <p:spPr bwMode="auto">
            <a:xfrm>
              <a:off x="4691063"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7" name="Line 575"/>
            <p:cNvSpPr>
              <a:spLocks noChangeShapeType="1"/>
            </p:cNvSpPr>
            <p:nvPr/>
          </p:nvSpPr>
          <p:spPr bwMode="auto">
            <a:xfrm>
              <a:off x="4710113"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8" name="Line 576"/>
            <p:cNvSpPr>
              <a:spLocks noChangeShapeType="1"/>
            </p:cNvSpPr>
            <p:nvPr/>
          </p:nvSpPr>
          <p:spPr bwMode="auto">
            <a:xfrm>
              <a:off x="4719638"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9" name="Line 577"/>
            <p:cNvSpPr>
              <a:spLocks noChangeShapeType="1"/>
            </p:cNvSpPr>
            <p:nvPr/>
          </p:nvSpPr>
          <p:spPr bwMode="auto">
            <a:xfrm>
              <a:off x="4957763" y="3549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0" name="Line 578"/>
            <p:cNvSpPr>
              <a:spLocks noChangeShapeType="1"/>
            </p:cNvSpPr>
            <p:nvPr/>
          </p:nvSpPr>
          <p:spPr bwMode="auto">
            <a:xfrm>
              <a:off x="4976813" y="3549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1" name="Line 579"/>
            <p:cNvSpPr>
              <a:spLocks noChangeShapeType="1"/>
            </p:cNvSpPr>
            <p:nvPr/>
          </p:nvSpPr>
          <p:spPr bwMode="auto">
            <a:xfrm>
              <a:off x="4986338" y="3549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2" name="Line 580"/>
            <p:cNvSpPr>
              <a:spLocks noChangeShapeType="1"/>
            </p:cNvSpPr>
            <p:nvPr/>
          </p:nvSpPr>
          <p:spPr bwMode="auto">
            <a:xfrm>
              <a:off x="4995863" y="3549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3" name="Line 581"/>
            <p:cNvSpPr>
              <a:spLocks noChangeShapeType="1"/>
            </p:cNvSpPr>
            <p:nvPr/>
          </p:nvSpPr>
          <p:spPr bwMode="auto">
            <a:xfrm>
              <a:off x="5186363" y="3597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4" name="Line 582"/>
            <p:cNvSpPr>
              <a:spLocks noChangeShapeType="1"/>
            </p:cNvSpPr>
            <p:nvPr/>
          </p:nvSpPr>
          <p:spPr bwMode="auto">
            <a:xfrm>
              <a:off x="5205413" y="3597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5" name="Line 583"/>
            <p:cNvSpPr>
              <a:spLocks noChangeShapeType="1"/>
            </p:cNvSpPr>
            <p:nvPr/>
          </p:nvSpPr>
          <p:spPr bwMode="auto">
            <a:xfrm>
              <a:off x="5214938" y="3597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6" name="Line 584"/>
            <p:cNvSpPr>
              <a:spLocks noChangeShapeType="1"/>
            </p:cNvSpPr>
            <p:nvPr/>
          </p:nvSpPr>
          <p:spPr bwMode="auto">
            <a:xfrm>
              <a:off x="5233988" y="3597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7" name="Line 585"/>
            <p:cNvSpPr>
              <a:spLocks noChangeShapeType="1"/>
            </p:cNvSpPr>
            <p:nvPr/>
          </p:nvSpPr>
          <p:spPr bwMode="auto">
            <a:xfrm>
              <a:off x="5310188" y="3616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8" name="Line 586"/>
            <p:cNvSpPr>
              <a:spLocks noChangeShapeType="1"/>
            </p:cNvSpPr>
            <p:nvPr/>
          </p:nvSpPr>
          <p:spPr bwMode="auto">
            <a:xfrm>
              <a:off x="5310188" y="3616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9" name="Line 587"/>
            <p:cNvSpPr>
              <a:spLocks noChangeShapeType="1"/>
            </p:cNvSpPr>
            <p:nvPr/>
          </p:nvSpPr>
          <p:spPr bwMode="auto">
            <a:xfrm>
              <a:off x="5300663" y="3616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0" name="Line 588"/>
            <p:cNvSpPr>
              <a:spLocks noChangeShapeType="1"/>
            </p:cNvSpPr>
            <p:nvPr/>
          </p:nvSpPr>
          <p:spPr bwMode="auto">
            <a:xfrm>
              <a:off x="5291138" y="3616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1" name="Line 589"/>
            <p:cNvSpPr>
              <a:spLocks noChangeShapeType="1"/>
            </p:cNvSpPr>
            <p:nvPr/>
          </p:nvSpPr>
          <p:spPr bwMode="auto">
            <a:xfrm>
              <a:off x="4595813" y="34448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2" name="Line 590"/>
            <p:cNvSpPr>
              <a:spLocks noChangeShapeType="1"/>
            </p:cNvSpPr>
            <p:nvPr/>
          </p:nvSpPr>
          <p:spPr bwMode="auto">
            <a:xfrm>
              <a:off x="4576763" y="34448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3" name="Line 591"/>
            <p:cNvSpPr>
              <a:spLocks noChangeShapeType="1"/>
            </p:cNvSpPr>
            <p:nvPr/>
          </p:nvSpPr>
          <p:spPr bwMode="auto">
            <a:xfrm>
              <a:off x="4557713" y="34448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4" name="Line 592"/>
            <p:cNvSpPr>
              <a:spLocks noChangeShapeType="1"/>
            </p:cNvSpPr>
            <p:nvPr/>
          </p:nvSpPr>
          <p:spPr bwMode="auto">
            <a:xfrm>
              <a:off x="4538663" y="34448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5" name="Line 593"/>
            <p:cNvSpPr>
              <a:spLocks noChangeShapeType="1"/>
            </p:cNvSpPr>
            <p:nvPr/>
          </p:nvSpPr>
          <p:spPr bwMode="auto">
            <a:xfrm>
              <a:off x="4862513" y="3511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6" name="Line 594"/>
            <p:cNvSpPr>
              <a:spLocks noChangeShapeType="1"/>
            </p:cNvSpPr>
            <p:nvPr/>
          </p:nvSpPr>
          <p:spPr bwMode="auto">
            <a:xfrm>
              <a:off x="4862513" y="3511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7" name="Line 595"/>
            <p:cNvSpPr>
              <a:spLocks noChangeShapeType="1"/>
            </p:cNvSpPr>
            <p:nvPr/>
          </p:nvSpPr>
          <p:spPr bwMode="auto">
            <a:xfrm>
              <a:off x="4872038" y="3511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8" name="Line 596"/>
            <p:cNvSpPr>
              <a:spLocks noChangeShapeType="1"/>
            </p:cNvSpPr>
            <p:nvPr/>
          </p:nvSpPr>
          <p:spPr bwMode="auto">
            <a:xfrm>
              <a:off x="4872038" y="3511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9" name="Line 597"/>
            <p:cNvSpPr>
              <a:spLocks noChangeShapeType="1"/>
            </p:cNvSpPr>
            <p:nvPr/>
          </p:nvSpPr>
          <p:spPr bwMode="auto">
            <a:xfrm>
              <a:off x="4919663" y="35210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0" name="Line 598"/>
            <p:cNvSpPr>
              <a:spLocks noChangeShapeType="1"/>
            </p:cNvSpPr>
            <p:nvPr/>
          </p:nvSpPr>
          <p:spPr bwMode="auto">
            <a:xfrm>
              <a:off x="4929188" y="35210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1" name="Line 599"/>
            <p:cNvSpPr>
              <a:spLocks noChangeShapeType="1"/>
            </p:cNvSpPr>
            <p:nvPr/>
          </p:nvSpPr>
          <p:spPr bwMode="auto">
            <a:xfrm>
              <a:off x="4938713" y="35210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2" name="Line 600"/>
            <p:cNvSpPr>
              <a:spLocks noChangeShapeType="1"/>
            </p:cNvSpPr>
            <p:nvPr/>
          </p:nvSpPr>
          <p:spPr bwMode="auto">
            <a:xfrm>
              <a:off x="4948238" y="35210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3" name="Line 601"/>
            <p:cNvSpPr>
              <a:spLocks noChangeShapeType="1"/>
            </p:cNvSpPr>
            <p:nvPr/>
          </p:nvSpPr>
          <p:spPr bwMode="auto">
            <a:xfrm>
              <a:off x="4281488" y="3378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4" name="Line 602"/>
            <p:cNvSpPr>
              <a:spLocks noChangeShapeType="1"/>
            </p:cNvSpPr>
            <p:nvPr/>
          </p:nvSpPr>
          <p:spPr bwMode="auto">
            <a:xfrm>
              <a:off x="4300538" y="3378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5" name="Line 603"/>
            <p:cNvSpPr>
              <a:spLocks noChangeShapeType="1"/>
            </p:cNvSpPr>
            <p:nvPr/>
          </p:nvSpPr>
          <p:spPr bwMode="auto">
            <a:xfrm>
              <a:off x="4310063" y="3378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6" name="Line 604"/>
            <p:cNvSpPr>
              <a:spLocks noChangeShapeType="1"/>
            </p:cNvSpPr>
            <p:nvPr/>
          </p:nvSpPr>
          <p:spPr bwMode="auto">
            <a:xfrm>
              <a:off x="4329113" y="3378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7" name="Line 605"/>
            <p:cNvSpPr>
              <a:spLocks noChangeShapeType="1"/>
            </p:cNvSpPr>
            <p:nvPr/>
          </p:nvSpPr>
          <p:spPr bwMode="auto">
            <a:xfrm>
              <a:off x="4357688" y="33877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8" name="Line 606"/>
            <p:cNvSpPr>
              <a:spLocks noChangeShapeType="1"/>
            </p:cNvSpPr>
            <p:nvPr/>
          </p:nvSpPr>
          <p:spPr bwMode="auto">
            <a:xfrm>
              <a:off x="4367213" y="33877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9" name="Line 607"/>
            <p:cNvSpPr>
              <a:spLocks noChangeShapeType="1"/>
            </p:cNvSpPr>
            <p:nvPr/>
          </p:nvSpPr>
          <p:spPr bwMode="auto">
            <a:xfrm>
              <a:off x="4386263" y="33877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0" name="Line 608"/>
            <p:cNvSpPr>
              <a:spLocks noChangeShapeType="1"/>
            </p:cNvSpPr>
            <p:nvPr/>
          </p:nvSpPr>
          <p:spPr bwMode="auto">
            <a:xfrm>
              <a:off x="4395788" y="33877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1" name="Line 609"/>
            <p:cNvSpPr>
              <a:spLocks noChangeShapeType="1"/>
            </p:cNvSpPr>
            <p:nvPr/>
          </p:nvSpPr>
          <p:spPr bwMode="auto">
            <a:xfrm>
              <a:off x="4738688" y="34829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2" name="Line 610"/>
            <p:cNvSpPr>
              <a:spLocks noChangeShapeType="1"/>
            </p:cNvSpPr>
            <p:nvPr/>
          </p:nvSpPr>
          <p:spPr bwMode="auto">
            <a:xfrm>
              <a:off x="4738688" y="34829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3" name="Line 611"/>
            <p:cNvSpPr>
              <a:spLocks noChangeShapeType="1"/>
            </p:cNvSpPr>
            <p:nvPr/>
          </p:nvSpPr>
          <p:spPr bwMode="auto">
            <a:xfrm>
              <a:off x="4748213" y="34829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4" name="Line 612"/>
            <p:cNvSpPr>
              <a:spLocks noChangeShapeType="1"/>
            </p:cNvSpPr>
            <p:nvPr/>
          </p:nvSpPr>
          <p:spPr bwMode="auto">
            <a:xfrm>
              <a:off x="4757738" y="34829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5" name="Line 613"/>
            <p:cNvSpPr>
              <a:spLocks noChangeShapeType="1"/>
            </p:cNvSpPr>
            <p:nvPr/>
          </p:nvSpPr>
          <p:spPr bwMode="auto">
            <a:xfrm>
              <a:off x="4414838" y="3406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6" name="Line 614"/>
            <p:cNvSpPr>
              <a:spLocks noChangeShapeType="1"/>
            </p:cNvSpPr>
            <p:nvPr/>
          </p:nvSpPr>
          <p:spPr bwMode="auto">
            <a:xfrm>
              <a:off x="4424363" y="3406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7" name="Line 615"/>
            <p:cNvSpPr>
              <a:spLocks noChangeShapeType="1"/>
            </p:cNvSpPr>
            <p:nvPr/>
          </p:nvSpPr>
          <p:spPr bwMode="auto">
            <a:xfrm>
              <a:off x="4443413" y="3406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8" name="Line 616"/>
            <p:cNvSpPr>
              <a:spLocks noChangeShapeType="1"/>
            </p:cNvSpPr>
            <p:nvPr/>
          </p:nvSpPr>
          <p:spPr bwMode="auto">
            <a:xfrm>
              <a:off x="4452938" y="3406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9" name="Line 617"/>
            <p:cNvSpPr>
              <a:spLocks noChangeShapeType="1"/>
            </p:cNvSpPr>
            <p:nvPr/>
          </p:nvSpPr>
          <p:spPr bwMode="auto">
            <a:xfrm>
              <a:off x="477678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0" name="Line 618"/>
            <p:cNvSpPr>
              <a:spLocks noChangeShapeType="1"/>
            </p:cNvSpPr>
            <p:nvPr/>
          </p:nvSpPr>
          <p:spPr bwMode="auto">
            <a:xfrm>
              <a:off x="4786313"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1" name="Line 619"/>
            <p:cNvSpPr>
              <a:spLocks noChangeShapeType="1"/>
            </p:cNvSpPr>
            <p:nvPr/>
          </p:nvSpPr>
          <p:spPr bwMode="auto">
            <a:xfrm>
              <a:off x="479583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2" name="Line 620"/>
            <p:cNvSpPr>
              <a:spLocks noChangeShapeType="1"/>
            </p:cNvSpPr>
            <p:nvPr/>
          </p:nvSpPr>
          <p:spPr bwMode="auto">
            <a:xfrm>
              <a:off x="481488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3" name="Line 621"/>
            <p:cNvSpPr>
              <a:spLocks noChangeShapeType="1"/>
            </p:cNvSpPr>
            <p:nvPr/>
          </p:nvSpPr>
          <p:spPr bwMode="auto">
            <a:xfrm>
              <a:off x="4049713" y="3281363"/>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4" name="Line 622"/>
            <p:cNvSpPr>
              <a:spLocks noChangeShapeType="1"/>
            </p:cNvSpPr>
            <p:nvPr/>
          </p:nvSpPr>
          <p:spPr bwMode="auto">
            <a:xfrm>
              <a:off x="4881563" y="35210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5" name="Line 623"/>
            <p:cNvSpPr>
              <a:spLocks noChangeShapeType="1"/>
            </p:cNvSpPr>
            <p:nvPr/>
          </p:nvSpPr>
          <p:spPr bwMode="auto">
            <a:xfrm>
              <a:off x="4900613" y="35210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6" name="Line 624"/>
            <p:cNvSpPr>
              <a:spLocks noChangeShapeType="1"/>
            </p:cNvSpPr>
            <p:nvPr/>
          </p:nvSpPr>
          <p:spPr bwMode="auto">
            <a:xfrm>
              <a:off x="4910138" y="35210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7" name="Line 625"/>
            <p:cNvSpPr>
              <a:spLocks noChangeShapeType="1"/>
            </p:cNvSpPr>
            <p:nvPr/>
          </p:nvSpPr>
          <p:spPr bwMode="auto">
            <a:xfrm>
              <a:off x="4919663" y="35210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8" name="Line 626"/>
            <p:cNvSpPr>
              <a:spLocks noChangeShapeType="1"/>
            </p:cNvSpPr>
            <p:nvPr/>
          </p:nvSpPr>
          <p:spPr bwMode="auto">
            <a:xfrm>
              <a:off x="481488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9" name="Line 627"/>
            <p:cNvSpPr>
              <a:spLocks noChangeShapeType="1"/>
            </p:cNvSpPr>
            <p:nvPr/>
          </p:nvSpPr>
          <p:spPr bwMode="auto">
            <a:xfrm>
              <a:off x="4824413"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0" name="Line 628"/>
            <p:cNvSpPr>
              <a:spLocks noChangeShapeType="1"/>
            </p:cNvSpPr>
            <p:nvPr/>
          </p:nvSpPr>
          <p:spPr bwMode="auto">
            <a:xfrm>
              <a:off x="483393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1" name="Line 629"/>
            <p:cNvSpPr>
              <a:spLocks noChangeShapeType="1"/>
            </p:cNvSpPr>
            <p:nvPr/>
          </p:nvSpPr>
          <p:spPr bwMode="auto">
            <a:xfrm>
              <a:off x="485298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2" name="Freeform 630"/>
            <p:cNvSpPr>
              <a:spLocks/>
            </p:cNvSpPr>
            <p:nvPr/>
          </p:nvSpPr>
          <p:spPr bwMode="auto">
            <a:xfrm>
              <a:off x="3786188" y="3206750"/>
              <a:ext cx="1562100" cy="447675"/>
            </a:xfrm>
            <a:custGeom>
              <a:avLst/>
              <a:gdLst>
                <a:gd name="T0" fmla="*/ 164 w 164"/>
                <a:gd name="T1" fmla="*/ 47 h 47"/>
                <a:gd name="T2" fmla="*/ 162 w 164"/>
                <a:gd name="T3" fmla="*/ 47 h 47"/>
                <a:gd name="T4" fmla="*/ 162 w 164"/>
                <a:gd name="T5" fmla="*/ 46 h 47"/>
                <a:gd name="T6" fmla="*/ 158 w 164"/>
                <a:gd name="T7" fmla="*/ 46 h 47"/>
                <a:gd name="T8" fmla="*/ 158 w 164"/>
                <a:gd name="T9" fmla="*/ 45 h 47"/>
                <a:gd name="T10" fmla="*/ 150 w 164"/>
                <a:gd name="T11" fmla="*/ 45 h 47"/>
                <a:gd name="T12" fmla="*/ 150 w 164"/>
                <a:gd name="T13" fmla="*/ 43 h 47"/>
                <a:gd name="T14" fmla="*/ 143 w 164"/>
                <a:gd name="T15" fmla="*/ 43 h 47"/>
                <a:gd name="T16" fmla="*/ 143 w 164"/>
                <a:gd name="T17" fmla="*/ 42 h 47"/>
                <a:gd name="T18" fmla="*/ 133 w 164"/>
                <a:gd name="T19" fmla="*/ 42 h 47"/>
                <a:gd name="T20" fmla="*/ 133 w 164"/>
                <a:gd name="T21" fmla="*/ 40 h 47"/>
                <a:gd name="T22" fmla="*/ 128 w 164"/>
                <a:gd name="T23" fmla="*/ 40 h 47"/>
                <a:gd name="T24" fmla="*/ 128 w 164"/>
                <a:gd name="T25" fmla="*/ 38 h 47"/>
                <a:gd name="T26" fmla="*/ 122 w 164"/>
                <a:gd name="T27" fmla="*/ 38 h 47"/>
                <a:gd name="T28" fmla="*/ 122 w 164"/>
                <a:gd name="T29" fmla="*/ 36 h 47"/>
                <a:gd name="T30" fmla="*/ 115 w 164"/>
                <a:gd name="T31" fmla="*/ 36 h 47"/>
                <a:gd name="T32" fmla="*/ 115 w 164"/>
                <a:gd name="T33" fmla="*/ 34 h 47"/>
                <a:gd name="T34" fmla="*/ 103 w 164"/>
                <a:gd name="T35" fmla="*/ 34 h 47"/>
                <a:gd name="T36" fmla="*/ 103 w 164"/>
                <a:gd name="T37" fmla="*/ 32 h 47"/>
                <a:gd name="T38" fmla="*/ 99 w 164"/>
                <a:gd name="T39" fmla="*/ 32 h 47"/>
                <a:gd name="T40" fmla="*/ 99 w 164"/>
                <a:gd name="T41" fmla="*/ 31 h 47"/>
                <a:gd name="T42" fmla="*/ 92 w 164"/>
                <a:gd name="T43" fmla="*/ 31 h 47"/>
                <a:gd name="T44" fmla="*/ 92 w 164"/>
                <a:gd name="T45" fmla="*/ 28 h 47"/>
                <a:gd name="T46" fmla="*/ 85 w 164"/>
                <a:gd name="T47" fmla="*/ 28 h 47"/>
                <a:gd name="T48" fmla="*/ 85 w 164"/>
                <a:gd name="T49" fmla="*/ 27 h 47"/>
                <a:gd name="T50" fmla="*/ 77 w 164"/>
                <a:gd name="T51" fmla="*/ 27 h 47"/>
                <a:gd name="T52" fmla="*/ 77 w 164"/>
                <a:gd name="T53" fmla="*/ 25 h 47"/>
                <a:gd name="T54" fmla="*/ 70 w 164"/>
                <a:gd name="T55" fmla="*/ 25 h 47"/>
                <a:gd name="T56" fmla="*/ 70 w 164"/>
                <a:gd name="T57" fmla="*/ 24 h 47"/>
                <a:gd name="T58" fmla="*/ 65 w 164"/>
                <a:gd name="T59" fmla="*/ 24 h 47"/>
                <a:gd name="T60" fmla="*/ 65 w 164"/>
                <a:gd name="T61" fmla="*/ 22 h 47"/>
                <a:gd name="T62" fmla="*/ 58 w 164"/>
                <a:gd name="T63" fmla="*/ 22 h 47"/>
                <a:gd name="T64" fmla="*/ 58 w 164"/>
                <a:gd name="T65" fmla="*/ 20 h 47"/>
                <a:gd name="T66" fmla="*/ 51 w 164"/>
                <a:gd name="T67" fmla="*/ 20 h 47"/>
                <a:gd name="T68" fmla="*/ 51 w 164"/>
                <a:gd name="T69" fmla="*/ 18 h 47"/>
                <a:gd name="T70" fmla="*/ 47 w 164"/>
                <a:gd name="T71" fmla="*/ 18 h 47"/>
                <a:gd name="T72" fmla="*/ 47 w 164"/>
                <a:gd name="T73" fmla="*/ 16 h 47"/>
                <a:gd name="T74" fmla="*/ 43 w 164"/>
                <a:gd name="T75" fmla="*/ 16 h 47"/>
                <a:gd name="T76" fmla="*/ 39 w 164"/>
                <a:gd name="T77" fmla="*/ 16 h 47"/>
                <a:gd name="T78" fmla="*/ 39 w 164"/>
                <a:gd name="T79" fmla="*/ 15 h 47"/>
                <a:gd name="T80" fmla="*/ 35 w 164"/>
                <a:gd name="T81" fmla="*/ 15 h 47"/>
                <a:gd name="T82" fmla="*/ 35 w 164"/>
                <a:gd name="T83" fmla="*/ 13 h 47"/>
                <a:gd name="T84" fmla="*/ 31 w 164"/>
                <a:gd name="T85" fmla="*/ 13 h 47"/>
                <a:gd name="T86" fmla="*/ 31 w 164"/>
                <a:gd name="T87" fmla="*/ 11 h 47"/>
                <a:gd name="T88" fmla="*/ 26 w 164"/>
                <a:gd name="T89" fmla="*/ 11 h 47"/>
                <a:gd name="T90" fmla="*/ 26 w 164"/>
                <a:gd name="T91" fmla="*/ 10 h 47"/>
                <a:gd name="T92" fmla="*/ 23 w 164"/>
                <a:gd name="T93" fmla="*/ 10 h 47"/>
                <a:gd name="T94" fmla="*/ 23 w 164"/>
                <a:gd name="T95" fmla="*/ 9 h 47"/>
                <a:gd name="T96" fmla="*/ 21 w 164"/>
                <a:gd name="T97" fmla="*/ 9 h 47"/>
                <a:gd name="T98" fmla="*/ 21 w 164"/>
                <a:gd name="T99" fmla="*/ 7 h 47"/>
                <a:gd name="T100" fmla="*/ 16 w 164"/>
                <a:gd name="T101" fmla="*/ 7 h 47"/>
                <a:gd name="T102" fmla="*/ 16 w 164"/>
                <a:gd name="T103" fmla="*/ 6 h 47"/>
                <a:gd name="T104" fmla="*/ 13 w 164"/>
                <a:gd name="T105" fmla="*/ 6 h 47"/>
                <a:gd name="T106" fmla="*/ 13 w 164"/>
                <a:gd name="T107" fmla="*/ 5 h 47"/>
                <a:gd name="T108" fmla="*/ 10 w 164"/>
                <a:gd name="T109" fmla="*/ 5 h 47"/>
                <a:gd name="T110" fmla="*/ 10 w 164"/>
                <a:gd name="T111" fmla="*/ 3 h 47"/>
                <a:gd name="T112" fmla="*/ 7 w 164"/>
                <a:gd name="T113" fmla="*/ 3 h 47"/>
                <a:gd name="T114" fmla="*/ 7 w 164"/>
                <a:gd name="T115" fmla="*/ 2 h 47"/>
                <a:gd name="T116" fmla="*/ 4 w 164"/>
                <a:gd name="T117" fmla="*/ 2 h 47"/>
                <a:gd name="T118" fmla="*/ 4 w 164"/>
                <a:gd name="T119" fmla="*/ 0 h 47"/>
                <a:gd name="T120" fmla="*/ 0 w 164"/>
                <a:gd name="T1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47">
                  <a:moveTo>
                    <a:pt x="164" y="47"/>
                  </a:moveTo>
                  <a:lnTo>
                    <a:pt x="162" y="47"/>
                  </a:lnTo>
                  <a:lnTo>
                    <a:pt x="162" y="46"/>
                  </a:lnTo>
                  <a:lnTo>
                    <a:pt x="158" y="46"/>
                  </a:lnTo>
                  <a:lnTo>
                    <a:pt x="158" y="45"/>
                  </a:lnTo>
                  <a:lnTo>
                    <a:pt x="150" y="45"/>
                  </a:lnTo>
                  <a:lnTo>
                    <a:pt x="150" y="43"/>
                  </a:lnTo>
                  <a:lnTo>
                    <a:pt x="143" y="43"/>
                  </a:lnTo>
                  <a:lnTo>
                    <a:pt x="143" y="42"/>
                  </a:lnTo>
                  <a:lnTo>
                    <a:pt x="133" y="42"/>
                  </a:lnTo>
                  <a:lnTo>
                    <a:pt x="133" y="40"/>
                  </a:lnTo>
                  <a:lnTo>
                    <a:pt x="128" y="40"/>
                  </a:lnTo>
                  <a:lnTo>
                    <a:pt x="128" y="38"/>
                  </a:lnTo>
                  <a:lnTo>
                    <a:pt x="122" y="38"/>
                  </a:lnTo>
                  <a:lnTo>
                    <a:pt x="122" y="36"/>
                  </a:lnTo>
                  <a:lnTo>
                    <a:pt x="115" y="36"/>
                  </a:lnTo>
                  <a:lnTo>
                    <a:pt x="115" y="34"/>
                  </a:lnTo>
                  <a:lnTo>
                    <a:pt x="103" y="34"/>
                  </a:lnTo>
                  <a:lnTo>
                    <a:pt x="103" y="32"/>
                  </a:lnTo>
                  <a:lnTo>
                    <a:pt x="99" y="32"/>
                  </a:lnTo>
                  <a:lnTo>
                    <a:pt x="99" y="31"/>
                  </a:lnTo>
                  <a:lnTo>
                    <a:pt x="92" y="31"/>
                  </a:lnTo>
                  <a:lnTo>
                    <a:pt x="92" y="28"/>
                  </a:lnTo>
                  <a:lnTo>
                    <a:pt x="85" y="28"/>
                  </a:lnTo>
                  <a:lnTo>
                    <a:pt x="85" y="27"/>
                  </a:lnTo>
                  <a:lnTo>
                    <a:pt x="77" y="27"/>
                  </a:lnTo>
                  <a:lnTo>
                    <a:pt x="77" y="25"/>
                  </a:lnTo>
                  <a:lnTo>
                    <a:pt x="70" y="25"/>
                  </a:lnTo>
                  <a:lnTo>
                    <a:pt x="70" y="24"/>
                  </a:lnTo>
                  <a:lnTo>
                    <a:pt x="65" y="24"/>
                  </a:lnTo>
                  <a:lnTo>
                    <a:pt x="65" y="22"/>
                  </a:lnTo>
                  <a:lnTo>
                    <a:pt x="58" y="22"/>
                  </a:lnTo>
                  <a:lnTo>
                    <a:pt x="58" y="20"/>
                  </a:lnTo>
                  <a:lnTo>
                    <a:pt x="51" y="20"/>
                  </a:lnTo>
                  <a:lnTo>
                    <a:pt x="51" y="18"/>
                  </a:lnTo>
                  <a:lnTo>
                    <a:pt x="47" y="18"/>
                  </a:lnTo>
                  <a:lnTo>
                    <a:pt x="47" y="16"/>
                  </a:lnTo>
                  <a:lnTo>
                    <a:pt x="43" y="16"/>
                  </a:lnTo>
                  <a:lnTo>
                    <a:pt x="39" y="16"/>
                  </a:lnTo>
                  <a:lnTo>
                    <a:pt x="39" y="15"/>
                  </a:lnTo>
                  <a:lnTo>
                    <a:pt x="35" y="15"/>
                  </a:lnTo>
                  <a:lnTo>
                    <a:pt x="35" y="13"/>
                  </a:lnTo>
                  <a:lnTo>
                    <a:pt x="31" y="13"/>
                  </a:lnTo>
                  <a:lnTo>
                    <a:pt x="31" y="11"/>
                  </a:lnTo>
                  <a:lnTo>
                    <a:pt x="26" y="11"/>
                  </a:lnTo>
                  <a:lnTo>
                    <a:pt x="26" y="10"/>
                  </a:lnTo>
                  <a:lnTo>
                    <a:pt x="23" y="10"/>
                  </a:lnTo>
                  <a:lnTo>
                    <a:pt x="23" y="9"/>
                  </a:lnTo>
                  <a:lnTo>
                    <a:pt x="21" y="9"/>
                  </a:lnTo>
                  <a:lnTo>
                    <a:pt x="21" y="7"/>
                  </a:lnTo>
                  <a:lnTo>
                    <a:pt x="16" y="7"/>
                  </a:lnTo>
                  <a:lnTo>
                    <a:pt x="16" y="6"/>
                  </a:lnTo>
                  <a:lnTo>
                    <a:pt x="13" y="6"/>
                  </a:lnTo>
                  <a:lnTo>
                    <a:pt x="13" y="5"/>
                  </a:lnTo>
                  <a:lnTo>
                    <a:pt x="10" y="5"/>
                  </a:lnTo>
                  <a:lnTo>
                    <a:pt x="10" y="3"/>
                  </a:lnTo>
                  <a:lnTo>
                    <a:pt x="7" y="3"/>
                  </a:lnTo>
                  <a:lnTo>
                    <a:pt x="7" y="2"/>
                  </a:lnTo>
                  <a:lnTo>
                    <a:pt x="4" y="2"/>
                  </a:lnTo>
                  <a:lnTo>
                    <a:pt x="4" y="0"/>
                  </a:lnTo>
                  <a:lnTo>
                    <a:pt x="0" y="0"/>
                  </a:lnTo>
                </a:path>
              </a:pathLst>
            </a:cu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883" name="Group 882"/>
          <p:cNvGrpSpPr/>
          <p:nvPr/>
        </p:nvGrpSpPr>
        <p:grpSpPr>
          <a:xfrm>
            <a:off x="6474942" y="2276477"/>
            <a:ext cx="2191528" cy="752772"/>
            <a:chOff x="3786188" y="3127375"/>
            <a:chExt cx="1571625" cy="609600"/>
          </a:xfrm>
        </p:grpSpPr>
        <p:sp>
          <p:nvSpPr>
            <p:cNvPr id="884" name="Line 631"/>
            <p:cNvSpPr>
              <a:spLocks noChangeShapeType="1"/>
            </p:cNvSpPr>
            <p:nvPr/>
          </p:nvSpPr>
          <p:spPr bwMode="auto">
            <a:xfrm>
              <a:off x="5357813" y="3689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5" name="Line 632"/>
            <p:cNvSpPr>
              <a:spLocks noChangeShapeType="1"/>
            </p:cNvSpPr>
            <p:nvPr/>
          </p:nvSpPr>
          <p:spPr bwMode="auto">
            <a:xfrm>
              <a:off x="4957763" y="3603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6" name="Line 633"/>
            <p:cNvSpPr>
              <a:spLocks noChangeShapeType="1"/>
            </p:cNvSpPr>
            <p:nvPr/>
          </p:nvSpPr>
          <p:spPr bwMode="auto">
            <a:xfrm>
              <a:off x="4995863"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7" name="Line 634"/>
            <p:cNvSpPr>
              <a:spLocks noChangeShapeType="1"/>
            </p:cNvSpPr>
            <p:nvPr/>
          </p:nvSpPr>
          <p:spPr bwMode="auto">
            <a:xfrm>
              <a:off x="4976813" y="3603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8" name="Line 635"/>
            <p:cNvSpPr>
              <a:spLocks noChangeShapeType="1"/>
            </p:cNvSpPr>
            <p:nvPr/>
          </p:nvSpPr>
          <p:spPr bwMode="auto">
            <a:xfrm>
              <a:off x="4052888" y="32321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9" name="Line 636"/>
            <p:cNvSpPr>
              <a:spLocks noChangeShapeType="1"/>
            </p:cNvSpPr>
            <p:nvPr/>
          </p:nvSpPr>
          <p:spPr bwMode="auto">
            <a:xfrm>
              <a:off x="4338638" y="33845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0" name="Line 637"/>
            <p:cNvSpPr>
              <a:spLocks noChangeShapeType="1"/>
            </p:cNvSpPr>
            <p:nvPr/>
          </p:nvSpPr>
          <p:spPr bwMode="auto">
            <a:xfrm>
              <a:off x="4205288" y="3355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1" name="Line 638"/>
            <p:cNvSpPr>
              <a:spLocks noChangeShapeType="1"/>
            </p:cNvSpPr>
            <p:nvPr/>
          </p:nvSpPr>
          <p:spPr bwMode="auto">
            <a:xfrm>
              <a:off x="5024438" y="36322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2" name="Line 639"/>
            <p:cNvSpPr>
              <a:spLocks noChangeShapeType="1"/>
            </p:cNvSpPr>
            <p:nvPr/>
          </p:nvSpPr>
          <p:spPr bwMode="auto">
            <a:xfrm>
              <a:off x="5043488" y="36322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3" name="Line 640"/>
            <p:cNvSpPr>
              <a:spLocks noChangeShapeType="1"/>
            </p:cNvSpPr>
            <p:nvPr/>
          </p:nvSpPr>
          <p:spPr bwMode="auto">
            <a:xfrm>
              <a:off x="5062538" y="36322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4" name="Line 641"/>
            <p:cNvSpPr>
              <a:spLocks noChangeShapeType="1"/>
            </p:cNvSpPr>
            <p:nvPr/>
          </p:nvSpPr>
          <p:spPr bwMode="auto">
            <a:xfrm>
              <a:off x="5081588" y="36322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5" name="Line 642"/>
            <p:cNvSpPr>
              <a:spLocks noChangeShapeType="1"/>
            </p:cNvSpPr>
            <p:nvPr/>
          </p:nvSpPr>
          <p:spPr bwMode="auto">
            <a:xfrm>
              <a:off x="5110163" y="36417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6" name="Line 643"/>
            <p:cNvSpPr>
              <a:spLocks noChangeShapeType="1"/>
            </p:cNvSpPr>
            <p:nvPr/>
          </p:nvSpPr>
          <p:spPr bwMode="auto">
            <a:xfrm>
              <a:off x="5110163" y="36417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7" name="Line 644"/>
            <p:cNvSpPr>
              <a:spLocks noChangeShapeType="1"/>
            </p:cNvSpPr>
            <p:nvPr/>
          </p:nvSpPr>
          <p:spPr bwMode="auto">
            <a:xfrm>
              <a:off x="5119688" y="36417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8" name="Line 645"/>
            <p:cNvSpPr>
              <a:spLocks noChangeShapeType="1"/>
            </p:cNvSpPr>
            <p:nvPr/>
          </p:nvSpPr>
          <p:spPr bwMode="auto">
            <a:xfrm>
              <a:off x="5129213" y="36417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9" name="Line 646"/>
            <p:cNvSpPr>
              <a:spLocks noChangeShapeType="1"/>
            </p:cNvSpPr>
            <p:nvPr/>
          </p:nvSpPr>
          <p:spPr bwMode="auto">
            <a:xfrm>
              <a:off x="5148263" y="36417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0" name="Line 647"/>
            <p:cNvSpPr>
              <a:spLocks noChangeShapeType="1"/>
            </p:cNvSpPr>
            <p:nvPr/>
          </p:nvSpPr>
          <p:spPr bwMode="auto">
            <a:xfrm>
              <a:off x="5167313" y="36417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1" name="Line 648"/>
            <p:cNvSpPr>
              <a:spLocks noChangeShapeType="1"/>
            </p:cNvSpPr>
            <p:nvPr/>
          </p:nvSpPr>
          <p:spPr bwMode="auto">
            <a:xfrm>
              <a:off x="5176838" y="36417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2" name="Line 649"/>
            <p:cNvSpPr>
              <a:spLocks noChangeShapeType="1"/>
            </p:cNvSpPr>
            <p:nvPr/>
          </p:nvSpPr>
          <p:spPr bwMode="auto">
            <a:xfrm>
              <a:off x="5186363" y="36417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3" name="Line 650"/>
            <p:cNvSpPr>
              <a:spLocks noChangeShapeType="1"/>
            </p:cNvSpPr>
            <p:nvPr/>
          </p:nvSpPr>
          <p:spPr bwMode="auto">
            <a:xfrm>
              <a:off x="4262438" y="3365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4" name="Line 651"/>
            <p:cNvSpPr>
              <a:spLocks noChangeShapeType="1"/>
            </p:cNvSpPr>
            <p:nvPr/>
          </p:nvSpPr>
          <p:spPr bwMode="auto">
            <a:xfrm>
              <a:off x="4281488" y="33750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5" name="Line 652"/>
            <p:cNvSpPr>
              <a:spLocks noChangeShapeType="1"/>
            </p:cNvSpPr>
            <p:nvPr/>
          </p:nvSpPr>
          <p:spPr bwMode="auto">
            <a:xfrm>
              <a:off x="4910138" y="35750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6" name="Line 653"/>
            <p:cNvSpPr>
              <a:spLocks noChangeShapeType="1"/>
            </p:cNvSpPr>
            <p:nvPr/>
          </p:nvSpPr>
          <p:spPr bwMode="auto">
            <a:xfrm>
              <a:off x="4452938" y="34512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7" name="Line 654"/>
            <p:cNvSpPr>
              <a:spLocks noChangeShapeType="1"/>
            </p:cNvSpPr>
            <p:nvPr/>
          </p:nvSpPr>
          <p:spPr bwMode="auto">
            <a:xfrm>
              <a:off x="4938713" y="35845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8" name="Line 655"/>
            <p:cNvSpPr>
              <a:spLocks noChangeShapeType="1"/>
            </p:cNvSpPr>
            <p:nvPr/>
          </p:nvSpPr>
          <p:spPr bwMode="auto">
            <a:xfrm>
              <a:off x="5214938"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9" name="Line 656"/>
            <p:cNvSpPr>
              <a:spLocks noChangeShapeType="1"/>
            </p:cNvSpPr>
            <p:nvPr/>
          </p:nvSpPr>
          <p:spPr bwMode="auto">
            <a:xfrm>
              <a:off x="5233988"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0" name="Line 657"/>
            <p:cNvSpPr>
              <a:spLocks noChangeShapeType="1"/>
            </p:cNvSpPr>
            <p:nvPr/>
          </p:nvSpPr>
          <p:spPr bwMode="auto">
            <a:xfrm>
              <a:off x="5262563"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1" name="Line 658"/>
            <p:cNvSpPr>
              <a:spLocks noChangeShapeType="1"/>
            </p:cNvSpPr>
            <p:nvPr/>
          </p:nvSpPr>
          <p:spPr bwMode="auto">
            <a:xfrm>
              <a:off x="5281613"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2" name="Line 659"/>
            <p:cNvSpPr>
              <a:spLocks noChangeShapeType="1"/>
            </p:cNvSpPr>
            <p:nvPr/>
          </p:nvSpPr>
          <p:spPr bwMode="auto">
            <a:xfrm>
              <a:off x="5322888" y="3673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3" name="Line 660"/>
            <p:cNvSpPr>
              <a:spLocks noChangeShapeType="1"/>
            </p:cNvSpPr>
            <p:nvPr/>
          </p:nvSpPr>
          <p:spPr bwMode="auto">
            <a:xfrm>
              <a:off x="5313363" y="3673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4" name="Line 661"/>
            <p:cNvSpPr>
              <a:spLocks noChangeShapeType="1"/>
            </p:cNvSpPr>
            <p:nvPr/>
          </p:nvSpPr>
          <p:spPr bwMode="auto">
            <a:xfrm>
              <a:off x="5313363" y="3673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5" name="Line 662"/>
            <p:cNvSpPr>
              <a:spLocks noChangeShapeType="1"/>
            </p:cNvSpPr>
            <p:nvPr/>
          </p:nvSpPr>
          <p:spPr bwMode="auto">
            <a:xfrm>
              <a:off x="5303838" y="3673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6" name="Line 663"/>
            <p:cNvSpPr>
              <a:spLocks noChangeShapeType="1"/>
            </p:cNvSpPr>
            <p:nvPr/>
          </p:nvSpPr>
          <p:spPr bwMode="auto">
            <a:xfrm>
              <a:off x="3938588" y="3175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7" name="Line 664"/>
            <p:cNvSpPr>
              <a:spLocks noChangeShapeType="1"/>
            </p:cNvSpPr>
            <p:nvPr/>
          </p:nvSpPr>
          <p:spPr bwMode="auto">
            <a:xfrm>
              <a:off x="4014788" y="31940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8" name="Line 665"/>
            <p:cNvSpPr>
              <a:spLocks noChangeShapeType="1"/>
            </p:cNvSpPr>
            <p:nvPr/>
          </p:nvSpPr>
          <p:spPr bwMode="auto">
            <a:xfrm>
              <a:off x="3833813" y="3136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9" name="Line 666"/>
            <p:cNvSpPr>
              <a:spLocks noChangeShapeType="1"/>
            </p:cNvSpPr>
            <p:nvPr/>
          </p:nvSpPr>
          <p:spPr bwMode="auto">
            <a:xfrm>
              <a:off x="4586288" y="3517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0" name="Line 667"/>
            <p:cNvSpPr>
              <a:spLocks noChangeShapeType="1"/>
            </p:cNvSpPr>
            <p:nvPr/>
          </p:nvSpPr>
          <p:spPr bwMode="auto">
            <a:xfrm>
              <a:off x="4595813" y="3517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1" name="Line 668"/>
            <p:cNvSpPr>
              <a:spLocks noChangeShapeType="1"/>
            </p:cNvSpPr>
            <p:nvPr/>
          </p:nvSpPr>
          <p:spPr bwMode="auto">
            <a:xfrm>
              <a:off x="4605338" y="3517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2" name="Line 669"/>
            <p:cNvSpPr>
              <a:spLocks noChangeShapeType="1"/>
            </p:cNvSpPr>
            <p:nvPr/>
          </p:nvSpPr>
          <p:spPr bwMode="auto">
            <a:xfrm>
              <a:off x="4614863" y="3517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3" name="Line 670"/>
            <p:cNvSpPr>
              <a:spLocks noChangeShapeType="1"/>
            </p:cNvSpPr>
            <p:nvPr/>
          </p:nvSpPr>
          <p:spPr bwMode="auto">
            <a:xfrm>
              <a:off x="4491038" y="3479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4" name="Line 671"/>
            <p:cNvSpPr>
              <a:spLocks noChangeShapeType="1"/>
            </p:cNvSpPr>
            <p:nvPr/>
          </p:nvSpPr>
          <p:spPr bwMode="auto">
            <a:xfrm>
              <a:off x="4500563" y="3479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5" name="Line 672"/>
            <p:cNvSpPr>
              <a:spLocks noChangeShapeType="1"/>
            </p:cNvSpPr>
            <p:nvPr/>
          </p:nvSpPr>
          <p:spPr bwMode="auto">
            <a:xfrm>
              <a:off x="4500563" y="3479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6" name="Line 673"/>
            <p:cNvSpPr>
              <a:spLocks noChangeShapeType="1"/>
            </p:cNvSpPr>
            <p:nvPr/>
          </p:nvSpPr>
          <p:spPr bwMode="auto">
            <a:xfrm>
              <a:off x="4510088" y="3479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7" name="Line 674"/>
            <p:cNvSpPr>
              <a:spLocks noChangeShapeType="1"/>
            </p:cNvSpPr>
            <p:nvPr/>
          </p:nvSpPr>
          <p:spPr bwMode="auto">
            <a:xfrm>
              <a:off x="475773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8" name="Line 675"/>
            <p:cNvSpPr>
              <a:spLocks noChangeShapeType="1"/>
            </p:cNvSpPr>
            <p:nvPr/>
          </p:nvSpPr>
          <p:spPr bwMode="auto">
            <a:xfrm>
              <a:off x="476726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9" name="Line 676"/>
            <p:cNvSpPr>
              <a:spLocks noChangeShapeType="1"/>
            </p:cNvSpPr>
            <p:nvPr/>
          </p:nvSpPr>
          <p:spPr bwMode="auto">
            <a:xfrm>
              <a:off x="476726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0" name="Line 677"/>
            <p:cNvSpPr>
              <a:spLocks noChangeShapeType="1"/>
            </p:cNvSpPr>
            <p:nvPr/>
          </p:nvSpPr>
          <p:spPr bwMode="auto">
            <a:xfrm>
              <a:off x="477678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1" name="Line 678"/>
            <p:cNvSpPr>
              <a:spLocks noChangeShapeType="1"/>
            </p:cNvSpPr>
            <p:nvPr/>
          </p:nvSpPr>
          <p:spPr bwMode="auto">
            <a:xfrm>
              <a:off x="4395788" y="3422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2" name="Line 679"/>
            <p:cNvSpPr>
              <a:spLocks noChangeShapeType="1"/>
            </p:cNvSpPr>
            <p:nvPr/>
          </p:nvSpPr>
          <p:spPr bwMode="auto">
            <a:xfrm>
              <a:off x="4405313" y="3422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3" name="Line 680"/>
            <p:cNvSpPr>
              <a:spLocks noChangeShapeType="1"/>
            </p:cNvSpPr>
            <p:nvPr/>
          </p:nvSpPr>
          <p:spPr bwMode="auto">
            <a:xfrm>
              <a:off x="4414838" y="3422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4" name="Line 681"/>
            <p:cNvSpPr>
              <a:spLocks noChangeShapeType="1"/>
            </p:cNvSpPr>
            <p:nvPr/>
          </p:nvSpPr>
          <p:spPr bwMode="auto">
            <a:xfrm>
              <a:off x="4433888" y="3422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5" name="Line 682"/>
            <p:cNvSpPr>
              <a:spLocks noChangeShapeType="1"/>
            </p:cNvSpPr>
            <p:nvPr/>
          </p:nvSpPr>
          <p:spPr bwMode="auto">
            <a:xfrm>
              <a:off x="4662488" y="35274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6" name="Line 683"/>
            <p:cNvSpPr>
              <a:spLocks noChangeShapeType="1"/>
            </p:cNvSpPr>
            <p:nvPr/>
          </p:nvSpPr>
          <p:spPr bwMode="auto">
            <a:xfrm>
              <a:off x="4691063" y="35369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7" name="Line 684"/>
            <p:cNvSpPr>
              <a:spLocks noChangeShapeType="1"/>
            </p:cNvSpPr>
            <p:nvPr/>
          </p:nvSpPr>
          <p:spPr bwMode="auto">
            <a:xfrm>
              <a:off x="4652963" y="35274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8" name="Line 685"/>
            <p:cNvSpPr>
              <a:spLocks noChangeShapeType="1"/>
            </p:cNvSpPr>
            <p:nvPr/>
          </p:nvSpPr>
          <p:spPr bwMode="auto">
            <a:xfrm>
              <a:off x="4719638" y="3546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9" name="Line 686"/>
            <p:cNvSpPr>
              <a:spLocks noChangeShapeType="1"/>
            </p:cNvSpPr>
            <p:nvPr/>
          </p:nvSpPr>
          <p:spPr bwMode="auto">
            <a:xfrm>
              <a:off x="4795838" y="35655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0" name="Line 687"/>
            <p:cNvSpPr>
              <a:spLocks noChangeShapeType="1"/>
            </p:cNvSpPr>
            <p:nvPr/>
          </p:nvSpPr>
          <p:spPr bwMode="auto">
            <a:xfrm>
              <a:off x="4814888" y="35655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1" name="Line 688"/>
            <p:cNvSpPr>
              <a:spLocks noChangeShapeType="1"/>
            </p:cNvSpPr>
            <p:nvPr/>
          </p:nvSpPr>
          <p:spPr bwMode="auto">
            <a:xfrm>
              <a:off x="4833938" y="35655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2" name="Line 689"/>
            <p:cNvSpPr>
              <a:spLocks noChangeShapeType="1"/>
            </p:cNvSpPr>
            <p:nvPr/>
          </p:nvSpPr>
          <p:spPr bwMode="auto">
            <a:xfrm>
              <a:off x="4843463" y="35655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3" name="Freeform 690"/>
            <p:cNvSpPr>
              <a:spLocks/>
            </p:cNvSpPr>
            <p:nvPr/>
          </p:nvSpPr>
          <p:spPr bwMode="auto">
            <a:xfrm>
              <a:off x="3786188" y="3127375"/>
              <a:ext cx="1571625" cy="590550"/>
            </a:xfrm>
            <a:custGeom>
              <a:avLst/>
              <a:gdLst>
                <a:gd name="T0" fmla="*/ 163 w 165"/>
                <a:gd name="T1" fmla="*/ 62 h 62"/>
                <a:gd name="T2" fmla="*/ 157 w 165"/>
                <a:gd name="T3" fmla="*/ 60 h 62"/>
                <a:gd name="T4" fmla="*/ 149 w 165"/>
                <a:gd name="T5" fmla="*/ 58 h 62"/>
                <a:gd name="T6" fmla="*/ 141 w 165"/>
                <a:gd name="T7" fmla="*/ 57 h 62"/>
                <a:gd name="T8" fmla="*/ 136 w 165"/>
                <a:gd name="T9" fmla="*/ 55 h 62"/>
                <a:gd name="T10" fmla="*/ 128 w 165"/>
                <a:gd name="T11" fmla="*/ 54 h 62"/>
                <a:gd name="T12" fmla="*/ 126 w 165"/>
                <a:gd name="T13" fmla="*/ 53 h 62"/>
                <a:gd name="T14" fmla="*/ 122 w 165"/>
                <a:gd name="T15" fmla="*/ 51 h 62"/>
                <a:gd name="T16" fmla="*/ 119 w 165"/>
                <a:gd name="T17" fmla="*/ 50 h 62"/>
                <a:gd name="T18" fmla="*/ 113 w 165"/>
                <a:gd name="T19" fmla="*/ 49 h 62"/>
                <a:gd name="T20" fmla="*/ 104 w 165"/>
                <a:gd name="T21" fmla="*/ 47 h 62"/>
                <a:gd name="T22" fmla="*/ 100 w 165"/>
                <a:gd name="T23" fmla="*/ 46 h 62"/>
                <a:gd name="T24" fmla="*/ 93 w 165"/>
                <a:gd name="T25" fmla="*/ 45 h 62"/>
                <a:gd name="T26" fmla="*/ 88 w 165"/>
                <a:gd name="T27" fmla="*/ 43 h 62"/>
                <a:gd name="T28" fmla="*/ 82 w 165"/>
                <a:gd name="T29" fmla="*/ 41 h 62"/>
                <a:gd name="T30" fmla="*/ 80 w 165"/>
                <a:gd name="T31" fmla="*/ 40 h 62"/>
                <a:gd name="T32" fmla="*/ 78 w 165"/>
                <a:gd name="T33" fmla="*/ 39 h 62"/>
                <a:gd name="T34" fmla="*/ 73 w 165"/>
                <a:gd name="T35" fmla="*/ 37 h 62"/>
                <a:gd name="T36" fmla="*/ 69 w 165"/>
                <a:gd name="T37" fmla="*/ 35 h 62"/>
                <a:gd name="T38" fmla="*/ 66 w 165"/>
                <a:gd name="T39" fmla="*/ 33 h 62"/>
                <a:gd name="T40" fmla="*/ 63 w 165"/>
                <a:gd name="T41" fmla="*/ 31 h 62"/>
                <a:gd name="T42" fmla="*/ 59 w 165"/>
                <a:gd name="T43" fmla="*/ 30 h 62"/>
                <a:gd name="T44" fmla="*/ 54 w 165"/>
                <a:gd name="T45" fmla="*/ 28 h 62"/>
                <a:gd name="T46" fmla="*/ 48 w 165"/>
                <a:gd name="T47" fmla="*/ 27 h 62"/>
                <a:gd name="T48" fmla="*/ 47 w 165"/>
                <a:gd name="T49" fmla="*/ 25 h 62"/>
                <a:gd name="T50" fmla="*/ 43 w 165"/>
                <a:gd name="T51" fmla="*/ 24 h 62"/>
                <a:gd name="T52" fmla="*/ 41 w 165"/>
                <a:gd name="T53" fmla="*/ 21 h 62"/>
                <a:gd name="T54" fmla="*/ 38 w 165"/>
                <a:gd name="T55" fmla="*/ 19 h 62"/>
                <a:gd name="T56" fmla="*/ 36 w 165"/>
                <a:gd name="T57" fmla="*/ 17 h 62"/>
                <a:gd name="T58" fmla="*/ 32 w 165"/>
                <a:gd name="T59" fmla="*/ 15 h 62"/>
                <a:gd name="T60" fmla="*/ 29 w 165"/>
                <a:gd name="T61" fmla="*/ 14 h 62"/>
                <a:gd name="T62" fmla="*/ 26 w 165"/>
                <a:gd name="T63" fmla="*/ 11 h 62"/>
                <a:gd name="T64" fmla="*/ 21 w 165"/>
                <a:gd name="T65" fmla="*/ 10 h 62"/>
                <a:gd name="T66" fmla="*/ 18 w 165"/>
                <a:gd name="T67" fmla="*/ 7 h 62"/>
                <a:gd name="T68" fmla="*/ 13 w 165"/>
                <a:gd name="T69" fmla="*/ 6 h 62"/>
                <a:gd name="T70" fmla="*/ 8 w 165"/>
                <a:gd name="T71" fmla="*/ 3 h 62"/>
                <a:gd name="T72" fmla="*/ 4 w 165"/>
                <a:gd name="T73" fmla="*/ 2 h 62"/>
                <a:gd name="T74" fmla="*/ 2 w 165"/>
                <a:gd name="T7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5" h="62">
                  <a:moveTo>
                    <a:pt x="165" y="62"/>
                  </a:moveTo>
                  <a:lnTo>
                    <a:pt x="163" y="62"/>
                  </a:lnTo>
                  <a:lnTo>
                    <a:pt x="163" y="60"/>
                  </a:lnTo>
                  <a:lnTo>
                    <a:pt x="157" y="60"/>
                  </a:lnTo>
                  <a:lnTo>
                    <a:pt x="157" y="58"/>
                  </a:lnTo>
                  <a:lnTo>
                    <a:pt x="149" y="58"/>
                  </a:lnTo>
                  <a:lnTo>
                    <a:pt x="149" y="57"/>
                  </a:lnTo>
                  <a:lnTo>
                    <a:pt x="141" y="57"/>
                  </a:lnTo>
                  <a:lnTo>
                    <a:pt x="136" y="57"/>
                  </a:lnTo>
                  <a:lnTo>
                    <a:pt x="136" y="55"/>
                  </a:lnTo>
                  <a:lnTo>
                    <a:pt x="128" y="55"/>
                  </a:lnTo>
                  <a:lnTo>
                    <a:pt x="128" y="54"/>
                  </a:lnTo>
                  <a:lnTo>
                    <a:pt x="126" y="54"/>
                  </a:lnTo>
                  <a:lnTo>
                    <a:pt x="126" y="53"/>
                  </a:lnTo>
                  <a:lnTo>
                    <a:pt x="122" y="53"/>
                  </a:lnTo>
                  <a:lnTo>
                    <a:pt x="122" y="51"/>
                  </a:lnTo>
                  <a:lnTo>
                    <a:pt x="119" y="51"/>
                  </a:lnTo>
                  <a:lnTo>
                    <a:pt x="119" y="50"/>
                  </a:lnTo>
                  <a:lnTo>
                    <a:pt x="113" y="50"/>
                  </a:lnTo>
                  <a:lnTo>
                    <a:pt x="113" y="49"/>
                  </a:lnTo>
                  <a:lnTo>
                    <a:pt x="104" y="49"/>
                  </a:lnTo>
                  <a:lnTo>
                    <a:pt x="104" y="47"/>
                  </a:lnTo>
                  <a:lnTo>
                    <a:pt x="100" y="47"/>
                  </a:lnTo>
                  <a:lnTo>
                    <a:pt x="100" y="46"/>
                  </a:lnTo>
                  <a:lnTo>
                    <a:pt x="93" y="46"/>
                  </a:lnTo>
                  <a:lnTo>
                    <a:pt x="93" y="45"/>
                  </a:lnTo>
                  <a:lnTo>
                    <a:pt x="88" y="45"/>
                  </a:lnTo>
                  <a:lnTo>
                    <a:pt x="88" y="43"/>
                  </a:lnTo>
                  <a:lnTo>
                    <a:pt x="82" y="43"/>
                  </a:lnTo>
                  <a:lnTo>
                    <a:pt x="82" y="41"/>
                  </a:lnTo>
                  <a:lnTo>
                    <a:pt x="80" y="41"/>
                  </a:lnTo>
                  <a:lnTo>
                    <a:pt x="80" y="40"/>
                  </a:lnTo>
                  <a:lnTo>
                    <a:pt x="78" y="40"/>
                  </a:lnTo>
                  <a:lnTo>
                    <a:pt x="78" y="39"/>
                  </a:lnTo>
                  <a:lnTo>
                    <a:pt x="73" y="39"/>
                  </a:lnTo>
                  <a:lnTo>
                    <a:pt x="73" y="37"/>
                  </a:lnTo>
                  <a:lnTo>
                    <a:pt x="69" y="37"/>
                  </a:lnTo>
                  <a:lnTo>
                    <a:pt x="69" y="35"/>
                  </a:lnTo>
                  <a:lnTo>
                    <a:pt x="66" y="35"/>
                  </a:lnTo>
                  <a:lnTo>
                    <a:pt x="66" y="33"/>
                  </a:lnTo>
                  <a:lnTo>
                    <a:pt x="63" y="33"/>
                  </a:lnTo>
                  <a:lnTo>
                    <a:pt x="63" y="31"/>
                  </a:lnTo>
                  <a:lnTo>
                    <a:pt x="59" y="31"/>
                  </a:lnTo>
                  <a:lnTo>
                    <a:pt x="59" y="30"/>
                  </a:lnTo>
                  <a:lnTo>
                    <a:pt x="54" y="30"/>
                  </a:lnTo>
                  <a:lnTo>
                    <a:pt x="54" y="28"/>
                  </a:lnTo>
                  <a:lnTo>
                    <a:pt x="48" y="28"/>
                  </a:lnTo>
                  <a:lnTo>
                    <a:pt x="48" y="27"/>
                  </a:lnTo>
                  <a:lnTo>
                    <a:pt x="47" y="27"/>
                  </a:lnTo>
                  <a:lnTo>
                    <a:pt x="47" y="25"/>
                  </a:lnTo>
                  <a:lnTo>
                    <a:pt x="43" y="25"/>
                  </a:lnTo>
                  <a:lnTo>
                    <a:pt x="43" y="24"/>
                  </a:lnTo>
                  <a:lnTo>
                    <a:pt x="41" y="24"/>
                  </a:lnTo>
                  <a:lnTo>
                    <a:pt x="41" y="21"/>
                  </a:lnTo>
                  <a:lnTo>
                    <a:pt x="38" y="21"/>
                  </a:lnTo>
                  <a:lnTo>
                    <a:pt x="38" y="19"/>
                  </a:lnTo>
                  <a:lnTo>
                    <a:pt x="36" y="19"/>
                  </a:lnTo>
                  <a:lnTo>
                    <a:pt x="36" y="17"/>
                  </a:lnTo>
                  <a:lnTo>
                    <a:pt x="32" y="17"/>
                  </a:lnTo>
                  <a:lnTo>
                    <a:pt x="32" y="15"/>
                  </a:lnTo>
                  <a:lnTo>
                    <a:pt x="29" y="15"/>
                  </a:lnTo>
                  <a:lnTo>
                    <a:pt x="29" y="14"/>
                  </a:lnTo>
                  <a:lnTo>
                    <a:pt x="26" y="14"/>
                  </a:lnTo>
                  <a:lnTo>
                    <a:pt x="26" y="11"/>
                  </a:lnTo>
                  <a:lnTo>
                    <a:pt x="21" y="11"/>
                  </a:lnTo>
                  <a:lnTo>
                    <a:pt x="21" y="10"/>
                  </a:lnTo>
                  <a:lnTo>
                    <a:pt x="18" y="10"/>
                  </a:lnTo>
                  <a:lnTo>
                    <a:pt x="18" y="7"/>
                  </a:lnTo>
                  <a:lnTo>
                    <a:pt x="13" y="7"/>
                  </a:lnTo>
                  <a:lnTo>
                    <a:pt x="13" y="6"/>
                  </a:lnTo>
                  <a:lnTo>
                    <a:pt x="8" y="6"/>
                  </a:lnTo>
                  <a:lnTo>
                    <a:pt x="8" y="3"/>
                  </a:lnTo>
                  <a:lnTo>
                    <a:pt x="4" y="3"/>
                  </a:lnTo>
                  <a:lnTo>
                    <a:pt x="4" y="2"/>
                  </a:lnTo>
                  <a:lnTo>
                    <a:pt x="2" y="2"/>
                  </a:lnTo>
                  <a:lnTo>
                    <a:pt x="2"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extLst>
      <p:ext uri="{BB962C8B-B14F-4D97-AF65-F5344CB8AC3E}">
        <p14:creationId xmlns:p14="http://schemas.microsoft.com/office/powerpoint/2010/main" val="1841066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en-GB" b="1" kern="1200" dirty="0">
                <a:latin typeface="Arial" charset="0"/>
                <a:cs typeface="Arial" charset="0"/>
              </a:rPr>
              <a:t>Study objective</a:t>
            </a:r>
            <a:r>
              <a:rPr lang="en-GB" kern="1200" dirty="0">
                <a:latin typeface="Arial" charset="0"/>
                <a:cs typeface="Arial" charset="0"/>
              </a:rPr>
              <a:t> </a:t>
            </a:r>
          </a:p>
          <a:p>
            <a:pPr lvl="0"/>
            <a:r>
              <a:rPr lang="en-GB" dirty="0" smtClean="0"/>
              <a:t>To examine if molecular subtypes of CRC were associated with differential prognosis and benefit for DFS with FLOX vs </a:t>
            </a:r>
            <a:r>
              <a:rPr lang="en-GB" dirty="0">
                <a:solidFill>
                  <a:schemeClr val="tx1"/>
                </a:solidFill>
                <a:latin typeface="Arial" charset="0"/>
                <a:cs typeface="Arial" charset="0"/>
              </a:rPr>
              <a:t>5FU + </a:t>
            </a:r>
            <a:r>
              <a:rPr lang="en-US" dirty="0" smtClean="0"/>
              <a:t>leucovorin</a:t>
            </a: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pPr>
              <a:spcBef>
                <a:spcPts val="1200"/>
              </a:spcBef>
            </a:pPr>
            <a:r>
              <a:rPr lang="en-GB" dirty="0" smtClean="0"/>
              <a:t>Two patients cohorts were analysed:</a:t>
            </a:r>
          </a:p>
          <a:p>
            <a:pPr lvl="1"/>
            <a:r>
              <a:rPr lang="en-GB" dirty="0" smtClean="0"/>
              <a:t>Discovery </a:t>
            </a:r>
            <a:r>
              <a:rPr lang="en-GB" dirty="0"/>
              <a:t>cohort (n=848</a:t>
            </a:r>
            <a:r>
              <a:rPr lang="en-GB" dirty="0" smtClean="0"/>
              <a:t>):  Patients </a:t>
            </a:r>
            <a:r>
              <a:rPr lang="en-GB" dirty="0"/>
              <a:t>subtyped with CRCA </a:t>
            </a:r>
            <a:r>
              <a:rPr lang="en-GB" dirty="0" smtClean="0"/>
              <a:t>classifier</a:t>
            </a:r>
          </a:p>
          <a:p>
            <a:pPr lvl="1"/>
            <a:r>
              <a:rPr lang="en-GB" altLang="zh-CN" dirty="0">
                <a:ea typeface="SimSun" pitchFamily="2" charset="-122"/>
              </a:rPr>
              <a:t>Validation cohort (n=881</a:t>
            </a:r>
            <a:r>
              <a:rPr lang="en-GB" altLang="zh-CN" dirty="0" smtClean="0">
                <a:ea typeface="SimSun" pitchFamily="2" charset="-122"/>
              </a:rPr>
              <a:t>):  Patients </a:t>
            </a:r>
            <a:r>
              <a:rPr lang="en-GB" altLang="zh-CN" dirty="0">
                <a:ea typeface="SimSun" pitchFamily="2" charset="-122"/>
              </a:rPr>
              <a:t>prospectively examined with a </a:t>
            </a:r>
            <a:r>
              <a:rPr lang="en-GB" altLang="zh-CN" dirty="0" smtClean="0">
                <a:ea typeface="SimSun" pitchFamily="2" charset="-122"/>
              </a:rPr>
              <a:t>pre-specified </a:t>
            </a:r>
            <a:br>
              <a:rPr lang="en-GB" altLang="zh-CN" dirty="0" smtClean="0">
                <a:ea typeface="SimSun" pitchFamily="2" charset="-122"/>
              </a:rPr>
            </a:br>
            <a:r>
              <a:rPr lang="en-GB" altLang="zh-CN" dirty="0" smtClean="0">
                <a:ea typeface="SimSun" pitchFamily="2" charset="-122"/>
              </a:rPr>
              <a:t>			     statistical </a:t>
            </a:r>
            <a:r>
              <a:rPr lang="en-GB" altLang="zh-CN" dirty="0">
                <a:ea typeface="SimSun" pitchFamily="2" charset="-122"/>
              </a:rPr>
              <a:t>analysis plan</a:t>
            </a:r>
            <a:endParaRPr lang="en-GB" dirty="0"/>
          </a:p>
          <a:p>
            <a:pPr lvl="1"/>
            <a:endParaRPr lang="en-GB" dirty="0"/>
          </a:p>
        </p:txBody>
      </p:sp>
      <p:sp>
        <p:nvSpPr>
          <p:cNvPr id="5122" name="Rectangle 2"/>
          <p:cNvSpPr>
            <a:spLocks noGrp="1" noChangeArrowheads="1"/>
          </p:cNvSpPr>
          <p:nvPr>
            <p:ph type="title"/>
          </p:nvPr>
        </p:nvSpPr>
        <p:spPr/>
        <p:txBody>
          <a:bodyPr/>
          <a:lstStyle/>
          <a:p>
            <a:r>
              <a:rPr lang="en-GB" dirty="0" smtClean="0"/>
              <a:t>3510</a:t>
            </a:r>
            <a:r>
              <a:rPr lang="en-GB" dirty="0"/>
              <a:t>: Clinical outcome and benefit of oxaliplatin in colon cancer according to intrinsic subtypes: Results from NRG Oncology/NSABP </a:t>
            </a:r>
            <a:r>
              <a:rPr lang="en-GB" dirty="0" smtClean="0"/>
              <a:t>C-07 – </a:t>
            </a:r>
            <a:r>
              <a:rPr lang="en-GB" dirty="0"/>
              <a:t>Pogue-</a:t>
            </a:r>
            <a:r>
              <a:rPr lang="en-GB" dirty="0" err="1"/>
              <a:t>Geile</a:t>
            </a:r>
            <a:r>
              <a:rPr lang="en-GB" dirty="0"/>
              <a:t> </a:t>
            </a:r>
            <a:r>
              <a:rPr lang="en-GB" dirty="0" smtClean="0"/>
              <a:t>KL, et al</a:t>
            </a:r>
            <a:endParaRPr lang="en-GB" dirty="0"/>
          </a:p>
        </p:txBody>
      </p:sp>
      <p:sp>
        <p:nvSpPr>
          <p:cNvPr id="14" name="Text Placeholder 13"/>
          <p:cNvSpPr>
            <a:spLocks noGrp="1"/>
          </p:cNvSpPr>
          <p:nvPr>
            <p:ph type="body" sz="quarter" idx="10"/>
          </p:nvPr>
        </p:nvSpPr>
        <p:spPr>
          <a:xfrm>
            <a:off x="365125" y="6381328"/>
            <a:ext cx="4130675" cy="202035"/>
          </a:xfrm>
        </p:spPr>
        <p:txBody>
          <a:bodyPr/>
          <a:lstStyle/>
          <a:p>
            <a:r>
              <a:rPr lang="en-GB" dirty="0" smtClean="0"/>
              <a:t>CRCA</a:t>
            </a:r>
            <a:r>
              <a:rPr lang="en-GB" dirty="0"/>
              <a:t>, Colorectal Cancer </a:t>
            </a:r>
            <a:r>
              <a:rPr lang="en-GB" dirty="0" smtClean="0"/>
              <a:t>Assigner.</a:t>
            </a:r>
            <a:endParaRPr lang="en-GB" dirty="0"/>
          </a:p>
        </p:txBody>
      </p:sp>
      <p:sp>
        <p:nvSpPr>
          <p:cNvPr id="15" name="Text Placeholder 14"/>
          <p:cNvSpPr>
            <a:spLocks noGrp="1"/>
          </p:cNvSpPr>
          <p:nvPr>
            <p:ph type="body" sz="quarter" idx="11"/>
          </p:nvPr>
        </p:nvSpPr>
        <p:spPr/>
        <p:txBody>
          <a:bodyPr/>
          <a:lstStyle/>
          <a:p>
            <a:r>
              <a:rPr lang="en-GB" dirty="0"/>
              <a:t>Pogue-</a:t>
            </a:r>
            <a:r>
              <a:rPr lang="en-GB" dirty="0" err="1"/>
              <a:t>Geile</a:t>
            </a:r>
            <a:r>
              <a:rPr lang="en-GB" dirty="0"/>
              <a:t> </a:t>
            </a:r>
            <a:r>
              <a:rPr lang="en-GB" dirty="0" smtClean="0"/>
              <a:t>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3510</a:t>
            </a:r>
            <a:endParaRPr lang="en-GB" dirty="0"/>
          </a:p>
        </p:txBody>
      </p:sp>
      <p:cxnSp>
        <p:nvCxnSpPr>
          <p:cNvPr id="8" name="AutoShape 15"/>
          <p:cNvCxnSpPr>
            <a:cxnSpLocks noChangeShapeType="1"/>
            <a:endCxn id="13" idx="1"/>
          </p:cNvCxnSpPr>
          <p:nvPr/>
        </p:nvCxnSpPr>
        <p:spPr bwMode="auto">
          <a:xfrm rot="5400000" flipH="1" flipV="1">
            <a:off x="4335311" y="2713238"/>
            <a:ext cx="972000" cy="631974"/>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p:cNvCxnSpPr>
          <p:nvPr/>
        </p:nvCxnSpPr>
        <p:spPr bwMode="auto">
          <a:xfrm>
            <a:off x="3956802" y="3499230"/>
            <a:ext cx="576000"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5137298" y="2132856"/>
            <a:ext cx="3060000" cy="82073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sz="1600" dirty="0" smtClean="0">
                <a:solidFill>
                  <a:srgbClr val="FFFFFF"/>
                </a:solidFill>
                <a:latin typeface="Arial"/>
                <a:ea typeface="SimSun" pitchFamily="2" charset="-122"/>
                <a:cs typeface="Arial"/>
              </a:rPr>
              <a:t>FLOX</a:t>
            </a:r>
          </a:p>
        </p:txBody>
      </p:sp>
      <p:sp>
        <p:nvSpPr>
          <p:cNvPr id="16" name="AutoShape 9"/>
          <p:cNvSpPr>
            <a:spLocks noChangeArrowheads="1"/>
          </p:cNvSpPr>
          <p:nvPr/>
        </p:nvSpPr>
        <p:spPr bwMode="auto">
          <a:xfrm>
            <a:off x="637113" y="3040508"/>
            <a:ext cx="3319690" cy="9207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en-US" altLang="zh-CN" dirty="0" smtClean="0">
                <a:solidFill>
                  <a:srgbClr val="FFFFFF"/>
                </a:solidFill>
                <a:latin typeface="Arial"/>
                <a:ea typeface="SimSun" pitchFamily="2" charset="-122"/>
                <a:cs typeface="Arial"/>
              </a:rPr>
              <a:t>Patients with Stage II/III colon cancer  from the C-07 trial (n=1729)</a:t>
            </a:r>
          </a:p>
        </p:txBody>
      </p:sp>
      <p:cxnSp>
        <p:nvCxnSpPr>
          <p:cNvPr id="19" name="AutoShape 16"/>
          <p:cNvCxnSpPr>
            <a:cxnSpLocks noChangeShapeType="1"/>
            <a:endCxn id="22" idx="1"/>
          </p:cNvCxnSpPr>
          <p:nvPr/>
        </p:nvCxnSpPr>
        <p:spPr bwMode="auto">
          <a:xfrm rot="16200000" flipH="1">
            <a:off x="4227311" y="3635006"/>
            <a:ext cx="1188000" cy="631974"/>
          </a:xfrm>
          <a:prstGeom prst="bentConnector2">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5137298" y="4134625"/>
            <a:ext cx="3060000" cy="820736"/>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sz="1600" dirty="0">
                <a:solidFill>
                  <a:srgbClr val="4D4D4D"/>
                </a:solidFill>
                <a:latin typeface="Arial"/>
                <a:ea typeface="SimSun" pitchFamily="2" charset="-122"/>
                <a:cs typeface="Arial"/>
              </a:rPr>
              <a:t>5FU + leucovorin</a:t>
            </a:r>
          </a:p>
        </p:txBody>
      </p:sp>
      <p:sp>
        <p:nvSpPr>
          <p:cNvPr id="10" name="Content Placeholder 26"/>
          <p:cNvSpPr txBox="1">
            <a:spLocks/>
          </p:cNvSpPr>
          <p:nvPr/>
        </p:nvSpPr>
        <p:spPr bwMode="auto">
          <a:xfrm>
            <a:off x="5127925" y="3090732"/>
            <a:ext cx="3260499" cy="892175"/>
          </a:xfrm>
          <a:prstGeom prst="rect">
            <a:avLst/>
          </a:prstGeom>
          <a:noFill/>
          <a:ln w="9525">
            <a:noFill/>
            <a:miter lim="800000"/>
            <a:headEnd/>
            <a:tailEnd/>
          </a:ln>
        </p:spPr>
        <p:txBody>
          <a:bodyPr/>
          <a:lstStyle/>
          <a:p>
            <a:pPr marL="190500" indent="-190500" fontAlgn="auto">
              <a:spcBef>
                <a:spcPts val="0"/>
              </a:spcBef>
              <a:spcAft>
                <a:spcPts val="400"/>
              </a:spcAft>
              <a:defRPr/>
            </a:pPr>
            <a:r>
              <a:rPr lang="en-GB" sz="1600" b="1" dirty="0" smtClean="0">
                <a:solidFill>
                  <a:srgbClr val="043882"/>
                </a:solidFill>
                <a:latin typeface="Arial"/>
                <a:cs typeface="Arial"/>
              </a:rPr>
              <a:t>Stratification</a:t>
            </a:r>
          </a:p>
          <a:p>
            <a:pPr marL="203200" indent="-203200" fontAlgn="auto">
              <a:spcBef>
                <a:spcPts val="0"/>
              </a:spcBef>
              <a:spcAft>
                <a:spcPts val="400"/>
              </a:spcAft>
              <a:buFont typeface="Arial" pitchFamily="34" charset="0"/>
              <a:buChar char="•"/>
              <a:defRPr/>
            </a:pPr>
            <a:r>
              <a:rPr lang="en-GB" sz="1600" dirty="0" smtClean="0">
                <a:solidFill>
                  <a:srgbClr val="4D4D4D"/>
                </a:solidFill>
                <a:latin typeface="Arial"/>
                <a:cs typeface="Arial"/>
              </a:rPr>
              <a:t>Chronological </a:t>
            </a:r>
            <a:r>
              <a:rPr lang="en-GB" sz="1600" dirty="0">
                <a:solidFill>
                  <a:srgbClr val="4D4D4D"/>
                </a:solidFill>
                <a:latin typeface="Arial"/>
                <a:cs typeface="Arial"/>
              </a:rPr>
              <a:t>order of tissue block </a:t>
            </a:r>
            <a:r>
              <a:rPr lang="en-GB" sz="1600" dirty="0" smtClean="0">
                <a:solidFill>
                  <a:srgbClr val="4D4D4D"/>
                </a:solidFill>
                <a:latin typeface="Arial"/>
                <a:cs typeface="Arial"/>
              </a:rPr>
              <a:t>submission</a:t>
            </a:r>
            <a:endParaRPr lang="en-GB" sz="1600"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2921737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noFill/>
        </p:spPr>
        <p:txBody>
          <a:bodyPr/>
          <a:lstStyle/>
          <a:p>
            <a:pPr lvl="0">
              <a:buClr>
                <a:srgbClr val="043882"/>
              </a:buClr>
            </a:pPr>
            <a:r>
              <a:rPr lang="en-GB" dirty="0" smtClean="0"/>
              <a:t>NA, not available; TA</a:t>
            </a:r>
            <a:r>
              <a:rPr lang="en-GB" dirty="0"/>
              <a:t>, transit </a:t>
            </a:r>
            <a:r>
              <a:rPr lang="en-GB" dirty="0" smtClean="0"/>
              <a:t>amplifying.</a:t>
            </a:r>
            <a:endParaRPr lang="en-GB" dirty="0"/>
          </a:p>
        </p:txBody>
      </p:sp>
      <p:sp>
        <p:nvSpPr>
          <p:cNvPr id="23" name="Content Placeholder 5"/>
          <p:cNvSpPr>
            <a:spLocks noGrp="1"/>
          </p:cNvSpPr>
          <p:nvPr>
            <p:ph idx="1"/>
          </p:nvPr>
        </p:nvSpPr>
        <p:spPr>
          <a:xfrm>
            <a:off x="365124" y="1254035"/>
            <a:ext cx="8413751" cy="4746172"/>
          </a:xfrm>
        </p:spPr>
        <p:txBody>
          <a:bodyPr/>
          <a:lstStyle/>
          <a:p>
            <a:pPr marL="0" indent="0">
              <a:buNone/>
            </a:pPr>
            <a:r>
              <a:rPr lang="en-GB" b="1" dirty="0" smtClean="0"/>
              <a:t>Key results</a:t>
            </a:r>
          </a:p>
          <a:p>
            <a:endParaRPr lang="en-GB" dirty="0" smtClean="0"/>
          </a:p>
        </p:txBody>
      </p:sp>
      <p:sp>
        <p:nvSpPr>
          <p:cNvPr id="7" name="Rectangle 2"/>
          <p:cNvSpPr>
            <a:spLocks noGrp="1" noChangeArrowheads="1"/>
          </p:cNvSpPr>
          <p:nvPr>
            <p:ph type="title"/>
          </p:nvPr>
        </p:nvSpPr>
        <p:spPr>
          <a:xfrm>
            <a:off x="365124" y="179614"/>
            <a:ext cx="8238945" cy="807720"/>
          </a:xfrm>
        </p:spPr>
        <p:txBody>
          <a:bodyPr/>
          <a:lstStyle/>
          <a:p>
            <a:r>
              <a:rPr lang="en-GB" dirty="0"/>
              <a:t>3510: Clinical outcome and benefit of oxaliplatin in colon cancer according to intrinsic subtypes: Results from NRG Oncology/NSABP C-07 – Pogue-</a:t>
            </a:r>
            <a:r>
              <a:rPr lang="en-GB" dirty="0" err="1"/>
              <a:t>Geile</a:t>
            </a:r>
            <a:r>
              <a:rPr lang="en-GB" dirty="0"/>
              <a:t> KL, et al</a:t>
            </a:r>
          </a:p>
        </p:txBody>
      </p:sp>
      <p:sp>
        <p:nvSpPr>
          <p:cNvPr id="9" name="Text Placeholder 14"/>
          <p:cNvSpPr>
            <a:spLocks noGrp="1"/>
          </p:cNvSpPr>
          <p:nvPr>
            <p:ph type="body" sz="quarter" idx="11"/>
          </p:nvPr>
        </p:nvSpPr>
        <p:spPr>
          <a:xfrm>
            <a:off x="4648200" y="6096000"/>
            <a:ext cx="4130675" cy="487363"/>
          </a:xfrm>
        </p:spPr>
        <p:txBody>
          <a:bodyPr/>
          <a:lstStyle/>
          <a:p>
            <a:r>
              <a:rPr lang="en-GB" dirty="0" smtClean="0"/>
              <a:t>Kay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3510</a:t>
            </a:r>
            <a:endParaRPr lang="en-GB" dirty="0"/>
          </a:p>
        </p:txBody>
      </p:sp>
      <p:grpSp>
        <p:nvGrpSpPr>
          <p:cNvPr id="12" name="Group 11"/>
          <p:cNvGrpSpPr/>
          <p:nvPr/>
        </p:nvGrpSpPr>
        <p:grpSpPr>
          <a:xfrm>
            <a:off x="829168" y="2532862"/>
            <a:ext cx="2128446" cy="677018"/>
            <a:chOff x="829168" y="2434432"/>
            <a:chExt cx="2128446" cy="677018"/>
          </a:xfrm>
        </p:grpSpPr>
        <p:sp>
          <p:nvSpPr>
            <p:cNvPr id="13" name="Line 55"/>
            <p:cNvSpPr>
              <a:spLocks noChangeShapeType="1"/>
            </p:cNvSpPr>
            <p:nvPr/>
          </p:nvSpPr>
          <p:spPr bwMode="auto">
            <a:xfrm>
              <a:off x="953261" y="2531822"/>
              <a:ext cx="0" cy="518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 name="Freeform 53"/>
            <p:cNvSpPr>
              <a:spLocks/>
            </p:cNvSpPr>
            <p:nvPr/>
          </p:nvSpPr>
          <p:spPr bwMode="auto">
            <a:xfrm>
              <a:off x="829168" y="2434432"/>
              <a:ext cx="2128446" cy="623611"/>
            </a:xfrm>
            <a:custGeom>
              <a:avLst/>
              <a:gdLst>
                <a:gd name="T0" fmla="*/ 988 w 1355"/>
                <a:gd name="T1" fmla="*/ 397 h 397"/>
                <a:gd name="T2" fmla="*/ 807 w 1355"/>
                <a:gd name="T3" fmla="*/ 385 h 397"/>
                <a:gd name="T4" fmla="*/ 705 w 1355"/>
                <a:gd name="T5" fmla="*/ 381 h 397"/>
                <a:gd name="T6" fmla="*/ 590 w 1355"/>
                <a:gd name="T7" fmla="*/ 371 h 397"/>
                <a:gd name="T8" fmla="*/ 574 w 1355"/>
                <a:gd name="T9" fmla="*/ 367 h 397"/>
                <a:gd name="T10" fmla="*/ 535 w 1355"/>
                <a:gd name="T11" fmla="*/ 357 h 397"/>
                <a:gd name="T12" fmla="*/ 517 w 1355"/>
                <a:gd name="T13" fmla="*/ 351 h 397"/>
                <a:gd name="T14" fmla="*/ 495 w 1355"/>
                <a:gd name="T15" fmla="*/ 342 h 397"/>
                <a:gd name="T16" fmla="*/ 487 w 1355"/>
                <a:gd name="T17" fmla="*/ 334 h 397"/>
                <a:gd name="T18" fmla="*/ 469 w 1355"/>
                <a:gd name="T19" fmla="*/ 326 h 397"/>
                <a:gd name="T20" fmla="*/ 447 w 1355"/>
                <a:gd name="T21" fmla="*/ 318 h 397"/>
                <a:gd name="T22" fmla="*/ 395 w 1355"/>
                <a:gd name="T23" fmla="*/ 314 h 397"/>
                <a:gd name="T24" fmla="*/ 372 w 1355"/>
                <a:gd name="T25" fmla="*/ 304 h 397"/>
                <a:gd name="T26" fmla="*/ 350 w 1355"/>
                <a:gd name="T27" fmla="*/ 288 h 397"/>
                <a:gd name="T28" fmla="*/ 334 w 1355"/>
                <a:gd name="T29" fmla="*/ 282 h 397"/>
                <a:gd name="T30" fmla="*/ 324 w 1355"/>
                <a:gd name="T31" fmla="*/ 274 h 397"/>
                <a:gd name="T32" fmla="*/ 316 w 1355"/>
                <a:gd name="T33" fmla="*/ 260 h 397"/>
                <a:gd name="T34" fmla="*/ 211 w 1355"/>
                <a:gd name="T35" fmla="*/ 256 h 397"/>
                <a:gd name="T36" fmla="*/ 209 w 1355"/>
                <a:gd name="T37" fmla="*/ 238 h 397"/>
                <a:gd name="T38" fmla="*/ 185 w 1355"/>
                <a:gd name="T39" fmla="*/ 232 h 397"/>
                <a:gd name="T40" fmla="*/ 181 w 1355"/>
                <a:gd name="T41" fmla="*/ 220 h 397"/>
                <a:gd name="T42" fmla="*/ 173 w 1355"/>
                <a:gd name="T43" fmla="*/ 214 h 397"/>
                <a:gd name="T44" fmla="*/ 165 w 1355"/>
                <a:gd name="T45" fmla="*/ 208 h 397"/>
                <a:gd name="T46" fmla="*/ 153 w 1355"/>
                <a:gd name="T47" fmla="*/ 187 h 397"/>
                <a:gd name="T48" fmla="*/ 145 w 1355"/>
                <a:gd name="T49" fmla="*/ 181 h 397"/>
                <a:gd name="T50" fmla="*/ 137 w 1355"/>
                <a:gd name="T51" fmla="*/ 175 h 397"/>
                <a:gd name="T52" fmla="*/ 131 w 1355"/>
                <a:gd name="T53" fmla="*/ 165 h 397"/>
                <a:gd name="T54" fmla="*/ 127 w 1355"/>
                <a:gd name="T55" fmla="*/ 159 h 397"/>
                <a:gd name="T56" fmla="*/ 121 w 1355"/>
                <a:gd name="T57" fmla="*/ 151 h 397"/>
                <a:gd name="T58" fmla="*/ 115 w 1355"/>
                <a:gd name="T59" fmla="*/ 145 h 397"/>
                <a:gd name="T60" fmla="*/ 101 w 1355"/>
                <a:gd name="T61" fmla="*/ 133 h 397"/>
                <a:gd name="T62" fmla="*/ 89 w 1355"/>
                <a:gd name="T63" fmla="*/ 77 h 397"/>
                <a:gd name="T64" fmla="*/ 76 w 1355"/>
                <a:gd name="T65" fmla="*/ 62 h 397"/>
                <a:gd name="T66" fmla="*/ 72 w 1355"/>
                <a:gd name="T67" fmla="*/ 46 h 397"/>
                <a:gd name="T68" fmla="*/ 68 w 1355"/>
                <a:gd name="T69" fmla="*/ 28 h 397"/>
                <a:gd name="T70" fmla="*/ 30 w 1355"/>
                <a:gd name="T71" fmla="*/ 12 h 397"/>
                <a:gd name="T72" fmla="*/ 0 w 1355"/>
                <a:gd name="T73"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5" h="397">
                  <a:moveTo>
                    <a:pt x="1355" y="397"/>
                  </a:moveTo>
                  <a:lnTo>
                    <a:pt x="988" y="397"/>
                  </a:lnTo>
                  <a:lnTo>
                    <a:pt x="988" y="385"/>
                  </a:lnTo>
                  <a:lnTo>
                    <a:pt x="807" y="385"/>
                  </a:lnTo>
                  <a:lnTo>
                    <a:pt x="807" y="381"/>
                  </a:lnTo>
                  <a:lnTo>
                    <a:pt x="705" y="381"/>
                  </a:lnTo>
                  <a:lnTo>
                    <a:pt x="705" y="371"/>
                  </a:lnTo>
                  <a:lnTo>
                    <a:pt x="590" y="371"/>
                  </a:lnTo>
                  <a:lnTo>
                    <a:pt x="590" y="367"/>
                  </a:lnTo>
                  <a:lnTo>
                    <a:pt x="574" y="367"/>
                  </a:lnTo>
                  <a:lnTo>
                    <a:pt x="574" y="357"/>
                  </a:lnTo>
                  <a:lnTo>
                    <a:pt x="535" y="357"/>
                  </a:lnTo>
                  <a:lnTo>
                    <a:pt x="535" y="351"/>
                  </a:lnTo>
                  <a:lnTo>
                    <a:pt x="517" y="351"/>
                  </a:lnTo>
                  <a:lnTo>
                    <a:pt x="517" y="342"/>
                  </a:lnTo>
                  <a:lnTo>
                    <a:pt x="495" y="342"/>
                  </a:lnTo>
                  <a:lnTo>
                    <a:pt x="495" y="334"/>
                  </a:lnTo>
                  <a:lnTo>
                    <a:pt x="487" y="334"/>
                  </a:lnTo>
                  <a:lnTo>
                    <a:pt x="487" y="326"/>
                  </a:lnTo>
                  <a:lnTo>
                    <a:pt x="469" y="326"/>
                  </a:lnTo>
                  <a:lnTo>
                    <a:pt x="469" y="318"/>
                  </a:lnTo>
                  <a:lnTo>
                    <a:pt x="447" y="318"/>
                  </a:lnTo>
                  <a:lnTo>
                    <a:pt x="447" y="314"/>
                  </a:lnTo>
                  <a:lnTo>
                    <a:pt x="395" y="314"/>
                  </a:lnTo>
                  <a:lnTo>
                    <a:pt x="395" y="304"/>
                  </a:lnTo>
                  <a:lnTo>
                    <a:pt x="372" y="304"/>
                  </a:lnTo>
                  <a:lnTo>
                    <a:pt x="372" y="288"/>
                  </a:lnTo>
                  <a:lnTo>
                    <a:pt x="350" y="288"/>
                  </a:lnTo>
                  <a:lnTo>
                    <a:pt x="350" y="282"/>
                  </a:lnTo>
                  <a:lnTo>
                    <a:pt x="334" y="282"/>
                  </a:lnTo>
                  <a:lnTo>
                    <a:pt x="334" y="274"/>
                  </a:lnTo>
                  <a:lnTo>
                    <a:pt x="324" y="274"/>
                  </a:lnTo>
                  <a:lnTo>
                    <a:pt x="324" y="260"/>
                  </a:lnTo>
                  <a:lnTo>
                    <a:pt x="316" y="260"/>
                  </a:lnTo>
                  <a:lnTo>
                    <a:pt x="316" y="256"/>
                  </a:lnTo>
                  <a:lnTo>
                    <a:pt x="211" y="256"/>
                  </a:lnTo>
                  <a:lnTo>
                    <a:pt x="211" y="238"/>
                  </a:lnTo>
                  <a:lnTo>
                    <a:pt x="209" y="238"/>
                  </a:lnTo>
                  <a:lnTo>
                    <a:pt x="209" y="232"/>
                  </a:lnTo>
                  <a:lnTo>
                    <a:pt x="185" y="232"/>
                  </a:lnTo>
                  <a:lnTo>
                    <a:pt x="185" y="220"/>
                  </a:lnTo>
                  <a:lnTo>
                    <a:pt x="181" y="220"/>
                  </a:lnTo>
                  <a:lnTo>
                    <a:pt x="181" y="214"/>
                  </a:lnTo>
                  <a:lnTo>
                    <a:pt x="173" y="214"/>
                  </a:lnTo>
                  <a:lnTo>
                    <a:pt x="173" y="208"/>
                  </a:lnTo>
                  <a:lnTo>
                    <a:pt x="165" y="208"/>
                  </a:lnTo>
                  <a:lnTo>
                    <a:pt x="165" y="187"/>
                  </a:lnTo>
                  <a:lnTo>
                    <a:pt x="153" y="187"/>
                  </a:lnTo>
                  <a:lnTo>
                    <a:pt x="153" y="181"/>
                  </a:lnTo>
                  <a:lnTo>
                    <a:pt x="145" y="181"/>
                  </a:lnTo>
                  <a:lnTo>
                    <a:pt x="145" y="175"/>
                  </a:lnTo>
                  <a:lnTo>
                    <a:pt x="137" y="175"/>
                  </a:lnTo>
                  <a:lnTo>
                    <a:pt x="137" y="165"/>
                  </a:lnTo>
                  <a:lnTo>
                    <a:pt x="131" y="165"/>
                  </a:lnTo>
                  <a:lnTo>
                    <a:pt x="131" y="159"/>
                  </a:lnTo>
                  <a:lnTo>
                    <a:pt x="127" y="159"/>
                  </a:lnTo>
                  <a:lnTo>
                    <a:pt x="127" y="151"/>
                  </a:lnTo>
                  <a:lnTo>
                    <a:pt x="121" y="151"/>
                  </a:lnTo>
                  <a:lnTo>
                    <a:pt x="121" y="145"/>
                  </a:lnTo>
                  <a:lnTo>
                    <a:pt x="115" y="145"/>
                  </a:lnTo>
                  <a:lnTo>
                    <a:pt x="115" y="133"/>
                  </a:lnTo>
                  <a:lnTo>
                    <a:pt x="101" y="133"/>
                  </a:lnTo>
                  <a:lnTo>
                    <a:pt x="101" y="77"/>
                  </a:lnTo>
                  <a:lnTo>
                    <a:pt x="89" y="77"/>
                  </a:lnTo>
                  <a:lnTo>
                    <a:pt x="89" y="62"/>
                  </a:lnTo>
                  <a:lnTo>
                    <a:pt x="76" y="62"/>
                  </a:lnTo>
                  <a:lnTo>
                    <a:pt x="76" y="46"/>
                  </a:lnTo>
                  <a:lnTo>
                    <a:pt x="72" y="46"/>
                  </a:lnTo>
                  <a:lnTo>
                    <a:pt x="72" y="28"/>
                  </a:lnTo>
                  <a:lnTo>
                    <a:pt x="68" y="28"/>
                  </a:lnTo>
                  <a:lnTo>
                    <a:pt x="68" y="12"/>
                  </a:lnTo>
                  <a:lnTo>
                    <a:pt x="30" y="12"/>
                  </a:lnTo>
                  <a:lnTo>
                    <a:pt x="30"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 name="Line 54"/>
            <p:cNvSpPr>
              <a:spLocks noChangeShapeType="1"/>
            </p:cNvSpPr>
            <p:nvPr/>
          </p:nvSpPr>
          <p:spPr bwMode="auto">
            <a:xfrm>
              <a:off x="876292" y="2456423"/>
              <a:ext cx="0" cy="5340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 name="Line 56"/>
            <p:cNvSpPr>
              <a:spLocks noChangeShapeType="1"/>
            </p:cNvSpPr>
            <p:nvPr/>
          </p:nvSpPr>
          <p:spPr bwMode="auto">
            <a:xfrm>
              <a:off x="1212445" y="2836559"/>
              <a:ext cx="0" cy="5340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 name="Line 57"/>
            <p:cNvSpPr>
              <a:spLocks noChangeShapeType="1"/>
            </p:cNvSpPr>
            <p:nvPr/>
          </p:nvSpPr>
          <p:spPr bwMode="auto">
            <a:xfrm>
              <a:off x="1253286" y="2836559"/>
              <a:ext cx="0" cy="5340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 name="Line 58"/>
            <p:cNvSpPr>
              <a:spLocks noChangeShapeType="1"/>
            </p:cNvSpPr>
            <p:nvPr/>
          </p:nvSpPr>
          <p:spPr bwMode="auto">
            <a:xfrm>
              <a:off x="1385234" y="2889966"/>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 name="Line 59"/>
            <p:cNvSpPr>
              <a:spLocks noChangeShapeType="1"/>
            </p:cNvSpPr>
            <p:nvPr/>
          </p:nvSpPr>
          <p:spPr bwMode="auto">
            <a:xfrm>
              <a:off x="1562735" y="2930807"/>
              <a:ext cx="0" cy="54978"/>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 name="Line 60"/>
            <p:cNvSpPr>
              <a:spLocks noChangeShapeType="1"/>
            </p:cNvSpPr>
            <p:nvPr/>
          </p:nvSpPr>
          <p:spPr bwMode="auto">
            <a:xfrm>
              <a:off x="1594151" y="2952798"/>
              <a:ext cx="0" cy="518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 name="Line 61"/>
            <p:cNvSpPr>
              <a:spLocks noChangeShapeType="1"/>
            </p:cNvSpPr>
            <p:nvPr/>
          </p:nvSpPr>
          <p:spPr bwMode="auto">
            <a:xfrm>
              <a:off x="1724528" y="2995210"/>
              <a:ext cx="0" cy="5340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 name="Line 62"/>
            <p:cNvSpPr>
              <a:spLocks noChangeShapeType="1"/>
            </p:cNvSpPr>
            <p:nvPr/>
          </p:nvSpPr>
          <p:spPr bwMode="auto">
            <a:xfrm>
              <a:off x="1815635" y="3020343"/>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 name="Line 63"/>
            <p:cNvSpPr>
              <a:spLocks noChangeShapeType="1"/>
            </p:cNvSpPr>
            <p:nvPr/>
          </p:nvSpPr>
          <p:spPr bwMode="auto">
            <a:xfrm>
              <a:off x="1881609" y="3020343"/>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 name="Line 64"/>
            <p:cNvSpPr>
              <a:spLocks noChangeShapeType="1"/>
            </p:cNvSpPr>
            <p:nvPr/>
          </p:nvSpPr>
          <p:spPr bwMode="auto">
            <a:xfrm>
              <a:off x="2180063" y="3042335"/>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 name="Line 65"/>
            <p:cNvSpPr>
              <a:spLocks noChangeShapeType="1"/>
            </p:cNvSpPr>
            <p:nvPr/>
          </p:nvSpPr>
          <p:spPr bwMode="auto">
            <a:xfrm>
              <a:off x="2217762" y="3042335"/>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 name="Line 66"/>
            <p:cNvSpPr>
              <a:spLocks noChangeShapeType="1"/>
            </p:cNvSpPr>
            <p:nvPr/>
          </p:nvSpPr>
          <p:spPr bwMode="auto">
            <a:xfrm>
              <a:off x="2264887" y="3042335"/>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 name="Line 67"/>
            <p:cNvSpPr>
              <a:spLocks noChangeShapeType="1"/>
            </p:cNvSpPr>
            <p:nvPr/>
          </p:nvSpPr>
          <p:spPr bwMode="auto">
            <a:xfrm>
              <a:off x="2334002" y="3042335"/>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 name="Line 68"/>
            <p:cNvSpPr>
              <a:spLocks noChangeShapeType="1"/>
            </p:cNvSpPr>
            <p:nvPr/>
          </p:nvSpPr>
          <p:spPr bwMode="auto">
            <a:xfrm>
              <a:off x="2401547"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 name="Line 69"/>
            <p:cNvSpPr>
              <a:spLocks noChangeShapeType="1"/>
            </p:cNvSpPr>
            <p:nvPr/>
          </p:nvSpPr>
          <p:spPr bwMode="auto">
            <a:xfrm>
              <a:off x="2454954"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 name="Line 70"/>
            <p:cNvSpPr>
              <a:spLocks noChangeShapeType="1"/>
            </p:cNvSpPr>
            <p:nvPr/>
          </p:nvSpPr>
          <p:spPr bwMode="auto">
            <a:xfrm>
              <a:off x="2489512"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 name="Line 71"/>
            <p:cNvSpPr>
              <a:spLocks noChangeShapeType="1"/>
            </p:cNvSpPr>
            <p:nvPr/>
          </p:nvSpPr>
          <p:spPr bwMode="auto">
            <a:xfrm>
              <a:off x="2511504"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 name="Line 72"/>
            <p:cNvSpPr>
              <a:spLocks noChangeShapeType="1"/>
            </p:cNvSpPr>
            <p:nvPr/>
          </p:nvSpPr>
          <p:spPr bwMode="auto">
            <a:xfrm>
              <a:off x="2549203"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 name="Line 73"/>
            <p:cNvSpPr>
              <a:spLocks noChangeShapeType="1"/>
            </p:cNvSpPr>
            <p:nvPr/>
          </p:nvSpPr>
          <p:spPr bwMode="auto">
            <a:xfrm>
              <a:off x="2583761"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 name="Line 74"/>
            <p:cNvSpPr>
              <a:spLocks noChangeShapeType="1"/>
            </p:cNvSpPr>
            <p:nvPr/>
          </p:nvSpPr>
          <p:spPr bwMode="auto">
            <a:xfrm>
              <a:off x="2612035"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 name="Line 75"/>
            <p:cNvSpPr>
              <a:spLocks noChangeShapeType="1"/>
            </p:cNvSpPr>
            <p:nvPr/>
          </p:nvSpPr>
          <p:spPr bwMode="auto">
            <a:xfrm>
              <a:off x="2717279"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 name="Line 76"/>
            <p:cNvSpPr>
              <a:spLocks noChangeShapeType="1"/>
            </p:cNvSpPr>
            <p:nvPr/>
          </p:nvSpPr>
          <p:spPr bwMode="auto">
            <a:xfrm>
              <a:off x="2736129"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 name="Line 77"/>
            <p:cNvSpPr>
              <a:spLocks noChangeShapeType="1"/>
            </p:cNvSpPr>
            <p:nvPr/>
          </p:nvSpPr>
          <p:spPr bwMode="auto">
            <a:xfrm>
              <a:off x="2698430"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 name="Line 78"/>
            <p:cNvSpPr>
              <a:spLocks noChangeShapeType="1"/>
            </p:cNvSpPr>
            <p:nvPr/>
          </p:nvSpPr>
          <p:spPr bwMode="auto">
            <a:xfrm>
              <a:off x="2758120"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 name="Line 79"/>
            <p:cNvSpPr>
              <a:spLocks noChangeShapeType="1"/>
            </p:cNvSpPr>
            <p:nvPr/>
          </p:nvSpPr>
          <p:spPr bwMode="auto">
            <a:xfrm>
              <a:off x="2802103"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 name="Line 80"/>
            <p:cNvSpPr>
              <a:spLocks noChangeShapeType="1"/>
            </p:cNvSpPr>
            <p:nvPr/>
          </p:nvSpPr>
          <p:spPr bwMode="auto">
            <a:xfrm>
              <a:off x="2808386"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 name="Line 81"/>
            <p:cNvSpPr>
              <a:spLocks noChangeShapeType="1"/>
            </p:cNvSpPr>
            <p:nvPr/>
          </p:nvSpPr>
          <p:spPr bwMode="auto">
            <a:xfrm>
              <a:off x="2783253"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 name="Line 82"/>
            <p:cNvSpPr>
              <a:spLocks noChangeShapeType="1"/>
            </p:cNvSpPr>
            <p:nvPr/>
          </p:nvSpPr>
          <p:spPr bwMode="auto">
            <a:xfrm>
              <a:off x="2833519"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 name="Line 83"/>
            <p:cNvSpPr>
              <a:spLocks noChangeShapeType="1"/>
            </p:cNvSpPr>
            <p:nvPr/>
          </p:nvSpPr>
          <p:spPr bwMode="auto">
            <a:xfrm>
              <a:off x="2846086"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 name="Line 84"/>
            <p:cNvSpPr>
              <a:spLocks noChangeShapeType="1"/>
            </p:cNvSpPr>
            <p:nvPr/>
          </p:nvSpPr>
          <p:spPr bwMode="auto">
            <a:xfrm>
              <a:off x="2868077"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 name="Line 85"/>
            <p:cNvSpPr>
              <a:spLocks noChangeShapeType="1"/>
            </p:cNvSpPr>
            <p:nvPr/>
          </p:nvSpPr>
          <p:spPr bwMode="auto">
            <a:xfrm>
              <a:off x="2885356"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 name="Line 86"/>
            <p:cNvSpPr>
              <a:spLocks noChangeShapeType="1"/>
            </p:cNvSpPr>
            <p:nvPr/>
          </p:nvSpPr>
          <p:spPr bwMode="auto">
            <a:xfrm>
              <a:off x="2901064"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 name="Line 87"/>
            <p:cNvSpPr>
              <a:spLocks noChangeShapeType="1"/>
            </p:cNvSpPr>
            <p:nvPr/>
          </p:nvSpPr>
          <p:spPr bwMode="auto">
            <a:xfrm>
              <a:off x="2916772"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 name="Line 88"/>
            <p:cNvSpPr>
              <a:spLocks noChangeShapeType="1"/>
            </p:cNvSpPr>
            <p:nvPr/>
          </p:nvSpPr>
          <p:spPr bwMode="auto">
            <a:xfrm>
              <a:off x="2926197"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 name="Line 89"/>
            <p:cNvSpPr>
              <a:spLocks noChangeShapeType="1"/>
            </p:cNvSpPr>
            <p:nvPr/>
          </p:nvSpPr>
          <p:spPr bwMode="auto">
            <a:xfrm>
              <a:off x="2951330"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 name="Line 90"/>
            <p:cNvSpPr>
              <a:spLocks noChangeShapeType="1"/>
            </p:cNvSpPr>
            <p:nvPr/>
          </p:nvSpPr>
          <p:spPr bwMode="auto">
            <a:xfrm>
              <a:off x="1909884" y="3020343"/>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sp>
        <p:nvSpPr>
          <p:cNvPr id="53" name="TextBox 52"/>
          <p:cNvSpPr txBox="1"/>
          <p:nvPr/>
        </p:nvSpPr>
        <p:spPr>
          <a:xfrm>
            <a:off x="620055" y="1700403"/>
            <a:ext cx="8280920" cy="338554"/>
          </a:xfrm>
          <a:prstGeom prst="rect">
            <a:avLst/>
          </a:prstGeom>
          <a:noFill/>
        </p:spPr>
        <p:txBody>
          <a:bodyPr wrap="square" rtlCol="0">
            <a:spAutoFit/>
          </a:bodyPr>
          <a:lstStyle/>
          <a:p>
            <a:pPr algn="ctr" fontAlgn="auto">
              <a:spcBef>
                <a:spcPts val="0"/>
              </a:spcBef>
              <a:spcAft>
                <a:spcPts val="0"/>
              </a:spcAft>
            </a:pPr>
            <a:r>
              <a:rPr lang="en-GB" sz="1600" b="1" dirty="0">
                <a:solidFill>
                  <a:srgbClr val="4D4D4D"/>
                </a:solidFill>
                <a:latin typeface="Arial"/>
                <a:cs typeface="Arial"/>
              </a:rPr>
              <a:t>RFS (Stage III CRC)</a:t>
            </a:r>
          </a:p>
        </p:txBody>
      </p:sp>
      <p:graphicFrame>
        <p:nvGraphicFramePr>
          <p:cNvPr id="54" name="Table 53"/>
          <p:cNvGraphicFramePr>
            <a:graphicFrameLocks noGrp="1"/>
          </p:cNvGraphicFramePr>
          <p:nvPr>
            <p:extLst>
              <p:ext uri="{D42A27DB-BD31-4B8C-83A1-F6EECF244321}">
                <p14:modId xmlns:p14="http://schemas.microsoft.com/office/powerpoint/2010/main" val="2895499361"/>
              </p:ext>
            </p:extLst>
          </p:nvPr>
        </p:nvGraphicFramePr>
        <p:xfrm>
          <a:off x="1289753" y="4076577"/>
          <a:ext cx="1657450" cy="1060920"/>
        </p:xfrm>
        <a:graphic>
          <a:graphicData uri="http://schemas.openxmlformats.org/drawingml/2006/table">
            <a:tbl>
              <a:tblPr>
                <a:tableStyleId>{9D7B26C5-4107-4FEC-AEDC-1716B250A1EF}</a:tableStyleId>
              </a:tblPr>
              <a:tblGrid>
                <a:gridCol w="764150">
                  <a:extLst>
                    <a:ext uri="{9D8B030D-6E8A-4147-A177-3AD203B41FA5}">
                      <a16:colId xmlns:a16="http://schemas.microsoft.com/office/drawing/2014/main" xmlns="" val="2626598173"/>
                    </a:ext>
                  </a:extLst>
                </a:gridCol>
                <a:gridCol w="357750">
                  <a:extLst>
                    <a:ext uri="{9D8B030D-6E8A-4147-A177-3AD203B41FA5}">
                      <a16:colId xmlns:a16="http://schemas.microsoft.com/office/drawing/2014/main" xmlns="" val="3004182897"/>
                    </a:ext>
                  </a:extLst>
                </a:gridCol>
                <a:gridCol w="535550">
                  <a:extLst>
                    <a:ext uri="{9D8B030D-6E8A-4147-A177-3AD203B41FA5}">
                      <a16:colId xmlns:a16="http://schemas.microsoft.com/office/drawing/2014/main" xmlns="" val="2552890121"/>
                    </a:ext>
                  </a:extLst>
                </a:gridCol>
              </a:tblGrid>
              <a:tr h="0">
                <a:tc>
                  <a:txBody>
                    <a:bodyPr/>
                    <a:lstStyle/>
                    <a:p>
                      <a:endParaRPr lang="en-GB" sz="900" dirty="0"/>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N</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a:t>
                      </a:r>
                      <a:r>
                        <a:rPr lang="en-GB" sz="900" baseline="0" dirty="0"/>
                        <a:t> </a:t>
                      </a:r>
                      <a:r>
                        <a:rPr lang="en-GB" sz="900" baseline="0" dirty="0" smtClean="0"/>
                        <a:t>Events</a:t>
                      </a:r>
                      <a:endParaRPr lang="en-GB" sz="900" dirty="0"/>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5866204"/>
                  </a:ext>
                </a:extLst>
              </a:tr>
              <a:tr h="0">
                <a:tc>
                  <a:txBody>
                    <a:bodyPr/>
                    <a:lstStyle/>
                    <a:p>
                      <a:r>
                        <a:rPr lang="en-GB" sz="900" dirty="0"/>
                        <a:t>Inflammatory</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239</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54</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038990333"/>
                  </a:ext>
                </a:extLst>
              </a:tr>
              <a:tr h="0">
                <a:tc>
                  <a:txBody>
                    <a:bodyPr/>
                    <a:lstStyle/>
                    <a:p>
                      <a:r>
                        <a:rPr lang="en-GB" sz="900" dirty="0"/>
                        <a:t>Enterocyte</a:t>
                      </a:r>
                    </a:p>
                  </a:txBody>
                  <a:tcPr marL="36000" marR="36000" marT="7200" marB="7200"/>
                </a:tc>
                <a:tc>
                  <a:txBody>
                    <a:bodyPr/>
                    <a:lstStyle/>
                    <a:p>
                      <a:pPr algn="ctr"/>
                      <a:r>
                        <a:rPr lang="en-GB" sz="900" dirty="0"/>
                        <a:t>135</a:t>
                      </a:r>
                    </a:p>
                  </a:txBody>
                  <a:tcPr marL="36000" marR="36000" marT="7200" marB="7200"/>
                </a:tc>
                <a:tc>
                  <a:txBody>
                    <a:bodyPr/>
                    <a:lstStyle/>
                    <a:p>
                      <a:pPr algn="ctr"/>
                      <a:r>
                        <a:rPr lang="en-GB" sz="900" dirty="0"/>
                        <a:t>50</a:t>
                      </a:r>
                    </a:p>
                  </a:txBody>
                  <a:tcPr marL="36000" marR="36000" marT="7200" marB="7200"/>
                </a:tc>
                <a:extLst>
                  <a:ext uri="{0D108BD9-81ED-4DB2-BD59-A6C34878D82A}">
                    <a16:rowId xmlns:a16="http://schemas.microsoft.com/office/drawing/2014/main" xmlns="" val="3857485450"/>
                  </a:ext>
                </a:extLst>
              </a:tr>
              <a:tr h="0">
                <a:tc>
                  <a:txBody>
                    <a:bodyPr/>
                    <a:lstStyle/>
                    <a:p>
                      <a:r>
                        <a:rPr lang="en-GB" sz="900" dirty="0"/>
                        <a:t>Goblet-like</a:t>
                      </a:r>
                    </a:p>
                  </a:txBody>
                  <a:tcPr marL="36000" marR="36000" marT="7200" marB="7200"/>
                </a:tc>
                <a:tc>
                  <a:txBody>
                    <a:bodyPr/>
                    <a:lstStyle/>
                    <a:p>
                      <a:pPr algn="ctr"/>
                      <a:r>
                        <a:rPr lang="en-GB" sz="900" dirty="0"/>
                        <a:t>103</a:t>
                      </a:r>
                    </a:p>
                  </a:txBody>
                  <a:tcPr marL="36000" marR="36000" marT="7200" marB="7200"/>
                </a:tc>
                <a:tc>
                  <a:txBody>
                    <a:bodyPr/>
                    <a:lstStyle/>
                    <a:p>
                      <a:pPr algn="ctr"/>
                      <a:r>
                        <a:rPr lang="en-GB" sz="900" dirty="0" smtClean="0"/>
                        <a:t>37</a:t>
                      </a:r>
                      <a:endParaRPr lang="en-GB" sz="900" dirty="0"/>
                    </a:p>
                  </a:txBody>
                  <a:tcPr marL="36000" marR="36000" marT="7200" marB="7200"/>
                </a:tc>
                <a:extLst>
                  <a:ext uri="{0D108BD9-81ED-4DB2-BD59-A6C34878D82A}">
                    <a16:rowId xmlns:a16="http://schemas.microsoft.com/office/drawing/2014/main" xmlns="" val="2809168423"/>
                  </a:ext>
                </a:extLst>
              </a:tr>
              <a:tr h="0">
                <a:tc>
                  <a:txBody>
                    <a:bodyPr/>
                    <a:lstStyle/>
                    <a:p>
                      <a:r>
                        <a:rPr lang="en-GB" sz="900" dirty="0"/>
                        <a:t>Stem-like</a:t>
                      </a:r>
                    </a:p>
                  </a:txBody>
                  <a:tcPr marL="36000" marR="36000" marT="7200" marB="7200"/>
                </a:tc>
                <a:tc>
                  <a:txBody>
                    <a:bodyPr/>
                    <a:lstStyle/>
                    <a:p>
                      <a:pPr algn="ctr"/>
                      <a:r>
                        <a:rPr lang="en-GB" sz="900" dirty="0"/>
                        <a:t>367</a:t>
                      </a:r>
                    </a:p>
                  </a:txBody>
                  <a:tcPr marL="36000" marR="36000" marT="7200" marB="7200"/>
                </a:tc>
                <a:tc>
                  <a:txBody>
                    <a:bodyPr/>
                    <a:lstStyle/>
                    <a:p>
                      <a:pPr algn="ctr"/>
                      <a:r>
                        <a:rPr lang="en-GB" sz="900" dirty="0"/>
                        <a:t>166</a:t>
                      </a:r>
                    </a:p>
                  </a:txBody>
                  <a:tcPr marL="36000" marR="36000" marT="7200" marB="7200"/>
                </a:tc>
                <a:extLst>
                  <a:ext uri="{0D108BD9-81ED-4DB2-BD59-A6C34878D82A}">
                    <a16:rowId xmlns:a16="http://schemas.microsoft.com/office/drawing/2014/main" xmlns="" val="3806093400"/>
                  </a:ext>
                </a:extLst>
              </a:tr>
              <a:tr h="0">
                <a:tc>
                  <a:txBody>
                    <a:bodyPr/>
                    <a:lstStyle/>
                    <a:p>
                      <a:r>
                        <a:rPr lang="en-GB" sz="900" dirty="0"/>
                        <a:t>TA</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307</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101</a:t>
                      </a:r>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40772559"/>
                  </a:ext>
                </a:extLst>
              </a:tr>
              <a:tr h="0">
                <a:tc>
                  <a:txBody>
                    <a:bodyPr/>
                    <a:lstStyle/>
                    <a:p>
                      <a:r>
                        <a:rPr lang="en-GB" sz="900" dirty="0"/>
                        <a:t>Total</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1151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408</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22783718"/>
                  </a:ext>
                </a:extLst>
              </a:tr>
            </a:tbl>
          </a:graphicData>
        </a:graphic>
      </p:graphicFrame>
      <p:cxnSp>
        <p:nvCxnSpPr>
          <p:cNvPr id="55" name="Straight Connector 54"/>
          <p:cNvCxnSpPr/>
          <p:nvPr/>
        </p:nvCxnSpPr>
        <p:spPr>
          <a:xfrm>
            <a:off x="1095098" y="4304851"/>
            <a:ext cx="176490"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1095098" y="4452489"/>
            <a:ext cx="17649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1095098" y="4602508"/>
            <a:ext cx="17649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a:off x="1095098" y="4754908"/>
            <a:ext cx="176490" cy="0"/>
          </a:xfrm>
          <a:prstGeom prst="line">
            <a:avLst/>
          </a:prstGeom>
          <a:no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a:xfrm>
            <a:off x="1095098" y="4916833"/>
            <a:ext cx="176490" cy="0"/>
          </a:xfrm>
          <a:prstGeom prst="line">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60" name="Group 59"/>
          <p:cNvGrpSpPr/>
          <p:nvPr/>
        </p:nvGrpSpPr>
        <p:grpSpPr>
          <a:xfrm>
            <a:off x="800893" y="2532862"/>
            <a:ext cx="2156720" cy="955051"/>
            <a:chOff x="800893" y="2434432"/>
            <a:chExt cx="2156720" cy="955051"/>
          </a:xfrm>
        </p:grpSpPr>
        <p:sp>
          <p:nvSpPr>
            <p:cNvPr id="61" name="Freeform 91"/>
            <p:cNvSpPr>
              <a:spLocks/>
            </p:cNvSpPr>
            <p:nvPr/>
          </p:nvSpPr>
          <p:spPr bwMode="auto">
            <a:xfrm>
              <a:off x="800893" y="2434432"/>
              <a:ext cx="2156720" cy="904785"/>
            </a:xfrm>
            <a:custGeom>
              <a:avLst/>
              <a:gdLst>
                <a:gd name="T0" fmla="*/ 1327 w 1373"/>
                <a:gd name="T1" fmla="*/ 576 h 576"/>
                <a:gd name="T2" fmla="*/ 1266 w 1373"/>
                <a:gd name="T3" fmla="*/ 570 h 576"/>
                <a:gd name="T4" fmla="*/ 1262 w 1373"/>
                <a:gd name="T5" fmla="*/ 564 h 576"/>
                <a:gd name="T6" fmla="*/ 992 w 1373"/>
                <a:gd name="T7" fmla="*/ 556 h 576"/>
                <a:gd name="T8" fmla="*/ 960 w 1373"/>
                <a:gd name="T9" fmla="*/ 550 h 576"/>
                <a:gd name="T10" fmla="*/ 934 w 1373"/>
                <a:gd name="T11" fmla="*/ 542 h 576"/>
                <a:gd name="T12" fmla="*/ 886 w 1373"/>
                <a:gd name="T13" fmla="*/ 532 h 576"/>
                <a:gd name="T14" fmla="*/ 874 w 1373"/>
                <a:gd name="T15" fmla="*/ 528 h 576"/>
                <a:gd name="T16" fmla="*/ 733 w 1373"/>
                <a:gd name="T17" fmla="*/ 518 h 576"/>
                <a:gd name="T18" fmla="*/ 700 w 1373"/>
                <a:gd name="T19" fmla="*/ 512 h 576"/>
                <a:gd name="T20" fmla="*/ 676 w 1373"/>
                <a:gd name="T21" fmla="*/ 508 h 576"/>
                <a:gd name="T22" fmla="*/ 674 w 1373"/>
                <a:gd name="T23" fmla="*/ 502 h 576"/>
                <a:gd name="T24" fmla="*/ 658 w 1373"/>
                <a:gd name="T25" fmla="*/ 492 h 576"/>
                <a:gd name="T26" fmla="*/ 618 w 1373"/>
                <a:gd name="T27" fmla="*/ 488 h 576"/>
                <a:gd name="T28" fmla="*/ 572 w 1373"/>
                <a:gd name="T29" fmla="*/ 482 h 576"/>
                <a:gd name="T30" fmla="*/ 553 w 1373"/>
                <a:gd name="T31" fmla="*/ 473 h 576"/>
                <a:gd name="T32" fmla="*/ 533 w 1373"/>
                <a:gd name="T33" fmla="*/ 455 h 576"/>
                <a:gd name="T34" fmla="*/ 491 w 1373"/>
                <a:gd name="T35" fmla="*/ 449 h 576"/>
                <a:gd name="T36" fmla="*/ 437 w 1373"/>
                <a:gd name="T37" fmla="*/ 443 h 576"/>
                <a:gd name="T38" fmla="*/ 433 w 1373"/>
                <a:gd name="T39" fmla="*/ 437 h 576"/>
                <a:gd name="T40" fmla="*/ 425 w 1373"/>
                <a:gd name="T41" fmla="*/ 431 h 576"/>
                <a:gd name="T42" fmla="*/ 415 w 1373"/>
                <a:gd name="T43" fmla="*/ 427 h 576"/>
                <a:gd name="T44" fmla="*/ 376 w 1373"/>
                <a:gd name="T45" fmla="*/ 423 h 576"/>
                <a:gd name="T46" fmla="*/ 368 w 1373"/>
                <a:gd name="T47" fmla="*/ 419 h 576"/>
                <a:gd name="T48" fmla="*/ 364 w 1373"/>
                <a:gd name="T49" fmla="*/ 415 h 576"/>
                <a:gd name="T50" fmla="*/ 360 w 1373"/>
                <a:gd name="T51" fmla="*/ 413 h 576"/>
                <a:gd name="T52" fmla="*/ 338 w 1373"/>
                <a:gd name="T53" fmla="*/ 405 h 576"/>
                <a:gd name="T54" fmla="*/ 312 w 1373"/>
                <a:gd name="T55" fmla="*/ 391 h 576"/>
                <a:gd name="T56" fmla="*/ 310 w 1373"/>
                <a:gd name="T57" fmla="*/ 379 h 576"/>
                <a:gd name="T58" fmla="*/ 308 w 1373"/>
                <a:gd name="T59" fmla="*/ 371 h 576"/>
                <a:gd name="T60" fmla="*/ 298 w 1373"/>
                <a:gd name="T61" fmla="*/ 357 h 576"/>
                <a:gd name="T62" fmla="*/ 294 w 1373"/>
                <a:gd name="T63" fmla="*/ 345 h 576"/>
                <a:gd name="T64" fmla="*/ 290 w 1373"/>
                <a:gd name="T65" fmla="*/ 336 h 576"/>
                <a:gd name="T66" fmla="*/ 276 w 1373"/>
                <a:gd name="T67" fmla="*/ 334 h 576"/>
                <a:gd name="T68" fmla="*/ 272 w 1373"/>
                <a:gd name="T69" fmla="*/ 324 h 576"/>
                <a:gd name="T70" fmla="*/ 260 w 1373"/>
                <a:gd name="T71" fmla="*/ 312 h 576"/>
                <a:gd name="T72" fmla="*/ 233 w 1373"/>
                <a:gd name="T73" fmla="*/ 288 h 576"/>
                <a:gd name="T74" fmla="*/ 229 w 1373"/>
                <a:gd name="T75" fmla="*/ 252 h 576"/>
                <a:gd name="T76" fmla="*/ 225 w 1373"/>
                <a:gd name="T77" fmla="*/ 240 h 576"/>
                <a:gd name="T78" fmla="*/ 205 w 1373"/>
                <a:gd name="T79" fmla="*/ 230 h 576"/>
                <a:gd name="T80" fmla="*/ 201 w 1373"/>
                <a:gd name="T81" fmla="*/ 218 h 576"/>
                <a:gd name="T82" fmla="*/ 199 w 1373"/>
                <a:gd name="T83" fmla="*/ 210 h 576"/>
                <a:gd name="T84" fmla="*/ 195 w 1373"/>
                <a:gd name="T85" fmla="*/ 201 h 576"/>
                <a:gd name="T86" fmla="*/ 189 w 1373"/>
                <a:gd name="T87" fmla="*/ 193 h 576"/>
                <a:gd name="T88" fmla="*/ 185 w 1373"/>
                <a:gd name="T89" fmla="*/ 185 h 576"/>
                <a:gd name="T90" fmla="*/ 181 w 1373"/>
                <a:gd name="T91" fmla="*/ 169 h 576"/>
                <a:gd name="T92" fmla="*/ 175 w 1373"/>
                <a:gd name="T93" fmla="*/ 165 h 576"/>
                <a:gd name="T94" fmla="*/ 167 w 1373"/>
                <a:gd name="T95" fmla="*/ 159 h 576"/>
                <a:gd name="T96" fmla="*/ 161 w 1373"/>
                <a:gd name="T97" fmla="*/ 151 h 576"/>
                <a:gd name="T98" fmla="*/ 157 w 1373"/>
                <a:gd name="T99" fmla="*/ 143 h 576"/>
                <a:gd name="T100" fmla="*/ 153 w 1373"/>
                <a:gd name="T101" fmla="*/ 129 h 576"/>
                <a:gd name="T102" fmla="*/ 147 w 1373"/>
                <a:gd name="T103" fmla="*/ 121 h 576"/>
                <a:gd name="T104" fmla="*/ 143 w 1373"/>
                <a:gd name="T105" fmla="*/ 107 h 576"/>
                <a:gd name="T106" fmla="*/ 135 w 1373"/>
                <a:gd name="T107" fmla="*/ 93 h 576"/>
                <a:gd name="T108" fmla="*/ 125 w 1373"/>
                <a:gd name="T109" fmla="*/ 87 h 576"/>
                <a:gd name="T110" fmla="*/ 115 w 1373"/>
                <a:gd name="T111" fmla="*/ 79 h 576"/>
                <a:gd name="T112" fmla="*/ 111 w 1373"/>
                <a:gd name="T113" fmla="*/ 73 h 576"/>
                <a:gd name="T114" fmla="*/ 105 w 1373"/>
                <a:gd name="T115" fmla="*/ 56 h 576"/>
                <a:gd name="T116" fmla="*/ 101 w 1373"/>
                <a:gd name="T117" fmla="*/ 48 h 576"/>
                <a:gd name="T118" fmla="*/ 94 w 1373"/>
                <a:gd name="T119" fmla="*/ 36 h 576"/>
                <a:gd name="T120" fmla="*/ 90 w 1373"/>
                <a:gd name="T121" fmla="*/ 26 h 576"/>
                <a:gd name="T122" fmla="*/ 68 w 1373"/>
                <a:gd name="T123" fmla="*/ 12 h 576"/>
                <a:gd name="T124" fmla="*/ 0 w 1373"/>
                <a:gd name="T125"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3" h="576">
                  <a:moveTo>
                    <a:pt x="1373" y="576"/>
                  </a:moveTo>
                  <a:lnTo>
                    <a:pt x="1327" y="576"/>
                  </a:lnTo>
                  <a:lnTo>
                    <a:pt x="1327" y="570"/>
                  </a:lnTo>
                  <a:lnTo>
                    <a:pt x="1266" y="570"/>
                  </a:lnTo>
                  <a:lnTo>
                    <a:pt x="1266" y="564"/>
                  </a:lnTo>
                  <a:lnTo>
                    <a:pt x="1262" y="564"/>
                  </a:lnTo>
                  <a:lnTo>
                    <a:pt x="1262" y="556"/>
                  </a:lnTo>
                  <a:lnTo>
                    <a:pt x="992" y="556"/>
                  </a:lnTo>
                  <a:lnTo>
                    <a:pt x="992" y="550"/>
                  </a:lnTo>
                  <a:lnTo>
                    <a:pt x="960" y="550"/>
                  </a:lnTo>
                  <a:lnTo>
                    <a:pt x="960" y="542"/>
                  </a:lnTo>
                  <a:lnTo>
                    <a:pt x="934" y="542"/>
                  </a:lnTo>
                  <a:lnTo>
                    <a:pt x="934" y="532"/>
                  </a:lnTo>
                  <a:lnTo>
                    <a:pt x="886" y="532"/>
                  </a:lnTo>
                  <a:lnTo>
                    <a:pt x="886" y="528"/>
                  </a:lnTo>
                  <a:lnTo>
                    <a:pt x="874" y="528"/>
                  </a:lnTo>
                  <a:lnTo>
                    <a:pt x="874" y="518"/>
                  </a:lnTo>
                  <a:lnTo>
                    <a:pt x="733" y="518"/>
                  </a:lnTo>
                  <a:lnTo>
                    <a:pt x="733" y="512"/>
                  </a:lnTo>
                  <a:lnTo>
                    <a:pt x="700" y="512"/>
                  </a:lnTo>
                  <a:lnTo>
                    <a:pt x="700" y="508"/>
                  </a:lnTo>
                  <a:lnTo>
                    <a:pt x="676" y="508"/>
                  </a:lnTo>
                  <a:lnTo>
                    <a:pt x="676" y="502"/>
                  </a:lnTo>
                  <a:lnTo>
                    <a:pt x="674" y="502"/>
                  </a:lnTo>
                  <a:lnTo>
                    <a:pt x="674" y="492"/>
                  </a:lnTo>
                  <a:lnTo>
                    <a:pt x="658" y="492"/>
                  </a:lnTo>
                  <a:lnTo>
                    <a:pt x="658" y="488"/>
                  </a:lnTo>
                  <a:lnTo>
                    <a:pt x="618" y="488"/>
                  </a:lnTo>
                  <a:lnTo>
                    <a:pt x="618" y="482"/>
                  </a:lnTo>
                  <a:lnTo>
                    <a:pt x="572" y="482"/>
                  </a:lnTo>
                  <a:lnTo>
                    <a:pt x="572" y="473"/>
                  </a:lnTo>
                  <a:lnTo>
                    <a:pt x="553" y="473"/>
                  </a:lnTo>
                  <a:lnTo>
                    <a:pt x="553" y="455"/>
                  </a:lnTo>
                  <a:lnTo>
                    <a:pt x="533" y="455"/>
                  </a:lnTo>
                  <a:lnTo>
                    <a:pt x="533" y="449"/>
                  </a:lnTo>
                  <a:lnTo>
                    <a:pt x="491" y="449"/>
                  </a:lnTo>
                  <a:lnTo>
                    <a:pt x="491" y="443"/>
                  </a:lnTo>
                  <a:lnTo>
                    <a:pt x="437" y="443"/>
                  </a:lnTo>
                  <a:lnTo>
                    <a:pt x="437" y="437"/>
                  </a:lnTo>
                  <a:lnTo>
                    <a:pt x="433" y="437"/>
                  </a:lnTo>
                  <a:lnTo>
                    <a:pt x="433" y="431"/>
                  </a:lnTo>
                  <a:lnTo>
                    <a:pt x="425" y="431"/>
                  </a:lnTo>
                  <a:lnTo>
                    <a:pt x="425" y="427"/>
                  </a:lnTo>
                  <a:lnTo>
                    <a:pt x="415" y="427"/>
                  </a:lnTo>
                  <a:lnTo>
                    <a:pt x="415" y="423"/>
                  </a:lnTo>
                  <a:lnTo>
                    <a:pt x="376" y="423"/>
                  </a:lnTo>
                  <a:lnTo>
                    <a:pt x="376" y="419"/>
                  </a:lnTo>
                  <a:lnTo>
                    <a:pt x="368" y="419"/>
                  </a:lnTo>
                  <a:lnTo>
                    <a:pt x="368" y="415"/>
                  </a:lnTo>
                  <a:lnTo>
                    <a:pt x="364" y="415"/>
                  </a:lnTo>
                  <a:lnTo>
                    <a:pt x="364" y="413"/>
                  </a:lnTo>
                  <a:lnTo>
                    <a:pt x="360" y="413"/>
                  </a:lnTo>
                  <a:lnTo>
                    <a:pt x="360" y="405"/>
                  </a:lnTo>
                  <a:lnTo>
                    <a:pt x="338" y="405"/>
                  </a:lnTo>
                  <a:lnTo>
                    <a:pt x="338" y="391"/>
                  </a:lnTo>
                  <a:lnTo>
                    <a:pt x="312" y="391"/>
                  </a:lnTo>
                  <a:lnTo>
                    <a:pt x="312" y="379"/>
                  </a:lnTo>
                  <a:lnTo>
                    <a:pt x="310" y="379"/>
                  </a:lnTo>
                  <a:lnTo>
                    <a:pt x="310" y="371"/>
                  </a:lnTo>
                  <a:lnTo>
                    <a:pt x="308" y="371"/>
                  </a:lnTo>
                  <a:lnTo>
                    <a:pt x="308" y="357"/>
                  </a:lnTo>
                  <a:lnTo>
                    <a:pt x="298" y="357"/>
                  </a:lnTo>
                  <a:lnTo>
                    <a:pt x="298" y="345"/>
                  </a:lnTo>
                  <a:lnTo>
                    <a:pt x="294" y="345"/>
                  </a:lnTo>
                  <a:lnTo>
                    <a:pt x="294" y="336"/>
                  </a:lnTo>
                  <a:lnTo>
                    <a:pt x="290" y="336"/>
                  </a:lnTo>
                  <a:lnTo>
                    <a:pt x="290" y="334"/>
                  </a:lnTo>
                  <a:lnTo>
                    <a:pt x="276" y="334"/>
                  </a:lnTo>
                  <a:lnTo>
                    <a:pt x="276" y="324"/>
                  </a:lnTo>
                  <a:lnTo>
                    <a:pt x="272" y="324"/>
                  </a:lnTo>
                  <a:lnTo>
                    <a:pt x="272" y="312"/>
                  </a:lnTo>
                  <a:lnTo>
                    <a:pt x="260" y="312"/>
                  </a:lnTo>
                  <a:lnTo>
                    <a:pt x="260" y="288"/>
                  </a:lnTo>
                  <a:lnTo>
                    <a:pt x="233" y="288"/>
                  </a:lnTo>
                  <a:lnTo>
                    <a:pt x="233" y="252"/>
                  </a:lnTo>
                  <a:lnTo>
                    <a:pt x="229" y="252"/>
                  </a:lnTo>
                  <a:lnTo>
                    <a:pt x="229" y="240"/>
                  </a:lnTo>
                  <a:lnTo>
                    <a:pt x="225" y="240"/>
                  </a:lnTo>
                  <a:lnTo>
                    <a:pt x="225" y="230"/>
                  </a:lnTo>
                  <a:lnTo>
                    <a:pt x="205" y="230"/>
                  </a:lnTo>
                  <a:lnTo>
                    <a:pt x="205" y="218"/>
                  </a:lnTo>
                  <a:lnTo>
                    <a:pt x="201" y="218"/>
                  </a:lnTo>
                  <a:lnTo>
                    <a:pt x="201" y="210"/>
                  </a:lnTo>
                  <a:lnTo>
                    <a:pt x="199" y="210"/>
                  </a:lnTo>
                  <a:lnTo>
                    <a:pt x="199" y="201"/>
                  </a:lnTo>
                  <a:lnTo>
                    <a:pt x="195" y="201"/>
                  </a:lnTo>
                  <a:lnTo>
                    <a:pt x="195" y="193"/>
                  </a:lnTo>
                  <a:lnTo>
                    <a:pt x="189" y="193"/>
                  </a:lnTo>
                  <a:lnTo>
                    <a:pt x="189" y="185"/>
                  </a:lnTo>
                  <a:lnTo>
                    <a:pt x="185" y="185"/>
                  </a:lnTo>
                  <a:lnTo>
                    <a:pt x="185" y="169"/>
                  </a:lnTo>
                  <a:lnTo>
                    <a:pt x="181" y="169"/>
                  </a:lnTo>
                  <a:lnTo>
                    <a:pt x="181" y="165"/>
                  </a:lnTo>
                  <a:lnTo>
                    <a:pt x="175" y="165"/>
                  </a:lnTo>
                  <a:lnTo>
                    <a:pt x="175" y="159"/>
                  </a:lnTo>
                  <a:lnTo>
                    <a:pt x="167" y="159"/>
                  </a:lnTo>
                  <a:lnTo>
                    <a:pt x="167" y="151"/>
                  </a:lnTo>
                  <a:lnTo>
                    <a:pt x="161" y="151"/>
                  </a:lnTo>
                  <a:lnTo>
                    <a:pt x="161" y="143"/>
                  </a:lnTo>
                  <a:lnTo>
                    <a:pt x="157" y="143"/>
                  </a:lnTo>
                  <a:lnTo>
                    <a:pt x="157" y="129"/>
                  </a:lnTo>
                  <a:lnTo>
                    <a:pt x="153" y="129"/>
                  </a:lnTo>
                  <a:lnTo>
                    <a:pt x="153" y="121"/>
                  </a:lnTo>
                  <a:lnTo>
                    <a:pt x="147" y="121"/>
                  </a:lnTo>
                  <a:lnTo>
                    <a:pt x="147" y="107"/>
                  </a:lnTo>
                  <a:lnTo>
                    <a:pt x="143" y="107"/>
                  </a:lnTo>
                  <a:lnTo>
                    <a:pt x="143" y="93"/>
                  </a:lnTo>
                  <a:lnTo>
                    <a:pt x="135" y="93"/>
                  </a:lnTo>
                  <a:lnTo>
                    <a:pt x="135" y="87"/>
                  </a:lnTo>
                  <a:lnTo>
                    <a:pt x="125" y="87"/>
                  </a:lnTo>
                  <a:lnTo>
                    <a:pt x="125" y="79"/>
                  </a:lnTo>
                  <a:lnTo>
                    <a:pt x="115" y="79"/>
                  </a:lnTo>
                  <a:lnTo>
                    <a:pt x="115" y="73"/>
                  </a:lnTo>
                  <a:lnTo>
                    <a:pt x="111" y="73"/>
                  </a:lnTo>
                  <a:lnTo>
                    <a:pt x="111" y="56"/>
                  </a:lnTo>
                  <a:lnTo>
                    <a:pt x="105" y="56"/>
                  </a:lnTo>
                  <a:lnTo>
                    <a:pt x="105" y="48"/>
                  </a:lnTo>
                  <a:lnTo>
                    <a:pt x="101" y="48"/>
                  </a:lnTo>
                  <a:lnTo>
                    <a:pt x="101" y="36"/>
                  </a:lnTo>
                  <a:lnTo>
                    <a:pt x="94" y="36"/>
                  </a:lnTo>
                  <a:lnTo>
                    <a:pt x="94" y="26"/>
                  </a:lnTo>
                  <a:lnTo>
                    <a:pt x="90" y="26"/>
                  </a:lnTo>
                  <a:lnTo>
                    <a:pt x="90" y="12"/>
                  </a:lnTo>
                  <a:lnTo>
                    <a:pt x="68" y="12"/>
                  </a:lnTo>
                  <a:lnTo>
                    <a:pt x="68" y="0"/>
                  </a:lnTo>
                  <a:lnTo>
                    <a:pt x="0" y="0"/>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 name="Line 92"/>
            <p:cNvSpPr>
              <a:spLocks noChangeShapeType="1"/>
            </p:cNvSpPr>
            <p:nvPr/>
          </p:nvSpPr>
          <p:spPr bwMode="auto">
            <a:xfrm>
              <a:off x="1422933" y="309574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 name="Line 93"/>
            <p:cNvSpPr>
              <a:spLocks noChangeShapeType="1"/>
            </p:cNvSpPr>
            <p:nvPr/>
          </p:nvSpPr>
          <p:spPr bwMode="auto">
            <a:xfrm>
              <a:off x="1702537" y="3186849"/>
              <a:ext cx="0" cy="5183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4" name="Line 94"/>
            <p:cNvSpPr>
              <a:spLocks noChangeShapeType="1"/>
            </p:cNvSpPr>
            <p:nvPr/>
          </p:nvSpPr>
          <p:spPr bwMode="auto">
            <a:xfrm>
              <a:off x="1674263" y="3177424"/>
              <a:ext cx="0" cy="5183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5" name="Line 95"/>
            <p:cNvSpPr>
              <a:spLocks noChangeShapeType="1"/>
            </p:cNvSpPr>
            <p:nvPr/>
          </p:nvSpPr>
          <p:spPr bwMode="auto">
            <a:xfrm>
              <a:off x="1834485" y="3207269"/>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6" name="Line 96"/>
            <p:cNvSpPr>
              <a:spLocks noChangeShapeType="1"/>
            </p:cNvSpPr>
            <p:nvPr/>
          </p:nvSpPr>
          <p:spPr bwMode="auto">
            <a:xfrm>
              <a:off x="1843910" y="3207269"/>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7" name="Line 97"/>
            <p:cNvSpPr>
              <a:spLocks noChangeShapeType="1"/>
            </p:cNvSpPr>
            <p:nvPr/>
          </p:nvSpPr>
          <p:spPr bwMode="auto">
            <a:xfrm>
              <a:off x="1887893" y="3232402"/>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8" name="Line 98"/>
            <p:cNvSpPr>
              <a:spLocks noChangeShapeType="1"/>
            </p:cNvSpPr>
            <p:nvPr/>
          </p:nvSpPr>
          <p:spPr bwMode="auto">
            <a:xfrm>
              <a:off x="1903601" y="3238685"/>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9" name="Line 99"/>
            <p:cNvSpPr>
              <a:spLocks noChangeShapeType="1"/>
            </p:cNvSpPr>
            <p:nvPr/>
          </p:nvSpPr>
          <p:spPr bwMode="auto">
            <a:xfrm>
              <a:off x="1933446" y="3238685"/>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0" name="Line 100"/>
            <p:cNvSpPr>
              <a:spLocks noChangeShapeType="1"/>
            </p:cNvSpPr>
            <p:nvPr/>
          </p:nvSpPr>
          <p:spPr bwMode="auto">
            <a:xfrm>
              <a:off x="1993137" y="3248110"/>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1" name="Line 101"/>
            <p:cNvSpPr>
              <a:spLocks noChangeShapeType="1"/>
            </p:cNvSpPr>
            <p:nvPr/>
          </p:nvSpPr>
          <p:spPr bwMode="auto">
            <a:xfrm>
              <a:off x="2077960" y="3248110"/>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2" name="Line 102"/>
            <p:cNvSpPr>
              <a:spLocks noChangeShapeType="1"/>
            </p:cNvSpPr>
            <p:nvPr/>
          </p:nvSpPr>
          <p:spPr bwMode="auto">
            <a:xfrm>
              <a:off x="2186346" y="3263818"/>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3" name="Line 103"/>
            <p:cNvSpPr>
              <a:spLocks noChangeShapeType="1"/>
            </p:cNvSpPr>
            <p:nvPr/>
          </p:nvSpPr>
          <p:spPr bwMode="auto">
            <a:xfrm>
              <a:off x="2233470" y="3273243"/>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4" name="Line 104"/>
            <p:cNvSpPr>
              <a:spLocks noChangeShapeType="1"/>
            </p:cNvSpPr>
            <p:nvPr/>
          </p:nvSpPr>
          <p:spPr bwMode="auto">
            <a:xfrm>
              <a:off x="2268028" y="3282668"/>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5" name="Line 105"/>
            <p:cNvSpPr>
              <a:spLocks noChangeShapeType="1"/>
            </p:cNvSpPr>
            <p:nvPr/>
          </p:nvSpPr>
          <p:spPr bwMode="auto">
            <a:xfrm>
              <a:off x="2286878" y="3288951"/>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6" name="Line 106"/>
            <p:cNvSpPr>
              <a:spLocks noChangeShapeType="1"/>
            </p:cNvSpPr>
            <p:nvPr/>
          </p:nvSpPr>
          <p:spPr bwMode="auto">
            <a:xfrm>
              <a:off x="2305728" y="329209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7" name="Line 107"/>
            <p:cNvSpPr>
              <a:spLocks noChangeShapeType="1"/>
            </p:cNvSpPr>
            <p:nvPr/>
          </p:nvSpPr>
          <p:spPr bwMode="auto">
            <a:xfrm>
              <a:off x="2340285" y="32983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8" name="Line 108"/>
            <p:cNvSpPr>
              <a:spLocks noChangeShapeType="1"/>
            </p:cNvSpPr>
            <p:nvPr/>
          </p:nvSpPr>
          <p:spPr bwMode="auto">
            <a:xfrm>
              <a:off x="2359135" y="3301518"/>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9" name="Line 109"/>
            <p:cNvSpPr>
              <a:spLocks noChangeShapeType="1"/>
            </p:cNvSpPr>
            <p:nvPr/>
          </p:nvSpPr>
          <p:spPr bwMode="auto">
            <a:xfrm>
              <a:off x="2414113"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0" name="Line 110"/>
            <p:cNvSpPr>
              <a:spLocks noChangeShapeType="1"/>
            </p:cNvSpPr>
            <p:nvPr/>
          </p:nvSpPr>
          <p:spPr bwMode="auto">
            <a:xfrm>
              <a:off x="2448671"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1" name="Line 111"/>
            <p:cNvSpPr>
              <a:spLocks noChangeShapeType="1"/>
            </p:cNvSpPr>
            <p:nvPr/>
          </p:nvSpPr>
          <p:spPr bwMode="auto">
            <a:xfrm>
              <a:off x="2536636"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2" name="Line 112"/>
            <p:cNvSpPr>
              <a:spLocks noChangeShapeType="1"/>
            </p:cNvSpPr>
            <p:nvPr/>
          </p:nvSpPr>
          <p:spPr bwMode="auto">
            <a:xfrm>
              <a:off x="2586902"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3" name="Line 113"/>
            <p:cNvSpPr>
              <a:spLocks noChangeShapeType="1"/>
            </p:cNvSpPr>
            <p:nvPr/>
          </p:nvSpPr>
          <p:spPr bwMode="auto">
            <a:xfrm>
              <a:off x="2608894"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4" name="Line 114"/>
            <p:cNvSpPr>
              <a:spLocks noChangeShapeType="1"/>
            </p:cNvSpPr>
            <p:nvPr/>
          </p:nvSpPr>
          <p:spPr bwMode="auto">
            <a:xfrm>
              <a:off x="2621460"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5" name="Line 115"/>
            <p:cNvSpPr>
              <a:spLocks noChangeShapeType="1"/>
            </p:cNvSpPr>
            <p:nvPr/>
          </p:nvSpPr>
          <p:spPr bwMode="auto">
            <a:xfrm>
              <a:off x="2723563"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6" name="Line 116"/>
            <p:cNvSpPr>
              <a:spLocks noChangeShapeType="1"/>
            </p:cNvSpPr>
            <p:nvPr/>
          </p:nvSpPr>
          <p:spPr bwMode="auto">
            <a:xfrm>
              <a:off x="2742412" y="3310943"/>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7" name="Line 117"/>
            <p:cNvSpPr>
              <a:spLocks noChangeShapeType="1"/>
            </p:cNvSpPr>
            <p:nvPr/>
          </p:nvSpPr>
          <p:spPr bwMode="auto">
            <a:xfrm>
              <a:off x="2754979" y="3310943"/>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8" name="Line 118"/>
            <p:cNvSpPr>
              <a:spLocks noChangeShapeType="1"/>
            </p:cNvSpPr>
            <p:nvPr/>
          </p:nvSpPr>
          <p:spPr bwMode="auto">
            <a:xfrm>
              <a:off x="2770687" y="3310943"/>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9" name="Line 119"/>
            <p:cNvSpPr>
              <a:spLocks noChangeShapeType="1"/>
            </p:cNvSpPr>
            <p:nvPr/>
          </p:nvSpPr>
          <p:spPr bwMode="auto">
            <a:xfrm>
              <a:off x="2786395" y="3317226"/>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0" name="Line 120"/>
            <p:cNvSpPr>
              <a:spLocks noChangeShapeType="1"/>
            </p:cNvSpPr>
            <p:nvPr/>
          </p:nvSpPr>
          <p:spPr bwMode="auto">
            <a:xfrm>
              <a:off x="2802103" y="332979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1" name="Line 121"/>
            <p:cNvSpPr>
              <a:spLocks noChangeShapeType="1"/>
            </p:cNvSpPr>
            <p:nvPr/>
          </p:nvSpPr>
          <p:spPr bwMode="auto">
            <a:xfrm>
              <a:off x="2824094" y="332979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2" name="Line 122"/>
            <p:cNvSpPr>
              <a:spLocks noChangeShapeType="1"/>
            </p:cNvSpPr>
            <p:nvPr/>
          </p:nvSpPr>
          <p:spPr bwMode="auto">
            <a:xfrm>
              <a:off x="2839803" y="332979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3" name="Line 123"/>
            <p:cNvSpPr>
              <a:spLocks noChangeShapeType="1"/>
            </p:cNvSpPr>
            <p:nvPr/>
          </p:nvSpPr>
          <p:spPr bwMode="auto">
            <a:xfrm>
              <a:off x="2864935" y="332979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4" name="Line 124"/>
            <p:cNvSpPr>
              <a:spLocks noChangeShapeType="1"/>
            </p:cNvSpPr>
            <p:nvPr/>
          </p:nvSpPr>
          <p:spPr bwMode="auto">
            <a:xfrm>
              <a:off x="2879073" y="3332934"/>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5" name="Line 125"/>
            <p:cNvSpPr>
              <a:spLocks noChangeShapeType="1"/>
            </p:cNvSpPr>
            <p:nvPr/>
          </p:nvSpPr>
          <p:spPr bwMode="auto">
            <a:xfrm>
              <a:off x="2891639" y="33360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6" name="Line 126"/>
            <p:cNvSpPr>
              <a:spLocks noChangeShapeType="1"/>
            </p:cNvSpPr>
            <p:nvPr/>
          </p:nvSpPr>
          <p:spPr bwMode="auto">
            <a:xfrm>
              <a:off x="2913631" y="33360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7" name="Line 127"/>
            <p:cNvSpPr>
              <a:spLocks noChangeShapeType="1"/>
            </p:cNvSpPr>
            <p:nvPr/>
          </p:nvSpPr>
          <p:spPr bwMode="auto">
            <a:xfrm>
              <a:off x="2938763" y="33360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8" name="Line 128"/>
            <p:cNvSpPr>
              <a:spLocks noChangeShapeType="1"/>
            </p:cNvSpPr>
            <p:nvPr/>
          </p:nvSpPr>
          <p:spPr bwMode="auto">
            <a:xfrm>
              <a:off x="2954472" y="33360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 name="Line 129"/>
            <p:cNvSpPr>
              <a:spLocks noChangeShapeType="1"/>
            </p:cNvSpPr>
            <p:nvPr/>
          </p:nvSpPr>
          <p:spPr bwMode="auto">
            <a:xfrm>
              <a:off x="1170033" y="2889966"/>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00" name="Group 99"/>
          <p:cNvGrpSpPr/>
          <p:nvPr/>
        </p:nvGrpSpPr>
        <p:grpSpPr>
          <a:xfrm>
            <a:off x="841734" y="2536004"/>
            <a:ext cx="2115879" cy="1047728"/>
            <a:chOff x="841734" y="2437574"/>
            <a:chExt cx="2115879" cy="1047728"/>
          </a:xfrm>
        </p:grpSpPr>
        <p:sp>
          <p:nvSpPr>
            <p:cNvPr id="101" name="Freeform 150"/>
            <p:cNvSpPr>
              <a:spLocks/>
            </p:cNvSpPr>
            <p:nvPr/>
          </p:nvSpPr>
          <p:spPr bwMode="auto">
            <a:xfrm>
              <a:off x="841734" y="2437574"/>
              <a:ext cx="2115879" cy="994321"/>
            </a:xfrm>
            <a:custGeom>
              <a:avLst/>
              <a:gdLst>
                <a:gd name="T0" fmla="*/ 1333 w 1347"/>
                <a:gd name="T1" fmla="*/ 633 h 633"/>
                <a:gd name="T2" fmla="*/ 1121 w 1347"/>
                <a:gd name="T3" fmla="*/ 606 h 633"/>
                <a:gd name="T4" fmla="*/ 976 w 1347"/>
                <a:gd name="T5" fmla="*/ 588 h 633"/>
                <a:gd name="T6" fmla="*/ 825 w 1347"/>
                <a:gd name="T7" fmla="*/ 568 h 633"/>
                <a:gd name="T8" fmla="*/ 608 w 1347"/>
                <a:gd name="T9" fmla="*/ 550 h 633"/>
                <a:gd name="T10" fmla="*/ 602 w 1347"/>
                <a:gd name="T11" fmla="*/ 534 h 633"/>
                <a:gd name="T12" fmla="*/ 592 w 1347"/>
                <a:gd name="T13" fmla="*/ 516 h 633"/>
                <a:gd name="T14" fmla="*/ 447 w 1347"/>
                <a:gd name="T15" fmla="*/ 480 h 633"/>
                <a:gd name="T16" fmla="*/ 421 w 1347"/>
                <a:gd name="T17" fmla="*/ 465 h 633"/>
                <a:gd name="T18" fmla="*/ 409 w 1347"/>
                <a:gd name="T19" fmla="*/ 441 h 633"/>
                <a:gd name="T20" fmla="*/ 403 w 1347"/>
                <a:gd name="T21" fmla="*/ 435 h 633"/>
                <a:gd name="T22" fmla="*/ 383 w 1347"/>
                <a:gd name="T23" fmla="*/ 429 h 633"/>
                <a:gd name="T24" fmla="*/ 377 w 1347"/>
                <a:gd name="T25" fmla="*/ 411 h 633"/>
                <a:gd name="T26" fmla="*/ 290 w 1347"/>
                <a:gd name="T27" fmla="*/ 397 h 633"/>
                <a:gd name="T28" fmla="*/ 266 w 1347"/>
                <a:gd name="T29" fmla="*/ 381 h 633"/>
                <a:gd name="T30" fmla="*/ 262 w 1347"/>
                <a:gd name="T31" fmla="*/ 373 h 633"/>
                <a:gd name="T32" fmla="*/ 242 w 1347"/>
                <a:gd name="T33" fmla="*/ 365 h 633"/>
                <a:gd name="T34" fmla="*/ 207 w 1347"/>
                <a:gd name="T35" fmla="*/ 345 h 633"/>
                <a:gd name="T36" fmla="*/ 199 w 1347"/>
                <a:gd name="T37" fmla="*/ 332 h 633"/>
                <a:gd name="T38" fmla="*/ 195 w 1347"/>
                <a:gd name="T39" fmla="*/ 318 h 633"/>
                <a:gd name="T40" fmla="*/ 191 w 1347"/>
                <a:gd name="T41" fmla="*/ 314 h 633"/>
                <a:gd name="T42" fmla="*/ 185 w 1347"/>
                <a:gd name="T43" fmla="*/ 282 h 633"/>
                <a:gd name="T44" fmla="*/ 171 w 1347"/>
                <a:gd name="T45" fmla="*/ 262 h 633"/>
                <a:gd name="T46" fmla="*/ 169 w 1347"/>
                <a:gd name="T47" fmla="*/ 244 h 633"/>
                <a:gd name="T48" fmla="*/ 161 w 1347"/>
                <a:gd name="T49" fmla="*/ 232 h 633"/>
                <a:gd name="T50" fmla="*/ 157 w 1347"/>
                <a:gd name="T51" fmla="*/ 226 h 633"/>
                <a:gd name="T52" fmla="*/ 145 w 1347"/>
                <a:gd name="T53" fmla="*/ 212 h 633"/>
                <a:gd name="T54" fmla="*/ 135 w 1347"/>
                <a:gd name="T55" fmla="*/ 193 h 633"/>
                <a:gd name="T56" fmla="*/ 131 w 1347"/>
                <a:gd name="T57" fmla="*/ 177 h 633"/>
                <a:gd name="T58" fmla="*/ 115 w 1347"/>
                <a:gd name="T59" fmla="*/ 161 h 633"/>
                <a:gd name="T60" fmla="*/ 111 w 1347"/>
                <a:gd name="T61" fmla="*/ 149 h 633"/>
                <a:gd name="T62" fmla="*/ 105 w 1347"/>
                <a:gd name="T63" fmla="*/ 141 h 633"/>
                <a:gd name="T64" fmla="*/ 93 w 1347"/>
                <a:gd name="T65" fmla="*/ 123 h 633"/>
                <a:gd name="T66" fmla="*/ 85 w 1347"/>
                <a:gd name="T67" fmla="*/ 95 h 633"/>
                <a:gd name="T68" fmla="*/ 64 w 1347"/>
                <a:gd name="T69" fmla="*/ 62 h 633"/>
                <a:gd name="T70" fmla="*/ 60 w 1347"/>
                <a:gd name="T71" fmla="*/ 40 h 633"/>
                <a:gd name="T72" fmla="*/ 58 w 1347"/>
                <a:gd name="T73" fmla="*/ 28 h 633"/>
                <a:gd name="T74" fmla="*/ 52 w 1347"/>
                <a:gd name="T75" fmla="*/ 16 h 633"/>
                <a:gd name="T76" fmla="*/ 40 w 1347"/>
                <a:gd name="T77" fmla="*/ 8 h 633"/>
                <a:gd name="T78" fmla="*/ 0 w 1347"/>
                <a:gd name="T79"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7" h="633">
                  <a:moveTo>
                    <a:pt x="1347" y="633"/>
                  </a:moveTo>
                  <a:lnTo>
                    <a:pt x="1333" y="633"/>
                  </a:lnTo>
                  <a:lnTo>
                    <a:pt x="1333" y="606"/>
                  </a:lnTo>
                  <a:lnTo>
                    <a:pt x="1121" y="606"/>
                  </a:lnTo>
                  <a:lnTo>
                    <a:pt x="1121" y="588"/>
                  </a:lnTo>
                  <a:lnTo>
                    <a:pt x="976" y="588"/>
                  </a:lnTo>
                  <a:lnTo>
                    <a:pt x="976" y="568"/>
                  </a:lnTo>
                  <a:lnTo>
                    <a:pt x="825" y="568"/>
                  </a:lnTo>
                  <a:lnTo>
                    <a:pt x="825" y="550"/>
                  </a:lnTo>
                  <a:lnTo>
                    <a:pt x="608" y="550"/>
                  </a:lnTo>
                  <a:lnTo>
                    <a:pt x="608" y="534"/>
                  </a:lnTo>
                  <a:lnTo>
                    <a:pt x="602" y="534"/>
                  </a:lnTo>
                  <a:lnTo>
                    <a:pt x="602" y="516"/>
                  </a:lnTo>
                  <a:lnTo>
                    <a:pt x="592" y="516"/>
                  </a:lnTo>
                  <a:lnTo>
                    <a:pt x="592" y="480"/>
                  </a:lnTo>
                  <a:lnTo>
                    <a:pt x="447" y="480"/>
                  </a:lnTo>
                  <a:lnTo>
                    <a:pt x="447" y="465"/>
                  </a:lnTo>
                  <a:lnTo>
                    <a:pt x="421" y="465"/>
                  </a:lnTo>
                  <a:lnTo>
                    <a:pt x="421" y="441"/>
                  </a:lnTo>
                  <a:lnTo>
                    <a:pt x="409" y="441"/>
                  </a:lnTo>
                  <a:lnTo>
                    <a:pt x="409" y="435"/>
                  </a:lnTo>
                  <a:lnTo>
                    <a:pt x="403" y="435"/>
                  </a:lnTo>
                  <a:lnTo>
                    <a:pt x="403" y="429"/>
                  </a:lnTo>
                  <a:lnTo>
                    <a:pt x="383" y="429"/>
                  </a:lnTo>
                  <a:lnTo>
                    <a:pt x="383" y="411"/>
                  </a:lnTo>
                  <a:lnTo>
                    <a:pt x="377" y="411"/>
                  </a:lnTo>
                  <a:lnTo>
                    <a:pt x="377" y="397"/>
                  </a:lnTo>
                  <a:lnTo>
                    <a:pt x="290" y="397"/>
                  </a:lnTo>
                  <a:lnTo>
                    <a:pt x="290" y="381"/>
                  </a:lnTo>
                  <a:lnTo>
                    <a:pt x="266" y="381"/>
                  </a:lnTo>
                  <a:lnTo>
                    <a:pt x="266" y="373"/>
                  </a:lnTo>
                  <a:lnTo>
                    <a:pt x="262" y="373"/>
                  </a:lnTo>
                  <a:lnTo>
                    <a:pt x="262" y="365"/>
                  </a:lnTo>
                  <a:lnTo>
                    <a:pt x="242" y="365"/>
                  </a:lnTo>
                  <a:lnTo>
                    <a:pt x="242" y="345"/>
                  </a:lnTo>
                  <a:lnTo>
                    <a:pt x="207" y="345"/>
                  </a:lnTo>
                  <a:lnTo>
                    <a:pt x="207" y="332"/>
                  </a:lnTo>
                  <a:lnTo>
                    <a:pt x="199" y="332"/>
                  </a:lnTo>
                  <a:lnTo>
                    <a:pt x="199" y="318"/>
                  </a:lnTo>
                  <a:lnTo>
                    <a:pt x="195" y="318"/>
                  </a:lnTo>
                  <a:lnTo>
                    <a:pt x="195" y="314"/>
                  </a:lnTo>
                  <a:lnTo>
                    <a:pt x="191" y="314"/>
                  </a:lnTo>
                  <a:lnTo>
                    <a:pt x="191" y="282"/>
                  </a:lnTo>
                  <a:lnTo>
                    <a:pt x="185" y="282"/>
                  </a:lnTo>
                  <a:lnTo>
                    <a:pt x="185" y="262"/>
                  </a:lnTo>
                  <a:lnTo>
                    <a:pt x="171" y="262"/>
                  </a:lnTo>
                  <a:lnTo>
                    <a:pt x="171" y="244"/>
                  </a:lnTo>
                  <a:lnTo>
                    <a:pt x="169" y="244"/>
                  </a:lnTo>
                  <a:lnTo>
                    <a:pt x="169" y="232"/>
                  </a:lnTo>
                  <a:lnTo>
                    <a:pt x="161" y="232"/>
                  </a:lnTo>
                  <a:lnTo>
                    <a:pt x="161" y="226"/>
                  </a:lnTo>
                  <a:lnTo>
                    <a:pt x="157" y="226"/>
                  </a:lnTo>
                  <a:lnTo>
                    <a:pt x="157" y="212"/>
                  </a:lnTo>
                  <a:lnTo>
                    <a:pt x="145" y="212"/>
                  </a:lnTo>
                  <a:lnTo>
                    <a:pt x="145" y="193"/>
                  </a:lnTo>
                  <a:lnTo>
                    <a:pt x="135" y="193"/>
                  </a:lnTo>
                  <a:lnTo>
                    <a:pt x="135" y="177"/>
                  </a:lnTo>
                  <a:lnTo>
                    <a:pt x="131" y="177"/>
                  </a:lnTo>
                  <a:lnTo>
                    <a:pt x="131" y="161"/>
                  </a:lnTo>
                  <a:lnTo>
                    <a:pt x="115" y="161"/>
                  </a:lnTo>
                  <a:lnTo>
                    <a:pt x="115" y="149"/>
                  </a:lnTo>
                  <a:lnTo>
                    <a:pt x="111" y="149"/>
                  </a:lnTo>
                  <a:lnTo>
                    <a:pt x="111" y="141"/>
                  </a:lnTo>
                  <a:lnTo>
                    <a:pt x="105" y="141"/>
                  </a:lnTo>
                  <a:lnTo>
                    <a:pt x="105" y="123"/>
                  </a:lnTo>
                  <a:lnTo>
                    <a:pt x="93" y="123"/>
                  </a:lnTo>
                  <a:lnTo>
                    <a:pt x="93" y="95"/>
                  </a:lnTo>
                  <a:lnTo>
                    <a:pt x="85" y="95"/>
                  </a:lnTo>
                  <a:lnTo>
                    <a:pt x="85" y="62"/>
                  </a:lnTo>
                  <a:lnTo>
                    <a:pt x="64" y="62"/>
                  </a:lnTo>
                  <a:lnTo>
                    <a:pt x="64" y="40"/>
                  </a:lnTo>
                  <a:lnTo>
                    <a:pt x="60" y="40"/>
                  </a:lnTo>
                  <a:lnTo>
                    <a:pt x="60" y="28"/>
                  </a:lnTo>
                  <a:lnTo>
                    <a:pt x="58" y="28"/>
                  </a:lnTo>
                  <a:lnTo>
                    <a:pt x="58" y="16"/>
                  </a:lnTo>
                  <a:lnTo>
                    <a:pt x="52" y="16"/>
                  </a:lnTo>
                  <a:lnTo>
                    <a:pt x="52" y="8"/>
                  </a:lnTo>
                  <a:lnTo>
                    <a:pt x="40" y="8"/>
                  </a:lnTo>
                  <a:lnTo>
                    <a:pt x="4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 name="Line 151"/>
            <p:cNvSpPr>
              <a:spLocks noChangeShapeType="1"/>
            </p:cNvSpPr>
            <p:nvPr/>
          </p:nvSpPr>
          <p:spPr bwMode="auto">
            <a:xfrm>
              <a:off x="942266" y="2531822"/>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 name="Line 152"/>
            <p:cNvSpPr>
              <a:spLocks noChangeShapeType="1"/>
            </p:cNvSpPr>
            <p:nvPr/>
          </p:nvSpPr>
          <p:spPr bwMode="auto">
            <a:xfrm>
              <a:off x="1025519" y="2690474"/>
              <a:ext cx="0" cy="5340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 name="Line 153"/>
            <p:cNvSpPr>
              <a:spLocks noChangeShapeType="1"/>
            </p:cNvSpPr>
            <p:nvPr/>
          </p:nvSpPr>
          <p:spPr bwMode="auto">
            <a:xfrm>
              <a:off x="1474770" y="31145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 name="Line 154"/>
            <p:cNvSpPr>
              <a:spLocks noChangeShapeType="1"/>
            </p:cNvSpPr>
            <p:nvPr/>
          </p:nvSpPr>
          <p:spPr bwMode="auto">
            <a:xfrm>
              <a:off x="1462203" y="3105167"/>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 name="Line 155"/>
            <p:cNvSpPr>
              <a:spLocks noChangeShapeType="1"/>
            </p:cNvSpPr>
            <p:nvPr/>
          </p:nvSpPr>
          <p:spPr bwMode="auto">
            <a:xfrm>
              <a:off x="1540744" y="3171141"/>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 name="Line 156"/>
            <p:cNvSpPr>
              <a:spLocks noChangeShapeType="1"/>
            </p:cNvSpPr>
            <p:nvPr/>
          </p:nvSpPr>
          <p:spPr bwMode="auto">
            <a:xfrm>
              <a:off x="1869043" y="3298376"/>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 name="Line 157"/>
            <p:cNvSpPr>
              <a:spLocks noChangeShapeType="1"/>
            </p:cNvSpPr>
            <p:nvPr/>
          </p:nvSpPr>
          <p:spPr bwMode="auto">
            <a:xfrm>
              <a:off x="2140793"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 name="Line 158"/>
            <p:cNvSpPr>
              <a:spLocks noChangeShapeType="1"/>
            </p:cNvSpPr>
            <p:nvPr/>
          </p:nvSpPr>
          <p:spPr bwMode="auto">
            <a:xfrm>
              <a:off x="2173780"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 name="Line 159"/>
            <p:cNvSpPr>
              <a:spLocks noChangeShapeType="1"/>
            </p:cNvSpPr>
            <p:nvPr/>
          </p:nvSpPr>
          <p:spPr bwMode="auto">
            <a:xfrm>
              <a:off x="2274311"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 name="Line 160"/>
            <p:cNvSpPr>
              <a:spLocks noChangeShapeType="1"/>
            </p:cNvSpPr>
            <p:nvPr/>
          </p:nvSpPr>
          <p:spPr bwMode="auto">
            <a:xfrm>
              <a:off x="2312011"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 name="Line 161"/>
            <p:cNvSpPr>
              <a:spLocks noChangeShapeType="1"/>
            </p:cNvSpPr>
            <p:nvPr/>
          </p:nvSpPr>
          <p:spPr bwMode="auto">
            <a:xfrm>
              <a:off x="2334002"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 name="Line 162"/>
            <p:cNvSpPr>
              <a:spLocks noChangeShapeType="1"/>
            </p:cNvSpPr>
            <p:nvPr/>
          </p:nvSpPr>
          <p:spPr bwMode="auto">
            <a:xfrm>
              <a:off x="2461238" y="3361208"/>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 name="Line 163"/>
            <p:cNvSpPr>
              <a:spLocks noChangeShapeType="1"/>
            </p:cNvSpPr>
            <p:nvPr/>
          </p:nvSpPr>
          <p:spPr bwMode="auto">
            <a:xfrm>
              <a:off x="2533495" y="3361208"/>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 name="Line 164"/>
            <p:cNvSpPr>
              <a:spLocks noChangeShapeType="1"/>
            </p:cNvSpPr>
            <p:nvPr/>
          </p:nvSpPr>
          <p:spPr bwMode="auto">
            <a:xfrm>
              <a:off x="2621460"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 name="Line 165"/>
            <p:cNvSpPr>
              <a:spLocks noChangeShapeType="1"/>
            </p:cNvSpPr>
            <p:nvPr/>
          </p:nvSpPr>
          <p:spPr bwMode="auto">
            <a:xfrm>
              <a:off x="2714138"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 name="Line 166"/>
            <p:cNvSpPr>
              <a:spLocks noChangeShapeType="1"/>
            </p:cNvSpPr>
            <p:nvPr/>
          </p:nvSpPr>
          <p:spPr bwMode="auto">
            <a:xfrm>
              <a:off x="2732988"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 name="Line 167"/>
            <p:cNvSpPr>
              <a:spLocks noChangeShapeType="1"/>
            </p:cNvSpPr>
            <p:nvPr/>
          </p:nvSpPr>
          <p:spPr bwMode="auto">
            <a:xfrm>
              <a:off x="2745554"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 name="Line 168"/>
            <p:cNvSpPr>
              <a:spLocks noChangeShapeType="1"/>
            </p:cNvSpPr>
            <p:nvPr/>
          </p:nvSpPr>
          <p:spPr bwMode="auto">
            <a:xfrm>
              <a:off x="2802103"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 name="Line 169"/>
            <p:cNvSpPr>
              <a:spLocks noChangeShapeType="1"/>
            </p:cNvSpPr>
            <p:nvPr/>
          </p:nvSpPr>
          <p:spPr bwMode="auto">
            <a:xfrm>
              <a:off x="2913631"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 name="Line 170"/>
            <p:cNvSpPr>
              <a:spLocks noChangeShapeType="1"/>
            </p:cNvSpPr>
            <p:nvPr/>
          </p:nvSpPr>
          <p:spPr bwMode="auto">
            <a:xfrm>
              <a:off x="2957613" y="3435036"/>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22" name="Group 121"/>
          <p:cNvGrpSpPr/>
          <p:nvPr/>
        </p:nvGrpSpPr>
        <p:grpSpPr>
          <a:xfrm>
            <a:off x="851159" y="2536004"/>
            <a:ext cx="2103313" cy="1028879"/>
            <a:chOff x="851159" y="2437574"/>
            <a:chExt cx="2103313" cy="1028879"/>
          </a:xfrm>
        </p:grpSpPr>
        <p:sp>
          <p:nvSpPr>
            <p:cNvPr id="123" name="Freeform 130"/>
            <p:cNvSpPr>
              <a:spLocks/>
            </p:cNvSpPr>
            <p:nvPr/>
          </p:nvSpPr>
          <p:spPr bwMode="auto">
            <a:xfrm>
              <a:off x="851159" y="2437574"/>
              <a:ext cx="2103313" cy="978613"/>
            </a:xfrm>
            <a:custGeom>
              <a:avLst/>
              <a:gdLst>
                <a:gd name="T0" fmla="*/ 1140 w 1339"/>
                <a:gd name="T1" fmla="*/ 623 h 623"/>
                <a:gd name="T2" fmla="*/ 1057 w 1339"/>
                <a:gd name="T3" fmla="*/ 608 h 623"/>
                <a:gd name="T4" fmla="*/ 743 w 1339"/>
                <a:gd name="T5" fmla="*/ 596 h 623"/>
                <a:gd name="T6" fmla="*/ 650 w 1339"/>
                <a:gd name="T7" fmla="*/ 584 h 623"/>
                <a:gd name="T8" fmla="*/ 449 w 1339"/>
                <a:gd name="T9" fmla="*/ 568 h 623"/>
                <a:gd name="T10" fmla="*/ 439 w 1339"/>
                <a:gd name="T11" fmla="*/ 554 h 623"/>
                <a:gd name="T12" fmla="*/ 423 w 1339"/>
                <a:gd name="T13" fmla="*/ 544 h 623"/>
                <a:gd name="T14" fmla="*/ 409 w 1339"/>
                <a:gd name="T15" fmla="*/ 528 h 623"/>
                <a:gd name="T16" fmla="*/ 391 w 1339"/>
                <a:gd name="T17" fmla="*/ 516 h 623"/>
                <a:gd name="T18" fmla="*/ 387 w 1339"/>
                <a:gd name="T19" fmla="*/ 508 h 623"/>
                <a:gd name="T20" fmla="*/ 381 w 1339"/>
                <a:gd name="T21" fmla="*/ 500 h 623"/>
                <a:gd name="T22" fmla="*/ 371 w 1339"/>
                <a:gd name="T23" fmla="*/ 492 h 623"/>
                <a:gd name="T24" fmla="*/ 354 w 1339"/>
                <a:gd name="T25" fmla="*/ 482 h 623"/>
                <a:gd name="T26" fmla="*/ 292 w 1339"/>
                <a:gd name="T27" fmla="*/ 467 h 623"/>
                <a:gd name="T28" fmla="*/ 286 w 1339"/>
                <a:gd name="T29" fmla="*/ 451 h 623"/>
                <a:gd name="T30" fmla="*/ 278 w 1339"/>
                <a:gd name="T31" fmla="*/ 425 h 623"/>
                <a:gd name="T32" fmla="*/ 276 w 1339"/>
                <a:gd name="T33" fmla="*/ 413 h 623"/>
                <a:gd name="T34" fmla="*/ 268 w 1339"/>
                <a:gd name="T35" fmla="*/ 403 h 623"/>
                <a:gd name="T36" fmla="*/ 246 w 1339"/>
                <a:gd name="T37" fmla="*/ 395 h 623"/>
                <a:gd name="T38" fmla="*/ 232 w 1339"/>
                <a:gd name="T39" fmla="*/ 377 h 623"/>
                <a:gd name="T40" fmla="*/ 211 w 1339"/>
                <a:gd name="T41" fmla="*/ 355 h 623"/>
                <a:gd name="T42" fmla="*/ 199 w 1339"/>
                <a:gd name="T43" fmla="*/ 320 h 623"/>
                <a:gd name="T44" fmla="*/ 191 w 1339"/>
                <a:gd name="T45" fmla="*/ 294 h 623"/>
                <a:gd name="T46" fmla="*/ 181 w 1339"/>
                <a:gd name="T47" fmla="*/ 278 h 623"/>
                <a:gd name="T48" fmla="*/ 173 w 1339"/>
                <a:gd name="T49" fmla="*/ 264 h 623"/>
                <a:gd name="T50" fmla="*/ 163 w 1339"/>
                <a:gd name="T51" fmla="*/ 252 h 623"/>
                <a:gd name="T52" fmla="*/ 159 w 1339"/>
                <a:gd name="T53" fmla="*/ 238 h 623"/>
                <a:gd name="T54" fmla="*/ 151 w 1339"/>
                <a:gd name="T55" fmla="*/ 220 h 623"/>
                <a:gd name="T56" fmla="*/ 139 w 1339"/>
                <a:gd name="T57" fmla="*/ 203 h 623"/>
                <a:gd name="T58" fmla="*/ 131 w 1339"/>
                <a:gd name="T59" fmla="*/ 189 h 623"/>
                <a:gd name="T60" fmla="*/ 125 w 1339"/>
                <a:gd name="T61" fmla="*/ 179 h 623"/>
                <a:gd name="T62" fmla="*/ 115 w 1339"/>
                <a:gd name="T63" fmla="*/ 163 h 623"/>
                <a:gd name="T64" fmla="*/ 107 w 1339"/>
                <a:gd name="T65" fmla="*/ 151 h 623"/>
                <a:gd name="T66" fmla="*/ 93 w 1339"/>
                <a:gd name="T67" fmla="*/ 139 h 623"/>
                <a:gd name="T68" fmla="*/ 89 w 1339"/>
                <a:gd name="T69" fmla="*/ 121 h 623"/>
                <a:gd name="T70" fmla="*/ 85 w 1339"/>
                <a:gd name="T71" fmla="*/ 81 h 623"/>
                <a:gd name="T72" fmla="*/ 81 w 1339"/>
                <a:gd name="T73" fmla="*/ 64 h 623"/>
                <a:gd name="T74" fmla="*/ 65 w 1339"/>
                <a:gd name="T75" fmla="*/ 48 h 623"/>
                <a:gd name="T76" fmla="*/ 54 w 1339"/>
                <a:gd name="T77" fmla="*/ 30 h 623"/>
                <a:gd name="T78" fmla="*/ 44 w 1339"/>
                <a:gd name="T79" fmla="*/ 14 h 623"/>
                <a:gd name="T80" fmla="*/ 38 w 1339"/>
                <a:gd name="T81" fmla="*/ 8 h 623"/>
                <a:gd name="T82" fmla="*/ 0 w 1339"/>
                <a:gd name="T83"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9" h="623">
                  <a:moveTo>
                    <a:pt x="1339" y="623"/>
                  </a:moveTo>
                  <a:lnTo>
                    <a:pt x="1140" y="623"/>
                  </a:lnTo>
                  <a:lnTo>
                    <a:pt x="1140" y="608"/>
                  </a:lnTo>
                  <a:lnTo>
                    <a:pt x="1057" y="608"/>
                  </a:lnTo>
                  <a:lnTo>
                    <a:pt x="1057" y="596"/>
                  </a:lnTo>
                  <a:lnTo>
                    <a:pt x="743" y="596"/>
                  </a:lnTo>
                  <a:lnTo>
                    <a:pt x="743" y="584"/>
                  </a:lnTo>
                  <a:lnTo>
                    <a:pt x="650" y="584"/>
                  </a:lnTo>
                  <a:lnTo>
                    <a:pt x="650" y="568"/>
                  </a:lnTo>
                  <a:lnTo>
                    <a:pt x="449" y="568"/>
                  </a:lnTo>
                  <a:lnTo>
                    <a:pt x="449" y="554"/>
                  </a:lnTo>
                  <a:lnTo>
                    <a:pt x="439" y="554"/>
                  </a:lnTo>
                  <a:lnTo>
                    <a:pt x="439" y="544"/>
                  </a:lnTo>
                  <a:lnTo>
                    <a:pt x="423" y="544"/>
                  </a:lnTo>
                  <a:lnTo>
                    <a:pt x="423" y="528"/>
                  </a:lnTo>
                  <a:lnTo>
                    <a:pt x="409" y="528"/>
                  </a:lnTo>
                  <a:lnTo>
                    <a:pt x="409" y="516"/>
                  </a:lnTo>
                  <a:lnTo>
                    <a:pt x="391" y="516"/>
                  </a:lnTo>
                  <a:lnTo>
                    <a:pt x="391" y="508"/>
                  </a:lnTo>
                  <a:lnTo>
                    <a:pt x="387" y="508"/>
                  </a:lnTo>
                  <a:lnTo>
                    <a:pt x="387" y="500"/>
                  </a:lnTo>
                  <a:lnTo>
                    <a:pt x="381" y="500"/>
                  </a:lnTo>
                  <a:lnTo>
                    <a:pt x="381" y="492"/>
                  </a:lnTo>
                  <a:lnTo>
                    <a:pt x="371" y="492"/>
                  </a:lnTo>
                  <a:lnTo>
                    <a:pt x="371" y="482"/>
                  </a:lnTo>
                  <a:lnTo>
                    <a:pt x="354" y="482"/>
                  </a:lnTo>
                  <a:lnTo>
                    <a:pt x="354" y="467"/>
                  </a:lnTo>
                  <a:lnTo>
                    <a:pt x="292" y="467"/>
                  </a:lnTo>
                  <a:lnTo>
                    <a:pt x="292" y="451"/>
                  </a:lnTo>
                  <a:lnTo>
                    <a:pt x="286" y="451"/>
                  </a:lnTo>
                  <a:lnTo>
                    <a:pt x="286" y="425"/>
                  </a:lnTo>
                  <a:lnTo>
                    <a:pt x="278" y="425"/>
                  </a:lnTo>
                  <a:lnTo>
                    <a:pt x="278" y="413"/>
                  </a:lnTo>
                  <a:lnTo>
                    <a:pt x="276" y="413"/>
                  </a:lnTo>
                  <a:lnTo>
                    <a:pt x="276" y="403"/>
                  </a:lnTo>
                  <a:lnTo>
                    <a:pt x="268" y="403"/>
                  </a:lnTo>
                  <a:lnTo>
                    <a:pt x="268" y="395"/>
                  </a:lnTo>
                  <a:lnTo>
                    <a:pt x="246" y="395"/>
                  </a:lnTo>
                  <a:lnTo>
                    <a:pt x="246" y="377"/>
                  </a:lnTo>
                  <a:lnTo>
                    <a:pt x="232" y="377"/>
                  </a:lnTo>
                  <a:lnTo>
                    <a:pt x="232" y="355"/>
                  </a:lnTo>
                  <a:lnTo>
                    <a:pt x="211" y="355"/>
                  </a:lnTo>
                  <a:lnTo>
                    <a:pt x="211" y="320"/>
                  </a:lnTo>
                  <a:lnTo>
                    <a:pt x="199" y="320"/>
                  </a:lnTo>
                  <a:lnTo>
                    <a:pt x="199" y="294"/>
                  </a:lnTo>
                  <a:lnTo>
                    <a:pt x="191" y="294"/>
                  </a:lnTo>
                  <a:lnTo>
                    <a:pt x="191" y="278"/>
                  </a:lnTo>
                  <a:lnTo>
                    <a:pt x="181" y="278"/>
                  </a:lnTo>
                  <a:lnTo>
                    <a:pt x="181" y="264"/>
                  </a:lnTo>
                  <a:lnTo>
                    <a:pt x="173" y="264"/>
                  </a:lnTo>
                  <a:lnTo>
                    <a:pt x="173" y="252"/>
                  </a:lnTo>
                  <a:lnTo>
                    <a:pt x="163" y="252"/>
                  </a:lnTo>
                  <a:lnTo>
                    <a:pt x="163" y="238"/>
                  </a:lnTo>
                  <a:lnTo>
                    <a:pt x="159" y="238"/>
                  </a:lnTo>
                  <a:lnTo>
                    <a:pt x="159" y="220"/>
                  </a:lnTo>
                  <a:lnTo>
                    <a:pt x="151" y="220"/>
                  </a:lnTo>
                  <a:lnTo>
                    <a:pt x="151" y="203"/>
                  </a:lnTo>
                  <a:lnTo>
                    <a:pt x="139" y="203"/>
                  </a:lnTo>
                  <a:lnTo>
                    <a:pt x="139" y="189"/>
                  </a:lnTo>
                  <a:lnTo>
                    <a:pt x="131" y="189"/>
                  </a:lnTo>
                  <a:lnTo>
                    <a:pt x="131" y="179"/>
                  </a:lnTo>
                  <a:lnTo>
                    <a:pt x="125" y="179"/>
                  </a:lnTo>
                  <a:lnTo>
                    <a:pt x="125" y="163"/>
                  </a:lnTo>
                  <a:lnTo>
                    <a:pt x="115" y="163"/>
                  </a:lnTo>
                  <a:lnTo>
                    <a:pt x="115" y="151"/>
                  </a:lnTo>
                  <a:lnTo>
                    <a:pt x="107" y="151"/>
                  </a:lnTo>
                  <a:lnTo>
                    <a:pt x="107" y="139"/>
                  </a:lnTo>
                  <a:lnTo>
                    <a:pt x="93" y="139"/>
                  </a:lnTo>
                  <a:lnTo>
                    <a:pt x="93" y="121"/>
                  </a:lnTo>
                  <a:lnTo>
                    <a:pt x="89" y="121"/>
                  </a:lnTo>
                  <a:lnTo>
                    <a:pt x="89" y="81"/>
                  </a:lnTo>
                  <a:lnTo>
                    <a:pt x="85" y="81"/>
                  </a:lnTo>
                  <a:lnTo>
                    <a:pt x="85" y="64"/>
                  </a:lnTo>
                  <a:lnTo>
                    <a:pt x="81" y="64"/>
                  </a:lnTo>
                  <a:lnTo>
                    <a:pt x="81" y="48"/>
                  </a:lnTo>
                  <a:lnTo>
                    <a:pt x="65" y="48"/>
                  </a:lnTo>
                  <a:lnTo>
                    <a:pt x="65" y="30"/>
                  </a:lnTo>
                  <a:lnTo>
                    <a:pt x="54" y="30"/>
                  </a:lnTo>
                  <a:lnTo>
                    <a:pt x="54" y="14"/>
                  </a:lnTo>
                  <a:lnTo>
                    <a:pt x="44" y="14"/>
                  </a:lnTo>
                  <a:lnTo>
                    <a:pt x="44" y="8"/>
                  </a:lnTo>
                  <a:lnTo>
                    <a:pt x="38" y="8"/>
                  </a:lnTo>
                  <a:lnTo>
                    <a:pt x="38"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 name="Line 131"/>
            <p:cNvSpPr>
              <a:spLocks noChangeShapeType="1"/>
            </p:cNvSpPr>
            <p:nvPr/>
          </p:nvSpPr>
          <p:spPr bwMode="auto">
            <a:xfrm>
              <a:off x="1609859" y="3326651"/>
              <a:ext cx="0" cy="5340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 name="Line 132"/>
            <p:cNvSpPr>
              <a:spLocks noChangeShapeType="1"/>
            </p:cNvSpPr>
            <p:nvPr/>
          </p:nvSpPr>
          <p:spPr bwMode="auto">
            <a:xfrm>
              <a:off x="1689971" y="3326651"/>
              <a:ext cx="0" cy="5340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 name="Line 133"/>
            <p:cNvSpPr>
              <a:spLocks noChangeShapeType="1"/>
            </p:cNvSpPr>
            <p:nvPr/>
          </p:nvSpPr>
          <p:spPr bwMode="auto">
            <a:xfrm>
              <a:off x="1540744" y="3304659"/>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 name="Line 134"/>
            <p:cNvSpPr>
              <a:spLocks noChangeShapeType="1"/>
            </p:cNvSpPr>
            <p:nvPr/>
          </p:nvSpPr>
          <p:spPr bwMode="auto">
            <a:xfrm>
              <a:off x="1831343" y="3329792"/>
              <a:ext cx="0" cy="5340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8" name="Line 135"/>
            <p:cNvSpPr>
              <a:spLocks noChangeShapeType="1"/>
            </p:cNvSpPr>
            <p:nvPr/>
          </p:nvSpPr>
          <p:spPr bwMode="auto">
            <a:xfrm>
              <a:off x="1939729" y="3354925"/>
              <a:ext cx="0" cy="5497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9" name="Line 136"/>
            <p:cNvSpPr>
              <a:spLocks noChangeShapeType="1"/>
            </p:cNvSpPr>
            <p:nvPr/>
          </p:nvSpPr>
          <p:spPr bwMode="auto">
            <a:xfrm>
              <a:off x="2208337" y="337063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0" name="Line 137"/>
            <p:cNvSpPr>
              <a:spLocks noChangeShapeType="1"/>
            </p:cNvSpPr>
            <p:nvPr/>
          </p:nvSpPr>
          <p:spPr bwMode="auto">
            <a:xfrm>
              <a:off x="2280595" y="337063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1" name="Line 138"/>
            <p:cNvSpPr>
              <a:spLocks noChangeShapeType="1"/>
            </p:cNvSpPr>
            <p:nvPr/>
          </p:nvSpPr>
          <p:spPr bwMode="auto">
            <a:xfrm>
              <a:off x="2349710" y="337063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2" name="Line 139"/>
            <p:cNvSpPr>
              <a:spLocks noChangeShapeType="1"/>
            </p:cNvSpPr>
            <p:nvPr/>
          </p:nvSpPr>
          <p:spPr bwMode="auto">
            <a:xfrm>
              <a:off x="2417255" y="337063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3" name="Line 140"/>
            <p:cNvSpPr>
              <a:spLocks noChangeShapeType="1"/>
            </p:cNvSpPr>
            <p:nvPr/>
          </p:nvSpPr>
          <p:spPr bwMode="auto">
            <a:xfrm>
              <a:off x="2524070" y="338948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4" name="Line 141"/>
            <p:cNvSpPr>
              <a:spLocks noChangeShapeType="1"/>
            </p:cNvSpPr>
            <p:nvPr/>
          </p:nvSpPr>
          <p:spPr bwMode="auto">
            <a:xfrm>
              <a:off x="2608894" y="338948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5" name="Line 142"/>
            <p:cNvSpPr>
              <a:spLocks noChangeShapeType="1"/>
            </p:cNvSpPr>
            <p:nvPr/>
          </p:nvSpPr>
          <p:spPr bwMode="auto">
            <a:xfrm>
              <a:off x="2817811"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6" name="Line 143"/>
            <p:cNvSpPr>
              <a:spLocks noChangeShapeType="1"/>
            </p:cNvSpPr>
            <p:nvPr/>
          </p:nvSpPr>
          <p:spPr bwMode="auto">
            <a:xfrm>
              <a:off x="2836661"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7" name="Line 144"/>
            <p:cNvSpPr>
              <a:spLocks noChangeShapeType="1"/>
            </p:cNvSpPr>
            <p:nvPr/>
          </p:nvSpPr>
          <p:spPr bwMode="auto">
            <a:xfrm>
              <a:off x="2858652"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8" name="Line 145"/>
            <p:cNvSpPr>
              <a:spLocks noChangeShapeType="1"/>
            </p:cNvSpPr>
            <p:nvPr/>
          </p:nvSpPr>
          <p:spPr bwMode="auto">
            <a:xfrm>
              <a:off x="2879073"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9" name="Line 146"/>
            <p:cNvSpPr>
              <a:spLocks noChangeShapeType="1"/>
            </p:cNvSpPr>
            <p:nvPr/>
          </p:nvSpPr>
          <p:spPr bwMode="auto">
            <a:xfrm>
              <a:off x="2904206"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 name="Line 147"/>
            <p:cNvSpPr>
              <a:spLocks noChangeShapeType="1"/>
            </p:cNvSpPr>
            <p:nvPr/>
          </p:nvSpPr>
          <p:spPr bwMode="auto">
            <a:xfrm>
              <a:off x="2926197"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 name="Line 148"/>
            <p:cNvSpPr>
              <a:spLocks noChangeShapeType="1"/>
            </p:cNvSpPr>
            <p:nvPr/>
          </p:nvSpPr>
          <p:spPr bwMode="auto">
            <a:xfrm>
              <a:off x="2938763"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 name="Line 149"/>
            <p:cNvSpPr>
              <a:spLocks noChangeShapeType="1"/>
            </p:cNvSpPr>
            <p:nvPr/>
          </p:nvSpPr>
          <p:spPr bwMode="auto">
            <a:xfrm>
              <a:off x="2948188"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43" name="Group 142"/>
          <p:cNvGrpSpPr/>
          <p:nvPr/>
        </p:nvGrpSpPr>
        <p:grpSpPr>
          <a:xfrm>
            <a:off x="841734" y="2545428"/>
            <a:ext cx="2125304" cy="1284921"/>
            <a:chOff x="841734" y="2446998"/>
            <a:chExt cx="2125304" cy="1284921"/>
          </a:xfrm>
        </p:grpSpPr>
        <p:sp>
          <p:nvSpPr>
            <p:cNvPr id="144" name="Freeform 5"/>
            <p:cNvSpPr>
              <a:spLocks/>
            </p:cNvSpPr>
            <p:nvPr/>
          </p:nvSpPr>
          <p:spPr bwMode="auto">
            <a:xfrm>
              <a:off x="841734" y="2446998"/>
              <a:ext cx="2125304" cy="1234655"/>
            </a:xfrm>
            <a:custGeom>
              <a:avLst/>
              <a:gdLst>
                <a:gd name="T0" fmla="*/ 1305 w 1353"/>
                <a:gd name="T1" fmla="*/ 776 h 786"/>
                <a:gd name="T2" fmla="*/ 1166 w 1353"/>
                <a:gd name="T3" fmla="*/ 772 h 786"/>
                <a:gd name="T4" fmla="*/ 1015 w 1353"/>
                <a:gd name="T5" fmla="*/ 762 h 786"/>
                <a:gd name="T6" fmla="*/ 926 w 1353"/>
                <a:gd name="T7" fmla="*/ 752 h 786"/>
                <a:gd name="T8" fmla="*/ 876 w 1353"/>
                <a:gd name="T9" fmla="*/ 739 h 786"/>
                <a:gd name="T10" fmla="*/ 711 w 1353"/>
                <a:gd name="T11" fmla="*/ 737 h 786"/>
                <a:gd name="T12" fmla="*/ 680 w 1353"/>
                <a:gd name="T13" fmla="*/ 723 h 786"/>
                <a:gd name="T14" fmla="*/ 666 w 1353"/>
                <a:gd name="T15" fmla="*/ 717 h 786"/>
                <a:gd name="T16" fmla="*/ 624 w 1353"/>
                <a:gd name="T17" fmla="*/ 709 h 786"/>
                <a:gd name="T18" fmla="*/ 594 w 1353"/>
                <a:gd name="T19" fmla="*/ 703 h 786"/>
                <a:gd name="T20" fmla="*/ 592 w 1353"/>
                <a:gd name="T21" fmla="*/ 687 h 786"/>
                <a:gd name="T22" fmla="*/ 558 w 1353"/>
                <a:gd name="T23" fmla="*/ 679 h 786"/>
                <a:gd name="T24" fmla="*/ 544 w 1353"/>
                <a:gd name="T25" fmla="*/ 665 h 786"/>
                <a:gd name="T26" fmla="*/ 525 w 1353"/>
                <a:gd name="T27" fmla="*/ 659 h 786"/>
                <a:gd name="T28" fmla="*/ 515 w 1353"/>
                <a:gd name="T29" fmla="*/ 645 h 786"/>
                <a:gd name="T30" fmla="*/ 465 w 1353"/>
                <a:gd name="T31" fmla="*/ 635 h 786"/>
                <a:gd name="T32" fmla="*/ 445 w 1353"/>
                <a:gd name="T33" fmla="*/ 627 h 786"/>
                <a:gd name="T34" fmla="*/ 427 w 1353"/>
                <a:gd name="T35" fmla="*/ 623 h 786"/>
                <a:gd name="T36" fmla="*/ 421 w 1353"/>
                <a:gd name="T37" fmla="*/ 606 h 786"/>
                <a:gd name="T38" fmla="*/ 383 w 1353"/>
                <a:gd name="T39" fmla="*/ 590 h 786"/>
                <a:gd name="T40" fmla="*/ 374 w 1353"/>
                <a:gd name="T41" fmla="*/ 578 h 786"/>
                <a:gd name="T42" fmla="*/ 354 w 1353"/>
                <a:gd name="T43" fmla="*/ 572 h 786"/>
                <a:gd name="T44" fmla="*/ 350 w 1353"/>
                <a:gd name="T45" fmla="*/ 562 h 786"/>
                <a:gd name="T46" fmla="*/ 330 w 1353"/>
                <a:gd name="T47" fmla="*/ 546 h 786"/>
                <a:gd name="T48" fmla="*/ 322 w 1353"/>
                <a:gd name="T49" fmla="*/ 530 h 786"/>
                <a:gd name="T50" fmla="*/ 302 w 1353"/>
                <a:gd name="T51" fmla="*/ 522 h 786"/>
                <a:gd name="T52" fmla="*/ 298 w 1353"/>
                <a:gd name="T53" fmla="*/ 502 h 786"/>
                <a:gd name="T54" fmla="*/ 272 w 1353"/>
                <a:gd name="T55" fmla="*/ 492 h 786"/>
                <a:gd name="T56" fmla="*/ 268 w 1353"/>
                <a:gd name="T57" fmla="*/ 471 h 786"/>
                <a:gd name="T58" fmla="*/ 246 w 1353"/>
                <a:gd name="T59" fmla="*/ 465 h 786"/>
                <a:gd name="T60" fmla="*/ 242 w 1353"/>
                <a:gd name="T61" fmla="*/ 435 h 786"/>
                <a:gd name="T62" fmla="*/ 226 w 1353"/>
                <a:gd name="T63" fmla="*/ 425 h 786"/>
                <a:gd name="T64" fmla="*/ 224 w 1353"/>
                <a:gd name="T65" fmla="*/ 413 h 786"/>
                <a:gd name="T66" fmla="*/ 205 w 1353"/>
                <a:gd name="T67" fmla="*/ 397 h 786"/>
                <a:gd name="T68" fmla="*/ 201 w 1353"/>
                <a:gd name="T69" fmla="*/ 363 h 786"/>
                <a:gd name="T70" fmla="*/ 193 w 1353"/>
                <a:gd name="T71" fmla="*/ 355 h 786"/>
                <a:gd name="T72" fmla="*/ 187 w 1353"/>
                <a:gd name="T73" fmla="*/ 330 h 786"/>
                <a:gd name="T74" fmla="*/ 175 w 1353"/>
                <a:gd name="T75" fmla="*/ 324 h 786"/>
                <a:gd name="T76" fmla="*/ 171 w 1353"/>
                <a:gd name="T77" fmla="*/ 296 h 786"/>
                <a:gd name="T78" fmla="*/ 161 w 1353"/>
                <a:gd name="T79" fmla="*/ 284 h 786"/>
                <a:gd name="T80" fmla="*/ 155 w 1353"/>
                <a:gd name="T81" fmla="*/ 252 h 786"/>
                <a:gd name="T82" fmla="*/ 147 w 1353"/>
                <a:gd name="T83" fmla="*/ 244 h 786"/>
                <a:gd name="T84" fmla="*/ 139 w 1353"/>
                <a:gd name="T85" fmla="*/ 212 h 786"/>
                <a:gd name="T86" fmla="*/ 129 w 1353"/>
                <a:gd name="T87" fmla="*/ 189 h 786"/>
                <a:gd name="T88" fmla="*/ 123 w 1353"/>
                <a:gd name="T89" fmla="*/ 169 h 786"/>
                <a:gd name="T90" fmla="*/ 111 w 1353"/>
                <a:gd name="T91" fmla="*/ 161 h 786"/>
                <a:gd name="T92" fmla="*/ 105 w 1353"/>
                <a:gd name="T93" fmla="*/ 125 h 786"/>
                <a:gd name="T94" fmla="*/ 93 w 1353"/>
                <a:gd name="T95" fmla="*/ 107 h 786"/>
                <a:gd name="T96" fmla="*/ 87 w 1353"/>
                <a:gd name="T97" fmla="*/ 81 h 786"/>
                <a:gd name="T98" fmla="*/ 73 w 1353"/>
                <a:gd name="T99" fmla="*/ 60 h 786"/>
                <a:gd name="T100" fmla="*/ 66 w 1353"/>
                <a:gd name="T101" fmla="*/ 42 h 786"/>
                <a:gd name="T102" fmla="*/ 56 w 1353"/>
                <a:gd name="T103" fmla="*/ 36 h 786"/>
                <a:gd name="T104" fmla="*/ 40 w 1353"/>
                <a:gd name="T105" fmla="*/ 16 h 786"/>
                <a:gd name="T106" fmla="*/ 14 w 1353"/>
                <a:gd name="T107" fmla="*/ 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3" h="786">
                  <a:moveTo>
                    <a:pt x="1353" y="786"/>
                  </a:moveTo>
                  <a:lnTo>
                    <a:pt x="1305" y="786"/>
                  </a:lnTo>
                  <a:lnTo>
                    <a:pt x="1305" y="776"/>
                  </a:lnTo>
                  <a:lnTo>
                    <a:pt x="1299" y="776"/>
                  </a:lnTo>
                  <a:lnTo>
                    <a:pt x="1299" y="772"/>
                  </a:lnTo>
                  <a:lnTo>
                    <a:pt x="1166" y="772"/>
                  </a:lnTo>
                  <a:lnTo>
                    <a:pt x="1166" y="768"/>
                  </a:lnTo>
                  <a:lnTo>
                    <a:pt x="1015" y="768"/>
                  </a:lnTo>
                  <a:lnTo>
                    <a:pt x="1015" y="762"/>
                  </a:lnTo>
                  <a:lnTo>
                    <a:pt x="932" y="762"/>
                  </a:lnTo>
                  <a:lnTo>
                    <a:pt x="932" y="752"/>
                  </a:lnTo>
                  <a:lnTo>
                    <a:pt x="926" y="752"/>
                  </a:lnTo>
                  <a:lnTo>
                    <a:pt x="926" y="748"/>
                  </a:lnTo>
                  <a:lnTo>
                    <a:pt x="876" y="748"/>
                  </a:lnTo>
                  <a:lnTo>
                    <a:pt x="876" y="739"/>
                  </a:lnTo>
                  <a:lnTo>
                    <a:pt x="807" y="739"/>
                  </a:lnTo>
                  <a:lnTo>
                    <a:pt x="807" y="737"/>
                  </a:lnTo>
                  <a:lnTo>
                    <a:pt x="711" y="737"/>
                  </a:lnTo>
                  <a:lnTo>
                    <a:pt x="711" y="729"/>
                  </a:lnTo>
                  <a:lnTo>
                    <a:pt x="680" y="729"/>
                  </a:lnTo>
                  <a:lnTo>
                    <a:pt x="680" y="723"/>
                  </a:lnTo>
                  <a:lnTo>
                    <a:pt x="676" y="723"/>
                  </a:lnTo>
                  <a:lnTo>
                    <a:pt x="676" y="717"/>
                  </a:lnTo>
                  <a:lnTo>
                    <a:pt x="666" y="717"/>
                  </a:lnTo>
                  <a:lnTo>
                    <a:pt x="666" y="713"/>
                  </a:lnTo>
                  <a:lnTo>
                    <a:pt x="624" y="713"/>
                  </a:lnTo>
                  <a:lnTo>
                    <a:pt x="624" y="709"/>
                  </a:lnTo>
                  <a:lnTo>
                    <a:pt x="620" y="709"/>
                  </a:lnTo>
                  <a:lnTo>
                    <a:pt x="620" y="703"/>
                  </a:lnTo>
                  <a:lnTo>
                    <a:pt x="594" y="703"/>
                  </a:lnTo>
                  <a:lnTo>
                    <a:pt x="594" y="693"/>
                  </a:lnTo>
                  <a:lnTo>
                    <a:pt x="592" y="693"/>
                  </a:lnTo>
                  <a:lnTo>
                    <a:pt x="592" y="687"/>
                  </a:lnTo>
                  <a:lnTo>
                    <a:pt x="582" y="687"/>
                  </a:lnTo>
                  <a:lnTo>
                    <a:pt x="582" y="679"/>
                  </a:lnTo>
                  <a:lnTo>
                    <a:pt x="558" y="679"/>
                  </a:lnTo>
                  <a:lnTo>
                    <a:pt x="558" y="673"/>
                  </a:lnTo>
                  <a:lnTo>
                    <a:pt x="544" y="673"/>
                  </a:lnTo>
                  <a:lnTo>
                    <a:pt x="544" y="665"/>
                  </a:lnTo>
                  <a:lnTo>
                    <a:pt x="538" y="665"/>
                  </a:lnTo>
                  <a:lnTo>
                    <a:pt x="538" y="659"/>
                  </a:lnTo>
                  <a:lnTo>
                    <a:pt x="525" y="659"/>
                  </a:lnTo>
                  <a:lnTo>
                    <a:pt x="525" y="651"/>
                  </a:lnTo>
                  <a:lnTo>
                    <a:pt x="515" y="651"/>
                  </a:lnTo>
                  <a:lnTo>
                    <a:pt x="515" y="645"/>
                  </a:lnTo>
                  <a:lnTo>
                    <a:pt x="467" y="645"/>
                  </a:lnTo>
                  <a:lnTo>
                    <a:pt x="467" y="635"/>
                  </a:lnTo>
                  <a:lnTo>
                    <a:pt x="465" y="635"/>
                  </a:lnTo>
                  <a:lnTo>
                    <a:pt x="465" y="629"/>
                  </a:lnTo>
                  <a:lnTo>
                    <a:pt x="445" y="629"/>
                  </a:lnTo>
                  <a:lnTo>
                    <a:pt x="445" y="627"/>
                  </a:lnTo>
                  <a:lnTo>
                    <a:pt x="435" y="627"/>
                  </a:lnTo>
                  <a:lnTo>
                    <a:pt x="435" y="623"/>
                  </a:lnTo>
                  <a:lnTo>
                    <a:pt x="427" y="623"/>
                  </a:lnTo>
                  <a:lnTo>
                    <a:pt x="427" y="613"/>
                  </a:lnTo>
                  <a:lnTo>
                    <a:pt x="421" y="613"/>
                  </a:lnTo>
                  <a:lnTo>
                    <a:pt x="421" y="606"/>
                  </a:lnTo>
                  <a:lnTo>
                    <a:pt x="403" y="606"/>
                  </a:lnTo>
                  <a:lnTo>
                    <a:pt x="403" y="590"/>
                  </a:lnTo>
                  <a:lnTo>
                    <a:pt x="383" y="590"/>
                  </a:lnTo>
                  <a:lnTo>
                    <a:pt x="383" y="584"/>
                  </a:lnTo>
                  <a:lnTo>
                    <a:pt x="374" y="584"/>
                  </a:lnTo>
                  <a:lnTo>
                    <a:pt x="374" y="578"/>
                  </a:lnTo>
                  <a:lnTo>
                    <a:pt x="362" y="578"/>
                  </a:lnTo>
                  <a:lnTo>
                    <a:pt x="362" y="572"/>
                  </a:lnTo>
                  <a:lnTo>
                    <a:pt x="354" y="572"/>
                  </a:lnTo>
                  <a:lnTo>
                    <a:pt x="354" y="566"/>
                  </a:lnTo>
                  <a:lnTo>
                    <a:pt x="350" y="566"/>
                  </a:lnTo>
                  <a:lnTo>
                    <a:pt x="350" y="562"/>
                  </a:lnTo>
                  <a:lnTo>
                    <a:pt x="338" y="562"/>
                  </a:lnTo>
                  <a:lnTo>
                    <a:pt x="338" y="546"/>
                  </a:lnTo>
                  <a:lnTo>
                    <a:pt x="330" y="546"/>
                  </a:lnTo>
                  <a:lnTo>
                    <a:pt x="330" y="538"/>
                  </a:lnTo>
                  <a:lnTo>
                    <a:pt x="322" y="538"/>
                  </a:lnTo>
                  <a:lnTo>
                    <a:pt x="322" y="530"/>
                  </a:lnTo>
                  <a:lnTo>
                    <a:pt x="312" y="530"/>
                  </a:lnTo>
                  <a:lnTo>
                    <a:pt x="312" y="522"/>
                  </a:lnTo>
                  <a:lnTo>
                    <a:pt x="302" y="522"/>
                  </a:lnTo>
                  <a:lnTo>
                    <a:pt x="302" y="514"/>
                  </a:lnTo>
                  <a:lnTo>
                    <a:pt x="298" y="514"/>
                  </a:lnTo>
                  <a:lnTo>
                    <a:pt x="298" y="502"/>
                  </a:lnTo>
                  <a:lnTo>
                    <a:pt x="288" y="502"/>
                  </a:lnTo>
                  <a:lnTo>
                    <a:pt x="288" y="492"/>
                  </a:lnTo>
                  <a:lnTo>
                    <a:pt x="272" y="492"/>
                  </a:lnTo>
                  <a:lnTo>
                    <a:pt x="272" y="480"/>
                  </a:lnTo>
                  <a:lnTo>
                    <a:pt x="268" y="480"/>
                  </a:lnTo>
                  <a:lnTo>
                    <a:pt x="268" y="471"/>
                  </a:lnTo>
                  <a:lnTo>
                    <a:pt x="262" y="471"/>
                  </a:lnTo>
                  <a:lnTo>
                    <a:pt x="262" y="465"/>
                  </a:lnTo>
                  <a:lnTo>
                    <a:pt x="246" y="465"/>
                  </a:lnTo>
                  <a:lnTo>
                    <a:pt x="246" y="441"/>
                  </a:lnTo>
                  <a:lnTo>
                    <a:pt x="242" y="441"/>
                  </a:lnTo>
                  <a:lnTo>
                    <a:pt x="242" y="435"/>
                  </a:lnTo>
                  <a:lnTo>
                    <a:pt x="236" y="435"/>
                  </a:lnTo>
                  <a:lnTo>
                    <a:pt x="236" y="425"/>
                  </a:lnTo>
                  <a:lnTo>
                    <a:pt x="226" y="425"/>
                  </a:lnTo>
                  <a:lnTo>
                    <a:pt x="226" y="419"/>
                  </a:lnTo>
                  <a:lnTo>
                    <a:pt x="224" y="419"/>
                  </a:lnTo>
                  <a:lnTo>
                    <a:pt x="224" y="413"/>
                  </a:lnTo>
                  <a:lnTo>
                    <a:pt x="213" y="413"/>
                  </a:lnTo>
                  <a:lnTo>
                    <a:pt x="213" y="397"/>
                  </a:lnTo>
                  <a:lnTo>
                    <a:pt x="205" y="397"/>
                  </a:lnTo>
                  <a:lnTo>
                    <a:pt x="205" y="373"/>
                  </a:lnTo>
                  <a:lnTo>
                    <a:pt x="201" y="373"/>
                  </a:lnTo>
                  <a:lnTo>
                    <a:pt x="201" y="363"/>
                  </a:lnTo>
                  <a:lnTo>
                    <a:pt x="197" y="363"/>
                  </a:lnTo>
                  <a:lnTo>
                    <a:pt x="197" y="355"/>
                  </a:lnTo>
                  <a:lnTo>
                    <a:pt x="193" y="355"/>
                  </a:lnTo>
                  <a:lnTo>
                    <a:pt x="193" y="337"/>
                  </a:lnTo>
                  <a:lnTo>
                    <a:pt x="187" y="337"/>
                  </a:lnTo>
                  <a:lnTo>
                    <a:pt x="187" y="330"/>
                  </a:lnTo>
                  <a:lnTo>
                    <a:pt x="183" y="330"/>
                  </a:lnTo>
                  <a:lnTo>
                    <a:pt x="183" y="324"/>
                  </a:lnTo>
                  <a:lnTo>
                    <a:pt x="175" y="324"/>
                  </a:lnTo>
                  <a:lnTo>
                    <a:pt x="175" y="302"/>
                  </a:lnTo>
                  <a:lnTo>
                    <a:pt x="171" y="302"/>
                  </a:lnTo>
                  <a:lnTo>
                    <a:pt x="171" y="296"/>
                  </a:lnTo>
                  <a:lnTo>
                    <a:pt x="165" y="296"/>
                  </a:lnTo>
                  <a:lnTo>
                    <a:pt x="165" y="284"/>
                  </a:lnTo>
                  <a:lnTo>
                    <a:pt x="161" y="284"/>
                  </a:lnTo>
                  <a:lnTo>
                    <a:pt x="161" y="268"/>
                  </a:lnTo>
                  <a:lnTo>
                    <a:pt x="155" y="268"/>
                  </a:lnTo>
                  <a:lnTo>
                    <a:pt x="155" y="252"/>
                  </a:lnTo>
                  <a:lnTo>
                    <a:pt x="149" y="252"/>
                  </a:lnTo>
                  <a:lnTo>
                    <a:pt x="149" y="244"/>
                  </a:lnTo>
                  <a:lnTo>
                    <a:pt x="147" y="244"/>
                  </a:lnTo>
                  <a:lnTo>
                    <a:pt x="147" y="236"/>
                  </a:lnTo>
                  <a:lnTo>
                    <a:pt x="139" y="236"/>
                  </a:lnTo>
                  <a:lnTo>
                    <a:pt x="139" y="212"/>
                  </a:lnTo>
                  <a:lnTo>
                    <a:pt x="133" y="212"/>
                  </a:lnTo>
                  <a:lnTo>
                    <a:pt x="133" y="189"/>
                  </a:lnTo>
                  <a:lnTo>
                    <a:pt x="129" y="189"/>
                  </a:lnTo>
                  <a:lnTo>
                    <a:pt x="129" y="177"/>
                  </a:lnTo>
                  <a:lnTo>
                    <a:pt x="123" y="177"/>
                  </a:lnTo>
                  <a:lnTo>
                    <a:pt x="123" y="169"/>
                  </a:lnTo>
                  <a:lnTo>
                    <a:pt x="117" y="169"/>
                  </a:lnTo>
                  <a:lnTo>
                    <a:pt x="117" y="161"/>
                  </a:lnTo>
                  <a:lnTo>
                    <a:pt x="111" y="161"/>
                  </a:lnTo>
                  <a:lnTo>
                    <a:pt x="111" y="145"/>
                  </a:lnTo>
                  <a:lnTo>
                    <a:pt x="105" y="145"/>
                  </a:lnTo>
                  <a:lnTo>
                    <a:pt x="105" y="125"/>
                  </a:lnTo>
                  <a:lnTo>
                    <a:pt x="99" y="125"/>
                  </a:lnTo>
                  <a:lnTo>
                    <a:pt x="99" y="107"/>
                  </a:lnTo>
                  <a:lnTo>
                    <a:pt x="93" y="107"/>
                  </a:lnTo>
                  <a:lnTo>
                    <a:pt x="93" y="87"/>
                  </a:lnTo>
                  <a:lnTo>
                    <a:pt x="87" y="87"/>
                  </a:lnTo>
                  <a:lnTo>
                    <a:pt x="87" y="81"/>
                  </a:lnTo>
                  <a:lnTo>
                    <a:pt x="79" y="81"/>
                  </a:lnTo>
                  <a:lnTo>
                    <a:pt x="79" y="60"/>
                  </a:lnTo>
                  <a:lnTo>
                    <a:pt x="73" y="60"/>
                  </a:lnTo>
                  <a:lnTo>
                    <a:pt x="73" y="50"/>
                  </a:lnTo>
                  <a:lnTo>
                    <a:pt x="66" y="50"/>
                  </a:lnTo>
                  <a:lnTo>
                    <a:pt x="66" y="42"/>
                  </a:lnTo>
                  <a:lnTo>
                    <a:pt x="60" y="42"/>
                  </a:lnTo>
                  <a:lnTo>
                    <a:pt x="60" y="36"/>
                  </a:lnTo>
                  <a:lnTo>
                    <a:pt x="56" y="36"/>
                  </a:lnTo>
                  <a:lnTo>
                    <a:pt x="56" y="28"/>
                  </a:lnTo>
                  <a:lnTo>
                    <a:pt x="40" y="28"/>
                  </a:lnTo>
                  <a:lnTo>
                    <a:pt x="40" y="16"/>
                  </a:lnTo>
                  <a:lnTo>
                    <a:pt x="32" y="16"/>
                  </a:lnTo>
                  <a:lnTo>
                    <a:pt x="32" y="8"/>
                  </a:lnTo>
                  <a:lnTo>
                    <a:pt x="14" y="8"/>
                  </a:lnTo>
                  <a:lnTo>
                    <a:pt x="14" y="0"/>
                  </a:lnTo>
                  <a:lnTo>
                    <a:pt x="0" y="0"/>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 name="Line 6"/>
            <p:cNvSpPr>
              <a:spLocks noChangeShapeType="1"/>
            </p:cNvSpPr>
            <p:nvPr/>
          </p:nvSpPr>
          <p:spPr bwMode="auto">
            <a:xfrm>
              <a:off x="2960755"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 name="Line 7"/>
            <p:cNvSpPr>
              <a:spLocks noChangeShapeType="1"/>
            </p:cNvSpPr>
            <p:nvPr/>
          </p:nvSpPr>
          <p:spPr bwMode="auto">
            <a:xfrm>
              <a:off x="2948188"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 name="Line 8"/>
            <p:cNvSpPr>
              <a:spLocks noChangeShapeType="1"/>
            </p:cNvSpPr>
            <p:nvPr/>
          </p:nvSpPr>
          <p:spPr bwMode="auto">
            <a:xfrm>
              <a:off x="2935622"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 name="Line 9"/>
            <p:cNvSpPr>
              <a:spLocks noChangeShapeType="1"/>
            </p:cNvSpPr>
            <p:nvPr/>
          </p:nvSpPr>
          <p:spPr bwMode="auto">
            <a:xfrm>
              <a:off x="2919914"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 name="Line 10"/>
            <p:cNvSpPr>
              <a:spLocks noChangeShapeType="1"/>
            </p:cNvSpPr>
            <p:nvPr/>
          </p:nvSpPr>
          <p:spPr bwMode="auto">
            <a:xfrm>
              <a:off x="2907347"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 name="Line 11"/>
            <p:cNvSpPr>
              <a:spLocks noChangeShapeType="1"/>
            </p:cNvSpPr>
            <p:nvPr/>
          </p:nvSpPr>
          <p:spPr bwMode="auto">
            <a:xfrm>
              <a:off x="2736129"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 name="Line 12"/>
            <p:cNvSpPr>
              <a:spLocks noChangeShapeType="1"/>
            </p:cNvSpPr>
            <p:nvPr/>
          </p:nvSpPr>
          <p:spPr bwMode="auto">
            <a:xfrm>
              <a:off x="2679580"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 name="Line 13"/>
            <p:cNvSpPr>
              <a:spLocks noChangeShapeType="1"/>
            </p:cNvSpPr>
            <p:nvPr/>
          </p:nvSpPr>
          <p:spPr bwMode="auto">
            <a:xfrm>
              <a:off x="2638739"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 name="Line 14"/>
            <p:cNvSpPr>
              <a:spLocks noChangeShapeType="1"/>
            </p:cNvSpPr>
            <p:nvPr/>
          </p:nvSpPr>
          <p:spPr bwMode="auto">
            <a:xfrm>
              <a:off x="2608894"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 name="Line 15"/>
            <p:cNvSpPr>
              <a:spLocks noChangeShapeType="1"/>
            </p:cNvSpPr>
            <p:nvPr/>
          </p:nvSpPr>
          <p:spPr bwMode="auto">
            <a:xfrm>
              <a:off x="2574336"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 name="Line 16"/>
            <p:cNvSpPr>
              <a:spLocks noChangeShapeType="1"/>
            </p:cNvSpPr>
            <p:nvPr/>
          </p:nvSpPr>
          <p:spPr bwMode="auto">
            <a:xfrm>
              <a:off x="2542920"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 name="Line 17"/>
            <p:cNvSpPr>
              <a:spLocks noChangeShapeType="1"/>
            </p:cNvSpPr>
            <p:nvPr/>
          </p:nvSpPr>
          <p:spPr bwMode="auto">
            <a:xfrm>
              <a:off x="2476946"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 name="Line 18"/>
            <p:cNvSpPr>
              <a:spLocks noChangeShapeType="1"/>
            </p:cNvSpPr>
            <p:nvPr/>
          </p:nvSpPr>
          <p:spPr bwMode="auto">
            <a:xfrm>
              <a:off x="2368560"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 name="Line 19"/>
            <p:cNvSpPr>
              <a:spLocks noChangeShapeType="1"/>
            </p:cNvSpPr>
            <p:nvPr/>
          </p:nvSpPr>
          <p:spPr bwMode="auto">
            <a:xfrm>
              <a:off x="2321436"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 name="Line 20"/>
            <p:cNvSpPr>
              <a:spLocks noChangeShapeType="1"/>
            </p:cNvSpPr>
            <p:nvPr/>
          </p:nvSpPr>
          <p:spPr bwMode="auto">
            <a:xfrm>
              <a:off x="2299444" y="3631387"/>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 name="Line 21"/>
            <p:cNvSpPr>
              <a:spLocks noChangeShapeType="1"/>
            </p:cNvSpPr>
            <p:nvPr/>
          </p:nvSpPr>
          <p:spPr bwMode="auto">
            <a:xfrm>
              <a:off x="2268028" y="3618821"/>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 name="Line 22"/>
            <p:cNvSpPr>
              <a:spLocks noChangeShapeType="1"/>
            </p:cNvSpPr>
            <p:nvPr/>
          </p:nvSpPr>
          <p:spPr bwMode="auto">
            <a:xfrm>
              <a:off x="2180063" y="3610967"/>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 name="Line 23"/>
            <p:cNvSpPr>
              <a:spLocks noChangeShapeType="1"/>
            </p:cNvSpPr>
            <p:nvPr/>
          </p:nvSpPr>
          <p:spPr bwMode="auto">
            <a:xfrm>
              <a:off x="2143934" y="3610967"/>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 name="Line 24"/>
            <p:cNvSpPr>
              <a:spLocks noChangeShapeType="1"/>
            </p:cNvSpPr>
            <p:nvPr/>
          </p:nvSpPr>
          <p:spPr bwMode="auto">
            <a:xfrm>
              <a:off x="2112518" y="3610967"/>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 name="Line 25"/>
            <p:cNvSpPr>
              <a:spLocks noChangeShapeType="1"/>
            </p:cNvSpPr>
            <p:nvPr/>
          </p:nvSpPr>
          <p:spPr bwMode="auto">
            <a:xfrm>
              <a:off x="1952296" y="3595259"/>
              <a:ext cx="0" cy="54978"/>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 name="Line 26"/>
            <p:cNvSpPr>
              <a:spLocks noChangeShapeType="1"/>
            </p:cNvSpPr>
            <p:nvPr/>
          </p:nvSpPr>
          <p:spPr bwMode="auto">
            <a:xfrm>
              <a:off x="1900459" y="3573267"/>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 name="Line 27"/>
            <p:cNvSpPr>
              <a:spLocks noChangeShapeType="1"/>
            </p:cNvSpPr>
            <p:nvPr/>
          </p:nvSpPr>
          <p:spPr bwMode="auto">
            <a:xfrm>
              <a:off x="1878468" y="3570126"/>
              <a:ext cx="0" cy="54978"/>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 name="Line 28"/>
            <p:cNvSpPr>
              <a:spLocks noChangeShapeType="1"/>
            </p:cNvSpPr>
            <p:nvPr/>
          </p:nvSpPr>
          <p:spPr bwMode="auto">
            <a:xfrm>
              <a:off x="1771653" y="3541851"/>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 name="Line 29"/>
            <p:cNvSpPr>
              <a:spLocks noChangeShapeType="1"/>
            </p:cNvSpPr>
            <p:nvPr/>
          </p:nvSpPr>
          <p:spPr bwMode="auto">
            <a:xfrm>
              <a:off x="1749661" y="3513577"/>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 name="Line 30"/>
            <p:cNvSpPr>
              <a:spLocks noChangeShapeType="1"/>
            </p:cNvSpPr>
            <p:nvPr/>
          </p:nvSpPr>
          <p:spPr bwMode="auto">
            <a:xfrm>
              <a:off x="1666409" y="3479019"/>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 name="Line 31"/>
            <p:cNvSpPr>
              <a:spLocks noChangeShapeType="1"/>
            </p:cNvSpPr>
            <p:nvPr/>
          </p:nvSpPr>
          <p:spPr bwMode="auto">
            <a:xfrm>
              <a:off x="1594151" y="3457028"/>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 name="Line 32"/>
            <p:cNvSpPr>
              <a:spLocks noChangeShapeType="1"/>
            </p:cNvSpPr>
            <p:nvPr/>
          </p:nvSpPr>
          <p:spPr bwMode="auto">
            <a:xfrm>
              <a:off x="1562735" y="3441320"/>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 name="Line 33"/>
            <p:cNvSpPr>
              <a:spLocks noChangeShapeType="1"/>
            </p:cNvSpPr>
            <p:nvPr/>
          </p:nvSpPr>
          <p:spPr bwMode="auto">
            <a:xfrm>
              <a:off x="1512469" y="3413045"/>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 name="Line 34"/>
            <p:cNvSpPr>
              <a:spLocks noChangeShapeType="1"/>
            </p:cNvSpPr>
            <p:nvPr/>
          </p:nvSpPr>
          <p:spPr bwMode="auto">
            <a:xfrm>
              <a:off x="1487336" y="3398908"/>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 name="Line 35"/>
            <p:cNvSpPr>
              <a:spLocks noChangeShapeType="1"/>
            </p:cNvSpPr>
            <p:nvPr/>
          </p:nvSpPr>
          <p:spPr bwMode="auto">
            <a:xfrm>
              <a:off x="1228153" y="3155433"/>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 name="Line 36"/>
            <p:cNvSpPr>
              <a:spLocks noChangeShapeType="1"/>
            </p:cNvSpPr>
            <p:nvPr/>
          </p:nvSpPr>
          <p:spPr bwMode="auto">
            <a:xfrm>
              <a:off x="1113484" y="2921382"/>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 name="Line 37"/>
            <p:cNvSpPr>
              <a:spLocks noChangeShapeType="1"/>
            </p:cNvSpPr>
            <p:nvPr/>
          </p:nvSpPr>
          <p:spPr bwMode="auto">
            <a:xfrm>
              <a:off x="863725" y="2459565"/>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 name="Line 38"/>
            <p:cNvSpPr>
              <a:spLocks noChangeShapeType="1"/>
            </p:cNvSpPr>
            <p:nvPr/>
          </p:nvSpPr>
          <p:spPr bwMode="auto">
            <a:xfrm>
              <a:off x="854300" y="2446998"/>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 name="Line 39"/>
            <p:cNvSpPr>
              <a:spLocks noChangeShapeType="1"/>
            </p:cNvSpPr>
            <p:nvPr/>
          </p:nvSpPr>
          <p:spPr bwMode="auto">
            <a:xfrm>
              <a:off x="1225011" y="3133441"/>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 name="Line 40"/>
            <p:cNvSpPr>
              <a:spLocks noChangeShapeType="1"/>
            </p:cNvSpPr>
            <p:nvPr/>
          </p:nvSpPr>
          <p:spPr bwMode="auto">
            <a:xfrm>
              <a:off x="1850193" y="3570126"/>
              <a:ext cx="0" cy="54978"/>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 name="Line 41"/>
            <p:cNvSpPr>
              <a:spLocks noChangeShapeType="1"/>
            </p:cNvSpPr>
            <p:nvPr/>
          </p:nvSpPr>
          <p:spPr bwMode="auto">
            <a:xfrm>
              <a:off x="2381126"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 name="Line 42"/>
            <p:cNvSpPr>
              <a:spLocks noChangeShapeType="1"/>
            </p:cNvSpPr>
            <p:nvPr/>
          </p:nvSpPr>
          <p:spPr bwMode="auto">
            <a:xfrm>
              <a:off x="2401547"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 name="Line 43"/>
            <p:cNvSpPr>
              <a:spLocks noChangeShapeType="1"/>
            </p:cNvSpPr>
            <p:nvPr/>
          </p:nvSpPr>
          <p:spPr bwMode="auto">
            <a:xfrm>
              <a:off x="2417255"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 name="Line 44"/>
            <p:cNvSpPr>
              <a:spLocks noChangeShapeType="1"/>
            </p:cNvSpPr>
            <p:nvPr/>
          </p:nvSpPr>
          <p:spPr bwMode="auto">
            <a:xfrm>
              <a:off x="2758120"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 name="Line 45"/>
            <p:cNvSpPr>
              <a:spLocks noChangeShapeType="1"/>
            </p:cNvSpPr>
            <p:nvPr/>
          </p:nvSpPr>
          <p:spPr bwMode="auto">
            <a:xfrm>
              <a:off x="2776970"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 name="Line 46"/>
            <p:cNvSpPr>
              <a:spLocks noChangeShapeType="1"/>
            </p:cNvSpPr>
            <p:nvPr/>
          </p:nvSpPr>
          <p:spPr bwMode="auto">
            <a:xfrm>
              <a:off x="2798961"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 name="Line 47"/>
            <p:cNvSpPr>
              <a:spLocks noChangeShapeType="1"/>
            </p:cNvSpPr>
            <p:nvPr/>
          </p:nvSpPr>
          <p:spPr bwMode="auto">
            <a:xfrm>
              <a:off x="2811528"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 name="Line 48"/>
            <p:cNvSpPr>
              <a:spLocks noChangeShapeType="1"/>
            </p:cNvSpPr>
            <p:nvPr/>
          </p:nvSpPr>
          <p:spPr bwMode="auto">
            <a:xfrm>
              <a:off x="2830378"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 name="Line 49"/>
            <p:cNvSpPr>
              <a:spLocks noChangeShapeType="1"/>
            </p:cNvSpPr>
            <p:nvPr/>
          </p:nvSpPr>
          <p:spPr bwMode="auto">
            <a:xfrm>
              <a:off x="2842944"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 name="Line 50"/>
            <p:cNvSpPr>
              <a:spLocks noChangeShapeType="1"/>
            </p:cNvSpPr>
            <p:nvPr/>
          </p:nvSpPr>
          <p:spPr bwMode="auto">
            <a:xfrm>
              <a:off x="2871219"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 name="Line 51"/>
            <p:cNvSpPr>
              <a:spLocks noChangeShapeType="1"/>
            </p:cNvSpPr>
            <p:nvPr/>
          </p:nvSpPr>
          <p:spPr bwMode="auto">
            <a:xfrm>
              <a:off x="2882214" y="366280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 name="Line 52"/>
            <p:cNvSpPr>
              <a:spLocks noChangeShapeType="1"/>
            </p:cNvSpPr>
            <p:nvPr/>
          </p:nvSpPr>
          <p:spPr bwMode="auto">
            <a:xfrm>
              <a:off x="2894781" y="3675370"/>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aphicFrame>
        <p:nvGraphicFramePr>
          <p:cNvPr id="192" name="Table 191"/>
          <p:cNvGraphicFramePr>
            <a:graphicFrameLocks noGrp="1"/>
          </p:cNvGraphicFramePr>
          <p:nvPr>
            <p:extLst>
              <p:ext uri="{D42A27DB-BD31-4B8C-83A1-F6EECF244321}">
                <p14:modId xmlns:p14="http://schemas.microsoft.com/office/powerpoint/2010/main" val="2672775494"/>
              </p:ext>
            </p:extLst>
          </p:nvPr>
        </p:nvGraphicFramePr>
        <p:xfrm>
          <a:off x="4175828" y="4379697"/>
          <a:ext cx="1657450" cy="757800"/>
        </p:xfrm>
        <a:graphic>
          <a:graphicData uri="http://schemas.openxmlformats.org/drawingml/2006/table">
            <a:tbl>
              <a:tblPr>
                <a:tableStyleId>{9D7B26C5-4107-4FEC-AEDC-1716B250A1EF}</a:tableStyleId>
              </a:tblPr>
              <a:tblGrid>
                <a:gridCol w="764150">
                  <a:extLst>
                    <a:ext uri="{9D8B030D-6E8A-4147-A177-3AD203B41FA5}">
                      <a16:colId xmlns:a16="http://schemas.microsoft.com/office/drawing/2014/main" xmlns="" val="2626598173"/>
                    </a:ext>
                  </a:extLst>
                </a:gridCol>
                <a:gridCol w="357750">
                  <a:extLst>
                    <a:ext uri="{9D8B030D-6E8A-4147-A177-3AD203B41FA5}">
                      <a16:colId xmlns:a16="http://schemas.microsoft.com/office/drawing/2014/main" xmlns="" val="3004182897"/>
                    </a:ext>
                  </a:extLst>
                </a:gridCol>
                <a:gridCol w="535550">
                  <a:extLst>
                    <a:ext uri="{9D8B030D-6E8A-4147-A177-3AD203B41FA5}">
                      <a16:colId xmlns:a16="http://schemas.microsoft.com/office/drawing/2014/main" xmlns="" val="2552890121"/>
                    </a:ext>
                  </a:extLst>
                </a:gridCol>
              </a:tblGrid>
              <a:tr h="0">
                <a:tc>
                  <a:txBody>
                    <a:bodyPr/>
                    <a:lstStyle/>
                    <a:p>
                      <a:endParaRPr lang="en-GB" sz="900" dirty="0"/>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N</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a:t>
                      </a:r>
                      <a:r>
                        <a:rPr lang="en-GB" sz="900" baseline="0" dirty="0"/>
                        <a:t> </a:t>
                      </a:r>
                      <a:r>
                        <a:rPr lang="en-GB" sz="900" baseline="0" dirty="0" smtClean="0"/>
                        <a:t>Events</a:t>
                      </a:r>
                      <a:endParaRPr lang="en-GB" sz="900" dirty="0"/>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5866204"/>
                  </a:ext>
                </a:extLst>
              </a:tr>
              <a:tr h="0">
                <a:tc>
                  <a:txBody>
                    <a:bodyPr/>
                    <a:lstStyle/>
                    <a:p>
                      <a:r>
                        <a:rPr lang="en-GB" sz="900" dirty="0"/>
                        <a:t>CCS1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410</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133</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038990333"/>
                  </a:ext>
                </a:extLst>
              </a:tr>
              <a:tr h="0">
                <a:tc>
                  <a:txBody>
                    <a:bodyPr/>
                    <a:lstStyle/>
                    <a:p>
                      <a:r>
                        <a:rPr lang="en-GB" sz="900" dirty="0"/>
                        <a:t>CCS2</a:t>
                      </a:r>
                    </a:p>
                  </a:txBody>
                  <a:tcPr marL="36000" marR="36000" marT="7200" marB="7200"/>
                </a:tc>
                <a:tc>
                  <a:txBody>
                    <a:bodyPr/>
                    <a:lstStyle/>
                    <a:p>
                      <a:pPr algn="ctr"/>
                      <a:r>
                        <a:rPr lang="en-GB" sz="900" dirty="0"/>
                        <a:t>245</a:t>
                      </a:r>
                    </a:p>
                  </a:txBody>
                  <a:tcPr marL="36000" marR="36000" marT="7200" marB="7200"/>
                </a:tc>
                <a:tc>
                  <a:txBody>
                    <a:bodyPr/>
                    <a:lstStyle/>
                    <a:p>
                      <a:pPr algn="ctr"/>
                      <a:r>
                        <a:rPr lang="en-GB" sz="900" dirty="0"/>
                        <a:t>57</a:t>
                      </a:r>
                    </a:p>
                  </a:txBody>
                  <a:tcPr marL="36000" marR="36000" marT="7200" marB="7200"/>
                </a:tc>
                <a:extLst>
                  <a:ext uri="{0D108BD9-81ED-4DB2-BD59-A6C34878D82A}">
                    <a16:rowId xmlns:a16="http://schemas.microsoft.com/office/drawing/2014/main" xmlns="" val="3857485450"/>
                  </a:ext>
                </a:extLst>
              </a:tr>
              <a:tr h="0">
                <a:tc>
                  <a:txBody>
                    <a:bodyPr/>
                    <a:lstStyle/>
                    <a:p>
                      <a:r>
                        <a:rPr lang="en-GB" sz="900" dirty="0"/>
                        <a:t>CCS3</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smtClean="0"/>
                        <a:t>496</a:t>
                      </a:r>
                      <a:endParaRPr lang="en-GB" sz="900" dirty="0"/>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218</a:t>
                      </a:r>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09168423"/>
                  </a:ext>
                </a:extLst>
              </a:tr>
              <a:tr h="0">
                <a:tc>
                  <a:txBody>
                    <a:bodyPr/>
                    <a:lstStyle/>
                    <a:p>
                      <a:r>
                        <a:rPr lang="en-GB" sz="900" dirty="0"/>
                        <a:t>Total</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1151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408</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806093400"/>
                  </a:ext>
                </a:extLst>
              </a:tr>
            </a:tbl>
          </a:graphicData>
        </a:graphic>
      </p:graphicFrame>
      <p:cxnSp>
        <p:nvCxnSpPr>
          <p:cNvPr id="193" name="Straight Connector 192"/>
          <p:cNvCxnSpPr/>
          <p:nvPr/>
        </p:nvCxnSpPr>
        <p:spPr>
          <a:xfrm>
            <a:off x="3981173" y="4602508"/>
            <a:ext cx="176490"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4" name="Straight Connector 193"/>
          <p:cNvCxnSpPr/>
          <p:nvPr/>
        </p:nvCxnSpPr>
        <p:spPr>
          <a:xfrm>
            <a:off x="3981173" y="4754908"/>
            <a:ext cx="17649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5" name="Straight Connector 194"/>
          <p:cNvCxnSpPr/>
          <p:nvPr/>
        </p:nvCxnSpPr>
        <p:spPr>
          <a:xfrm>
            <a:off x="3981173" y="4916833"/>
            <a:ext cx="17649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196" name="Group 195"/>
          <p:cNvGrpSpPr/>
          <p:nvPr/>
        </p:nvGrpSpPr>
        <p:grpSpPr>
          <a:xfrm>
            <a:off x="287093" y="2125276"/>
            <a:ext cx="2845796" cy="3607980"/>
            <a:chOff x="287093" y="2026846"/>
            <a:chExt cx="2845796" cy="3607980"/>
          </a:xfrm>
        </p:grpSpPr>
        <p:sp>
          <p:nvSpPr>
            <p:cNvPr id="197" name="TextBox 196"/>
            <p:cNvSpPr txBox="1"/>
            <p:nvPr/>
          </p:nvSpPr>
          <p:spPr>
            <a:xfrm>
              <a:off x="1402555" y="2026846"/>
              <a:ext cx="981358"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Stem-like</a:t>
              </a:r>
            </a:p>
          </p:txBody>
        </p:sp>
        <p:sp>
          <p:nvSpPr>
            <p:cNvPr id="198" name="TextBox 197"/>
            <p:cNvSpPr txBox="1"/>
            <p:nvPr/>
          </p:nvSpPr>
          <p:spPr>
            <a:xfrm rot="16200000">
              <a:off x="55459" y="3631968"/>
              <a:ext cx="724878" cy="261610"/>
            </a:xfrm>
            <a:prstGeom prst="rect">
              <a:avLst/>
            </a:prstGeom>
            <a:noFill/>
          </p:spPr>
          <p:txBody>
            <a:bodyPr wrap="none" rtlCol="0">
              <a:spAutoFit/>
            </a:bodyPr>
            <a:lstStyle/>
            <a:p>
              <a:pPr algn="ctr" fontAlgn="auto">
                <a:spcBef>
                  <a:spcPts val="0"/>
                </a:spcBef>
                <a:spcAft>
                  <a:spcPts val="0"/>
                </a:spcAft>
              </a:pPr>
              <a:r>
                <a:rPr lang="en-GB" sz="1100" b="1" dirty="0" smtClean="0">
                  <a:solidFill>
                    <a:srgbClr val="4D4D4D"/>
                  </a:solidFill>
                  <a:latin typeface="Arial"/>
                  <a:cs typeface="Arial"/>
                </a:rPr>
                <a:t>RFS (%)</a:t>
              </a:r>
              <a:endParaRPr lang="en-GB" sz="1100" b="1" dirty="0">
                <a:solidFill>
                  <a:srgbClr val="4D4D4D"/>
                </a:solidFill>
                <a:latin typeface="Arial"/>
                <a:cs typeface="Arial"/>
              </a:endParaRPr>
            </a:p>
          </p:txBody>
        </p:sp>
        <p:sp>
          <p:nvSpPr>
            <p:cNvPr id="199" name="TextBox 198"/>
            <p:cNvSpPr txBox="1"/>
            <p:nvPr/>
          </p:nvSpPr>
          <p:spPr>
            <a:xfrm>
              <a:off x="1386525" y="5373216"/>
              <a:ext cx="1013419" cy="261610"/>
            </a:xfrm>
            <a:prstGeom prst="rect">
              <a:avLst/>
            </a:prstGeom>
            <a:noFill/>
          </p:spPr>
          <p:txBody>
            <a:bodyPr wrap="none" rtlCol="0">
              <a:spAutoFit/>
            </a:bodyPr>
            <a:lstStyle/>
            <a:p>
              <a:pPr algn="ctr" fontAlgn="auto">
                <a:spcBef>
                  <a:spcPts val="0"/>
                </a:spcBef>
                <a:spcAft>
                  <a:spcPts val="0"/>
                </a:spcAft>
              </a:pPr>
              <a:r>
                <a:rPr lang="en-GB" sz="1100" b="1" dirty="0">
                  <a:solidFill>
                    <a:srgbClr val="4D4D4D"/>
                  </a:solidFill>
                  <a:latin typeface="Arial"/>
                  <a:cs typeface="Arial"/>
                </a:rPr>
                <a:t>Time (years)</a:t>
              </a:r>
            </a:p>
          </p:txBody>
        </p:sp>
        <p:sp>
          <p:nvSpPr>
            <p:cNvPr id="200" name="TextBox 199"/>
            <p:cNvSpPr txBox="1"/>
            <p:nvPr/>
          </p:nvSpPr>
          <p:spPr>
            <a:xfrm>
              <a:off x="534447" y="4968246"/>
              <a:ext cx="263213"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0</a:t>
              </a:r>
            </a:p>
          </p:txBody>
        </p:sp>
        <p:sp>
          <p:nvSpPr>
            <p:cNvPr id="201" name="TextBox 200"/>
            <p:cNvSpPr txBox="1"/>
            <p:nvPr/>
          </p:nvSpPr>
          <p:spPr>
            <a:xfrm>
              <a:off x="1128394" y="5147922"/>
              <a:ext cx="263214"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2</a:t>
              </a:r>
            </a:p>
          </p:txBody>
        </p:sp>
        <p:sp>
          <p:nvSpPr>
            <p:cNvPr id="202" name="TextBox 201"/>
            <p:cNvSpPr txBox="1"/>
            <p:nvPr/>
          </p:nvSpPr>
          <p:spPr>
            <a:xfrm>
              <a:off x="1553896" y="5147922"/>
              <a:ext cx="263214"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4</a:t>
              </a:r>
            </a:p>
          </p:txBody>
        </p:sp>
        <p:sp>
          <p:nvSpPr>
            <p:cNvPr id="203" name="TextBox 202"/>
            <p:cNvSpPr txBox="1"/>
            <p:nvPr/>
          </p:nvSpPr>
          <p:spPr>
            <a:xfrm>
              <a:off x="1979398" y="5147922"/>
              <a:ext cx="263214"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6</a:t>
              </a:r>
            </a:p>
          </p:txBody>
        </p:sp>
        <p:sp>
          <p:nvSpPr>
            <p:cNvPr id="204" name="TextBox 203"/>
            <p:cNvSpPr txBox="1"/>
            <p:nvPr/>
          </p:nvSpPr>
          <p:spPr>
            <a:xfrm>
              <a:off x="2404900" y="5147922"/>
              <a:ext cx="263214"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8</a:t>
              </a:r>
            </a:p>
          </p:txBody>
        </p:sp>
        <p:sp>
          <p:nvSpPr>
            <p:cNvPr id="205" name="TextBox 204"/>
            <p:cNvSpPr txBox="1"/>
            <p:nvPr/>
          </p:nvSpPr>
          <p:spPr>
            <a:xfrm>
              <a:off x="2791129" y="5147922"/>
              <a:ext cx="341760"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10</a:t>
              </a:r>
            </a:p>
          </p:txBody>
        </p:sp>
        <p:sp>
          <p:nvSpPr>
            <p:cNvPr id="206" name="TextBox 205"/>
            <p:cNvSpPr txBox="1"/>
            <p:nvPr/>
          </p:nvSpPr>
          <p:spPr>
            <a:xfrm>
              <a:off x="455900" y="4701618"/>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10</a:t>
              </a:r>
            </a:p>
          </p:txBody>
        </p:sp>
        <p:sp>
          <p:nvSpPr>
            <p:cNvPr id="207" name="TextBox 206"/>
            <p:cNvSpPr txBox="1"/>
            <p:nvPr/>
          </p:nvSpPr>
          <p:spPr>
            <a:xfrm>
              <a:off x="455900" y="4434992"/>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20</a:t>
              </a:r>
            </a:p>
          </p:txBody>
        </p:sp>
        <p:sp>
          <p:nvSpPr>
            <p:cNvPr id="208" name="TextBox 207"/>
            <p:cNvSpPr txBox="1"/>
            <p:nvPr/>
          </p:nvSpPr>
          <p:spPr>
            <a:xfrm>
              <a:off x="455900" y="4168366"/>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30</a:t>
              </a:r>
            </a:p>
          </p:txBody>
        </p:sp>
        <p:sp>
          <p:nvSpPr>
            <p:cNvPr id="209" name="TextBox 208"/>
            <p:cNvSpPr txBox="1"/>
            <p:nvPr/>
          </p:nvSpPr>
          <p:spPr>
            <a:xfrm>
              <a:off x="455900" y="3901740"/>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40</a:t>
              </a:r>
            </a:p>
          </p:txBody>
        </p:sp>
        <p:sp>
          <p:nvSpPr>
            <p:cNvPr id="210" name="TextBox 209"/>
            <p:cNvSpPr txBox="1"/>
            <p:nvPr/>
          </p:nvSpPr>
          <p:spPr>
            <a:xfrm>
              <a:off x="455900" y="3635114"/>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50</a:t>
              </a:r>
            </a:p>
          </p:txBody>
        </p:sp>
        <p:sp>
          <p:nvSpPr>
            <p:cNvPr id="211" name="TextBox 210"/>
            <p:cNvSpPr txBox="1"/>
            <p:nvPr/>
          </p:nvSpPr>
          <p:spPr>
            <a:xfrm>
              <a:off x="455900" y="3368488"/>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60</a:t>
              </a:r>
            </a:p>
          </p:txBody>
        </p:sp>
        <p:sp>
          <p:nvSpPr>
            <p:cNvPr id="212" name="TextBox 211"/>
            <p:cNvSpPr txBox="1"/>
            <p:nvPr/>
          </p:nvSpPr>
          <p:spPr>
            <a:xfrm>
              <a:off x="455900" y="3101862"/>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70</a:t>
              </a:r>
            </a:p>
          </p:txBody>
        </p:sp>
        <p:sp>
          <p:nvSpPr>
            <p:cNvPr id="213" name="TextBox 212"/>
            <p:cNvSpPr txBox="1"/>
            <p:nvPr/>
          </p:nvSpPr>
          <p:spPr>
            <a:xfrm>
              <a:off x="455900" y="2835236"/>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80</a:t>
              </a:r>
            </a:p>
          </p:txBody>
        </p:sp>
        <p:sp>
          <p:nvSpPr>
            <p:cNvPr id="214" name="TextBox 213"/>
            <p:cNvSpPr txBox="1"/>
            <p:nvPr/>
          </p:nvSpPr>
          <p:spPr>
            <a:xfrm>
              <a:off x="455900" y="2568610"/>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90</a:t>
              </a:r>
            </a:p>
          </p:txBody>
        </p:sp>
        <p:sp>
          <p:nvSpPr>
            <p:cNvPr id="215" name="TextBox 214"/>
            <p:cNvSpPr txBox="1"/>
            <p:nvPr/>
          </p:nvSpPr>
          <p:spPr>
            <a:xfrm>
              <a:off x="377352" y="2301984"/>
              <a:ext cx="420308"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100</a:t>
              </a:r>
            </a:p>
          </p:txBody>
        </p:sp>
        <p:sp>
          <p:nvSpPr>
            <p:cNvPr id="216" name="Freeform 215"/>
            <p:cNvSpPr/>
            <p:nvPr/>
          </p:nvSpPr>
          <p:spPr>
            <a:xfrm>
              <a:off x="833279" y="2426495"/>
              <a:ext cx="2133600" cy="2672556"/>
            </a:xfrm>
            <a:custGeom>
              <a:avLst/>
              <a:gdLst>
                <a:gd name="connsiteX0" fmla="*/ 0 w 2133600"/>
                <a:gd name="connsiteY0" fmla="*/ 0 h 2720340"/>
                <a:gd name="connsiteX1" fmla="*/ 0 w 2133600"/>
                <a:gd name="connsiteY1" fmla="*/ 2720340 h 2720340"/>
                <a:gd name="connsiteX2" fmla="*/ 2133600 w 2133600"/>
                <a:gd name="connsiteY2" fmla="*/ 2720340 h 2720340"/>
              </a:gdLst>
              <a:ahLst/>
              <a:cxnLst>
                <a:cxn ang="0">
                  <a:pos x="connsiteX0" y="connsiteY0"/>
                </a:cxn>
                <a:cxn ang="0">
                  <a:pos x="connsiteX1" y="connsiteY1"/>
                </a:cxn>
                <a:cxn ang="0">
                  <a:pos x="connsiteX2" y="connsiteY2"/>
                </a:cxn>
              </a:cxnLst>
              <a:rect l="l" t="t" r="r" b="b"/>
              <a:pathLst>
                <a:path w="2133600" h="2720340">
                  <a:moveTo>
                    <a:pt x="0" y="0"/>
                  </a:moveTo>
                  <a:lnTo>
                    <a:pt x="0" y="2720340"/>
                  </a:lnTo>
                  <a:lnTo>
                    <a:pt x="2133600" y="272034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217" name="Straight Connector 216"/>
            <p:cNvCxnSpPr/>
            <p:nvPr/>
          </p:nvCxnSpPr>
          <p:spPr>
            <a:xfrm>
              <a:off x="743279" y="243278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8" name="TextBox 217"/>
            <p:cNvSpPr txBox="1"/>
            <p:nvPr/>
          </p:nvSpPr>
          <p:spPr>
            <a:xfrm>
              <a:off x="702893" y="5147922"/>
              <a:ext cx="263213"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0</a:t>
              </a:r>
            </a:p>
          </p:txBody>
        </p:sp>
        <p:cxnSp>
          <p:nvCxnSpPr>
            <p:cNvPr id="219" name="Straight Connector 218"/>
            <p:cNvCxnSpPr/>
            <p:nvPr/>
          </p:nvCxnSpPr>
          <p:spPr>
            <a:xfrm>
              <a:off x="743279" y="269941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0" name="Straight Connector 219"/>
            <p:cNvCxnSpPr/>
            <p:nvPr/>
          </p:nvCxnSpPr>
          <p:spPr>
            <a:xfrm>
              <a:off x="743279" y="29660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1" name="Straight Connector 220"/>
            <p:cNvCxnSpPr/>
            <p:nvPr/>
          </p:nvCxnSpPr>
          <p:spPr>
            <a:xfrm>
              <a:off x="743279" y="323266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2" name="Straight Connector 221"/>
            <p:cNvCxnSpPr/>
            <p:nvPr/>
          </p:nvCxnSpPr>
          <p:spPr>
            <a:xfrm>
              <a:off x="743279" y="34992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3" name="Straight Connector 222"/>
            <p:cNvCxnSpPr/>
            <p:nvPr/>
          </p:nvCxnSpPr>
          <p:spPr>
            <a:xfrm>
              <a:off x="743279" y="37659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4" name="Straight Connector 223"/>
            <p:cNvCxnSpPr/>
            <p:nvPr/>
          </p:nvCxnSpPr>
          <p:spPr>
            <a:xfrm>
              <a:off x="743279" y="403254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5" name="Straight Connector 224"/>
            <p:cNvCxnSpPr/>
            <p:nvPr/>
          </p:nvCxnSpPr>
          <p:spPr>
            <a:xfrm>
              <a:off x="743279" y="429917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6" name="Straight Connector 225"/>
            <p:cNvCxnSpPr/>
            <p:nvPr/>
          </p:nvCxnSpPr>
          <p:spPr>
            <a:xfrm>
              <a:off x="743279" y="45657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7" name="Straight Connector 226"/>
            <p:cNvCxnSpPr/>
            <p:nvPr/>
          </p:nvCxnSpPr>
          <p:spPr>
            <a:xfrm>
              <a:off x="743279" y="483242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8" name="Straight Connector 227"/>
            <p:cNvCxnSpPr/>
            <p:nvPr/>
          </p:nvCxnSpPr>
          <p:spPr>
            <a:xfrm>
              <a:off x="743279" y="50990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9" name="Straight Connector 228"/>
            <p:cNvCxnSpPr/>
            <p:nvPr/>
          </p:nvCxnSpPr>
          <p:spPr>
            <a:xfrm rot="5400000">
              <a:off x="78827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0" name="Straight Connector 229"/>
            <p:cNvCxnSpPr/>
            <p:nvPr/>
          </p:nvCxnSpPr>
          <p:spPr>
            <a:xfrm rot="5400000">
              <a:off x="121309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1" name="Straight Connector 230"/>
            <p:cNvCxnSpPr/>
            <p:nvPr/>
          </p:nvCxnSpPr>
          <p:spPr>
            <a:xfrm rot="5400000">
              <a:off x="163790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2" name="Straight Connector 231"/>
            <p:cNvCxnSpPr/>
            <p:nvPr/>
          </p:nvCxnSpPr>
          <p:spPr>
            <a:xfrm rot="5400000">
              <a:off x="206272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3" name="Straight Connector 232"/>
            <p:cNvCxnSpPr/>
            <p:nvPr/>
          </p:nvCxnSpPr>
          <p:spPr>
            <a:xfrm rot="5400000">
              <a:off x="248753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4" name="Straight Connector 233"/>
            <p:cNvCxnSpPr/>
            <p:nvPr/>
          </p:nvCxnSpPr>
          <p:spPr>
            <a:xfrm rot="5400000">
              <a:off x="291235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5" name="TextBox 234"/>
            <p:cNvSpPr txBox="1"/>
            <p:nvPr/>
          </p:nvSpPr>
          <p:spPr>
            <a:xfrm>
              <a:off x="921361" y="3710737"/>
              <a:ext cx="776175"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p</a:t>
              </a:r>
              <a:r>
                <a:rPr lang="en-GB" sz="1100" dirty="0" smtClean="0">
                  <a:solidFill>
                    <a:srgbClr val="4D4D4D"/>
                  </a:solidFill>
                  <a:latin typeface="Arial"/>
                  <a:cs typeface="Arial"/>
                </a:rPr>
                <a:t>&lt;0.0001</a:t>
              </a:r>
              <a:endParaRPr lang="en-GB" sz="1100" dirty="0">
                <a:solidFill>
                  <a:srgbClr val="4D4D4D"/>
                </a:solidFill>
                <a:latin typeface="Arial"/>
                <a:cs typeface="Arial"/>
              </a:endParaRPr>
            </a:p>
          </p:txBody>
        </p:sp>
      </p:grpSp>
      <p:grpSp>
        <p:nvGrpSpPr>
          <p:cNvPr id="236" name="Group 235"/>
          <p:cNvGrpSpPr/>
          <p:nvPr/>
        </p:nvGrpSpPr>
        <p:grpSpPr>
          <a:xfrm>
            <a:off x="3173168" y="2125276"/>
            <a:ext cx="2845796" cy="3607980"/>
            <a:chOff x="3230318" y="2026846"/>
            <a:chExt cx="2845796" cy="3607980"/>
          </a:xfrm>
        </p:grpSpPr>
        <p:sp>
          <p:nvSpPr>
            <p:cNvPr id="237" name="TextBox 236"/>
            <p:cNvSpPr txBox="1"/>
            <p:nvPr/>
          </p:nvSpPr>
          <p:spPr>
            <a:xfrm>
              <a:off x="4504477" y="2026846"/>
              <a:ext cx="663963"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CCS3</a:t>
              </a:r>
            </a:p>
          </p:txBody>
        </p:sp>
        <p:sp>
          <p:nvSpPr>
            <p:cNvPr id="238" name="TextBox 237"/>
            <p:cNvSpPr txBox="1"/>
            <p:nvPr/>
          </p:nvSpPr>
          <p:spPr>
            <a:xfrm rot="16200000">
              <a:off x="2998684" y="3631968"/>
              <a:ext cx="724878" cy="261610"/>
            </a:xfrm>
            <a:prstGeom prst="rect">
              <a:avLst/>
            </a:prstGeom>
            <a:noFill/>
          </p:spPr>
          <p:txBody>
            <a:bodyPr wrap="none" rtlCol="0">
              <a:spAutoFit/>
            </a:bodyPr>
            <a:lstStyle/>
            <a:p>
              <a:pPr algn="ctr" fontAlgn="auto">
                <a:spcBef>
                  <a:spcPts val="0"/>
                </a:spcBef>
                <a:spcAft>
                  <a:spcPts val="0"/>
                </a:spcAft>
              </a:pPr>
              <a:r>
                <a:rPr lang="en-GB" sz="1100" b="1" dirty="0" smtClean="0">
                  <a:solidFill>
                    <a:srgbClr val="4D4D4D"/>
                  </a:solidFill>
                  <a:latin typeface="Arial"/>
                  <a:cs typeface="Arial"/>
                </a:rPr>
                <a:t>RFS </a:t>
              </a:r>
              <a:r>
                <a:rPr lang="en-GB" sz="1100" b="1" dirty="0">
                  <a:solidFill>
                    <a:srgbClr val="4D4D4D"/>
                  </a:solidFill>
                  <a:latin typeface="Arial"/>
                  <a:cs typeface="Arial"/>
                </a:rPr>
                <a:t>(%)</a:t>
              </a:r>
            </a:p>
          </p:txBody>
        </p:sp>
        <p:sp>
          <p:nvSpPr>
            <p:cNvPr id="239" name="TextBox 238"/>
            <p:cNvSpPr txBox="1"/>
            <p:nvPr/>
          </p:nvSpPr>
          <p:spPr>
            <a:xfrm>
              <a:off x="4329750" y="5373216"/>
              <a:ext cx="1013419" cy="261610"/>
            </a:xfrm>
            <a:prstGeom prst="rect">
              <a:avLst/>
            </a:prstGeom>
            <a:noFill/>
          </p:spPr>
          <p:txBody>
            <a:bodyPr wrap="none" rtlCol="0">
              <a:spAutoFit/>
            </a:bodyPr>
            <a:lstStyle/>
            <a:p>
              <a:pPr algn="ctr" fontAlgn="auto">
                <a:spcBef>
                  <a:spcPts val="0"/>
                </a:spcBef>
                <a:spcAft>
                  <a:spcPts val="0"/>
                </a:spcAft>
              </a:pPr>
              <a:r>
                <a:rPr lang="en-GB" sz="1100" b="1" dirty="0">
                  <a:solidFill>
                    <a:srgbClr val="4D4D4D"/>
                  </a:solidFill>
                  <a:latin typeface="Arial"/>
                  <a:cs typeface="Arial"/>
                </a:rPr>
                <a:t>Time (years)</a:t>
              </a:r>
            </a:p>
          </p:txBody>
        </p:sp>
        <p:sp>
          <p:nvSpPr>
            <p:cNvPr id="240" name="TextBox 239"/>
            <p:cNvSpPr txBox="1"/>
            <p:nvPr/>
          </p:nvSpPr>
          <p:spPr>
            <a:xfrm>
              <a:off x="3477672" y="4968246"/>
              <a:ext cx="263213"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0</a:t>
              </a:r>
            </a:p>
          </p:txBody>
        </p:sp>
        <p:sp>
          <p:nvSpPr>
            <p:cNvPr id="241" name="TextBox 240"/>
            <p:cNvSpPr txBox="1"/>
            <p:nvPr/>
          </p:nvSpPr>
          <p:spPr>
            <a:xfrm>
              <a:off x="4071619" y="5147922"/>
              <a:ext cx="263214"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2</a:t>
              </a:r>
            </a:p>
          </p:txBody>
        </p:sp>
        <p:sp>
          <p:nvSpPr>
            <p:cNvPr id="242" name="TextBox 241"/>
            <p:cNvSpPr txBox="1"/>
            <p:nvPr/>
          </p:nvSpPr>
          <p:spPr>
            <a:xfrm>
              <a:off x="4497121" y="5147922"/>
              <a:ext cx="263214"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4</a:t>
              </a:r>
            </a:p>
          </p:txBody>
        </p:sp>
        <p:sp>
          <p:nvSpPr>
            <p:cNvPr id="243" name="TextBox 242"/>
            <p:cNvSpPr txBox="1"/>
            <p:nvPr/>
          </p:nvSpPr>
          <p:spPr>
            <a:xfrm>
              <a:off x="4922623" y="5147922"/>
              <a:ext cx="263214"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6</a:t>
              </a:r>
            </a:p>
          </p:txBody>
        </p:sp>
        <p:sp>
          <p:nvSpPr>
            <p:cNvPr id="244" name="TextBox 243"/>
            <p:cNvSpPr txBox="1"/>
            <p:nvPr/>
          </p:nvSpPr>
          <p:spPr>
            <a:xfrm>
              <a:off x="5348125" y="5147922"/>
              <a:ext cx="263214"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8</a:t>
              </a:r>
            </a:p>
          </p:txBody>
        </p:sp>
        <p:sp>
          <p:nvSpPr>
            <p:cNvPr id="245" name="TextBox 244"/>
            <p:cNvSpPr txBox="1"/>
            <p:nvPr/>
          </p:nvSpPr>
          <p:spPr>
            <a:xfrm>
              <a:off x="5734354" y="5147922"/>
              <a:ext cx="341760"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10</a:t>
              </a:r>
            </a:p>
          </p:txBody>
        </p:sp>
        <p:sp>
          <p:nvSpPr>
            <p:cNvPr id="246" name="TextBox 245"/>
            <p:cNvSpPr txBox="1"/>
            <p:nvPr/>
          </p:nvSpPr>
          <p:spPr>
            <a:xfrm>
              <a:off x="3399125" y="4701618"/>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10</a:t>
              </a:r>
            </a:p>
          </p:txBody>
        </p:sp>
        <p:sp>
          <p:nvSpPr>
            <p:cNvPr id="247" name="TextBox 246"/>
            <p:cNvSpPr txBox="1"/>
            <p:nvPr/>
          </p:nvSpPr>
          <p:spPr>
            <a:xfrm>
              <a:off x="3399125" y="4434992"/>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20</a:t>
              </a:r>
            </a:p>
          </p:txBody>
        </p:sp>
        <p:sp>
          <p:nvSpPr>
            <p:cNvPr id="248" name="TextBox 247"/>
            <p:cNvSpPr txBox="1"/>
            <p:nvPr/>
          </p:nvSpPr>
          <p:spPr>
            <a:xfrm>
              <a:off x="3399125" y="4168366"/>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30</a:t>
              </a:r>
            </a:p>
          </p:txBody>
        </p:sp>
        <p:sp>
          <p:nvSpPr>
            <p:cNvPr id="249" name="TextBox 248"/>
            <p:cNvSpPr txBox="1"/>
            <p:nvPr/>
          </p:nvSpPr>
          <p:spPr>
            <a:xfrm>
              <a:off x="3399125" y="3901740"/>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40</a:t>
              </a:r>
            </a:p>
          </p:txBody>
        </p:sp>
        <p:sp>
          <p:nvSpPr>
            <p:cNvPr id="250" name="TextBox 249"/>
            <p:cNvSpPr txBox="1"/>
            <p:nvPr/>
          </p:nvSpPr>
          <p:spPr>
            <a:xfrm>
              <a:off x="3399125" y="3635114"/>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50</a:t>
              </a:r>
            </a:p>
          </p:txBody>
        </p:sp>
        <p:sp>
          <p:nvSpPr>
            <p:cNvPr id="251" name="TextBox 250"/>
            <p:cNvSpPr txBox="1"/>
            <p:nvPr/>
          </p:nvSpPr>
          <p:spPr>
            <a:xfrm>
              <a:off x="3399125" y="3368488"/>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60</a:t>
              </a:r>
            </a:p>
          </p:txBody>
        </p:sp>
        <p:sp>
          <p:nvSpPr>
            <p:cNvPr id="252" name="TextBox 251"/>
            <p:cNvSpPr txBox="1"/>
            <p:nvPr/>
          </p:nvSpPr>
          <p:spPr>
            <a:xfrm>
              <a:off x="3399125" y="3101862"/>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70</a:t>
              </a:r>
            </a:p>
          </p:txBody>
        </p:sp>
        <p:sp>
          <p:nvSpPr>
            <p:cNvPr id="253" name="TextBox 252"/>
            <p:cNvSpPr txBox="1"/>
            <p:nvPr/>
          </p:nvSpPr>
          <p:spPr>
            <a:xfrm>
              <a:off x="3399125" y="2835236"/>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80</a:t>
              </a:r>
            </a:p>
          </p:txBody>
        </p:sp>
        <p:sp>
          <p:nvSpPr>
            <p:cNvPr id="254" name="TextBox 253"/>
            <p:cNvSpPr txBox="1"/>
            <p:nvPr/>
          </p:nvSpPr>
          <p:spPr>
            <a:xfrm>
              <a:off x="3399125" y="2568610"/>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90</a:t>
              </a:r>
            </a:p>
          </p:txBody>
        </p:sp>
        <p:sp>
          <p:nvSpPr>
            <p:cNvPr id="255" name="TextBox 254"/>
            <p:cNvSpPr txBox="1"/>
            <p:nvPr/>
          </p:nvSpPr>
          <p:spPr>
            <a:xfrm>
              <a:off x="3320577" y="2301984"/>
              <a:ext cx="420308"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100</a:t>
              </a:r>
            </a:p>
          </p:txBody>
        </p:sp>
        <p:sp>
          <p:nvSpPr>
            <p:cNvPr id="256" name="Freeform 255"/>
            <p:cNvSpPr/>
            <p:nvPr/>
          </p:nvSpPr>
          <p:spPr>
            <a:xfrm>
              <a:off x="3776504" y="2426495"/>
              <a:ext cx="2133600" cy="2672556"/>
            </a:xfrm>
            <a:custGeom>
              <a:avLst/>
              <a:gdLst>
                <a:gd name="connsiteX0" fmla="*/ 0 w 2133600"/>
                <a:gd name="connsiteY0" fmla="*/ 0 h 2720340"/>
                <a:gd name="connsiteX1" fmla="*/ 0 w 2133600"/>
                <a:gd name="connsiteY1" fmla="*/ 2720340 h 2720340"/>
                <a:gd name="connsiteX2" fmla="*/ 2133600 w 2133600"/>
                <a:gd name="connsiteY2" fmla="*/ 2720340 h 2720340"/>
              </a:gdLst>
              <a:ahLst/>
              <a:cxnLst>
                <a:cxn ang="0">
                  <a:pos x="connsiteX0" y="connsiteY0"/>
                </a:cxn>
                <a:cxn ang="0">
                  <a:pos x="connsiteX1" y="connsiteY1"/>
                </a:cxn>
                <a:cxn ang="0">
                  <a:pos x="connsiteX2" y="connsiteY2"/>
                </a:cxn>
              </a:cxnLst>
              <a:rect l="l" t="t" r="r" b="b"/>
              <a:pathLst>
                <a:path w="2133600" h="2720340">
                  <a:moveTo>
                    <a:pt x="0" y="0"/>
                  </a:moveTo>
                  <a:lnTo>
                    <a:pt x="0" y="2720340"/>
                  </a:lnTo>
                  <a:lnTo>
                    <a:pt x="2133600" y="272034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257" name="Straight Connector 256"/>
            <p:cNvCxnSpPr/>
            <p:nvPr/>
          </p:nvCxnSpPr>
          <p:spPr>
            <a:xfrm>
              <a:off x="3686504" y="243278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58" name="TextBox 257"/>
            <p:cNvSpPr txBox="1"/>
            <p:nvPr/>
          </p:nvSpPr>
          <p:spPr>
            <a:xfrm>
              <a:off x="3646118" y="5147922"/>
              <a:ext cx="263213"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0</a:t>
              </a:r>
            </a:p>
          </p:txBody>
        </p:sp>
        <p:cxnSp>
          <p:nvCxnSpPr>
            <p:cNvPr id="259" name="Straight Connector 258"/>
            <p:cNvCxnSpPr/>
            <p:nvPr/>
          </p:nvCxnSpPr>
          <p:spPr>
            <a:xfrm>
              <a:off x="3686504" y="269941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0" name="Straight Connector 259"/>
            <p:cNvCxnSpPr/>
            <p:nvPr/>
          </p:nvCxnSpPr>
          <p:spPr>
            <a:xfrm>
              <a:off x="3686504" y="29660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1" name="Straight Connector 260"/>
            <p:cNvCxnSpPr/>
            <p:nvPr/>
          </p:nvCxnSpPr>
          <p:spPr>
            <a:xfrm>
              <a:off x="3686504" y="323266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2" name="Straight Connector 261"/>
            <p:cNvCxnSpPr/>
            <p:nvPr/>
          </p:nvCxnSpPr>
          <p:spPr>
            <a:xfrm>
              <a:off x="3686504" y="34992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3" name="Straight Connector 262"/>
            <p:cNvCxnSpPr/>
            <p:nvPr/>
          </p:nvCxnSpPr>
          <p:spPr>
            <a:xfrm>
              <a:off x="3686504" y="37659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4" name="Straight Connector 263"/>
            <p:cNvCxnSpPr/>
            <p:nvPr/>
          </p:nvCxnSpPr>
          <p:spPr>
            <a:xfrm>
              <a:off x="3686504" y="403254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5" name="Straight Connector 264"/>
            <p:cNvCxnSpPr/>
            <p:nvPr/>
          </p:nvCxnSpPr>
          <p:spPr>
            <a:xfrm>
              <a:off x="3686504" y="429917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6" name="Straight Connector 265"/>
            <p:cNvCxnSpPr/>
            <p:nvPr/>
          </p:nvCxnSpPr>
          <p:spPr>
            <a:xfrm>
              <a:off x="3686504" y="45657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7" name="Straight Connector 266"/>
            <p:cNvCxnSpPr/>
            <p:nvPr/>
          </p:nvCxnSpPr>
          <p:spPr>
            <a:xfrm>
              <a:off x="3686504" y="483242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8" name="Straight Connector 267"/>
            <p:cNvCxnSpPr/>
            <p:nvPr/>
          </p:nvCxnSpPr>
          <p:spPr>
            <a:xfrm>
              <a:off x="3686504" y="50990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9" name="Straight Connector 268"/>
            <p:cNvCxnSpPr/>
            <p:nvPr/>
          </p:nvCxnSpPr>
          <p:spPr>
            <a:xfrm rot="5400000">
              <a:off x="373150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0" name="Straight Connector 269"/>
            <p:cNvCxnSpPr/>
            <p:nvPr/>
          </p:nvCxnSpPr>
          <p:spPr>
            <a:xfrm rot="5400000">
              <a:off x="415631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1" name="Straight Connector 270"/>
            <p:cNvCxnSpPr/>
            <p:nvPr/>
          </p:nvCxnSpPr>
          <p:spPr>
            <a:xfrm rot="5400000">
              <a:off x="458113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2" name="Straight Connector 271"/>
            <p:cNvCxnSpPr/>
            <p:nvPr/>
          </p:nvCxnSpPr>
          <p:spPr>
            <a:xfrm rot="5400000">
              <a:off x="500594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3" name="Straight Connector 272"/>
            <p:cNvCxnSpPr/>
            <p:nvPr/>
          </p:nvCxnSpPr>
          <p:spPr>
            <a:xfrm rot="5400000">
              <a:off x="543076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4" name="Straight Connector 273"/>
            <p:cNvCxnSpPr/>
            <p:nvPr/>
          </p:nvCxnSpPr>
          <p:spPr>
            <a:xfrm rot="5400000">
              <a:off x="585557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5" name="TextBox 274"/>
            <p:cNvSpPr txBox="1"/>
            <p:nvPr/>
          </p:nvSpPr>
          <p:spPr>
            <a:xfrm>
              <a:off x="3864586" y="3710737"/>
              <a:ext cx="776175"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p</a:t>
              </a:r>
              <a:r>
                <a:rPr lang="en-GB" sz="1100" dirty="0" smtClean="0">
                  <a:solidFill>
                    <a:srgbClr val="4D4D4D"/>
                  </a:solidFill>
                  <a:latin typeface="Arial"/>
                  <a:cs typeface="Arial"/>
                </a:rPr>
                <a:t>&lt;0.0001</a:t>
              </a:r>
              <a:endParaRPr lang="en-GB" sz="1100" dirty="0">
                <a:solidFill>
                  <a:srgbClr val="4D4D4D"/>
                </a:solidFill>
                <a:latin typeface="Arial"/>
                <a:cs typeface="Arial"/>
              </a:endParaRPr>
            </a:p>
          </p:txBody>
        </p:sp>
      </p:grpSp>
      <p:graphicFrame>
        <p:nvGraphicFramePr>
          <p:cNvPr id="276" name="Table 275"/>
          <p:cNvGraphicFramePr>
            <a:graphicFrameLocks noGrp="1"/>
          </p:cNvGraphicFramePr>
          <p:nvPr>
            <p:extLst>
              <p:ext uri="{D42A27DB-BD31-4B8C-83A1-F6EECF244321}">
                <p14:modId xmlns:p14="http://schemas.microsoft.com/office/powerpoint/2010/main" val="3252255461"/>
              </p:ext>
            </p:extLst>
          </p:nvPr>
        </p:nvGraphicFramePr>
        <p:xfrm>
          <a:off x="7014278" y="4076577"/>
          <a:ext cx="1657450" cy="1060920"/>
        </p:xfrm>
        <a:graphic>
          <a:graphicData uri="http://schemas.openxmlformats.org/drawingml/2006/table">
            <a:tbl>
              <a:tblPr>
                <a:tableStyleId>{9D7B26C5-4107-4FEC-AEDC-1716B250A1EF}</a:tableStyleId>
              </a:tblPr>
              <a:tblGrid>
                <a:gridCol w="764150">
                  <a:extLst>
                    <a:ext uri="{9D8B030D-6E8A-4147-A177-3AD203B41FA5}">
                      <a16:colId xmlns:a16="http://schemas.microsoft.com/office/drawing/2014/main" xmlns="" val="2626598173"/>
                    </a:ext>
                  </a:extLst>
                </a:gridCol>
                <a:gridCol w="357750">
                  <a:extLst>
                    <a:ext uri="{9D8B030D-6E8A-4147-A177-3AD203B41FA5}">
                      <a16:colId xmlns:a16="http://schemas.microsoft.com/office/drawing/2014/main" xmlns="" val="3004182897"/>
                    </a:ext>
                  </a:extLst>
                </a:gridCol>
                <a:gridCol w="535550">
                  <a:extLst>
                    <a:ext uri="{9D8B030D-6E8A-4147-A177-3AD203B41FA5}">
                      <a16:colId xmlns:a16="http://schemas.microsoft.com/office/drawing/2014/main" xmlns="" val="2552890121"/>
                    </a:ext>
                  </a:extLst>
                </a:gridCol>
              </a:tblGrid>
              <a:tr h="0">
                <a:tc>
                  <a:txBody>
                    <a:bodyPr/>
                    <a:lstStyle/>
                    <a:p>
                      <a:endParaRPr lang="en-GB" sz="900" dirty="0"/>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N</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a:t>
                      </a:r>
                      <a:r>
                        <a:rPr lang="en-GB" sz="900" baseline="0" dirty="0"/>
                        <a:t> </a:t>
                      </a:r>
                      <a:r>
                        <a:rPr lang="en-GB" sz="900" baseline="0" dirty="0" smtClean="0"/>
                        <a:t>Events</a:t>
                      </a:r>
                      <a:endParaRPr lang="en-GB" sz="900" dirty="0"/>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5866204"/>
                  </a:ext>
                </a:extLst>
              </a:tr>
              <a:tr h="0">
                <a:tc>
                  <a:txBody>
                    <a:bodyPr/>
                    <a:lstStyle/>
                    <a:p>
                      <a:r>
                        <a:rPr lang="en-GB" sz="900" dirty="0"/>
                        <a:t>CMS1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231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57</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038990333"/>
                  </a:ext>
                </a:extLst>
              </a:tr>
              <a:tr h="0">
                <a:tc>
                  <a:txBody>
                    <a:bodyPr/>
                    <a:lstStyle/>
                    <a:p>
                      <a:r>
                        <a:rPr lang="en-GB" sz="900" dirty="0"/>
                        <a:t>CMS2</a:t>
                      </a:r>
                    </a:p>
                  </a:txBody>
                  <a:tcPr marL="36000" marR="36000" marT="7200" marB="7200"/>
                </a:tc>
                <a:tc>
                  <a:txBody>
                    <a:bodyPr/>
                    <a:lstStyle/>
                    <a:p>
                      <a:pPr algn="ctr"/>
                      <a:r>
                        <a:rPr lang="en-GB" sz="900" dirty="0"/>
                        <a:t>382</a:t>
                      </a:r>
                    </a:p>
                  </a:txBody>
                  <a:tcPr marL="36000" marR="36000" marT="7200" marB="7200"/>
                </a:tc>
                <a:tc>
                  <a:txBody>
                    <a:bodyPr/>
                    <a:lstStyle/>
                    <a:p>
                      <a:pPr algn="ctr"/>
                      <a:r>
                        <a:rPr lang="en-GB" sz="900" dirty="0"/>
                        <a:t>128</a:t>
                      </a:r>
                    </a:p>
                  </a:txBody>
                  <a:tcPr marL="36000" marR="36000" marT="7200" marB="7200"/>
                </a:tc>
                <a:extLst>
                  <a:ext uri="{0D108BD9-81ED-4DB2-BD59-A6C34878D82A}">
                    <a16:rowId xmlns:a16="http://schemas.microsoft.com/office/drawing/2014/main" xmlns="" val="3857485450"/>
                  </a:ext>
                </a:extLst>
              </a:tr>
              <a:tr h="0">
                <a:tc>
                  <a:txBody>
                    <a:bodyPr/>
                    <a:lstStyle/>
                    <a:p>
                      <a:r>
                        <a:rPr lang="en-GB" sz="900" dirty="0"/>
                        <a:t>CMS3</a:t>
                      </a:r>
                    </a:p>
                  </a:txBody>
                  <a:tcPr marL="36000" marR="36000" marT="7200" marB="7200"/>
                </a:tc>
                <a:tc>
                  <a:txBody>
                    <a:bodyPr/>
                    <a:lstStyle/>
                    <a:p>
                      <a:pPr algn="ctr"/>
                      <a:r>
                        <a:rPr lang="en-GB" sz="900" dirty="0"/>
                        <a:t>86</a:t>
                      </a:r>
                    </a:p>
                  </a:txBody>
                  <a:tcPr marL="36000" marR="36000" marT="7200" marB="7200"/>
                </a:tc>
                <a:tc>
                  <a:txBody>
                    <a:bodyPr/>
                    <a:lstStyle/>
                    <a:p>
                      <a:pPr algn="ctr"/>
                      <a:r>
                        <a:rPr lang="en-GB" sz="900" dirty="0"/>
                        <a:t>26</a:t>
                      </a:r>
                    </a:p>
                  </a:txBody>
                  <a:tcPr marL="36000" marR="36000" marT="7200" marB="7200"/>
                </a:tc>
                <a:extLst>
                  <a:ext uri="{0D108BD9-81ED-4DB2-BD59-A6C34878D82A}">
                    <a16:rowId xmlns:a16="http://schemas.microsoft.com/office/drawing/2014/main" xmlns="" val="2809168423"/>
                  </a:ext>
                </a:extLst>
              </a:tr>
              <a:tr h="0">
                <a:tc>
                  <a:txBody>
                    <a:bodyPr/>
                    <a:lstStyle/>
                    <a:p>
                      <a:r>
                        <a:rPr lang="en-GB" sz="900" dirty="0"/>
                        <a:t>CMS4</a:t>
                      </a:r>
                    </a:p>
                  </a:txBody>
                  <a:tcPr marL="36000" marR="36000" marT="7200" marB="7200"/>
                </a:tc>
                <a:tc>
                  <a:txBody>
                    <a:bodyPr/>
                    <a:lstStyle/>
                    <a:p>
                      <a:pPr algn="ctr"/>
                      <a:r>
                        <a:rPr lang="en-GB" sz="900" dirty="0"/>
                        <a:t>334</a:t>
                      </a:r>
                    </a:p>
                  </a:txBody>
                  <a:tcPr marL="36000" marR="36000" marT="7200" marB="7200"/>
                </a:tc>
                <a:tc>
                  <a:txBody>
                    <a:bodyPr/>
                    <a:lstStyle/>
                    <a:p>
                      <a:pPr algn="ctr"/>
                      <a:r>
                        <a:rPr lang="en-GB" sz="900" dirty="0"/>
                        <a:t>159</a:t>
                      </a:r>
                    </a:p>
                  </a:txBody>
                  <a:tcPr marL="36000" marR="36000" marT="7200" marB="7200"/>
                </a:tc>
                <a:extLst>
                  <a:ext uri="{0D108BD9-81ED-4DB2-BD59-A6C34878D82A}">
                    <a16:rowId xmlns:a16="http://schemas.microsoft.com/office/drawing/2014/main" xmlns="" val="3806093400"/>
                  </a:ext>
                </a:extLst>
              </a:tr>
              <a:tr h="0">
                <a:tc>
                  <a:txBody>
                    <a:bodyPr/>
                    <a:lstStyle/>
                    <a:p>
                      <a:r>
                        <a:rPr lang="en-GB" sz="900" dirty="0"/>
                        <a:t>NA</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118</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38</a:t>
                      </a:r>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40772559"/>
                  </a:ext>
                </a:extLst>
              </a:tr>
              <a:tr h="0">
                <a:tc>
                  <a:txBody>
                    <a:bodyPr/>
                    <a:lstStyle/>
                    <a:p>
                      <a:r>
                        <a:rPr lang="en-GB" sz="900" dirty="0"/>
                        <a:t>Total</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1151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408</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22783718"/>
                  </a:ext>
                </a:extLst>
              </a:tr>
            </a:tbl>
          </a:graphicData>
        </a:graphic>
      </p:graphicFrame>
      <p:cxnSp>
        <p:nvCxnSpPr>
          <p:cNvPr id="277" name="Straight Connector 276"/>
          <p:cNvCxnSpPr/>
          <p:nvPr/>
        </p:nvCxnSpPr>
        <p:spPr>
          <a:xfrm>
            <a:off x="6819623" y="4304851"/>
            <a:ext cx="176490"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8" name="Straight Connector 277"/>
          <p:cNvCxnSpPr/>
          <p:nvPr/>
        </p:nvCxnSpPr>
        <p:spPr>
          <a:xfrm>
            <a:off x="6819623" y="4452489"/>
            <a:ext cx="17649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9" name="Straight Connector 278"/>
          <p:cNvCxnSpPr/>
          <p:nvPr/>
        </p:nvCxnSpPr>
        <p:spPr>
          <a:xfrm>
            <a:off x="6819623" y="4602508"/>
            <a:ext cx="17649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0" name="Straight Connector 279"/>
          <p:cNvCxnSpPr/>
          <p:nvPr/>
        </p:nvCxnSpPr>
        <p:spPr>
          <a:xfrm>
            <a:off x="6819623" y="4754908"/>
            <a:ext cx="176490" cy="0"/>
          </a:xfrm>
          <a:prstGeom prst="line">
            <a:avLst/>
          </a:prstGeom>
          <a:no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1" name="Straight Connector 280"/>
          <p:cNvCxnSpPr/>
          <p:nvPr/>
        </p:nvCxnSpPr>
        <p:spPr>
          <a:xfrm>
            <a:off x="6819623" y="4916833"/>
            <a:ext cx="176490" cy="0"/>
          </a:xfrm>
          <a:prstGeom prst="line">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282" name="Group 281"/>
          <p:cNvGrpSpPr/>
          <p:nvPr/>
        </p:nvGrpSpPr>
        <p:grpSpPr>
          <a:xfrm>
            <a:off x="6011618" y="2125276"/>
            <a:ext cx="2845796" cy="3607980"/>
            <a:chOff x="287093" y="2026846"/>
            <a:chExt cx="2845796" cy="3607980"/>
          </a:xfrm>
        </p:grpSpPr>
        <p:sp>
          <p:nvSpPr>
            <p:cNvPr id="283" name="TextBox 282"/>
            <p:cNvSpPr txBox="1"/>
            <p:nvPr/>
          </p:nvSpPr>
          <p:spPr>
            <a:xfrm>
              <a:off x="1551634" y="2026846"/>
              <a:ext cx="683200"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CMS4</a:t>
              </a:r>
            </a:p>
          </p:txBody>
        </p:sp>
        <p:sp>
          <p:nvSpPr>
            <p:cNvPr id="284" name="TextBox 283"/>
            <p:cNvSpPr txBox="1"/>
            <p:nvPr/>
          </p:nvSpPr>
          <p:spPr>
            <a:xfrm rot="16200000">
              <a:off x="55459" y="3631968"/>
              <a:ext cx="724878" cy="261610"/>
            </a:xfrm>
            <a:prstGeom prst="rect">
              <a:avLst/>
            </a:prstGeom>
            <a:noFill/>
          </p:spPr>
          <p:txBody>
            <a:bodyPr wrap="none" rtlCol="0">
              <a:spAutoFit/>
            </a:bodyPr>
            <a:lstStyle/>
            <a:p>
              <a:pPr algn="ctr" fontAlgn="auto">
                <a:spcBef>
                  <a:spcPts val="0"/>
                </a:spcBef>
                <a:spcAft>
                  <a:spcPts val="0"/>
                </a:spcAft>
              </a:pPr>
              <a:r>
                <a:rPr lang="en-GB" sz="1100" b="1" dirty="0" smtClean="0">
                  <a:solidFill>
                    <a:srgbClr val="4D4D4D"/>
                  </a:solidFill>
                  <a:latin typeface="Arial"/>
                  <a:cs typeface="Arial"/>
                </a:rPr>
                <a:t>RFS </a:t>
              </a:r>
              <a:r>
                <a:rPr lang="en-GB" sz="1100" b="1" dirty="0">
                  <a:solidFill>
                    <a:srgbClr val="4D4D4D"/>
                  </a:solidFill>
                  <a:latin typeface="Arial"/>
                  <a:cs typeface="Arial"/>
                </a:rPr>
                <a:t>(%)</a:t>
              </a:r>
            </a:p>
          </p:txBody>
        </p:sp>
        <p:sp>
          <p:nvSpPr>
            <p:cNvPr id="285" name="TextBox 284"/>
            <p:cNvSpPr txBox="1"/>
            <p:nvPr/>
          </p:nvSpPr>
          <p:spPr>
            <a:xfrm>
              <a:off x="1386525" y="5373216"/>
              <a:ext cx="1013419" cy="261610"/>
            </a:xfrm>
            <a:prstGeom prst="rect">
              <a:avLst/>
            </a:prstGeom>
            <a:noFill/>
          </p:spPr>
          <p:txBody>
            <a:bodyPr wrap="none" rtlCol="0">
              <a:spAutoFit/>
            </a:bodyPr>
            <a:lstStyle/>
            <a:p>
              <a:pPr algn="ctr" fontAlgn="auto">
                <a:spcBef>
                  <a:spcPts val="0"/>
                </a:spcBef>
                <a:spcAft>
                  <a:spcPts val="0"/>
                </a:spcAft>
              </a:pPr>
              <a:r>
                <a:rPr lang="en-GB" sz="1100" b="1" dirty="0">
                  <a:solidFill>
                    <a:srgbClr val="4D4D4D"/>
                  </a:solidFill>
                  <a:latin typeface="Arial"/>
                  <a:cs typeface="Arial"/>
                </a:rPr>
                <a:t>Time (years)</a:t>
              </a:r>
            </a:p>
          </p:txBody>
        </p:sp>
        <p:sp>
          <p:nvSpPr>
            <p:cNvPr id="286" name="TextBox 285"/>
            <p:cNvSpPr txBox="1"/>
            <p:nvPr/>
          </p:nvSpPr>
          <p:spPr>
            <a:xfrm>
              <a:off x="534447" y="4968246"/>
              <a:ext cx="263213"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0</a:t>
              </a:r>
            </a:p>
          </p:txBody>
        </p:sp>
        <p:sp>
          <p:nvSpPr>
            <p:cNvPr id="287" name="TextBox 286"/>
            <p:cNvSpPr txBox="1"/>
            <p:nvPr/>
          </p:nvSpPr>
          <p:spPr>
            <a:xfrm>
              <a:off x="1128394" y="5147922"/>
              <a:ext cx="263214"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2</a:t>
              </a:r>
            </a:p>
          </p:txBody>
        </p:sp>
        <p:sp>
          <p:nvSpPr>
            <p:cNvPr id="288" name="TextBox 287"/>
            <p:cNvSpPr txBox="1"/>
            <p:nvPr/>
          </p:nvSpPr>
          <p:spPr>
            <a:xfrm>
              <a:off x="1553896" y="5147922"/>
              <a:ext cx="263214"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4</a:t>
              </a:r>
            </a:p>
          </p:txBody>
        </p:sp>
        <p:sp>
          <p:nvSpPr>
            <p:cNvPr id="289" name="TextBox 288"/>
            <p:cNvSpPr txBox="1"/>
            <p:nvPr/>
          </p:nvSpPr>
          <p:spPr>
            <a:xfrm>
              <a:off x="1979398" y="5147922"/>
              <a:ext cx="263214"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6</a:t>
              </a:r>
            </a:p>
          </p:txBody>
        </p:sp>
        <p:sp>
          <p:nvSpPr>
            <p:cNvPr id="290" name="TextBox 289"/>
            <p:cNvSpPr txBox="1"/>
            <p:nvPr/>
          </p:nvSpPr>
          <p:spPr>
            <a:xfrm>
              <a:off x="2404900" y="5147922"/>
              <a:ext cx="263214"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8</a:t>
              </a:r>
            </a:p>
          </p:txBody>
        </p:sp>
        <p:sp>
          <p:nvSpPr>
            <p:cNvPr id="291" name="TextBox 290"/>
            <p:cNvSpPr txBox="1"/>
            <p:nvPr/>
          </p:nvSpPr>
          <p:spPr>
            <a:xfrm>
              <a:off x="2791129" y="5147922"/>
              <a:ext cx="341760"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10</a:t>
              </a:r>
            </a:p>
          </p:txBody>
        </p:sp>
        <p:sp>
          <p:nvSpPr>
            <p:cNvPr id="292" name="TextBox 291"/>
            <p:cNvSpPr txBox="1"/>
            <p:nvPr/>
          </p:nvSpPr>
          <p:spPr>
            <a:xfrm>
              <a:off x="455900" y="4701618"/>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10</a:t>
              </a:r>
            </a:p>
          </p:txBody>
        </p:sp>
        <p:sp>
          <p:nvSpPr>
            <p:cNvPr id="293" name="TextBox 292"/>
            <p:cNvSpPr txBox="1"/>
            <p:nvPr/>
          </p:nvSpPr>
          <p:spPr>
            <a:xfrm>
              <a:off x="455900" y="4434992"/>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20</a:t>
              </a:r>
            </a:p>
          </p:txBody>
        </p:sp>
        <p:sp>
          <p:nvSpPr>
            <p:cNvPr id="294" name="TextBox 293"/>
            <p:cNvSpPr txBox="1"/>
            <p:nvPr/>
          </p:nvSpPr>
          <p:spPr>
            <a:xfrm>
              <a:off x="455900" y="4168366"/>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30</a:t>
              </a:r>
            </a:p>
          </p:txBody>
        </p:sp>
        <p:sp>
          <p:nvSpPr>
            <p:cNvPr id="295" name="TextBox 294"/>
            <p:cNvSpPr txBox="1"/>
            <p:nvPr/>
          </p:nvSpPr>
          <p:spPr>
            <a:xfrm>
              <a:off x="455900" y="3901740"/>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40</a:t>
              </a:r>
            </a:p>
          </p:txBody>
        </p:sp>
        <p:sp>
          <p:nvSpPr>
            <p:cNvPr id="296" name="TextBox 295"/>
            <p:cNvSpPr txBox="1"/>
            <p:nvPr/>
          </p:nvSpPr>
          <p:spPr>
            <a:xfrm>
              <a:off x="455900" y="3635114"/>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50</a:t>
              </a:r>
            </a:p>
          </p:txBody>
        </p:sp>
        <p:sp>
          <p:nvSpPr>
            <p:cNvPr id="297" name="TextBox 296"/>
            <p:cNvSpPr txBox="1"/>
            <p:nvPr/>
          </p:nvSpPr>
          <p:spPr>
            <a:xfrm>
              <a:off x="455900" y="3368488"/>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60</a:t>
              </a:r>
            </a:p>
          </p:txBody>
        </p:sp>
        <p:sp>
          <p:nvSpPr>
            <p:cNvPr id="298" name="TextBox 297"/>
            <p:cNvSpPr txBox="1"/>
            <p:nvPr/>
          </p:nvSpPr>
          <p:spPr>
            <a:xfrm>
              <a:off x="455900" y="3101862"/>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70</a:t>
              </a:r>
            </a:p>
          </p:txBody>
        </p:sp>
        <p:sp>
          <p:nvSpPr>
            <p:cNvPr id="299" name="TextBox 298"/>
            <p:cNvSpPr txBox="1"/>
            <p:nvPr/>
          </p:nvSpPr>
          <p:spPr>
            <a:xfrm>
              <a:off x="455900" y="2835236"/>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80</a:t>
              </a:r>
            </a:p>
          </p:txBody>
        </p:sp>
        <p:sp>
          <p:nvSpPr>
            <p:cNvPr id="300" name="TextBox 299"/>
            <p:cNvSpPr txBox="1"/>
            <p:nvPr/>
          </p:nvSpPr>
          <p:spPr>
            <a:xfrm>
              <a:off x="455900" y="2568610"/>
              <a:ext cx="341760"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90</a:t>
              </a:r>
            </a:p>
          </p:txBody>
        </p:sp>
        <p:sp>
          <p:nvSpPr>
            <p:cNvPr id="301" name="TextBox 300"/>
            <p:cNvSpPr txBox="1"/>
            <p:nvPr/>
          </p:nvSpPr>
          <p:spPr>
            <a:xfrm>
              <a:off x="377352" y="2301984"/>
              <a:ext cx="420308"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100</a:t>
              </a:r>
            </a:p>
          </p:txBody>
        </p:sp>
        <p:sp>
          <p:nvSpPr>
            <p:cNvPr id="302" name="Freeform 301"/>
            <p:cNvSpPr/>
            <p:nvPr/>
          </p:nvSpPr>
          <p:spPr>
            <a:xfrm>
              <a:off x="833279" y="2426495"/>
              <a:ext cx="2133600" cy="2672556"/>
            </a:xfrm>
            <a:custGeom>
              <a:avLst/>
              <a:gdLst>
                <a:gd name="connsiteX0" fmla="*/ 0 w 2133600"/>
                <a:gd name="connsiteY0" fmla="*/ 0 h 2720340"/>
                <a:gd name="connsiteX1" fmla="*/ 0 w 2133600"/>
                <a:gd name="connsiteY1" fmla="*/ 2720340 h 2720340"/>
                <a:gd name="connsiteX2" fmla="*/ 2133600 w 2133600"/>
                <a:gd name="connsiteY2" fmla="*/ 2720340 h 2720340"/>
              </a:gdLst>
              <a:ahLst/>
              <a:cxnLst>
                <a:cxn ang="0">
                  <a:pos x="connsiteX0" y="connsiteY0"/>
                </a:cxn>
                <a:cxn ang="0">
                  <a:pos x="connsiteX1" y="connsiteY1"/>
                </a:cxn>
                <a:cxn ang="0">
                  <a:pos x="connsiteX2" y="connsiteY2"/>
                </a:cxn>
              </a:cxnLst>
              <a:rect l="l" t="t" r="r" b="b"/>
              <a:pathLst>
                <a:path w="2133600" h="2720340">
                  <a:moveTo>
                    <a:pt x="0" y="0"/>
                  </a:moveTo>
                  <a:lnTo>
                    <a:pt x="0" y="2720340"/>
                  </a:lnTo>
                  <a:lnTo>
                    <a:pt x="2133600" y="272034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303" name="Straight Connector 302"/>
            <p:cNvCxnSpPr/>
            <p:nvPr/>
          </p:nvCxnSpPr>
          <p:spPr>
            <a:xfrm>
              <a:off x="743279" y="243278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04" name="TextBox 303"/>
            <p:cNvSpPr txBox="1"/>
            <p:nvPr/>
          </p:nvSpPr>
          <p:spPr>
            <a:xfrm>
              <a:off x="702893" y="5147922"/>
              <a:ext cx="263213" cy="261610"/>
            </a:xfrm>
            <a:prstGeom prst="rect">
              <a:avLst/>
            </a:prstGeom>
            <a:noFill/>
          </p:spPr>
          <p:txBody>
            <a:bodyPr wrap="none" rtlCol="0">
              <a:spAutoFit/>
            </a:bodyPr>
            <a:lstStyle/>
            <a:p>
              <a:pPr algn="ctr" fontAlgn="auto">
                <a:spcBef>
                  <a:spcPts val="0"/>
                </a:spcBef>
                <a:spcAft>
                  <a:spcPts val="0"/>
                </a:spcAft>
              </a:pPr>
              <a:r>
                <a:rPr lang="en-GB" sz="1100" dirty="0">
                  <a:solidFill>
                    <a:srgbClr val="4D4D4D"/>
                  </a:solidFill>
                  <a:latin typeface="Arial"/>
                  <a:cs typeface="Arial"/>
                </a:rPr>
                <a:t>0</a:t>
              </a:r>
            </a:p>
          </p:txBody>
        </p:sp>
        <p:cxnSp>
          <p:nvCxnSpPr>
            <p:cNvPr id="305" name="Straight Connector 304"/>
            <p:cNvCxnSpPr/>
            <p:nvPr/>
          </p:nvCxnSpPr>
          <p:spPr>
            <a:xfrm>
              <a:off x="743279" y="269941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6" name="Straight Connector 305"/>
            <p:cNvCxnSpPr/>
            <p:nvPr/>
          </p:nvCxnSpPr>
          <p:spPr>
            <a:xfrm>
              <a:off x="743279" y="29660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7" name="Straight Connector 306"/>
            <p:cNvCxnSpPr/>
            <p:nvPr/>
          </p:nvCxnSpPr>
          <p:spPr>
            <a:xfrm>
              <a:off x="743279" y="323266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8" name="Straight Connector 307"/>
            <p:cNvCxnSpPr/>
            <p:nvPr/>
          </p:nvCxnSpPr>
          <p:spPr>
            <a:xfrm>
              <a:off x="743279" y="34992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9" name="Straight Connector 308"/>
            <p:cNvCxnSpPr/>
            <p:nvPr/>
          </p:nvCxnSpPr>
          <p:spPr>
            <a:xfrm>
              <a:off x="743279" y="37659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0" name="Straight Connector 309"/>
            <p:cNvCxnSpPr/>
            <p:nvPr/>
          </p:nvCxnSpPr>
          <p:spPr>
            <a:xfrm>
              <a:off x="743279" y="403254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1" name="Straight Connector 310"/>
            <p:cNvCxnSpPr/>
            <p:nvPr/>
          </p:nvCxnSpPr>
          <p:spPr>
            <a:xfrm>
              <a:off x="743279" y="429917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2" name="Straight Connector 311"/>
            <p:cNvCxnSpPr/>
            <p:nvPr/>
          </p:nvCxnSpPr>
          <p:spPr>
            <a:xfrm>
              <a:off x="743279" y="45657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3" name="Straight Connector 312"/>
            <p:cNvCxnSpPr/>
            <p:nvPr/>
          </p:nvCxnSpPr>
          <p:spPr>
            <a:xfrm>
              <a:off x="743279" y="483242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4" name="Straight Connector 313"/>
            <p:cNvCxnSpPr/>
            <p:nvPr/>
          </p:nvCxnSpPr>
          <p:spPr>
            <a:xfrm>
              <a:off x="743279" y="50990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5" name="Straight Connector 314"/>
            <p:cNvCxnSpPr/>
            <p:nvPr/>
          </p:nvCxnSpPr>
          <p:spPr>
            <a:xfrm rot="5400000">
              <a:off x="78827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6" name="Straight Connector 315"/>
            <p:cNvCxnSpPr/>
            <p:nvPr/>
          </p:nvCxnSpPr>
          <p:spPr>
            <a:xfrm rot="5400000">
              <a:off x="121309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7" name="Straight Connector 316"/>
            <p:cNvCxnSpPr/>
            <p:nvPr/>
          </p:nvCxnSpPr>
          <p:spPr>
            <a:xfrm rot="5400000">
              <a:off x="163790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8" name="Straight Connector 317"/>
            <p:cNvCxnSpPr/>
            <p:nvPr/>
          </p:nvCxnSpPr>
          <p:spPr>
            <a:xfrm rot="5400000">
              <a:off x="206272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9" name="Straight Connector 318"/>
            <p:cNvCxnSpPr/>
            <p:nvPr/>
          </p:nvCxnSpPr>
          <p:spPr>
            <a:xfrm rot="5400000">
              <a:off x="248753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0" name="Straight Connector 319"/>
            <p:cNvCxnSpPr/>
            <p:nvPr/>
          </p:nvCxnSpPr>
          <p:spPr>
            <a:xfrm rot="5400000">
              <a:off x="291235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21" name="TextBox 320"/>
            <p:cNvSpPr txBox="1"/>
            <p:nvPr/>
          </p:nvSpPr>
          <p:spPr>
            <a:xfrm>
              <a:off x="921361" y="3710737"/>
              <a:ext cx="776175" cy="261610"/>
            </a:xfrm>
            <a:prstGeom prst="rect">
              <a:avLst/>
            </a:prstGeom>
            <a:noFill/>
          </p:spPr>
          <p:txBody>
            <a:bodyPr wrap="none" rtlCol="0">
              <a:spAutoFit/>
            </a:bodyPr>
            <a:lstStyle/>
            <a:p>
              <a:pPr algn="r" fontAlgn="auto">
                <a:spcBef>
                  <a:spcPts val="0"/>
                </a:spcBef>
                <a:spcAft>
                  <a:spcPts val="0"/>
                </a:spcAft>
              </a:pPr>
              <a:r>
                <a:rPr lang="en-GB" sz="1100" dirty="0">
                  <a:solidFill>
                    <a:srgbClr val="4D4D4D"/>
                  </a:solidFill>
                  <a:latin typeface="Arial"/>
                  <a:cs typeface="Arial"/>
                </a:rPr>
                <a:t>p</a:t>
              </a:r>
              <a:r>
                <a:rPr lang="en-GB" sz="1100" dirty="0" smtClean="0">
                  <a:solidFill>
                    <a:srgbClr val="4D4D4D"/>
                  </a:solidFill>
                  <a:latin typeface="Arial"/>
                  <a:cs typeface="Arial"/>
                </a:rPr>
                <a:t>&lt;0.0001</a:t>
              </a:r>
              <a:endParaRPr lang="en-GB" sz="1100" dirty="0">
                <a:solidFill>
                  <a:srgbClr val="4D4D4D"/>
                </a:solidFill>
                <a:latin typeface="Arial"/>
                <a:cs typeface="Arial"/>
              </a:endParaRPr>
            </a:p>
          </p:txBody>
        </p:sp>
      </p:grpSp>
      <p:grpSp>
        <p:nvGrpSpPr>
          <p:cNvPr id="322" name="Group 321"/>
          <p:cNvGrpSpPr/>
          <p:nvPr/>
        </p:nvGrpSpPr>
        <p:grpSpPr>
          <a:xfrm>
            <a:off x="3689350" y="2535243"/>
            <a:ext cx="2154238" cy="695325"/>
            <a:chOff x="3746500" y="2436813"/>
            <a:chExt cx="2154238" cy="695325"/>
          </a:xfrm>
        </p:grpSpPr>
        <p:sp>
          <p:nvSpPr>
            <p:cNvPr id="323" name="Freeform 174"/>
            <p:cNvSpPr>
              <a:spLocks/>
            </p:cNvSpPr>
            <p:nvPr/>
          </p:nvSpPr>
          <p:spPr bwMode="auto">
            <a:xfrm>
              <a:off x="3746500" y="2436813"/>
              <a:ext cx="2154238" cy="641350"/>
            </a:xfrm>
            <a:custGeom>
              <a:avLst/>
              <a:gdLst>
                <a:gd name="T0" fmla="*/ 1175 w 1357"/>
                <a:gd name="T1" fmla="*/ 404 h 404"/>
                <a:gd name="T2" fmla="*/ 1163 w 1357"/>
                <a:gd name="T3" fmla="*/ 394 h 404"/>
                <a:gd name="T4" fmla="*/ 816 w 1357"/>
                <a:gd name="T5" fmla="*/ 388 h 404"/>
                <a:gd name="T6" fmla="*/ 718 w 1357"/>
                <a:gd name="T7" fmla="*/ 380 h 404"/>
                <a:gd name="T8" fmla="*/ 619 w 1357"/>
                <a:gd name="T9" fmla="*/ 372 h 404"/>
                <a:gd name="T10" fmla="*/ 601 w 1357"/>
                <a:gd name="T11" fmla="*/ 364 h 404"/>
                <a:gd name="T12" fmla="*/ 587 w 1357"/>
                <a:gd name="T13" fmla="*/ 360 h 404"/>
                <a:gd name="T14" fmla="*/ 549 w 1357"/>
                <a:gd name="T15" fmla="*/ 350 h 404"/>
                <a:gd name="T16" fmla="*/ 531 w 1357"/>
                <a:gd name="T17" fmla="*/ 344 h 404"/>
                <a:gd name="T18" fmla="*/ 501 w 1357"/>
                <a:gd name="T19" fmla="*/ 334 h 404"/>
                <a:gd name="T20" fmla="*/ 405 w 1357"/>
                <a:gd name="T21" fmla="*/ 330 h 404"/>
                <a:gd name="T22" fmla="*/ 389 w 1357"/>
                <a:gd name="T23" fmla="*/ 324 h 404"/>
                <a:gd name="T24" fmla="*/ 385 w 1357"/>
                <a:gd name="T25" fmla="*/ 316 h 404"/>
                <a:gd name="T26" fmla="*/ 359 w 1357"/>
                <a:gd name="T27" fmla="*/ 310 h 404"/>
                <a:gd name="T28" fmla="*/ 349 w 1357"/>
                <a:gd name="T29" fmla="*/ 300 h 404"/>
                <a:gd name="T30" fmla="*/ 341 w 1357"/>
                <a:gd name="T31" fmla="*/ 294 h 404"/>
                <a:gd name="T32" fmla="*/ 333 w 1357"/>
                <a:gd name="T33" fmla="*/ 282 h 404"/>
                <a:gd name="T34" fmla="*/ 301 w 1357"/>
                <a:gd name="T35" fmla="*/ 272 h 404"/>
                <a:gd name="T36" fmla="*/ 271 w 1357"/>
                <a:gd name="T37" fmla="*/ 266 h 404"/>
                <a:gd name="T38" fmla="*/ 235 w 1357"/>
                <a:gd name="T39" fmla="*/ 260 h 404"/>
                <a:gd name="T40" fmla="*/ 232 w 1357"/>
                <a:gd name="T41" fmla="*/ 256 h 404"/>
                <a:gd name="T42" fmla="*/ 212 w 1357"/>
                <a:gd name="T43" fmla="*/ 248 h 404"/>
                <a:gd name="T44" fmla="*/ 208 w 1357"/>
                <a:gd name="T45" fmla="*/ 242 h 404"/>
                <a:gd name="T46" fmla="*/ 186 w 1357"/>
                <a:gd name="T47" fmla="*/ 234 h 404"/>
                <a:gd name="T48" fmla="*/ 182 w 1357"/>
                <a:gd name="T49" fmla="*/ 220 h 404"/>
                <a:gd name="T50" fmla="*/ 174 w 1357"/>
                <a:gd name="T51" fmla="*/ 212 h 404"/>
                <a:gd name="T52" fmla="*/ 168 w 1357"/>
                <a:gd name="T53" fmla="*/ 202 h 404"/>
                <a:gd name="T54" fmla="*/ 160 w 1357"/>
                <a:gd name="T55" fmla="*/ 188 h 404"/>
                <a:gd name="T56" fmla="*/ 156 w 1357"/>
                <a:gd name="T57" fmla="*/ 180 h 404"/>
                <a:gd name="T58" fmla="*/ 144 w 1357"/>
                <a:gd name="T59" fmla="*/ 150 h 404"/>
                <a:gd name="T60" fmla="*/ 136 w 1357"/>
                <a:gd name="T61" fmla="*/ 148 h 404"/>
                <a:gd name="T62" fmla="*/ 128 w 1357"/>
                <a:gd name="T63" fmla="*/ 132 h 404"/>
                <a:gd name="T64" fmla="*/ 126 w 1357"/>
                <a:gd name="T65" fmla="*/ 124 h 404"/>
                <a:gd name="T66" fmla="*/ 118 w 1357"/>
                <a:gd name="T67" fmla="*/ 90 h 404"/>
                <a:gd name="T68" fmla="*/ 104 w 1357"/>
                <a:gd name="T69" fmla="*/ 86 h 404"/>
                <a:gd name="T70" fmla="*/ 100 w 1357"/>
                <a:gd name="T71" fmla="*/ 74 h 404"/>
                <a:gd name="T72" fmla="*/ 88 w 1357"/>
                <a:gd name="T73" fmla="*/ 60 h 404"/>
                <a:gd name="T74" fmla="*/ 84 w 1357"/>
                <a:gd name="T75" fmla="*/ 50 h 404"/>
                <a:gd name="T76" fmla="*/ 74 w 1357"/>
                <a:gd name="T77" fmla="*/ 36 h 404"/>
                <a:gd name="T78" fmla="*/ 56 w 1357"/>
                <a:gd name="T79" fmla="*/ 26 h 404"/>
                <a:gd name="T80" fmla="*/ 36 w 1357"/>
                <a:gd name="T81" fmla="*/ 14 h 404"/>
                <a:gd name="T82" fmla="*/ 0 w 1357"/>
                <a:gd name="T83"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7" h="404">
                  <a:moveTo>
                    <a:pt x="1357" y="404"/>
                  </a:moveTo>
                  <a:lnTo>
                    <a:pt x="1175" y="404"/>
                  </a:lnTo>
                  <a:lnTo>
                    <a:pt x="1175" y="394"/>
                  </a:lnTo>
                  <a:lnTo>
                    <a:pt x="1163" y="394"/>
                  </a:lnTo>
                  <a:lnTo>
                    <a:pt x="1163" y="388"/>
                  </a:lnTo>
                  <a:lnTo>
                    <a:pt x="816" y="388"/>
                  </a:lnTo>
                  <a:lnTo>
                    <a:pt x="816" y="380"/>
                  </a:lnTo>
                  <a:lnTo>
                    <a:pt x="718" y="380"/>
                  </a:lnTo>
                  <a:lnTo>
                    <a:pt x="718" y="372"/>
                  </a:lnTo>
                  <a:lnTo>
                    <a:pt x="619" y="372"/>
                  </a:lnTo>
                  <a:lnTo>
                    <a:pt x="619" y="364"/>
                  </a:lnTo>
                  <a:lnTo>
                    <a:pt x="601" y="364"/>
                  </a:lnTo>
                  <a:lnTo>
                    <a:pt x="601" y="360"/>
                  </a:lnTo>
                  <a:lnTo>
                    <a:pt x="587" y="360"/>
                  </a:lnTo>
                  <a:lnTo>
                    <a:pt x="587" y="350"/>
                  </a:lnTo>
                  <a:lnTo>
                    <a:pt x="549" y="350"/>
                  </a:lnTo>
                  <a:lnTo>
                    <a:pt x="549" y="344"/>
                  </a:lnTo>
                  <a:lnTo>
                    <a:pt x="531" y="344"/>
                  </a:lnTo>
                  <a:lnTo>
                    <a:pt x="531" y="334"/>
                  </a:lnTo>
                  <a:lnTo>
                    <a:pt x="501" y="334"/>
                  </a:lnTo>
                  <a:lnTo>
                    <a:pt x="501" y="330"/>
                  </a:lnTo>
                  <a:lnTo>
                    <a:pt x="405" y="330"/>
                  </a:lnTo>
                  <a:lnTo>
                    <a:pt x="405" y="324"/>
                  </a:lnTo>
                  <a:lnTo>
                    <a:pt x="389" y="324"/>
                  </a:lnTo>
                  <a:lnTo>
                    <a:pt x="389" y="316"/>
                  </a:lnTo>
                  <a:lnTo>
                    <a:pt x="385" y="316"/>
                  </a:lnTo>
                  <a:lnTo>
                    <a:pt x="385" y="310"/>
                  </a:lnTo>
                  <a:lnTo>
                    <a:pt x="359" y="310"/>
                  </a:lnTo>
                  <a:lnTo>
                    <a:pt x="359" y="300"/>
                  </a:lnTo>
                  <a:lnTo>
                    <a:pt x="349" y="300"/>
                  </a:lnTo>
                  <a:lnTo>
                    <a:pt x="349" y="294"/>
                  </a:lnTo>
                  <a:lnTo>
                    <a:pt x="341" y="294"/>
                  </a:lnTo>
                  <a:lnTo>
                    <a:pt x="341" y="282"/>
                  </a:lnTo>
                  <a:lnTo>
                    <a:pt x="333" y="282"/>
                  </a:lnTo>
                  <a:lnTo>
                    <a:pt x="333" y="272"/>
                  </a:lnTo>
                  <a:lnTo>
                    <a:pt x="301" y="272"/>
                  </a:lnTo>
                  <a:lnTo>
                    <a:pt x="301" y="266"/>
                  </a:lnTo>
                  <a:lnTo>
                    <a:pt x="271" y="266"/>
                  </a:lnTo>
                  <a:lnTo>
                    <a:pt x="271" y="260"/>
                  </a:lnTo>
                  <a:lnTo>
                    <a:pt x="235" y="260"/>
                  </a:lnTo>
                  <a:lnTo>
                    <a:pt x="235" y="256"/>
                  </a:lnTo>
                  <a:lnTo>
                    <a:pt x="232" y="256"/>
                  </a:lnTo>
                  <a:lnTo>
                    <a:pt x="232" y="248"/>
                  </a:lnTo>
                  <a:lnTo>
                    <a:pt x="212" y="248"/>
                  </a:lnTo>
                  <a:lnTo>
                    <a:pt x="212" y="242"/>
                  </a:lnTo>
                  <a:lnTo>
                    <a:pt x="208" y="242"/>
                  </a:lnTo>
                  <a:lnTo>
                    <a:pt x="208" y="234"/>
                  </a:lnTo>
                  <a:lnTo>
                    <a:pt x="186" y="234"/>
                  </a:lnTo>
                  <a:lnTo>
                    <a:pt x="186" y="220"/>
                  </a:lnTo>
                  <a:lnTo>
                    <a:pt x="182" y="220"/>
                  </a:lnTo>
                  <a:lnTo>
                    <a:pt x="182" y="212"/>
                  </a:lnTo>
                  <a:lnTo>
                    <a:pt x="174" y="212"/>
                  </a:lnTo>
                  <a:lnTo>
                    <a:pt x="174" y="202"/>
                  </a:lnTo>
                  <a:lnTo>
                    <a:pt x="168" y="202"/>
                  </a:lnTo>
                  <a:lnTo>
                    <a:pt x="168" y="188"/>
                  </a:lnTo>
                  <a:lnTo>
                    <a:pt x="160" y="188"/>
                  </a:lnTo>
                  <a:lnTo>
                    <a:pt x="160" y="180"/>
                  </a:lnTo>
                  <a:lnTo>
                    <a:pt x="156" y="180"/>
                  </a:lnTo>
                  <a:lnTo>
                    <a:pt x="156" y="150"/>
                  </a:lnTo>
                  <a:lnTo>
                    <a:pt x="144" y="150"/>
                  </a:lnTo>
                  <a:lnTo>
                    <a:pt x="144" y="148"/>
                  </a:lnTo>
                  <a:lnTo>
                    <a:pt x="136" y="148"/>
                  </a:lnTo>
                  <a:lnTo>
                    <a:pt x="136" y="132"/>
                  </a:lnTo>
                  <a:lnTo>
                    <a:pt x="128" y="132"/>
                  </a:lnTo>
                  <a:lnTo>
                    <a:pt x="128" y="124"/>
                  </a:lnTo>
                  <a:lnTo>
                    <a:pt x="126" y="124"/>
                  </a:lnTo>
                  <a:lnTo>
                    <a:pt x="126" y="90"/>
                  </a:lnTo>
                  <a:lnTo>
                    <a:pt x="118" y="90"/>
                  </a:lnTo>
                  <a:lnTo>
                    <a:pt x="118" y="86"/>
                  </a:lnTo>
                  <a:lnTo>
                    <a:pt x="104" y="86"/>
                  </a:lnTo>
                  <a:lnTo>
                    <a:pt x="104" y="74"/>
                  </a:lnTo>
                  <a:lnTo>
                    <a:pt x="100" y="74"/>
                  </a:lnTo>
                  <a:lnTo>
                    <a:pt x="100" y="60"/>
                  </a:lnTo>
                  <a:lnTo>
                    <a:pt x="88" y="60"/>
                  </a:lnTo>
                  <a:lnTo>
                    <a:pt x="88" y="50"/>
                  </a:lnTo>
                  <a:lnTo>
                    <a:pt x="84" y="50"/>
                  </a:lnTo>
                  <a:lnTo>
                    <a:pt x="84" y="36"/>
                  </a:lnTo>
                  <a:lnTo>
                    <a:pt x="74" y="36"/>
                  </a:lnTo>
                  <a:lnTo>
                    <a:pt x="74" y="26"/>
                  </a:lnTo>
                  <a:lnTo>
                    <a:pt x="56" y="26"/>
                  </a:lnTo>
                  <a:lnTo>
                    <a:pt x="56" y="14"/>
                  </a:lnTo>
                  <a:lnTo>
                    <a:pt x="36" y="14"/>
                  </a:lnTo>
                  <a:lnTo>
                    <a:pt x="36"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4" name="Line 175"/>
            <p:cNvSpPr>
              <a:spLocks noChangeShapeType="1"/>
            </p:cNvSpPr>
            <p:nvPr/>
          </p:nvSpPr>
          <p:spPr bwMode="auto">
            <a:xfrm>
              <a:off x="3902075" y="2554288"/>
              <a:ext cx="0" cy="5397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5" name="Line 176"/>
            <p:cNvSpPr>
              <a:spLocks noChangeShapeType="1"/>
            </p:cNvSpPr>
            <p:nvPr/>
          </p:nvSpPr>
          <p:spPr bwMode="auto">
            <a:xfrm>
              <a:off x="3806825" y="24590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6" name="Line 177"/>
            <p:cNvSpPr>
              <a:spLocks noChangeShapeType="1"/>
            </p:cNvSpPr>
            <p:nvPr/>
          </p:nvSpPr>
          <p:spPr bwMode="auto">
            <a:xfrm>
              <a:off x="4164013" y="2846388"/>
              <a:ext cx="0" cy="5397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7" name="Line 178"/>
            <p:cNvSpPr>
              <a:spLocks noChangeShapeType="1"/>
            </p:cNvSpPr>
            <p:nvPr/>
          </p:nvSpPr>
          <p:spPr bwMode="auto">
            <a:xfrm>
              <a:off x="4541838" y="2963863"/>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8" name="Line 179"/>
            <p:cNvSpPr>
              <a:spLocks noChangeShapeType="1"/>
            </p:cNvSpPr>
            <p:nvPr/>
          </p:nvSpPr>
          <p:spPr bwMode="auto">
            <a:xfrm>
              <a:off x="4678363" y="2995613"/>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9" name="Line 180"/>
            <p:cNvSpPr>
              <a:spLocks noChangeShapeType="1"/>
            </p:cNvSpPr>
            <p:nvPr/>
          </p:nvSpPr>
          <p:spPr bwMode="auto">
            <a:xfrm>
              <a:off x="4792663" y="3030538"/>
              <a:ext cx="0" cy="5397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0" name="Line 181"/>
            <p:cNvSpPr>
              <a:spLocks noChangeShapeType="1"/>
            </p:cNvSpPr>
            <p:nvPr/>
          </p:nvSpPr>
          <p:spPr bwMode="auto">
            <a:xfrm>
              <a:off x="4829175" y="3030538"/>
              <a:ext cx="0" cy="5397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1" name="Line 182"/>
            <p:cNvSpPr>
              <a:spLocks noChangeShapeType="1"/>
            </p:cNvSpPr>
            <p:nvPr/>
          </p:nvSpPr>
          <p:spPr bwMode="auto">
            <a:xfrm>
              <a:off x="51244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2" name="Line 183"/>
            <p:cNvSpPr>
              <a:spLocks noChangeShapeType="1"/>
            </p:cNvSpPr>
            <p:nvPr/>
          </p:nvSpPr>
          <p:spPr bwMode="auto">
            <a:xfrm>
              <a:off x="51625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3" name="Line 184"/>
            <p:cNvSpPr>
              <a:spLocks noChangeShapeType="1"/>
            </p:cNvSpPr>
            <p:nvPr/>
          </p:nvSpPr>
          <p:spPr bwMode="auto">
            <a:xfrm>
              <a:off x="5210175"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4" name="Line 185"/>
            <p:cNvSpPr>
              <a:spLocks noChangeShapeType="1"/>
            </p:cNvSpPr>
            <p:nvPr/>
          </p:nvSpPr>
          <p:spPr bwMode="auto">
            <a:xfrm>
              <a:off x="52768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5" name="Line 186"/>
            <p:cNvSpPr>
              <a:spLocks noChangeShapeType="1"/>
            </p:cNvSpPr>
            <p:nvPr/>
          </p:nvSpPr>
          <p:spPr bwMode="auto">
            <a:xfrm>
              <a:off x="53403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6" name="Line 187"/>
            <p:cNvSpPr>
              <a:spLocks noChangeShapeType="1"/>
            </p:cNvSpPr>
            <p:nvPr/>
          </p:nvSpPr>
          <p:spPr bwMode="auto">
            <a:xfrm>
              <a:off x="53657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7" name="Line 188"/>
            <p:cNvSpPr>
              <a:spLocks noChangeShapeType="1"/>
            </p:cNvSpPr>
            <p:nvPr/>
          </p:nvSpPr>
          <p:spPr bwMode="auto">
            <a:xfrm>
              <a:off x="5394325"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8" name="Line 189"/>
            <p:cNvSpPr>
              <a:spLocks noChangeShapeType="1"/>
            </p:cNvSpPr>
            <p:nvPr/>
          </p:nvSpPr>
          <p:spPr bwMode="auto">
            <a:xfrm>
              <a:off x="543560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9" name="Line 190"/>
            <p:cNvSpPr>
              <a:spLocks noChangeShapeType="1"/>
            </p:cNvSpPr>
            <p:nvPr/>
          </p:nvSpPr>
          <p:spPr bwMode="auto">
            <a:xfrm>
              <a:off x="5451475"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0" name="Line 191"/>
            <p:cNvSpPr>
              <a:spLocks noChangeShapeType="1"/>
            </p:cNvSpPr>
            <p:nvPr/>
          </p:nvSpPr>
          <p:spPr bwMode="auto">
            <a:xfrm>
              <a:off x="5489575"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1" name="Line 192"/>
            <p:cNvSpPr>
              <a:spLocks noChangeShapeType="1"/>
            </p:cNvSpPr>
            <p:nvPr/>
          </p:nvSpPr>
          <p:spPr bwMode="auto">
            <a:xfrm>
              <a:off x="55308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2" name="Line 193"/>
            <p:cNvSpPr>
              <a:spLocks noChangeShapeType="1"/>
            </p:cNvSpPr>
            <p:nvPr/>
          </p:nvSpPr>
          <p:spPr bwMode="auto">
            <a:xfrm>
              <a:off x="5554663"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3" name="Line 194"/>
            <p:cNvSpPr>
              <a:spLocks noChangeShapeType="1"/>
            </p:cNvSpPr>
            <p:nvPr/>
          </p:nvSpPr>
          <p:spPr bwMode="auto">
            <a:xfrm>
              <a:off x="56435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4" name="Line 195"/>
            <p:cNvSpPr>
              <a:spLocks noChangeShapeType="1"/>
            </p:cNvSpPr>
            <p:nvPr/>
          </p:nvSpPr>
          <p:spPr bwMode="auto">
            <a:xfrm>
              <a:off x="565943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5" name="Line 196"/>
            <p:cNvSpPr>
              <a:spLocks noChangeShapeType="1"/>
            </p:cNvSpPr>
            <p:nvPr/>
          </p:nvSpPr>
          <p:spPr bwMode="auto">
            <a:xfrm>
              <a:off x="56816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6" name="Line 197"/>
            <p:cNvSpPr>
              <a:spLocks noChangeShapeType="1"/>
            </p:cNvSpPr>
            <p:nvPr/>
          </p:nvSpPr>
          <p:spPr bwMode="auto">
            <a:xfrm>
              <a:off x="569753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7" name="Line 198"/>
            <p:cNvSpPr>
              <a:spLocks noChangeShapeType="1"/>
            </p:cNvSpPr>
            <p:nvPr/>
          </p:nvSpPr>
          <p:spPr bwMode="auto">
            <a:xfrm>
              <a:off x="57324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8" name="Line 199"/>
            <p:cNvSpPr>
              <a:spLocks noChangeShapeType="1"/>
            </p:cNvSpPr>
            <p:nvPr/>
          </p:nvSpPr>
          <p:spPr bwMode="auto">
            <a:xfrm>
              <a:off x="575151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9" name="Line 200"/>
            <p:cNvSpPr>
              <a:spLocks noChangeShapeType="1"/>
            </p:cNvSpPr>
            <p:nvPr/>
          </p:nvSpPr>
          <p:spPr bwMode="auto">
            <a:xfrm>
              <a:off x="575468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0" name="Line 201"/>
            <p:cNvSpPr>
              <a:spLocks noChangeShapeType="1"/>
            </p:cNvSpPr>
            <p:nvPr/>
          </p:nvSpPr>
          <p:spPr bwMode="auto">
            <a:xfrm>
              <a:off x="577373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1" name="Line 202"/>
            <p:cNvSpPr>
              <a:spLocks noChangeShapeType="1"/>
            </p:cNvSpPr>
            <p:nvPr/>
          </p:nvSpPr>
          <p:spPr bwMode="auto">
            <a:xfrm>
              <a:off x="578961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2" name="Line 203"/>
            <p:cNvSpPr>
              <a:spLocks noChangeShapeType="1"/>
            </p:cNvSpPr>
            <p:nvPr/>
          </p:nvSpPr>
          <p:spPr bwMode="auto">
            <a:xfrm>
              <a:off x="57959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3" name="Line 204"/>
            <p:cNvSpPr>
              <a:spLocks noChangeShapeType="1"/>
            </p:cNvSpPr>
            <p:nvPr/>
          </p:nvSpPr>
          <p:spPr bwMode="auto">
            <a:xfrm>
              <a:off x="58213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4" name="Line 205"/>
            <p:cNvSpPr>
              <a:spLocks noChangeShapeType="1"/>
            </p:cNvSpPr>
            <p:nvPr/>
          </p:nvSpPr>
          <p:spPr bwMode="auto">
            <a:xfrm>
              <a:off x="58467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5" name="Line 206"/>
            <p:cNvSpPr>
              <a:spLocks noChangeShapeType="1"/>
            </p:cNvSpPr>
            <p:nvPr/>
          </p:nvSpPr>
          <p:spPr bwMode="auto">
            <a:xfrm>
              <a:off x="586581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6" name="Line 207"/>
            <p:cNvSpPr>
              <a:spLocks noChangeShapeType="1"/>
            </p:cNvSpPr>
            <p:nvPr/>
          </p:nvSpPr>
          <p:spPr bwMode="auto">
            <a:xfrm>
              <a:off x="58721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7" name="Line 208"/>
            <p:cNvSpPr>
              <a:spLocks noChangeShapeType="1"/>
            </p:cNvSpPr>
            <p:nvPr/>
          </p:nvSpPr>
          <p:spPr bwMode="auto">
            <a:xfrm>
              <a:off x="582771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8" name="Line 209"/>
            <p:cNvSpPr>
              <a:spLocks noChangeShapeType="1"/>
            </p:cNvSpPr>
            <p:nvPr/>
          </p:nvSpPr>
          <p:spPr bwMode="auto">
            <a:xfrm>
              <a:off x="589438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359" name="Group 358"/>
          <p:cNvGrpSpPr/>
          <p:nvPr/>
        </p:nvGrpSpPr>
        <p:grpSpPr>
          <a:xfrm>
            <a:off x="3721100" y="2535243"/>
            <a:ext cx="2119313" cy="931862"/>
            <a:chOff x="3778250" y="2436813"/>
            <a:chExt cx="2119313" cy="931862"/>
          </a:xfrm>
        </p:grpSpPr>
        <p:sp>
          <p:nvSpPr>
            <p:cNvPr id="360" name="Freeform 210"/>
            <p:cNvSpPr>
              <a:spLocks/>
            </p:cNvSpPr>
            <p:nvPr/>
          </p:nvSpPr>
          <p:spPr bwMode="auto">
            <a:xfrm>
              <a:off x="3778250" y="2436813"/>
              <a:ext cx="2116138" cy="881062"/>
            </a:xfrm>
            <a:custGeom>
              <a:avLst/>
              <a:gdLst>
                <a:gd name="T0" fmla="*/ 1229 w 1333"/>
                <a:gd name="T1" fmla="*/ 555 h 555"/>
                <a:gd name="T2" fmla="*/ 1225 w 1333"/>
                <a:gd name="T3" fmla="*/ 549 h 555"/>
                <a:gd name="T4" fmla="*/ 1054 w 1333"/>
                <a:gd name="T5" fmla="*/ 543 h 555"/>
                <a:gd name="T6" fmla="*/ 976 w 1333"/>
                <a:gd name="T7" fmla="*/ 539 h 555"/>
                <a:gd name="T8" fmla="*/ 968 w 1333"/>
                <a:gd name="T9" fmla="*/ 533 h 555"/>
                <a:gd name="T10" fmla="*/ 962 w 1333"/>
                <a:gd name="T11" fmla="*/ 527 h 555"/>
                <a:gd name="T12" fmla="*/ 930 w 1333"/>
                <a:gd name="T13" fmla="*/ 523 h 555"/>
                <a:gd name="T14" fmla="*/ 904 w 1333"/>
                <a:gd name="T15" fmla="*/ 519 h 555"/>
                <a:gd name="T16" fmla="*/ 846 w 1333"/>
                <a:gd name="T17" fmla="*/ 511 h 555"/>
                <a:gd name="T18" fmla="*/ 704 w 1333"/>
                <a:gd name="T19" fmla="*/ 503 h 555"/>
                <a:gd name="T20" fmla="*/ 674 w 1333"/>
                <a:gd name="T21" fmla="*/ 499 h 555"/>
                <a:gd name="T22" fmla="*/ 651 w 1333"/>
                <a:gd name="T23" fmla="*/ 497 h 555"/>
                <a:gd name="T24" fmla="*/ 631 w 1333"/>
                <a:gd name="T25" fmla="*/ 485 h 555"/>
                <a:gd name="T26" fmla="*/ 609 w 1333"/>
                <a:gd name="T27" fmla="*/ 481 h 555"/>
                <a:gd name="T28" fmla="*/ 591 w 1333"/>
                <a:gd name="T29" fmla="*/ 475 h 555"/>
                <a:gd name="T30" fmla="*/ 589 w 1333"/>
                <a:gd name="T31" fmla="*/ 469 h 555"/>
                <a:gd name="T32" fmla="*/ 543 w 1333"/>
                <a:gd name="T33" fmla="*/ 461 h 555"/>
                <a:gd name="T34" fmla="*/ 527 w 1333"/>
                <a:gd name="T35" fmla="*/ 455 h 555"/>
                <a:gd name="T36" fmla="*/ 507 w 1333"/>
                <a:gd name="T37" fmla="*/ 443 h 555"/>
                <a:gd name="T38" fmla="*/ 489 w 1333"/>
                <a:gd name="T39" fmla="*/ 436 h 555"/>
                <a:gd name="T40" fmla="*/ 453 w 1333"/>
                <a:gd name="T41" fmla="*/ 432 h 555"/>
                <a:gd name="T42" fmla="*/ 419 w 1333"/>
                <a:gd name="T43" fmla="*/ 428 h 555"/>
                <a:gd name="T44" fmla="*/ 403 w 1333"/>
                <a:gd name="T45" fmla="*/ 418 h 555"/>
                <a:gd name="T46" fmla="*/ 395 w 1333"/>
                <a:gd name="T47" fmla="*/ 406 h 555"/>
                <a:gd name="T48" fmla="*/ 381 w 1333"/>
                <a:gd name="T49" fmla="*/ 400 h 555"/>
                <a:gd name="T50" fmla="*/ 355 w 1333"/>
                <a:gd name="T51" fmla="*/ 388 h 555"/>
                <a:gd name="T52" fmla="*/ 343 w 1333"/>
                <a:gd name="T53" fmla="*/ 384 h 555"/>
                <a:gd name="T54" fmla="*/ 315 w 1333"/>
                <a:gd name="T55" fmla="*/ 374 h 555"/>
                <a:gd name="T56" fmla="*/ 295 w 1333"/>
                <a:gd name="T57" fmla="*/ 370 h 555"/>
                <a:gd name="T58" fmla="*/ 285 w 1333"/>
                <a:gd name="T59" fmla="*/ 344 h 555"/>
                <a:gd name="T60" fmla="*/ 275 w 1333"/>
                <a:gd name="T61" fmla="*/ 332 h 555"/>
                <a:gd name="T62" fmla="*/ 263 w 1333"/>
                <a:gd name="T63" fmla="*/ 318 h 555"/>
                <a:gd name="T64" fmla="*/ 251 w 1333"/>
                <a:gd name="T65" fmla="*/ 306 h 555"/>
                <a:gd name="T66" fmla="*/ 245 w 1333"/>
                <a:gd name="T67" fmla="*/ 298 h 555"/>
                <a:gd name="T68" fmla="*/ 223 w 1333"/>
                <a:gd name="T69" fmla="*/ 282 h 555"/>
                <a:gd name="T70" fmla="*/ 215 w 1333"/>
                <a:gd name="T71" fmla="*/ 262 h 555"/>
                <a:gd name="T72" fmla="*/ 210 w 1333"/>
                <a:gd name="T73" fmla="*/ 250 h 555"/>
                <a:gd name="T74" fmla="*/ 202 w 1333"/>
                <a:gd name="T75" fmla="*/ 234 h 555"/>
                <a:gd name="T76" fmla="*/ 200 w 1333"/>
                <a:gd name="T77" fmla="*/ 224 h 555"/>
                <a:gd name="T78" fmla="*/ 192 w 1333"/>
                <a:gd name="T79" fmla="*/ 206 h 555"/>
                <a:gd name="T80" fmla="*/ 180 w 1333"/>
                <a:gd name="T81" fmla="*/ 196 h 555"/>
                <a:gd name="T82" fmla="*/ 174 w 1333"/>
                <a:gd name="T83" fmla="*/ 180 h 555"/>
                <a:gd name="T84" fmla="*/ 162 w 1333"/>
                <a:gd name="T85" fmla="*/ 166 h 555"/>
                <a:gd name="T86" fmla="*/ 148 w 1333"/>
                <a:gd name="T87" fmla="*/ 150 h 555"/>
                <a:gd name="T88" fmla="*/ 142 w 1333"/>
                <a:gd name="T89" fmla="*/ 138 h 555"/>
                <a:gd name="T90" fmla="*/ 138 w 1333"/>
                <a:gd name="T91" fmla="*/ 130 h 555"/>
                <a:gd name="T92" fmla="*/ 132 w 1333"/>
                <a:gd name="T93" fmla="*/ 116 h 555"/>
                <a:gd name="T94" fmla="*/ 128 w 1333"/>
                <a:gd name="T95" fmla="*/ 106 h 555"/>
                <a:gd name="T96" fmla="*/ 118 w 1333"/>
                <a:gd name="T97" fmla="*/ 96 h 555"/>
                <a:gd name="T98" fmla="*/ 112 w 1333"/>
                <a:gd name="T99" fmla="*/ 82 h 555"/>
                <a:gd name="T100" fmla="*/ 106 w 1333"/>
                <a:gd name="T101" fmla="*/ 74 h 555"/>
                <a:gd name="T102" fmla="*/ 98 w 1333"/>
                <a:gd name="T103" fmla="*/ 68 h 555"/>
                <a:gd name="T104" fmla="*/ 90 w 1333"/>
                <a:gd name="T105" fmla="*/ 60 h 555"/>
                <a:gd name="T106" fmla="*/ 80 w 1333"/>
                <a:gd name="T107" fmla="*/ 44 h 555"/>
                <a:gd name="T108" fmla="*/ 74 w 1333"/>
                <a:gd name="T109" fmla="*/ 32 h 555"/>
                <a:gd name="T110" fmla="*/ 34 w 1333"/>
                <a:gd name="T111" fmla="*/ 14 h 555"/>
                <a:gd name="T112" fmla="*/ 16 w 1333"/>
                <a:gd name="T113" fmla="*/ 6 h 555"/>
                <a:gd name="T114" fmla="*/ 0 w 1333"/>
                <a:gd name="T115"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3" h="555">
                  <a:moveTo>
                    <a:pt x="1333" y="555"/>
                  </a:moveTo>
                  <a:lnTo>
                    <a:pt x="1229" y="555"/>
                  </a:lnTo>
                  <a:lnTo>
                    <a:pt x="1229" y="549"/>
                  </a:lnTo>
                  <a:lnTo>
                    <a:pt x="1225" y="549"/>
                  </a:lnTo>
                  <a:lnTo>
                    <a:pt x="1225" y="543"/>
                  </a:lnTo>
                  <a:lnTo>
                    <a:pt x="1054" y="543"/>
                  </a:lnTo>
                  <a:lnTo>
                    <a:pt x="1054" y="539"/>
                  </a:lnTo>
                  <a:lnTo>
                    <a:pt x="976" y="539"/>
                  </a:lnTo>
                  <a:lnTo>
                    <a:pt x="976" y="533"/>
                  </a:lnTo>
                  <a:lnTo>
                    <a:pt x="968" y="533"/>
                  </a:lnTo>
                  <a:lnTo>
                    <a:pt x="968" y="527"/>
                  </a:lnTo>
                  <a:lnTo>
                    <a:pt x="962" y="527"/>
                  </a:lnTo>
                  <a:lnTo>
                    <a:pt x="962" y="523"/>
                  </a:lnTo>
                  <a:lnTo>
                    <a:pt x="930" y="523"/>
                  </a:lnTo>
                  <a:lnTo>
                    <a:pt x="930" y="519"/>
                  </a:lnTo>
                  <a:lnTo>
                    <a:pt x="904" y="519"/>
                  </a:lnTo>
                  <a:lnTo>
                    <a:pt x="904" y="511"/>
                  </a:lnTo>
                  <a:lnTo>
                    <a:pt x="846" y="511"/>
                  </a:lnTo>
                  <a:lnTo>
                    <a:pt x="846" y="503"/>
                  </a:lnTo>
                  <a:lnTo>
                    <a:pt x="704" y="503"/>
                  </a:lnTo>
                  <a:lnTo>
                    <a:pt x="704" y="499"/>
                  </a:lnTo>
                  <a:lnTo>
                    <a:pt x="674" y="499"/>
                  </a:lnTo>
                  <a:lnTo>
                    <a:pt x="674" y="497"/>
                  </a:lnTo>
                  <a:lnTo>
                    <a:pt x="651" y="497"/>
                  </a:lnTo>
                  <a:lnTo>
                    <a:pt x="651" y="485"/>
                  </a:lnTo>
                  <a:lnTo>
                    <a:pt x="631" y="485"/>
                  </a:lnTo>
                  <a:lnTo>
                    <a:pt x="631" y="481"/>
                  </a:lnTo>
                  <a:lnTo>
                    <a:pt x="609" y="481"/>
                  </a:lnTo>
                  <a:lnTo>
                    <a:pt x="609" y="475"/>
                  </a:lnTo>
                  <a:lnTo>
                    <a:pt x="591" y="475"/>
                  </a:lnTo>
                  <a:lnTo>
                    <a:pt x="591" y="469"/>
                  </a:lnTo>
                  <a:lnTo>
                    <a:pt x="589" y="469"/>
                  </a:lnTo>
                  <a:lnTo>
                    <a:pt x="589" y="461"/>
                  </a:lnTo>
                  <a:lnTo>
                    <a:pt x="543" y="461"/>
                  </a:lnTo>
                  <a:lnTo>
                    <a:pt x="543" y="455"/>
                  </a:lnTo>
                  <a:lnTo>
                    <a:pt x="527" y="455"/>
                  </a:lnTo>
                  <a:lnTo>
                    <a:pt x="527" y="443"/>
                  </a:lnTo>
                  <a:lnTo>
                    <a:pt x="507" y="443"/>
                  </a:lnTo>
                  <a:lnTo>
                    <a:pt x="507" y="436"/>
                  </a:lnTo>
                  <a:lnTo>
                    <a:pt x="489" y="436"/>
                  </a:lnTo>
                  <a:lnTo>
                    <a:pt x="489" y="432"/>
                  </a:lnTo>
                  <a:lnTo>
                    <a:pt x="453" y="432"/>
                  </a:lnTo>
                  <a:lnTo>
                    <a:pt x="453" y="428"/>
                  </a:lnTo>
                  <a:lnTo>
                    <a:pt x="419" y="428"/>
                  </a:lnTo>
                  <a:lnTo>
                    <a:pt x="419" y="418"/>
                  </a:lnTo>
                  <a:lnTo>
                    <a:pt x="403" y="418"/>
                  </a:lnTo>
                  <a:lnTo>
                    <a:pt x="403" y="406"/>
                  </a:lnTo>
                  <a:lnTo>
                    <a:pt x="395" y="406"/>
                  </a:lnTo>
                  <a:lnTo>
                    <a:pt x="395" y="400"/>
                  </a:lnTo>
                  <a:lnTo>
                    <a:pt x="381" y="400"/>
                  </a:lnTo>
                  <a:lnTo>
                    <a:pt x="381" y="388"/>
                  </a:lnTo>
                  <a:lnTo>
                    <a:pt x="355" y="388"/>
                  </a:lnTo>
                  <a:lnTo>
                    <a:pt x="355" y="384"/>
                  </a:lnTo>
                  <a:lnTo>
                    <a:pt x="343" y="384"/>
                  </a:lnTo>
                  <a:lnTo>
                    <a:pt x="343" y="374"/>
                  </a:lnTo>
                  <a:lnTo>
                    <a:pt x="315" y="374"/>
                  </a:lnTo>
                  <a:lnTo>
                    <a:pt x="315" y="370"/>
                  </a:lnTo>
                  <a:lnTo>
                    <a:pt x="295" y="370"/>
                  </a:lnTo>
                  <a:lnTo>
                    <a:pt x="295" y="344"/>
                  </a:lnTo>
                  <a:lnTo>
                    <a:pt x="285" y="344"/>
                  </a:lnTo>
                  <a:lnTo>
                    <a:pt x="285" y="332"/>
                  </a:lnTo>
                  <a:lnTo>
                    <a:pt x="275" y="332"/>
                  </a:lnTo>
                  <a:lnTo>
                    <a:pt x="275" y="318"/>
                  </a:lnTo>
                  <a:lnTo>
                    <a:pt x="263" y="318"/>
                  </a:lnTo>
                  <a:lnTo>
                    <a:pt x="263" y="306"/>
                  </a:lnTo>
                  <a:lnTo>
                    <a:pt x="251" y="306"/>
                  </a:lnTo>
                  <a:lnTo>
                    <a:pt x="251" y="298"/>
                  </a:lnTo>
                  <a:lnTo>
                    <a:pt x="245" y="298"/>
                  </a:lnTo>
                  <a:lnTo>
                    <a:pt x="245" y="282"/>
                  </a:lnTo>
                  <a:lnTo>
                    <a:pt x="223" y="282"/>
                  </a:lnTo>
                  <a:lnTo>
                    <a:pt x="223" y="262"/>
                  </a:lnTo>
                  <a:lnTo>
                    <a:pt x="215" y="262"/>
                  </a:lnTo>
                  <a:lnTo>
                    <a:pt x="215" y="250"/>
                  </a:lnTo>
                  <a:lnTo>
                    <a:pt x="210" y="250"/>
                  </a:lnTo>
                  <a:lnTo>
                    <a:pt x="210" y="234"/>
                  </a:lnTo>
                  <a:lnTo>
                    <a:pt x="202" y="234"/>
                  </a:lnTo>
                  <a:lnTo>
                    <a:pt x="202" y="224"/>
                  </a:lnTo>
                  <a:lnTo>
                    <a:pt x="200" y="224"/>
                  </a:lnTo>
                  <a:lnTo>
                    <a:pt x="200" y="206"/>
                  </a:lnTo>
                  <a:lnTo>
                    <a:pt x="192" y="206"/>
                  </a:lnTo>
                  <a:lnTo>
                    <a:pt x="192" y="196"/>
                  </a:lnTo>
                  <a:lnTo>
                    <a:pt x="180" y="196"/>
                  </a:lnTo>
                  <a:lnTo>
                    <a:pt x="180" y="180"/>
                  </a:lnTo>
                  <a:lnTo>
                    <a:pt x="174" y="180"/>
                  </a:lnTo>
                  <a:lnTo>
                    <a:pt x="174" y="166"/>
                  </a:lnTo>
                  <a:lnTo>
                    <a:pt x="162" y="166"/>
                  </a:lnTo>
                  <a:lnTo>
                    <a:pt x="162" y="150"/>
                  </a:lnTo>
                  <a:lnTo>
                    <a:pt x="148" y="150"/>
                  </a:lnTo>
                  <a:lnTo>
                    <a:pt x="148" y="138"/>
                  </a:lnTo>
                  <a:lnTo>
                    <a:pt x="142" y="138"/>
                  </a:lnTo>
                  <a:lnTo>
                    <a:pt x="142" y="130"/>
                  </a:lnTo>
                  <a:lnTo>
                    <a:pt x="138" y="130"/>
                  </a:lnTo>
                  <a:lnTo>
                    <a:pt x="138" y="116"/>
                  </a:lnTo>
                  <a:lnTo>
                    <a:pt x="132" y="116"/>
                  </a:lnTo>
                  <a:lnTo>
                    <a:pt x="132" y="106"/>
                  </a:lnTo>
                  <a:lnTo>
                    <a:pt x="128" y="106"/>
                  </a:lnTo>
                  <a:lnTo>
                    <a:pt x="128" y="96"/>
                  </a:lnTo>
                  <a:lnTo>
                    <a:pt x="118" y="96"/>
                  </a:lnTo>
                  <a:lnTo>
                    <a:pt x="118" y="82"/>
                  </a:lnTo>
                  <a:lnTo>
                    <a:pt x="112" y="82"/>
                  </a:lnTo>
                  <a:lnTo>
                    <a:pt x="112" y="74"/>
                  </a:lnTo>
                  <a:lnTo>
                    <a:pt x="106" y="74"/>
                  </a:lnTo>
                  <a:lnTo>
                    <a:pt x="106" y="68"/>
                  </a:lnTo>
                  <a:lnTo>
                    <a:pt x="98" y="68"/>
                  </a:lnTo>
                  <a:lnTo>
                    <a:pt x="98" y="60"/>
                  </a:lnTo>
                  <a:lnTo>
                    <a:pt x="90" y="60"/>
                  </a:lnTo>
                  <a:lnTo>
                    <a:pt x="90" y="44"/>
                  </a:lnTo>
                  <a:lnTo>
                    <a:pt x="80" y="44"/>
                  </a:lnTo>
                  <a:lnTo>
                    <a:pt x="80" y="32"/>
                  </a:lnTo>
                  <a:lnTo>
                    <a:pt x="74" y="32"/>
                  </a:lnTo>
                  <a:lnTo>
                    <a:pt x="74" y="14"/>
                  </a:lnTo>
                  <a:lnTo>
                    <a:pt x="34" y="14"/>
                  </a:lnTo>
                  <a:lnTo>
                    <a:pt x="34" y="6"/>
                  </a:lnTo>
                  <a:lnTo>
                    <a:pt x="16" y="6"/>
                  </a:lnTo>
                  <a:lnTo>
                    <a:pt x="16"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1" name="Line 211"/>
            <p:cNvSpPr>
              <a:spLocks noChangeShapeType="1"/>
            </p:cNvSpPr>
            <p:nvPr/>
          </p:nvSpPr>
          <p:spPr bwMode="auto">
            <a:xfrm>
              <a:off x="3829050" y="2459038"/>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2" name="Line 212"/>
            <p:cNvSpPr>
              <a:spLocks noChangeShapeType="1"/>
            </p:cNvSpPr>
            <p:nvPr/>
          </p:nvSpPr>
          <p:spPr bwMode="auto">
            <a:xfrm>
              <a:off x="3978275" y="2589213"/>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3" name="Line 213"/>
            <p:cNvSpPr>
              <a:spLocks noChangeShapeType="1"/>
            </p:cNvSpPr>
            <p:nvPr/>
          </p:nvSpPr>
          <p:spPr bwMode="auto">
            <a:xfrm>
              <a:off x="4122738" y="2855913"/>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4" name="Line 214"/>
            <p:cNvSpPr>
              <a:spLocks noChangeShapeType="1"/>
            </p:cNvSpPr>
            <p:nvPr/>
          </p:nvSpPr>
          <p:spPr bwMode="auto">
            <a:xfrm>
              <a:off x="4211638" y="2944813"/>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5" name="Line 215"/>
            <p:cNvSpPr>
              <a:spLocks noChangeShapeType="1"/>
            </p:cNvSpPr>
            <p:nvPr/>
          </p:nvSpPr>
          <p:spPr bwMode="auto">
            <a:xfrm>
              <a:off x="4408488" y="3078163"/>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6" name="Line 216"/>
            <p:cNvSpPr>
              <a:spLocks noChangeShapeType="1"/>
            </p:cNvSpPr>
            <p:nvPr/>
          </p:nvSpPr>
          <p:spPr bwMode="auto">
            <a:xfrm>
              <a:off x="4459288" y="3119438"/>
              <a:ext cx="0" cy="49212"/>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7" name="Line 217"/>
            <p:cNvSpPr>
              <a:spLocks noChangeShapeType="1"/>
            </p:cNvSpPr>
            <p:nvPr/>
          </p:nvSpPr>
          <p:spPr bwMode="auto">
            <a:xfrm>
              <a:off x="4421188" y="3103563"/>
              <a:ext cx="0" cy="49212"/>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8" name="Line 218"/>
            <p:cNvSpPr>
              <a:spLocks noChangeShapeType="1"/>
            </p:cNvSpPr>
            <p:nvPr/>
          </p:nvSpPr>
          <p:spPr bwMode="auto">
            <a:xfrm>
              <a:off x="4491038" y="3119438"/>
              <a:ext cx="0" cy="49212"/>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9" name="Line 219"/>
            <p:cNvSpPr>
              <a:spLocks noChangeShapeType="1"/>
            </p:cNvSpPr>
            <p:nvPr/>
          </p:nvSpPr>
          <p:spPr bwMode="auto">
            <a:xfrm>
              <a:off x="4624388" y="31591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0" name="Line 220"/>
            <p:cNvSpPr>
              <a:spLocks noChangeShapeType="1"/>
            </p:cNvSpPr>
            <p:nvPr/>
          </p:nvSpPr>
          <p:spPr bwMode="auto">
            <a:xfrm>
              <a:off x="4649788" y="316865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1" name="Line 221"/>
            <p:cNvSpPr>
              <a:spLocks noChangeShapeType="1"/>
            </p:cNvSpPr>
            <p:nvPr/>
          </p:nvSpPr>
          <p:spPr bwMode="auto">
            <a:xfrm>
              <a:off x="4779963" y="32099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2" name="Line 222"/>
            <p:cNvSpPr>
              <a:spLocks noChangeShapeType="1"/>
            </p:cNvSpPr>
            <p:nvPr/>
          </p:nvSpPr>
          <p:spPr bwMode="auto">
            <a:xfrm>
              <a:off x="4835525" y="3222625"/>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3" name="Line 223"/>
            <p:cNvSpPr>
              <a:spLocks noChangeShapeType="1"/>
            </p:cNvSpPr>
            <p:nvPr/>
          </p:nvSpPr>
          <p:spPr bwMode="auto">
            <a:xfrm>
              <a:off x="4854575" y="32353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4" name="Line 224"/>
            <p:cNvSpPr>
              <a:spLocks noChangeShapeType="1"/>
            </p:cNvSpPr>
            <p:nvPr/>
          </p:nvSpPr>
          <p:spPr bwMode="auto">
            <a:xfrm>
              <a:off x="4879975" y="32353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5" name="Line 225"/>
            <p:cNvSpPr>
              <a:spLocks noChangeShapeType="1"/>
            </p:cNvSpPr>
            <p:nvPr/>
          </p:nvSpPr>
          <p:spPr bwMode="auto">
            <a:xfrm>
              <a:off x="4937125" y="32385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6" name="Line 226"/>
            <p:cNvSpPr>
              <a:spLocks noChangeShapeType="1"/>
            </p:cNvSpPr>
            <p:nvPr/>
          </p:nvSpPr>
          <p:spPr bwMode="auto">
            <a:xfrm>
              <a:off x="5026025" y="32385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7" name="Line 227"/>
            <p:cNvSpPr>
              <a:spLocks noChangeShapeType="1"/>
            </p:cNvSpPr>
            <p:nvPr/>
          </p:nvSpPr>
          <p:spPr bwMode="auto">
            <a:xfrm>
              <a:off x="5095875" y="32385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8" name="Line 228"/>
            <p:cNvSpPr>
              <a:spLocks noChangeShapeType="1"/>
            </p:cNvSpPr>
            <p:nvPr/>
          </p:nvSpPr>
          <p:spPr bwMode="auto">
            <a:xfrm>
              <a:off x="5121275" y="32480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9" name="Line 229"/>
            <p:cNvSpPr>
              <a:spLocks noChangeShapeType="1"/>
            </p:cNvSpPr>
            <p:nvPr/>
          </p:nvSpPr>
          <p:spPr bwMode="auto">
            <a:xfrm>
              <a:off x="5137150" y="32480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0" name="Line 230"/>
            <p:cNvSpPr>
              <a:spLocks noChangeShapeType="1"/>
            </p:cNvSpPr>
            <p:nvPr/>
          </p:nvSpPr>
          <p:spPr bwMode="auto">
            <a:xfrm>
              <a:off x="5153025" y="32480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1" name="Line 231"/>
            <p:cNvSpPr>
              <a:spLocks noChangeShapeType="1"/>
            </p:cNvSpPr>
            <p:nvPr/>
          </p:nvSpPr>
          <p:spPr bwMode="auto">
            <a:xfrm>
              <a:off x="5178425" y="32480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2" name="Line 232"/>
            <p:cNvSpPr>
              <a:spLocks noChangeShapeType="1"/>
            </p:cNvSpPr>
            <p:nvPr/>
          </p:nvSpPr>
          <p:spPr bwMode="auto">
            <a:xfrm>
              <a:off x="5219700" y="32639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3" name="Line 233"/>
            <p:cNvSpPr>
              <a:spLocks noChangeShapeType="1"/>
            </p:cNvSpPr>
            <p:nvPr/>
          </p:nvSpPr>
          <p:spPr bwMode="auto">
            <a:xfrm>
              <a:off x="5232400" y="32639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4" name="Line 234"/>
            <p:cNvSpPr>
              <a:spLocks noChangeShapeType="1"/>
            </p:cNvSpPr>
            <p:nvPr/>
          </p:nvSpPr>
          <p:spPr bwMode="auto">
            <a:xfrm>
              <a:off x="5241925" y="32639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5" name="Line 235"/>
            <p:cNvSpPr>
              <a:spLocks noChangeShapeType="1"/>
            </p:cNvSpPr>
            <p:nvPr/>
          </p:nvSpPr>
          <p:spPr bwMode="auto">
            <a:xfrm>
              <a:off x="5264150" y="327025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6" name="Line 236"/>
            <p:cNvSpPr>
              <a:spLocks noChangeShapeType="1"/>
            </p:cNvSpPr>
            <p:nvPr/>
          </p:nvSpPr>
          <p:spPr bwMode="auto">
            <a:xfrm>
              <a:off x="5289550" y="327025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7" name="Line 237"/>
            <p:cNvSpPr>
              <a:spLocks noChangeShapeType="1"/>
            </p:cNvSpPr>
            <p:nvPr/>
          </p:nvSpPr>
          <p:spPr bwMode="auto">
            <a:xfrm>
              <a:off x="5308600" y="327025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8" name="Line 238"/>
            <p:cNvSpPr>
              <a:spLocks noChangeShapeType="1"/>
            </p:cNvSpPr>
            <p:nvPr/>
          </p:nvSpPr>
          <p:spPr bwMode="auto">
            <a:xfrm>
              <a:off x="5362575" y="3292475"/>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9" name="Line 239"/>
            <p:cNvSpPr>
              <a:spLocks noChangeShapeType="1"/>
            </p:cNvSpPr>
            <p:nvPr/>
          </p:nvSpPr>
          <p:spPr bwMode="auto">
            <a:xfrm>
              <a:off x="5407025" y="3290094"/>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0" name="Line 240"/>
            <p:cNvSpPr>
              <a:spLocks noChangeShapeType="1"/>
            </p:cNvSpPr>
            <p:nvPr/>
          </p:nvSpPr>
          <p:spPr bwMode="auto">
            <a:xfrm>
              <a:off x="5470525"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1" name="Line 241"/>
            <p:cNvSpPr>
              <a:spLocks noChangeShapeType="1"/>
            </p:cNvSpPr>
            <p:nvPr/>
          </p:nvSpPr>
          <p:spPr bwMode="auto">
            <a:xfrm>
              <a:off x="5486400"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2" name="Line 242"/>
            <p:cNvSpPr>
              <a:spLocks noChangeShapeType="1"/>
            </p:cNvSpPr>
            <p:nvPr/>
          </p:nvSpPr>
          <p:spPr bwMode="auto">
            <a:xfrm>
              <a:off x="5538788"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3" name="Line 243"/>
            <p:cNvSpPr>
              <a:spLocks noChangeShapeType="1"/>
            </p:cNvSpPr>
            <p:nvPr/>
          </p:nvSpPr>
          <p:spPr bwMode="auto">
            <a:xfrm>
              <a:off x="5554663"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4" name="Line 244"/>
            <p:cNvSpPr>
              <a:spLocks noChangeShapeType="1"/>
            </p:cNvSpPr>
            <p:nvPr/>
          </p:nvSpPr>
          <p:spPr bwMode="auto">
            <a:xfrm>
              <a:off x="5570538"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5" name="Line 245"/>
            <p:cNvSpPr>
              <a:spLocks noChangeShapeType="1"/>
            </p:cNvSpPr>
            <p:nvPr/>
          </p:nvSpPr>
          <p:spPr bwMode="auto">
            <a:xfrm>
              <a:off x="5662613"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6" name="Line 246"/>
            <p:cNvSpPr>
              <a:spLocks noChangeShapeType="1"/>
            </p:cNvSpPr>
            <p:nvPr/>
          </p:nvSpPr>
          <p:spPr bwMode="auto">
            <a:xfrm>
              <a:off x="5672138"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7" name="Line 247"/>
            <p:cNvSpPr>
              <a:spLocks noChangeShapeType="1"/>
            </p:cNvSpPr>
            <p:nvPr/>
          </p:nvSpPr>
          <p:spPr bwMode="auto">
            <a:xfrm>
              <a:off x="5697538"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8" name="Line 248"/>
            <p:cNvSpPr>
              <a:spLocks noChangeShapeType="1"/>
            </p:cNvSpPr>
            <p:nvPr/>
          </p:nvSpPr>
          <p:spPr bwMode="auto">
            <a:xfrm>
              <a:off x="5716588" y="330517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9" name="Line 249"/>
            <p:cNvSpPr>
              <a:spLocks noChangeShapeType="1"/>
            </p:cNvSpPr>
            <p:nvPr/>
          </p:nvSpPr>
          <p:spPr bwMode="auto">
            <a:xfrm>
              <a:off x="5735638"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0" name="Line 250"/>
            <p:cNvSpPr>
              <a:spLocks noChangeShapeType="1"/>
            </p:cNvSpPr>
            <p:nvPr/>
          </p:nvSpPr>
          <p:spPr bwMode="auto">
            <a:xfrm>
              <a:off x="5764213"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1" name="Line 251"/>
            <p:cNvSpPr>
              <a:spLocks noChangeShapeType="1"/>
            </p:cNvSpPr>
            <p:nvPr/>
          </p:nvSpPr>
          <p:spPr bwMode="auto">
            <a:xfrm>
              <a:off x="5783263"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2" name="Line 252"/>
            <p:cNvSpPr>
              <a:spLocks noChangeShapeType="1"/>
            </p:cNvSpPr>
            <p:nvPr/>
          </p:nvSpPr>
          <p:spPr bwMode="auto">
            <a:xfrm>
              <a:off x="5802313"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3" name="Line 253"/>
            <p:cNvSpPr>
              <a:spLocks noChangeShapeType="1"/>
            </p:cNvSpPr>
            <p:nvPr/>
          </p:nvSpPr>
          <p:spPr bwMode="auto">
            <a:xfrm>
              <a:off x="5830888"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4" name="Line 254"/>
            <p:cNvSpPr>
              <a:spLocks noChangeShapeType="1"/>
            </p:cNvSpPr>
            <p:nvPr/>
          </p:nvSpPr>
          <p:spPr bwMode="auto">
            <a:xfrm>
              <a:off x="5849938"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5" name="Line 255"/>
            <p:cNvSpPr>
              <a:spLocks noChangeShapeType="1"/>
            </p:cNvSpPr>
            <p:nvPr/>
          </p:nvSpPr>
          <p:spPr bwMode="auto">
            <a:xfrm>
              <a:off x="5868988"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6" name="Line 256"/>
            <p:cNvSpPr>
              <a:spLocks noChangeShapeType="1"/>
            </p:cNvSpPr>
            <p:nvPr/>
          </p:nvSpPr>
          <p:spPr bwMode="auto">
            <a:xfrm>
              <a:off x="5881688" y="331787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7" name="Line 257"/>
            <p:cNvSpPr>
              <a:spLocks noChangeShapeType="1"/>
            </p:cNvSpPr>
            <p:nvPr/>
          </p:nvSpPr>
          <p:spPr bwMode="auto">
            <a:xfrm>
              <a:off x="5897563" y="331787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408" name="Group 407"/>
          <p:cNvGrpSpPr/>
          <p:nvPr/>
        </p:nvGrpSpPr>
        <p:grpSpPr>
          <a:xfrm>
            <a:off x="3721100" y="2538418"/>
            <a:ext cx="2122488" cy="1268412"/>
            <a:chOff x="3778250" y="2439988"/>
            <a:chExt cx="2122488" cy="1268412"/>
          </a:xfrm>
        </p:grpSpPr>
        <p:sp>
          <p:nvSpPr>
            <p:cNvPr id="409" name="Freeform 258"/>
            <p:cNvSpPr>
              <a:spLocks/>
            </p:cNvSpPr>
            <p:nvPr/>
          </p:nvSpPr>
          <p:spPr bwMode="auto">
            <a:xfrm>
              <a:off x="3778250" y="2439988"/>
              <a:ext cx="2122488" cy="1217612"/>
            </a:xfrm>
            <a:custGeom>
              <a:avLst/>
              <a:gdLst>
                <a:gd name="T0" fmla="*/ 1295 w 1337"/>
                <a:gd name="T1" fmla="*/ 759 h 767"/>
                <a:gd name="T2" fmla="*/ 1111 w 1337"/>
                <a:gd name="T3" fmla="*/ 751 h 767"/>
                <a:gd name="T4" fmla="*/ 1012 w 1337"/>
                <a:gd name="T5" fmla="*/ 739 h 767"/>
                <a:gd name="T6" fmla="*/ 918 w 1337"/>
                <a:gd name="T7" fmla="*/ 737 h 767"/>
                <a:gd name="T8" fmla="*/ 870 w 1337"/>
                <a:gd name="T9" fmla="*/ 727 h 767"/>
                <a:gd name="T10" fmla="*/ 826 w 1337"/>
                <a:gd name="T11" fmla="*/ 721 h 767"/>
                <a:gd name="T12" fmla="*/ 746 w 1337"/>
                <a:gd name="T13" fmla="*/ 711 h 767"/>
                <a:gd name="T14" fmla="*/ 660 w 1337"/>
                <a:gd name="T15" fmla="*/ 703 h 767"/>
                <a:gd name="T16" fmla="*/ 625 w 1337"/>
                <a:gd name="T17" fmla="*/ 691 h 767"/>
                <a:gd name="T18" fmla="*/ 597 w 1337"/>
                <a:gd name="T19" fmla="*/ 687 h 767"/>
                <a:gd name="T20" fmla="*/ 591 w 1337"/>
                <a:gd name="T21" fmla="*/ 673 h 767"/>
                <a:gd name="T22" fmla="*/ 561 w 1337"/>
                <a:gd name="T23" fmla="*/ 673 h 767"/>
                <a:gd name="T24" fmla="*/ 551 w 1337"/>
                <a:gd name="T25" fmla="*/ 663 h 767"/>
                <a:gd name="T26" fmla="*/ 529 w 1337"/>
                <a:gd name="T27" fmla="*/ 657 h 767"/>
                <a:gd name="T28" fmla="*/ 513 w 1337"/>
                <a:gd name="T29" fmla="*/ 645 h 767"/>
                <a:gd name="T30" fmla="*/ 451 w 1337"/>
                <a:gd name="T31" fmla="*/ 629 h 767"/>
                <a:gd name="T32" fmla="*/ 447 w 1337"/>
                <a:gd name="T33" fmla="*/ 617 h 767"/>
                <a:gd name="T34" fmla="*/ 429 w 1337"/>
                <a:gd name="T35" fmla="*/ 611 h 767"/>
                <a:gd name="T36" fmla="*/ 427 w 1337"/>
                <a:gd name="T37" fmla="*/ 597 h 767"/>
                <a:gd name="T38" fmla="*/ 401 w 1337"/>
                <a:gd name="T39" fmla="*/ 591 h 767"/>
                <a:gd name="T40" fmla="*/ 393 w 1337"/>
                <a:gd name="T41" fmla="*/ 581 h 767"/>
                <a:gd name="T42" fmla="*/ 371 w 1337"/>
                <a:gd name="T43" fmla="*/ 573 h 767"/>
                <a:gd name="T44" fmla="*/ 363 w 1337"/>
                <a:gd name="T45" fmla="*/ 559 h 767"/>
                <a:gd name="T46" fmla="*/ 345 w 1337"/>
                <a:gd name="T47" fmla="*/ 551 h 767"/>
                <a:gd name="T48" fmla="*/ 339 w 1337"/>
                <a:gd name="T49" fmla="*/ 535 h 767"/>
                <a:gd name="T50" fmla="*/ 317 w 1337"/>
                <a:gd name="T51" fmla="*/ 527 h 767"/>
                <a:gd name="T52" fmla="*/ 305 w 1337"/>
                <a:gd name="T53" fmla="*/ 507 h 767"/>
                <a:gd name="T54" fmla="*/ 291 w 1337"/>
                <a:gd name="T55" fmla="*/ 497 h 767"/>
                <a:gd name="T56" fmla="*/ 277 w 1337"/>
                <a:gd name="T57" fmla="*/ 481 h 767"/>
                <a:gd name="T58" fmla="*/ 251 w 1337"/>
                <a:gd name="T59" fmla="*/ 469 h 767"/>
                <a:gd name="T60" fmla="*/ 249 w 1337"/>
                <a:gd name="T61" fmla="*/ 443 h 767"/>
                <a:gd name="T62" fmla="*/ 233 w 1337"/>
                <a:gd name="T63" fmla="*/ 432 h 767"/>
                <a:gd name="T64" fmla="*/ 229 w 1337"/>
                <a:gd name="T65" fmla="*/ 416 h 767"/>
                <a:gd name="T66" fmla="*/ 214 w 1337"/>
                <a:gd name="T67" fmla="*/ 412 h 767"/>
                <a:gd name="T68" fmla="*/ 210 w 1337"/>
                <a:gd name="T69" fmla="*/ 368 h 767"/>
                <a:gd name="T70" fmla="*/ 196 w 1337"/>
                <a:gd name="T71" fmla="*/ 350 h 767"/>
                <a:gd name="T72" fmla="*/ 188 w 1337"/>
                <a:gd name="T73" fmla="*/ 326 h 767"/>
                <a:gd name="T74" fmla="*/ 176 w 1337"/>
                <a:gd name="T75" fmla="*/ 308 h 767"/>
                <a:gd name="T76" fmla="*/ 172 w 1337"/>
                <a:gd name="T77" fmla="*/ 288 h 767"/>
                <a:gd name="T78" fmla="*/ 162 w 1337"/>
                <a:gd name="T79" fmla="*/ 268 h 767"/>
                <a:gd name="T80" fmla="*/ 156 w 1337"/>
                <a:gd name="T81" fmla="*/ 246 h 767"/>
                <a:gd name="T82" fmla="*/ 142 w 1337"/>
                <a:gd name="T83" fmla="*/ 230 h 767"/>
                <a:gd name="T84" fmla="*/ 136 w 1337"/>
                <a:gd name="T85" fmla="*/ 188 h 767"/>
                <a:gd name="T86" fmla="*/ 128 w 1337"/>
                <a:gd name="T87" fmla="*/ 174 h 767"/>
                <a:gd name="T88" fmla="*/ 116 w 1337"/>
                <a:gd name="T89" fmla="*/ 148 h 767"/>
                <a:gd name="T90" fmla="*/ 104 w 1337"/>
                <a:gd name="T91" fmla="*/ 132 h 767"/>
                <a:gd name="T92" fmla="*/ 92 w 1337"/>
                <a:gd name="T93" fmla="*/ 78 h 767"/>
                <a:gd name="T94" fmla="*/ 80 w 1337"/>
                <a:gd name="T95" fmla="*/ 60 h 767"/>
                <a:gd name="T96" fmla="*/ 74 w 1337"/>
                <a:gd name="T97" fmla="*/ 40 h 767"/>
                <a:gd name="T98" fmla="*/ 60 w 1337"/>
                <a:gd name="T99" fmla="*/ 32 h 767"/>
                <a:gd name="T100" fmla="*/ 50 w 1337"/>
                <a:gd name="T101" fmla="*/ 18 h 767"/>
                <a:gd name="T102" fmla="*/ 18 w 1337"/>
                <a:gd name="T103" fmla="*/ 1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7" h="767">
                  <a:moveTo>
                    <a:pt x="1337" y="767"/>
                  </a:moveTo>
                  <a:lnTo>
                    <a:pt x="1295" y="767"/>
                  </a:lnTo>
                  <a:lnTo>
                    <a:pt x="1295" y="759"/>
                  </a:lnTo>
                  <a:lnTo>
                    <a:pt x="1289" y="759"/>
                  </a:lnTo>
                  <a:lnTo>
                    <a:pt x="1289" y="751"/>
                  </a:lnTo>
                  <a:lnTo>
                    <a:pt x="1111" y="751"/>
                  </a:lnTo>
                  <a:lnTo>
                    <a:pt x="1111" y="745"/>
                  </a:lnTo>
                  <a:lnTo>
                    <a:pt x="1012" y="745"/>
                  </a:lnTo>
                  <a:lnTo>
                    <a:pt x="1012" y="739"/>
                  </a:lnTo>
                  <a:lnTo>
                    <a:pt x="930" y="739"/>
                  </a:lnTo>
                  <a:lnTo>
                    <a:pt x="930" y="737"/>
                  </a:lnTo>
                  <a:lnTo>
                    <a:pt x="918" y="737"/>
                  </a:lnTo>
                  <a:lnTo>
                    <a:pt x="918" y="731"/>
                  </a:lnTo>
                  <a:lnTo>
                    <a:pt x="870" y="731"/>
                  </a:lnTo>
                  <a:lnTo>
                    <a:pt x="870" y="727"/>
                  </a:lnTo>
                  <a:lnTo>
                    <a:pt x="852" y="727"/>
                  </a:lnTo>
                  <a:lnTo>
                    <a:pt x="852" y="721"/>
                  </a:lnTo>
                  <a:lnTo>
                    <a:pt x="826" y="721"/>
                  </a:lnTo>
                  <a:lnTo>
                    <a:pt x="826" y="715"/>
                  </a:lnTo>
                  <a:lnTo>
                    <a:pt x="746" y="715"/>
                  </a:lnTo>
                  <a:lnTo>
                    <a:pt x="746" y="711"/>
                  </a:lnTo>
                  <a:lnTo>
                    <a:pt x="672" y="711"/>
                  </a:lnTo>
                  <a:lnTo>
                    <a:pt x="672" y="703"/>
                  </a:lnTo>
                  <a:lnTo>
                    <a:pt x="660" y="703"/>
                  </a:lnTo>
                  <a:lnTo>
                    <a:pt x="660" y="699"/>
                  </a:lnTo>
                  <a:lnTo>
                    <a:pt x="625" y="699"/>
                  </a:lnTo>
                  <a:lnTo>
                    <a:pt x="625" y="691"/>
                  </a:lnTo>
                  <a:lnTo>
                    <a:pt x="621" y="691"/>
                  </a:lnTo>
                  <a:lnTo>
                    <a:pt x="621" y="687"/>
                  </a:lnTo>
                  <a:lnTo>
                    <a:pt x="597" y="687"/>
                  </a:lnTo>
                  <a:lnTo>
                    <a:pt x="597" y="685"/>
                  </a:lnTo>
                  <a:lnTo>
                    <a:pt x="591" y="685"/>
                  </a:lnTo>
                  <a:lnTo>
                    <a:pt x="591" y="673"/>
                  </a:lnTo>
                  <a:lnTo>
                    <a:pt x="581" y="673"/>
                  </a:lnTo>
                  <a:lnTo>
                    <a:pt x="581" y="673"/>
                  </a:lnTo>
                  <a:lnTo>
                    <a:pt x="561" y="673"/>
                  </a:lnTo>
                  <a:lnTo>
                    <a:pt x="561" y="669"/>
                  </a:lnTo>
                  <a:lnTo>
                    <a:pt x="551" y="669"/>
                  </a:lnTo>
                  <a:lnTo>
                    <a:pt x="551" y="663"/>
                  </a:lnTo>
                  <a:lnTo>
                    <a:pt x="539" y="663"/>
                  </a:lnTo>
                  <a:lnTo>
                    <a:pt x="539" y="657"/>
                  </a:lnTo>
                  <a:lnTo>
                    <a:pt x="529" y="657"/>
                  </a:lnTo>
                  <a:lnTo>
                    <a:pt x="529" y="647"/>
                  </a:lnTo>
                  <a:lnTo>
                    <a:pt x="513" y="647"/>
                  </a:lnTo>
                  <a:lnTo>
                    <a:pt x="513" y="645"/>
                  </a:lnTo>
                  <a:lnTo>
                    <a:pt x="465" y="645"/>
                  </a:lnTo>
                  <a:lnTo>
                    <a:pt x="465" y="629"/>
                  </a:lnTo>
                  <a:lnTo>
                    <a:pt x="451" y="629"/>
                  </a:lnTo>
                  <a:lnTo>
                    <a:pt x="451" y="623"/>
                  </a:lnTo>
                  <a:lnTo>
                    <a:pt x="447" y="623"/>
                  </a:lnTo>
                  <a:lnTo>
                    <a:pt x="447" y="617"/>
                  </a:lnTo>
                  <a:lnTo>
                    <a:pt x="437" y="617"/>
                  </a:lnTo>
                  <a:lnTo>
                    <a:pt x="437" y="611"/>
                  </a:lnTo>
                  <a:lnTo>
                    <a:pt x="429" y="611"/>
                  </a:lnTo>
                  <a:lnTo>
                    <a:pt x="429" y="603"/>
                  </a:lnTo>
                  <a:lnTo>
                    <a:pt x="427" y="603"/>
                  </a:lnTo>
                  <a:lnTo>
                    <a:pt x="427" y="597"/>
                  </a:lnTo>
                  <a:lnTo>
                    <a:pt x="415" y="597"/>
                  </a:lnTo>
                  <a:lnTo>
                    <a:pt x="415" y="591"/>
                  </a:lnTo>
                  <a:lnTo>
                    <a:pt x="401" y="591"/>
                  </a:lnTo>
                  <a:lnTo>
                    <a:pt x="401" y="585"/>
                  </a:lnTo>
                  <a:lnTo>
                    <a:pt x="393" y="585"/>
                  </a:lnTo>
                  <a:lnTo>
                    <a:pt x="393" y="581"/>
                  </a:lnTo>
                  <a:lnTo>
                    <a:pt x="381" y="581"/>
                  </a:lnTo>
                  <a:lnTo>
                    <a:pt x="381" y="573"/>
                  </a:lnTo>
                  <a:lnTo>
                    <a:pt x="371" y="573"/>
                  </a:lnTo>
                  <a:lnTo>
                    <a:pt x="371" y="567"/>
                  </a:lnTo>
                  <a:lnTo>
                    <a:pt x="363" y="567"/>
                  </a:lnTo>
                  <a:lnTo>
                    <a:pt x="363" y="559"/>
                  </a:lnTo>
                  <a:lnTo>
                    <a:pt x="353" y="559"/>
                  </a:lnTo>
                  <a:lnTo>
                    <a:pt x="353" y="551"/>
                  </a:lnTo>
                  <a:lnTo>
                    <a:pt x="345" y="551"/>
                  </a:lnTo>
                  <a:lnTo>
                    <a:pt x="345" y="543"/>
                  </a:lnTo>
                  <a:lnTo>
                    <a:pt x="339" y="543"/>
                  </a:lnTo>
                  <a:lnTo>
                    <a:pt x="339" y="535"/>
                  </a:lnTo>
                  <a:lnTo>
                    <a:pt x="327" y="535"/>
                  </a:lnTo>
                  <a:lnTo>
                    <a:pt x="327" y="527"/>
                  </a:lnTo>
                  <a:lnTo>
                    <a:pt x="317" y="527"/>
                  </a:lnTo>
                  <a:lnTo>
                    <a:pt x="317" y="521"/>
                  </a:lnTo>
                  <a:lnTo>
                    <a:pt x="305" y="521"/>
                  </a:lnTo>
                  <a:lnTo>
                    <a:pt x="305" y="507"/>
                  </a:lnTo>
                  <a:lnTo>
                    <a:pt x="295" y="507"/>
                  </a:lnTo>
                  <a:lnTo>
                    <a:pt x="295" y="497"/>
                  </a:lnTo>
                  <a:lnTo>
                    <a:pt x="291" y="497"/>
                  </a:lnTo>
                  <a:lnTo>
                    <a:pt x="291" y="489"/>
                  </a:lnTo>
                  <a:lnTo>
                    <a:pt x="277" y="489"/>
                  </a:lnTo>
                  <a:lnTo>
                    <a:pt x="277" y="481"/>
                  </a:lnTo>
                  <a:lnTo>
                    <a:pt x="269" y="481"/>
                  </a:lnTo>
                  <a:lnTo>
                    <a:pt x="269" y="469"/>
                  </a:lnTo>
                  <a:lnTo>
                    <a:pt x="251" y="469"/>
                  </a:lnTo>
                  <a:lnTo>
                    <a:pt x="251" y="451"/>
                  </a:lnTo>
                  <a:lnTo>
                    <a:pt x="249" y="451"/>
                  </a:lnTo>
                  <a:lnTo>
                    <a:pt x="249" y="443"/>
                  </a:lnTo>
                  <a:lnTo>
                    <a:pt x="241" y="443"/>
                  </a:lnTo>
                  <a:lnTo>
                    <a:pt x="241" y="432"/>
                  </a:lnTo>
                  <a:lnTo>
                    <a:pt x="233" y="432"/>
                  </a:lnTo>
                  <a:lnTo>
                    <a:pt x="233" y="426"/>
                  </a:lnTo>
                  <a:lnTo>
                    <a:pt x="229" y="426"/>
                  </a:lnTo>
                  <a:lnTo>
                    <a:pt x="229" y="416"/>
                  </a:lnTo>
                  <a:lnTo>
                    <a:pt x="219" y="416"/>
                  </a:lnTo>
                  <a:lnTo>
                    <a:pt x="219" y="412"/>
                  </a:lnTo>
                  <a:lnTo>
                    <a:pt x="214" y="412"/>
                  </a:lnTo>
                  <a:lnTo>
                    <a:pt x="214" y="388"/>
                  </a:lnTo>
                  <a:lnTo>
                    <a:pt x="210" y="388"/>
                  </a:lnTo>
                  <a:lnTo>
                    <a:pt x="210" y="368"/>
                  </a:lnTo>
                  <a:lnTo>
                    <a:pt x="200" y="368"/>
                  </a:lnTo>
                  <a:lnTo>
                    <a:pt x="200" y="350"/>
                  </a:lnTo>
                  <a:lnTo>
                    <a:pt x="196" y="350"/>
                  </a:lnTo>
                  <a:lnTo>
                    <a:pt x="196" y="344"/>
                  </a:lnTo>
                  <a:lnTo>
                    <a:pt x="188" y="344"/>
                  </a:lnTo>
                  <a:lnTo>
                    <a:pt x="188" y="326"/>
                  </a:lnTo>
                  <a:lnTo>
                    <a:pt x="184" y="326"/>
                  </a:lnTo>
                  <a:lnTo>
                    <a:pt x="184" y="308"/>
                  </a:lnTo>
                  <a:lnTo>
                    <a:pt x="176" y="308"/>
                  </a:lnTo>
                  <a:lnTo>
                    <a:pt x="176" y="302"/>
                  </a:lnTo>
                  <a:lnTo>
                    <a:pt x="172" y="302"/>
                  </a:lnTo>
                  <a:lnTo>
                    <a:pt x="172" y="288"/>
                  </a:lnTo>
                  <a:lnTo>
                    <a:pt x="170" y="288"/>
                  </a:lnTo>
                  <a:lnTo>
                    <a:pt x="170" y="268"/>
                  </a:lnTo>
                  <a:lnTo>
                    <a:pt x="162" y="268"/>
                  </a:lnTo>
                  <a:lnTo>
                    <a:pt x="162" y="260"/>
                  </a:lnTo>
                  <a:lnTo>
                    <a:pt x="156" y="260"/>
                  </a:lnTo>
                  <a:lnTo>
                    <a:pt x="156" y="246"/>
                  </a:lnTo>
                  <a:lnTo>
                    <a:pt x="150" y="246"/>
                  </a:lnTo>
                  <a:lnTo>
                    <a:pt x="150" y="230"/>
                  </a:lnTo>
                  <a:lnTo>
                    <a:pt x="142" y="230"/>
                  </a:lnTo>
                  <a:lnTo>
                    <a:pt x="142" y="200"/>
                  </a:lnTo>
                  <a:lnTo>
                    <a:pt x="136" y="200"/>
                  </a:lnTo>
                  <a:lnTo>
                    <a:pt x="136" y="188"/>
                  </a:lnTo>
                  <a:lnTo>
                    <a:pt x="130" y="188"/>
                  </a:lnTo>
                  <a:lnTo>
                    <a:pt x="130" y="174"/>
                  </a:lnTo>
                  <a:lnTo>
                    <a:pt x="128" y="174"/>
                  </a:lnTo>
                  <a:lnTo>
                    <a:pt x="128" y="164"/>
                  </a:lnTo>
                  <a:lnTo>
                    <a:pt x="116" y="164"/>
                  </a:lnTo>
                  <a:lnTo>
                    <a:pt x="116" y="148"/>
                  </a:lnTo>
                  <a:lnTo>
                    <a:pt x="110" y="148"/>
                  </a:lnTo>
                  <a:lnTo>
                    <a:pt x="110" y="132"/>
                  </a:lnTo>
                  <a:lnTo>
                    <a:pt x="104" y="132"/>
                  </a:lnTo>
                  <a:lnTo>
                    <a:pt x="104" y="98"/>
                  </a:lnTo>
                  <a:lnTo>
                    <a:pt x="92" y="98"/>
                  </a:lnTo>
                  <a:lnTo>
                    <a:pt x="92" y="78"/>
                  </a:lnTo>
                  <a:lnTo>
                    <a:pt x="86" y="78"/>
                  </a:lnTo>
                  <a:lnTo>
                    <a:pt x="86" y="60"/>
                  </a:lnTo>
                  <a:lnTo>
                    <a:pt x="80" y="60"/>
                  </a:lnTo>
                  <a:lnTo>
                    <a:pt x="80" y="52"/>
                  </a:lnTo>
                  <a:lnTo>
                    <a:pt x="74" y="52"/>
                  </a:lnTo>
                  <a:lnTo>
                    <a:pt x="74" y="40"/>
                  </a:lnTo>
                  <a:lnTo>
                    <a:pt x="68" y="40"/>
                  </a:lnTo>
                  <a:lnTo>
                    <a:pt x="68" y="32"/>
                  </a:lnTo>
                  <a:lnTo>
                    <a:pt x="60" y="32"/>
                  </a:lnTo>
                  <a:lnTo>
                    <a:pt x="60" y="26"/>
                  </a:lnTo>
                  <a:lnTo>
                    <a:pt x="50" y="26"/>
                  </a:lnTo>
                  <a:lnTo>
                    <a:pt x="50" y="18"/>
                  </a:lnTo>
                  <a:lnTo>
                    <a:pt x="38" y="18"/>
                  </a:lnTo>
                  <a:lnTo>
                    <a:pt x="38" y="10"/>
                  </a:lnTo>
                  <a:lnTo>
                    <a:pt x="18" y="10"/>
                  </a:lnTo>
                  <a:lnTo>
                    <a:pt x="18"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0" name="Line 259"/>
            <p:cNvSpPr>
              <a:spLocks noChangeShapeType="1"/>
            </p:cNvSpPr>
            <p:nvPr/>
          </p:nvSpPr>
          <p:spPr bwMode="auto">
            <a:xfrm>
              <a:off x="3803650" y="2443163"/>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1" name="Line 260"/>
            <p:cNvSpPr>
              <a:spLocks noChangeShapeType="1"/>
            </p:cNvSpPr>
            <p:nvPr/>
          </p:nvSpPr>
          <p:spPr bwMode="auto">
            <a:xfrm>
              <a:off x="4003675" y="2795588"/>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2" name="Line 261"/>
            <p:cNvSpPr>
              <a:spLocks noChangeShapeType="1"/>
            </p:cNvSpPr>
            <p:nvPr/>
          </p:nvSpPr>
          <p:spPr bwMode="auto">
            <a:xfrm>
              <a:off x="4173538" y="316230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3" name="Line 262"/>
            <p:cNvSpPr>
              <a:spLocks noChangeShapeType="1"/>
            </p:cNvSpPr>
            <p:nvPr/>
          </p:nvSpPr>
          <p:spPr bwMode="auto">
            <a:xfrm>
              <a:off x="4205288" y="319722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4" name="Line 263"/>
            <p:cNvSpPr>
              <a:spLocks noChangeShapeType="1"/>
            </p:cNvSpPr>
            <p:nvPr/>
          </p:nvSpPr>
          <p:spPr bwMode="auto">
            <a:xfrm>
              <a:off x="4221163" y="32162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5" name="Line 264"/>
            <p:cNvSpPr>
              <a:spLocks noChangeShapeType="1"/>
            </p:cNvSpPr>
            <p:nvPr/>
          </p:nvSpPr>
          <p:spPr bwMode="auto">
            <a:xfrm>
              <a:off x="4329113" y="33178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6" name="Line 265"/>
            <p:cNvSpPr>
              <a:spLocks noChangeShapeType="1"/>
            </p:cNvSpPr>
            <p:nvPr/>
          </p:nvSpPr>
          <p:spPr bwMode="auto">
            <a:xfrm>
              <a:off x="4370388" y="33528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7" name="Line 266"/>
            <p:cNvSpPr>
              <a:spLocks noChangeShapeType="1"/>
            </p:cNvSpPr>
            <p:nvPr/>
          </p:nvSpPr>
          <p:spPr bwMode="auto">
            <a:xfrm>
              <a:off x="4402138" y="33686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8" name="Line 267"/>
            <p:cNvSpPr>
              <a:spLocks noChangeShapeType="1"/>
            </p:cNvSpPr>
            <p:nvPr/>
          </p:nvSpPr>
          <p:spPr bwMode="auto">
            <a:xfrm>
              <a:off x="4437063" y="33845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9" name="Line 268"/>
            <p:cNvSpPr>
              <a:spLocks noChangeShapeType="1"/>
            </p:cNvSpPr>
            <p:nvPr/>
          </p:nvSpPr>
          <p:spPr bwMode="auto">
            <a:xfrm>
              <a:off x="4462463" y="34099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0" name="Line 269"/>
            <p:cNvSpPr>
              <a:spLocks noChangeShapeType="1"/>
            </p:cNvSpPr>
            <p:nvPr/>
          </p:nvSpPr>
          <p:spPr bwMode="auto">
            <a:xfrm>
              <a:off x="4494213" y="34353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1" name="Line 270"/>
            <p:cNvSpPr>
              <a:spLocks noChangeShapeType="1"/>
            </p:cNvSpPr>
            <p:nvPr/>
          </p:nvSpPr>
          <p:spPr bwMode="auto">
            <a:xfrm>
              <a:off x="4516438" y="34544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2" name="Line 271"/>
            <p:cNvSpPr>
              <a:spLocks noChangeShapeType="1"/>
            </p:cNvSpPr>
            <p:nvPr/>
          </p:nvSpPr>
          <p:spPr bwMode="auto">
            <a:xfrm>
              <a:off x="4564063" y="34607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3" name="Line 272"/>
            <p:cNvSpPr>
              <a:spLocks noChangeShapeType="1"/>
            </p:cNvSpPr>
            <p:nvPr/>
          </p:nvSpPr>
          <p:spPr bwMode="auto">
            <a:xfrm>
              <a:off x="4611688" y="3470275"/>
              <a:ext cx="0" cy="571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4" name="Line 273"/>
            <p:cNvSpPr>
              <a:spLocks noChangeShapeType="1"/>
            </p:cNvSpPr>
            <p:nvPr/>
          </p:nvSpPr>
          <p:spPr bwMode="auto">
            <a:xfrm>
              <a:off x="4633913" y="34925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5" name="Line 274"/>
            <p:cNvSpPr>
              <a:spLocks noChangeShapeType="1"/>
            </p:cNvSpPr>
            <p:nvPr/>
          </p:nvSpPr>
          <p:spPr bwMode="auto">
            <a:xfrm>
              <a:off x="4697413" y="35115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6" name="Line 275"/>
            <p:cNvSpPr>
              <a:spLocks noChangeShapeType="1"/>
            </p:cNvSpPr>
            <p:nvPr/>
          </p:nvSpPr>
          <p:spPr bwMode="auto">
            <a:xfrm>
              <a:off x="4725988" y="353377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7" name="Line 276"/>
            <p:cNvSpPr>
              <a:spLocks noChangeShapeType="1"/>
            </p:cNvSpPr>
            <p:nvPr/>
          </p:nvSpPr>
          <p:spPr bwMode="auto">
            <a:xfrm>
              <a:off x="4757738" y="353377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8" name="Line 277"/>
            <p:cNvSpPr>
              <a:spLocks noChangeShapeType="1"/>
            </p:cNvSpPr>
            <p:nvPr/>
          </p:nvSpPr>
          <p:spPr bwMode="auto">
            <a:xfrm>
              <a:off x="4776788" y="35496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9" name="Line 278"/>
            <p:cNvSpPr>
              <a:spLocks noChangeShapeType="1"/>
            </p:cNvSpPr>
            <p:nvPr/>
          </p:nvSpPr>
          <p:spPr bwMode="auto">
            <a:xfrm>
              <a:off x="4799013" y="35496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0" name="Line 279"/>
            <p:cNvSpPr>
              <a:spLocks noChangeShapeType="1"/>
            </p:cNvSpPr>
            <p:nvPr/>
          </p:nvSpPr>
          <p:spPr bwMode="auto">
            <a:xfrm>
              <a:off x="4818063" y="35496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1" name="Line 280"/>
            <p:cNvSpPr>
              <a:spLocks noChangeShapeType="1"/>
            </p:cNvSpPr>
            <p:nvPr/>
          </p:nvSpPr>
          <p:spPr bwMode="auto">
            <a:xfrm>
              <a:off x="4821238" y="35496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2" name="Line 281"/>
            <p:cNvSpPr>
              <a:spLocks noChangeShapeType="1"/>
            </p:cNvSpPr>
            <p:nvPr/>
          </p:nvSpPr>
          <p:spPr bwMode="auto">
            <a:xfrm>
              <a:off x="4845050" y="35560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3" name="Line 282"/>
            <p:cNvSpPr>
              <a:spLocks noChangeShapeType="1"/>
            </p:cNvSpPr>
            <p:nvPr/>
          </p:nvSpPr>
          <p:spPr bwMode="auto">
            <a:xfrm>
              <a:off x="4860925" y="35687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4" name="Line 283"/>
            <p:cNvSpPr>
              <a:spLocks noChangeShapeType="1"/>
            </p:cNvSpPr>
            <p:nvPr/>
          </p:nvSpPr>
          <p:spPr bwMode="auto">
            <a:xfrm>
              <a:off x="4899025" y="35687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5" name="Line 284"/>
            <p:cNvSpPr>
              <a:spLocks noChangeShapeType="1"/>
            </p:cNvSpPr>
            <p:nvPr/>
          </p:nvSpPr>
          <p:spPr bwMode="auto">
            <a:xfrm>
              <a:off x="5060950" y="357822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6" name="Line 285"/>
            <p:cNvSpPr>
              <a:spLocks noChangeShapeType="1"/>
            </p:cNvSpPr>
            <p:nvPr/>
          </p:nvSpPr>
          <p:spPr bwMode="auto">
            <a:xfrm>
              <a:off x="5092700" y="359092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7" name="Line 286"/>
            <p:cNvSpPr>
              <a:spLocks noChangeShapeType="1"/>
            </p:cNvSpPr>
            <p:nvPr/>
          </p:nvSpPr>
          <p:spPr bwMode="auto">
            <a:xfrm>
              <a:off x="5127625" y="359092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8" name="Line 287"/>
            <p:cNvSpPr>
              <a:spLocks noChangeShapeType="1"/>
            </p:cNvSpPr>
            <p:nvPr/>
          </p:nvSpPr>
          <p:spPr bwMode="auto">
            <a:xfrm>
              <a:off x="5210175" y="36004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9" name="Line 288"/>
            <p:cNvSpPr>
              <a:spLocks noChangeShapeType="1"/>
            </p:cNvSpPr>
            <p:nvPr/>
          </p:nvSpPr>
          <p:spPr bwMode="auto">
            <a:xfrm>
              <a:off x="5241925" y="36131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0" name="Line 289"/>
            <p:cNvSpPr>
              <a:spLocks noChangeShapeType="1"/>
            </p:cNvSpPr>
            <p:nvPr/>
          </p:nvSpPr>
          <p:spPr bwMode="auto">
            <a:xfrm>
              <a:off x="5267325"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1" name="Line 290"/>
            <p:cNvSpPr>
              <a:spLocks noChangeShapeType="1"/>
            </p:cNvSpPr>
            <p:nvPr/>
          </p:nvSpPr>
          <p:spPr bwMode="auto">
            <a:xfrm>
              <a:off x="529590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2" name="Line 291"/>
            <p:cNvSpPr>
              <a:spLocks noChangeShapeType="1"/>
            </p:cNvSpPr>
            <p:nvPr/>
          </p:nvSpPr>
          <p:spPr bwMode="auto">
            <a:xfrm>
              <a:off x="530860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3" name="Line 292"/>
            <p:cNvSpPr>
              <a:spLocks noChangeShapeType="1"/>
            </p:cNvSpPr>
            <p:nvPr/>
          </p:nvSpPr>
          <p:spPr bwMode="auto">
            <a:xfrm>
              <a:off x="532130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4" name="Line 293"/>
            <p:cNvSpPr>
              <a:spLocks noChangeShapeType="1"/>
            </p:cNvSpPr>
            <p:nvPr/>
          </p:nvSpPr>
          <p:spPr bwMode="auto">
            <a:xfrm>
              <a:off x="533400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5" name="Line 294"/>
            <p:cNvSpPr>
              <a:spLocks noChangeShapeType="1"/>
            </p:cNvSpPr>
            <p:nvPr/>
          </p:nvSpPr>
          <p:spPr bwMode="auto">
            <a:xfrm>
              <a:off x="5349875"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6" name="Line 295"/>
            <p:cNvSpPr>
              <a:spLocks noChangeShapeType="1"/>
            </p:cNvSpPr>
            <p:nvPr/>
          </p:nvSpPr>
          <p:spPr bwMode="auto">
            <a:xfrm>
              <a:off x="536575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7" name="Line 296"/>
            <p:cNvSpPr>
              <a:spLocks noChangeShapeType="1"/>
            </p:cNvSpPr>
            <p:nvPr/>
          </p:nvSpPr>
          <p:spPr bwMode="auto">
            <a:xfrm>
              <a:off x="5403850"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8" name="Line 297"/>
            <p:cNvSpPr>
              <a:spLocks noChangeShapeType="1"/>
            </p:cNvSpPr>
            <p:nvPr/>
          </p:nvSpPr>
          <p:spPr bwMode="auto">
            <a:xfrm>
              <a:off x="5422900"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9" name="Line 298"/>
            <p:cNvSpPr>
              <a:spLocks noChangeShapeType="1"/>
            </p:cNvSpPr>
            <p:nvPr/>
          </p:nvSpPr>
          <p:spPr bwMode="auto">
            <a:xfrm>
              <a:off x="5476875"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0" name="Line 299"/>
            <p:cNvSpPr>
              <a:spLocks noChangeShapeType="1"/>
            </p:cNvSpPr>
            <p:nvPr/>
          </p:nvSpPr>
          <p:spPr bwMode="auto">
            <a:xfrm>
              <a:off x="5492750"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1" name="Line 300"/>
            <p:cNvSpPr>
              <a:spLocks noChangeShapeType="1"/>
            </p:cNvSpPr>
            <p:nvPr/>
          </p:nvSpPr>
          <p:spPr bwMode="auto">
            <a:xfrm>
              <a:off x="5521325"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2" name="Line 301"/>
            <p:cNvSpPr>
              <a:spLocks noChangeShapeType="1"/>
            </p:cNvSpPr>
            <p:nvPr/>
          </p:nvSpPr>
          <p:spPr bwMode="auto">
            <a:xfrm>
              <a:off x="555466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3" name="Line 302"/>
            <p:cNvSpPr>
              <a:spLocks noChangeShapeType="1"/>
            </p:cNvSpPr>
            <p:nvPr/>
          </p:nvSpPr>
          <p:spPr bwMode="auto">
            <a:xfrm>
              <a:off x="558006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4" name="Line 303"/>
            <p:cNvSpPr>
              <a:spLocks noChangeShapeType="1"/>
            </p:cNvSpPr>
            <p:nvPr/>
          </p:nvSpPr>
          <p:spPr bwMode="auto">
            <a:xfrm>
              <a:off x="562451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5" name="Line 304"/>
            <p:cNvSpPr>
              <a:spLocks noChangeShapeType="1"/>
            </p:cNvSpPr>
            <p:nvPr/>
          </p:nvSpPr>
          <p:spPr bwMode="auto">
            <a:xfrm>
              <a:off x="566578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6" name="Line 305"/>
            <p:cNvSpPr>
              <a:spLocks noChangeShapeType="1"/>
            </p:cNvSpPr>
            <p:nvPr/>
          </p:nvSpPr>
          <p:spPr bwMode="auto">
            <a:xfrm>
              <a:off x="568483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7" name="Line 306"/>
            <p:cNvSpPr>
              <a:spLocks noChangeShapeType="1"/>
            </p:cNvSpPr>
            <p:nvPr/>
          </p:nvSpPr>
          <p:spPr bwMode="auto">
            <a:xfrm>
              <a:off x="570706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8" name="Line 307"/>
            <p:cNvSpPr>
              <a:spLocks noChangeShapeType="1"/>
            </p:cNvSpPr>
            <p:nvPr/>
          </p:nvSpPr>
          <p:spPr bwMode="auto">
            <a:xfrm>
              <a:off x="571976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9" name="Line 308"/>
            <p:cNvSpPr>
              <a:spLocks noChangeShapeType="1"/>
            </p:cNvSpPr>
            <p:nvPr/>
          </p:nvSpPr>
          <p:spPr bwMode="auto">
            <a:xfrm>
              <a:off x="573563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0" name="Line 309"/>
            <p:cNvSpPr>
              <a:spLocks noChangeShapeType="1"/>
            </p:cNvSpPr>
            <p:nvPr/>
          </p:nvSpPr>
          <p:spPr bwMode="auto">
            <a:xfrm>
              <a:off x="575151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1" name="Line 310"/>
            <p:cNvSpPr>
              <a:spLocks noChangeShapeType="1"/>
            </p:cNvSpPr>
            <p:nvPr/>
          </p:nvSpPr>
          <p:spPr bwMode="auto">
            <a:xfrm>
              <a:off x="577373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2" name="Line 311"/>
            <p:cNvSpPr>
              <a:spLocks noChangeShapeType="1"/>
            </p:cNvSpPr>
            <p:nvPr/>
          </p:nvSpPr>
          <p:spPr bwMode="auto">
            <a:xfrm>
              <a:off x="578008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3" name="Line 312"/>
            <p:cNvSpPr>
              <a:spLocks noChangeShapeType="1"/>
            </p:cNvSpPr>
            <p:nvPr/>
          </p:nvSpPr>
          <p:spPr bwMode="auto">
            <a:xfrm>
              <a:off x="578961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4" name="Line 313"/>
            <p:cNvSpPr>
              <a:spLocks noChangeShapeType="1"/>
            </p:cNvSpPr>
            <p:nvPr/>
          </p:nvSpPr>
          <p:spPr bwMode="auto">
            <a:xfrm>
              <a:off x="5811838" y="36322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5" name="Line 314"/>
            <p:cNvSpPr>
              <a:spLocks noChangeShapeType="1"/>
            </p:cNvSpPr>
            <p:nvPr/>
          </p:nvSpPr>
          <p:spPr bwMode="auto">
            <a:xfrm>
              <a:off x="5824538" y="36385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6" name="Line 315"/>
            <p:cNvSpPr>
              <a:spLocks noChangeShapeType="1"/>
            </p:cNvSpPr>
            <p:nvPr/>
          </p:nvSpPr>
          <p:spPr bwMode="auto">
            <a:xfrm>
              <a:off x="5834063" y="36512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7" name="Line 316"/>
            <p:cNvSpPr>
              <a:spLocks noChangeShapeType="1"/>
            </p:cNvSpPr>
            <p:nvPr/>
          </p:nvSpPr>
          <p:spPr bwMode="auto">
            <a:xfrm>
              <a:off x="5849938" y="36576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8" name="Line 317"/>
            <p:cNvSpPr>
              <a:spLocks noChangeShapeType="1"/>
            </p:cNvSpPr>
            <p:nvPr/>
          </p:nvSpPr>
          <p:spPr bwMode="auto">
            <a:xfrm>
              <a:off x="5862638" y="36576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9" name="Line 318"/>
            <p:cNvSpPr>
              <a:spLocks noChangeShapeType="1"/>
            </p:cNvSpPr>
            <p:nvPr/>
          </p:nvSpPr>
          <p:spPr bwMode="auto">
            <a:xfrm>
              <a:off x="5878513" y="36576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0" name="Line 319"/>
            <p:cNvSpPr>
              <a:spLocks noChangeShapeType="1"/>
            </p:cNvSpPr>
            <p:nvPr/>
          </p:nvSpPr>
          <p:spPr bwMode="auto">
            <a:xfrm>
              <a:off x="5894388" y="36576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1" name="Line 320"/>
            <p:cNvSpPr>
              <a:spLocks noChangeShapeType="1"/>
            </p:cNvSpPr>
            <p:nvPr/>
          </p:nvSpPr>
          <p:spPr bwMode="auto">
            <a:xfrm>
              <a:off x="4541838" y="34607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472" name="Group 471"/>
          <p:cNvGrpSpPr/>
          <p:nvPr/>
        </p:nvGrpSpPr>
        <p:grpSpPr>
          <a:xfrm>
            <a:off x="6565545" y="2543091"/>
            <a:ext cx="2105380" cy="1366540"/>
            <a:chOff x="6565545" y="2444661"/>
            <a:chExt cx="2105380" cy="1366540"/>
          </a:xfrm>
        </p:grpSpPr>
        <p:sp>
          <p:nvSpPr>
            <p:cNvPr id="473" name="Freeform 490"/>
            <p:cNvSpPr>
              <a:spLocks/>
            </p:cNvSpPr>
            <p:nvPr/>
          </p:nvSpPr>
          <p:spPr bwMode="auto">
            <a:xfrm>
              <a:off x="6565545" y="2444661"/>
              <a:ext cx="2105380" cy="1313318"/>
            </a:xfrm>
            <a:custGeom>
              <a:avLst/>
              <a:gdLst>
                <a:gd name="T0" fmla="*/ 1301 w 1345"/>
                <a:gd name="T1" fmla="*/ 829 h 839"/>
                <a:gd name="T2" fmla="*/ 1162 w 1345"/>
                <a:gd name="T3" fmla="*/ 822 h 839"/>
                <a:gd name="T4" fmla="*/ 1122 w 1345"/>
                <a:gd name="T5" fmla="*/ 808 h 839"/>
                <a:gd name="T6" fmla="*/ 936 w 1345"/>
                <a:gd name="T7" fmla="*/ 804 h 839"/>
                <a:gd name="T8" fmla="*/ 932 w 1345"/>
                <a:gd name="T9" fmla="*/ 784 h 839"/>
                <a:gd name="T10" fmla="*/ 874 w 1345"/>
                <a:gd name="T11" fmla="*/ 780 h 839"/>
                <a:gd name="T12" fmla="*/ 809 w 1345"/>
                <a:gd name="T13" fmla="*/ 768 h 839"/>
                <a:gd name="T14" fmla="*/ 670 w 1345"/>
                <a:gd name="T15" fmla="*/ 766 h 839"/>
                <a:gd name="T16" fmla="*/ 664 w 1345"/>
                <a:gd name="T17" fmla="*/ 752 h 839"/>
                <a:gd name="T18" fmla="*/ 606 w 1345"/>
                <a:gd name="T19" fmla="*/ 744 h 839"/>
                <a:gd name="T20" fmla="*/ 594 w 1345"/>
                <a:gd name="T21" fmla="*/ 732 h 839"/>
                <a:gd name="T22" fmla="*/ 566 w 1345"/>
                <a:gd name="T23" fmla="*/ 720 h 839"/>
                <a:gd name="T24" fmla="*/ 552 w 1345"/>
                <a:gd name="T25" fmla="*/ 708 h 839"/>
                <a:gd name="T26" fmla="*/ 530 w 1345"/>
                <a:gd name="T27" fmla="*/ 704 h 839"/>
                <a:gd name="T28" fmla="*/ 511 w 1345"/>
                <a:gd name="T29" fmla="*/ 687 h 839"/>
                <a:gd name="T30" fmla="*/ 461 w 1345"/>
                <a:gd name="T31" fmla="*/ 669 h 839"/>
                <a:gd name="T32" fmla="*/ 447 w 1345"/>
                <a:gd name="T33" fmla="*/ 661 h 839"/>
                <a:gd name="T34" fmla="*/ 429 w 1345"/>
                <a:gd name="T35" fmla="*/ 655 h 839"/>
                <a:gd name="T36" fmla="*/ 423 w 1345"/>
                <a:gd name="T37" fmla="*/ 633 h 839"/>
                <a:gd name="T38" fmla="*/ 403 w 1345"/>
                <a:gd name="T39" fmla="*/ 625 h 839"/>
                <a:gd name="T40" fmla="*/ 385 w 1345"/>
                <a:gd name="T41" fmla="*/ 603 h 839"/>
                <a:gd name="T42" fmla="*/ 375 w 1345"/>
                <a:gd name="T43" fmla="*/ 593 h 839"/>
                <a:gd name="T44" fmla="*/ 366 w 1345"/>
                <a:gd name="T45" fmla="*/ 577 h 839"/>
                <a:gd name="T46" fmla="*/ 352 w 1345"/>
                <a:gd name="T47" fmla="*/ 571 h 839"/>
                <a:gd name="T48" fmla="*/ 340 w 1345"/>
                <a:gd name="T49" fmla="*/ 552 h 839"/>
                <a:gd name="T50" fmla="*/ 328 w 1345"/>
                <a:gd name="T51" fmla="*/ 542 h 839"/>
                <a:gd name="T52" fmla="*/ 312 w 1345"/>
                <a:gd name="T53" fmla="*/ 526 h 839"/>
                <a:gd name="T54" fmla="*/ 302 w 1345"/>
                <a:gd name="T55" fmla="*/ 520 h 839"/>
                <a:gd name="T56" fmla="*/ 298 w 1345"/>
                <a:gd name="T57" fmla="*/ 504 h 839"/>
                <a:gd name="T58" fmla="*/ 288 w 1345"/>
                <a:gd name="T59" fmla="*/ 486 h 839"/>
                <a:gd name="T60" fmla="*/ 280 w 1345"/>
                <a:gd name="T61" fmla="*/ 476 h 839"/>
                <a:gd name="T62" fmla="*/ 252 w 1345"/>
                <a:gd name="T63" fmla="*/ 470 h 839"/>
                <a:gd name="T64" fmla="*/ 250 w 1345"/>
                <a:gd name="T65" fmla="*/ 446 h 839"/>
                <a:gd name="T66" fmla="*/ 238 w 1345"/>
                <a:gd name="T67" fmla="*/ 435 h 839"/>
                <a:gd name="T68" fmla="*/ 230 w 1345"/>
                <a:gd name="T69" fmla="*/ 423 h 839"/>
                <a:gd name="T70" fmla="*/ 213 w 1345"/>
                <a:gd name="T71" fmla="*/ 413 h 839"/>
                <a:gd name="T72" fmla="*/ 209 w 1345"/>
                <a:gd name="T73" fmla="*/ 369 h 839"/>
                <a:gd name="T74" fmla="*/ 199 w 1345"/>
                <a:gd name="T75" fmla="*/ 357 h 839"/>
                <a:gd name="T76" fmla="*/ 191 w 1345"/>
                <a:gd name="T77" fmla="*/ 327 h 839"/>
                <a:gd name="T78" fmla="*/ 181 w 1345"/>
                <a:gd name="T79" fmla="*/ 306 h 839"/>
                <a:gd name="T80" fmla="*/ 175 w 1345"/>
                <a:gd name="T81" fmla="*/ 266 h 839"/>
                <a:gd name="T82" fmla="*/ 161 w 1345"/>
                <a:gd name="T83" fmla="*/ 248 h 839"/>
                <a:gd name="T84" fmla="*/ 151 w 1345"/>
                <a:gd name="T85" fmla="*/ 222 h 839"/>
                <a:gd name="T86" fmla="*/ 137 w 1345"/>
                <a:gd name="T87" fmla="*/ 202 h 839"/>
                <a:gd name="T88" fmla="*/ 133 w 1345"/>
                <a:gd name="T89" fmla="*/ 163 h 839"/>
                <a:gd name="T90" fmla="*/ 115 w 1345"/>
                <a:gd name="T91" fmla="*/ 151 h 839"/>
                <a:gd name="T92" fmla="*/ 107 w 1345"/>
                <a:gd name="T93" fmla="*/ 127 h 839"/>
                <a:gd name="T94" fmla="*/ 97 w 1345"/>
                <a:gd name="T95" fmla="*/ 109 h 839"/>
                <a:gd name="T96" fmla="*/ 91 w 1345"/>
                <a:gd name="T97" fmla="*/ 69 h 839"/>
                <a:gd name="T98" fmla="*/ 79 w 1345"/>
                <a:gd name="T99" fmla="*/ 59 h 839"/>
                <a:gd name="T100" fmla="*/ 73 w 1345"/>
                <a:gd name="T101" fmla="*/ 30 h 839"/>
                <a:gd name="T102" fmla="*/ 36 w 1345"/>
                <a:gd name="T103" fmla="*/ 16 h 839"/>
                <a:gd name="T104" fmla="*/ 16 w 1345"/>
                <a:gd name="T10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5" h="839">
                  <a:moveTo>
                    <a:pt x="1345" y="839"/>
                  </a:moveTo>
                  <a:lnTo>
                    <a:pt x="1301" y="839"/>
                  </a:lnTo>
                  <a:lnTo>
                    <a:pt x="1301" y="829"/>
                  </a:lnTo>
                  <a:lnTo>
                    <a:pt x="1293" y="829"/>
                  </a:lnTo>
                  <a:lnTo>
                    <a:pt x="1293" y="822"/>
                  </a:lnTo>
                  <a:lnTo>
                    <a:pt x="1162" y="822"/>
                  </a:lnTo>
                  <a:lnTo>
                    <a:pt x="1162" y="814"/>
                  </a:lnTo>
                  <a:lnTo>
                    <a:pt x="1122" y="814"/>
                  </a:lnTo>
                  <a:lnTo>
                    <a:pt x="1122" y="808"/>
                  </a:lnTo>
                  <a:lnTo>
                    <a:pt x="1017" y="808"/>
                  </a:lnTo>
                  <a:lnTo>
                    <a:pt x="1017" y="804"/>
                  </a:lnTo>
                  <a:lnTo>
                    <a:pt x="936" y="804"/>
                  </a:lnTo>
                  <a:lnTo>
                    <a:pt x="936" y="800"/>
                  </a:lnTo>
                  <a:lnTo>
                    <a:pt x="932" y="800"/>
                  </a:lnTo>
                  <a:lnTo>
                    <a:pt x="932" y="784"/>
                  </a:lnTo>
                  <a:lnTo>
                    <a:pt x="920" y="784"/>
                  </a:lnTo>
                  <a:lnTo>
                    <a:pt x="920" y="780"/>
                  </a:lnTo>
                  <a:lnTo>
                    <a:pt x="874" y="780"/>
                  </a:lnTo>
                  <a:lnTo>
                    <a:pt x="874" y="774"/>
                  </a:lnTo>
                  <a:lnTo>
                    <a:pt x="809" y="774"/>
                  </a:lnTo>
                  <a:lnTo>
                    <a:pt x="809" y="768"/>
                  </a:lnTo>
                  <a:lnTo>
                    <a:pt x="675" y="768"/>
                  </a:lnTo>
                  <a:lnTo>
                    <a:pt x="675" y="766"/>
                  </a:lnTo>
                  <a:lnTo>
                    <a:pt x="670" y="766"/>
                  </a:lnTo>
                  <a:lnTo>
                    <a:pt x="670" y="758"/>
                  </a:lnTo>
                  <a:lnTo>
                    <a:pt x="664" y="758"/>
                  </a:lnTo>
                  <a:lnTo>
                    <a:pt x="664" y="752"/>
                  </a:lnTo>
                  <a:lnTo>
                    <a:pt x="626" y="752"/>
                  </a:lnTo>
                  <a:lnTo>
                    <a:pt x="626" y="744"/>
                  </a:lnTo>
                  <a:lnTo>
                    <a:pt x="606" y="744"/>
                  </a:lnTo>
                  <a:lnTo>
                    <a:pt x="606" y="734"/>
                  </a:lnTo>
                  <a:lnTo>
                    <a:pt x="594" y="734"/>
                  </a:lnTo>
                  <a:lnTo>
                    <a:pt x="594" y="732"/>
                  </a:lnTo>
                  <a:lnTo>
                    <a:pt x="588" y="732"/>
                  </a:lnTo>
                  <a:lnTo>
                    <a:pt x="588" y="720"/>
                  </a:lnTo>
                  <a:lnTo>
                    <a:pt x="566" y="720"/>
                  </a:lnTo>
                  <a:lnTo>
                    <a:pt x="566" y="716"/>
                  </a:lnTo>
                  <a:lnTo>
                    <a:pt x="552" y="716"/>
                  </a:lnTo>
                  <a:lnTo>
                    <a:pt x="552" y="708"/>
                  </a:lnTo>
                  <a:lnTo>
                    <a:pt x="538" y="708"/>
                  </a:lnTo>
                  <a:lnTo>
                    <a:pt x="538" y="704"/>
                  </a:lnTo>
                  <a:lnTo>
                    <a:pt x="530" y="704"/>
                  </a:lnTo>
                  <a:lnTo>
                    <a:pt x="530" y="696"/>
                  </a:lnTo>
                  <a:lnTo>
                    <a:pt x="511" y="696"/>
                  </a:lnTo>
                  <a:lnTo>
                    <a:pt x="511" y="687"/>
                  </a:lnTo>
                  <a:lnTo>
                    <a:pt x="467" y="687"/>
                  </a:lnTo>
                  <a:lnTo>
                    <a:pt x="467" y="669"/>
                  </a:lnTo>
                  <a:lnTo>
                    <a:pt x="461" y="669"/>
                  </a:lnTo>
                  <a:lnTo>
                    <a:pt x="461" y="663"/>
                  </a:lnTo>
                  <a:lnTo>
                    <a:pt x="447" y="663"/>
                  </a:lnTo>
                  <a:lnTo>
                    <a:pt x="447" y="661"/>
                  </a:lnTo>
                  <a:lnTo>
                    <a:pt x="441" y="661"/>
                  </a:lnTo>
                  <a:lnTo>
                    <a:pt x="441" y="655"/>
                  </a:lnTo>
                  <a:lnTo>
                    <a:pt x="429" y="655"/>
                  </a:lnTo>
                  <a:lnTo>
                    <a:pt x="429" y="645"/>
                  </a:lnTo>
                  <a:lnTo>
                    <a:pt x="423" y="645"/>
                  </a:lnTo>
                  <a:lnTo>
                    <a:pt x="423" y="633"/>
                  </a:lnTo>
                  <a:lnTo>
                    <a:pt x="409" y="633"/>
                  </a:lnTo>
                  <a:lnTo>
                    <a:pt x="409" y="625"/>
                  </a:lnTo>
                  <a:lnTo>
                    <a:pt x="403" y="625"/>
                  </a:lnTo>
                  <a:lnTo>
                    <a:pt x="403" y="611"/>
                  </a:lnTo>
                  <a:lnTo>
                    <a:pt x="385" y="611"/>
                  </a:lnTo>
                  <a:lnTo>
                    <a:pt x="385" y="603"/>
                  </a:lnTo>
                  <a:lnTo>
                    <a:pt x="379" y="603"/>
                  </a:lnTo>
                  <a:lnTo>
                    <a:pt x="379" y="593"/>
                  </a:lnTo>
                  <a:lnTo>
                    <a:pt x="375" y="593"/>
                  </a:lnTo>
                  <a:lnTo>
                    <a:pt x="375" y="585"/>
                  </a:lnTo>
                  <a:lnTo>
                    <a:pt x="366" y="585"/>
                  </a:lnTo>
                  <a:lnTo>
                    <a:pt x="366" y="577"/>
                  </a:lnTo>
                  <a:lnTo>
                    <a:pt x="360" y="577"/>
                  </a:lnTo>
                  <a:lnTo>
                    <a:pt x="360" y="571"/>
                  </a:lnTo>
                  <a:lnTo>
                    <a:pt x="352" y="571"/>
                  </a:lnTo>
                  <a:lnTo>
                    <a:pt x="352" y="562"/>
                  </a:lnTo>
                  <a:lnTo>
                    <a:pt x="340" y="562"/>
                  </a:lnTo>
                  <a:lnTo>
                    <a:pt x="340" y="552"/>
                  </a:lnTo>
                  <a:lnTo>
                    <a:pt x="334" y="552"/>
                  </a:lnTo>
                  <a:lnTo>
                    <a:pt x="334" y="542"/>
                  </a:lnTo>
                  <a:lnTo>
                    <a:pt x="328" y="542"/>
                  </a:lnTo>
                  <a:lnTo>
                    <a:pt x="328" y="534"/>
                  </a:lnTo>
                  <a:lnTo>
                    <a:pt x="312" y="534"/>
                  </a:lnTo>
                  <a:lnTo>
                    <a:pt x="312" y="526"/>
                  </a:lnTo>
                  <a:lnTo>
                    <a:pt x="306" y="526"/>
                  </a:lnTo>
                  <a:lnTo>
                    <a:pt x="306" y="520"/>
                  </a:lnTo>
                  <a:lnTo>
                    <a:pt x="302" y="520"/>
                  </a:lnTo>
                  <a:lnTo>
                    <a:pt x="302" y="510"/>
                  </a:lnTo>
                  <a:lnTo>
                    <a:pt x="298" y="510"/>
                  </a:lnTo>
                  <a:lnTo>
                    <a:pt x="298" y="504"/>
                  </a:lnTo>
                  <a:lnTo>
                    <a:pt x="290" y="504"/>
                  </a:lnTo>
                  <a:lnTo>
                    <a:pt x="290" y="486"/>
                  </a:lnTo>
                  <a:lnTo>
                    <a:pt x="288" y="486"/>
                  </a:lnTo>
                  <a:lnTo>
                    <a:pt x="288" y="482"/>
                  </a:lnTo>
                  <a:lnTo>
                    <a:pt x="280" y="482"/>
                  </a:lnTo>
                  <a:lnTo>
                    <a:pt x="280" y="476"/>
                  </a:lnTo>
                  <a:lnTo>
                    <a:pt x="272" y="476"/>
                  </a:lnTo>
                  <a:lnTo>
                    <a:pt x="272" y="470"/>
                  </a:lnTo>
                  <a:lnTo>
                    <a:pt x="252" y="470"/>
                  </a:lnTo>
                  <a:lnTo>
                    <a:pt x="252" y="458"/>
                  </a:lnTo>
                  <a:lnTo>
                    <a:pt x="250" y="458"/>
                  </a:lnTo>
                  <a:lnTo>
                    <a:pt x="250" y="446"/>
                  </a:lnTo>
                  <a:lnTo>
                    <a:pt x="244" y="446"/>
                  </a:lnTo>
                  <a:lnTo>
                    <a:pt x="244" y="435"/>
                  </a:lnTo>
                  <a:lnTo>
                    <a:pt x="238" y="435"/>
                  </a:lnTo>
                  <a:lnTo>
                    <a:pt x="238" y="427"/>
                  </a:lnTo>
                  <a:lnTo>
                    <a:pt x="230" y="427"/>
                  </a:lnTo>
                  <a:lnTo>
                    <a:pt x="230" y="423"/>
                  </a:lnTo>
                  <a:lnTo>
                    <a:pt x="226" y="423"/>
                  </a:lnTo>
                  <a:lnTo>
                    <a:pt x="226" y="413"/>
                  </a:lnTo>
                  <a:lnTo>
                    <a:pt x="213" y="413"/>
                  </a:lnTo>
                  <a:lnTo>
                    <a:pt x="213" y="391"/>
                  </a:lnTo>
                  <a:lnTo>
                    <a:pt x="209" y="391"/>
                  </a:lnTo>
                  <a:lnTo>
                    <a:pt x="209" y="369"/>
                  </a:lnTo>
                  <a:lnTo>
                    <a:pt x="205" y="369"/>
                  </a:lnTo>
                  <a:lnTo>
                    <a:pt x="205" y="357"/>
                  </a:lnTo>
                  <a:lnTo>
                    <a:pt x="199" y="357"/>
                  </a:lnTo>
                  <a:lnTo>
                    <a:pt x="199" y="343"/>
                  </a:lnTo>
                  <a:lnTo>
                    <a:pt x="191" y="343"/>
                  </a:lnTo>
                  <a:lnTo>
                    <a:pt x="191" y="327"/>
                  </a:lnTo>
                  <a:lnTo>
                    <a:pt x="185" y="327"/>
                  </a:lnTo>
                  <a:lnTo>
                    <a:pt x="185" y="306"/>
                  </a:lnTo>
                  <a:lnTo>
                    <a:pt x="181" y="306"/>
                  </a:lnTo>
                  <a:lnTo>
                    <a:pt x="181" y="292"/>
                  </a:lnTo>
                  <a:lnTo>
                    <a:pt x="175" y="292"/>
                  </a:lnTo>
                  <a:lnTo>
                    <a:pt x="175" y="266"/>
                  </a:lnTo>
                  <a:lnTo>
                    <a:pt x="167" y="266"/>
                  </a:lnTo>
                  <a:lnTo>
                    <a:pt x="167" y="248"/>
                  </a:lnTo>
                  <a:lnTo>
                    <a:pt x="161" y="248"/>
                  </a:lnTo>
                  <a:lnTo>
                    <a:pt x="161" y="236"/>
                  </a:lnTo>
                  <a:lnTo>
                    <a:pt x="151" y="236"/>
                  </a:lnTo>
                  <a:lnTo>
                    <a:pt x="151" y="222"/>
                  </a:lnTo>
                  <a:lnTo>
                    <a:pt x="145" y="222"/>
                  </a:lnTo>
                  <a:lnTo>
                    <a:pt x="145" y="202"/>
                  </a:lnTo>
                  <a:lnTo>
                    <a:pt x="137" y="202"/>
                  </a:lnTo>
                  <a:lnTo>
                    <a:pt x="137" y="171"/>
                  </a:lnTo>
                  <a:lnTo>
                    <a:pt x="133" y="171"/>
                  </a:lnTo>
                  <a:lnTo>
                    <a:pt x="133" y="163"/>
                  </a:lnTo>
                  <a:lnTo>
                    <a:pt x="127" y="163"/>
                  </a:lnTo>
                  <a:lnTo>
                    <a:pt x="127" y="151"/>
                  </a:lnTo>
                  <a:lnTo>
                    <a:pt x="115" y="151"/>
                  </a:lnTo>
                  <a:lnTo>
                    <a:pt x="115" y="139"/>
                  </a:lnTo>
                  <a:lnTo>
                    <a:pt x="107" y="139"/>
                  </a:lnTo>
                  <a:lnTo>
                    <a:pt x="107" y="127"/>
                  </a:lnTo>
                  <a:lnTo>
                    <a:pt x="103" y="127"/>
                  </a:lnTo>
                  <a:lnTo>
                    <a:pt x="103" y="109"/>
                  </a:lnTo>
                  <a:lnTo>
                    <a:pt x="97" y="109"/>
                  </a:lnTo>
                  <a:lnTo>
                    <a:pt x="97" y="79"/>
                  </a:lnTo>
                  <a:lnTo>
                    <a:pt x="91" y="79"/>
                  </a:lnTo>
                  <a:lnTo>
                    <a:pt x="91" y="69"/>
                  </a:lnTo>
                  <a:lnTo>
                    <a:pt x="85" y="69"/>
                  </a:lnTo>
                  <a:lnTo>
                    <a:pt x="85" y="59"/>
                  </a:lnTo>
                  <a:lnTo>
                    <a:pt x="79" y="59"/>
                  </a:lnTo>
                  <a:lnTo>
                    <a:pt x="79" y="38"/>
                  </a:lnTo>
                  <a:lnTo>
                    <a:pt x="73" y="38"/>
                  </a:lnTo>
                  <a:lnTo>
                    <a:pt x="73" y="30"/>
                  </a:lnTo>
                  <a:lnTo>
                    <a:pt x="66" y="30"/>
                  </a:lnTo>
                  <a:lnTo>
                    <a:pt x="66" y="16"/>
                  </a:lnTo>
                  <a:lnTo>
                    <a:pt x="36" y="16"/>
                  </a:lnTo>
                  <a:lnTo>
                    <a:pt x="36" y="10"/>
                  </a:lnTo>
                  <a:lnTo>
                    <a:pt x="16" y="10"/>
                  </a:lnTo>
                  <a:lnTo>
                    <a:pt x="16" y="0"/>
                  </a:lnTo>
                  <a:lnTo>
                    <a:pt x="0" y="0"/>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4" name="Line 491"/>
            <p:cNvSpPr>
              <a:spLocks noChangeShapeType="1"/>
            </p:cNvSpPr>
            <p:nvPr/>
          </p:nvSpPr>
          <p:spPr bwMode="auto">
            <a:xfrm>
              <a:off x="6581199" y="2447792"/>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5" name="Line 492"/>
            <p:cNvSpPr>
              <a:spLocks noChangeShapeType="1"/>
            </p:cNvSpPr>
            <p:nvPr/>
          </p:nvSpPr>
          <p:spPr bwMode="auto">
            <a:xfrm>
              <a:off x="6590591" y="2466576"/>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6" name="Line 493"/>
            <p:cNvSpPr>
              <a:spLocks noChangeShapeType="1"/>
            </p:cNvSpPr>
            <p:nvPr/>
          </p:nvSpPr>
          <p:spPr bwMode="auto">
            <a:xfrm>
              <a:off x="6960011" y="315532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7" name="Line 494"/>
            <p:cNvSpPr>
              <a:spLocks noChangeShapeType="1"/>
            </p:cNvSpPr>
            <p:nvPr/>
          </p:nvSpPr>
          <p:spPr bwMode="auto">
            <a:xfrm>
              <a:off x="7180723" y="3397952"/>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8" name="Line 495"/>
            <p:cNvSpPr>
              <a:spLocks noChangeShapeType="1"/>
            </p:cNvSpPr>
            <p:nvPr/>
          </p:nvSpPr>
          <p:spPr bwMode="auto">
            <a:xfrm>
              <a:off x="7218291" y="3435520"/>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9" name="Line 496"/>
            <p:cNvSpPr>
              <a:spLocks noChangeShapeType="1"/>
            </p:cNvSpPr>
            <p:nvPr/>
          </p:nvSpPr>
          <p:spPr bwMode="auto">
            <a:xfrm>
              <a:off x="7268382" y="3488741"/>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0" name="Line 497"/>
            <p:cNvSpPr>
              <a:spLocks noChangeShapeType="1"/>
            </p:cNvSpPr>
            <p:nvPr/>
          </p:nvSpPr>
          <p:spPr bwMode="auto">
            <a:xfrm>
              <a:off x="7290297" y="3488741"/>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1" name="Line 498"/>
            <p:cNvSpPr>
              <a:spLocks noChangeShapeType="1"/>
            </p:cNvSpPr>
            <p:nvPr/>
          </p:nvSpPr>
          <p:spPr bwMode="auto">
            <a:xfrm>
              <a:off x="7395175" y="3543528"/>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2" name="Line 499"/>
            <p:cNvSpPr>
              <a:spLocks noChangeShapeType="1"/>
            </p:cNvSpPr>
            <p:nvPr/>
          </p:nvSpPr>
          <p:spPr bwMode="auto">
            <a:xfrm>
              <a:off x="7470311" y="3574835"/>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3" name="Line 500"/>
            <p:cNvSpPr>
              <a:spLocks noChangeShapeType="1"/>
            </p:cNvSpPr>
            <p:nvPr/>
          </p:nvSpPr>
          <p:spPr bwMode="auto">
            <a:xfrm>
              <a:off x="7495356" y="359675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4" name="Line 501"/>
            <p:cNvSpPr>
              <a:spLocks noChangeShapeType="1"/>
            </p:cNvSpPr>
            <p:nvPr/>
          </p:nvSpPr>
          <p:spPr bwMode="auto">
            <a:xfrm>
              <a:off x="7576754" y="3624926"/>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5" name="Line 502"/>
            <p:cNvSpPr>
              <a:spLocks noChangeShapeType="1"/>
            </p:cNvSpPr>
            <p:nvPr/>
          </p:nvSpPr>
          <p:spPr bwMode="auto">
            <a:xfrm>
              <a:off x="7598668" y="3628057"/>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6" name="Line 503"/>
            <p:cNvSpPr>
              <a:spLocks noChangeShapeType="1"/>
            </p:cNvSpPr>
            <p:nvPr/>
          </p:nvSpPr>
          <p:spPr bwMode="auto">
            <a:xfrm>
              <a:off x="7622149" y="3643710"/>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7" name="Line 504"/>
            <p:cNvSpPr>
              <a:spLocks noChangeShapeType="1"/>
            </p:cNvSpPr>
            <p:nvPr/>
          </p:nvSpPr>
          <p:spPr bwMode="auto">
            <a:xfrm>
              <a:off x="7672239" y="3646841"/>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8" name="Line 505"/>
            <p:cNvSpPr>
              <a:spLocks noChangeShapeType="1"/>
            </p:cNvSpPr>
            <p:nvPr/>
          </p:nvSpPr>
          <p:spPr bwMode="auto">
            <a:xfrm>
              <a:off x="7835035" y="3659363"/>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9" name="Line 506"/>
            <p:cNvSpPr>
              <a:spLocks noChangeShapeType="1"/>
            </p:cNvSpPr>
            <p:nvPr/>
          </p:nvSpPr>
          <p:spPr bwMode="auto">
            <a:xfrm>
              <a:off x="7867907" y="3659363"/>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0" name="Line 507"/>
            <p:cNvSpPr>
              <a:spLocks noChangeShapeType="1"/>
            </p:cNvSpPr>
            <p:nvPr/>
          </p:nvSpPr>
          <p:spPr bwMode="auto">
            <a:xfrm>
              <a:off x="7905475" y="3659363"/>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1" name="Line 508"/>
            <p:cNvSpPr>
              <a:spLocks noChangeShapeType="1"/>
            </p:cNvSpPr>
            <p:nvPr/>
          </p:nvSpPr>
          <p:spPr bwMode="auto">
            <a:xfrm>
              <a:off x="7983742" y="3668755"/>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2" name="Line 509"/>
            <p:cNvSpPr>
              <a:spLocks noChangeShapeType="1"/>
            </p:cNvSpPr>
            <p:nvPr/>
          </p:nvSpPr>
          <p:spPr bwMode="auto">
            <a:xfrm>
              <a:off x="8015048" y="3668755"/>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3" name="Line 510"/>
            <p:cNvSpPr>
              <a:spLocks noChangeShapeType="1"/>
            </p:cNvSpPr>
            <p:nvPr/>
          </p:nvSpPr>
          <p:spPr bwMode="auto">
            <a:xfrm>
              <a:off x="8040094"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4" name="Line 511"/>
            <p:cNvSpPr>
              <a:spLocks noChangeShapeType="1"/>
            </p:cNvSpPr>
            <p:nvPr/>
          </p:nvSpPr>
          <p:spPr bwMode="auto">
            <a:xfrm>
              <a:off x="8065139"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5" name="Line 512"/>
            <p:cNvSpPr>
              <a:spLocks noChangeShapeType="1"/>
            </p:cNvSpPr>
            <p:nvPr/>
          </p:nvSpPr>
          <p:spPr bwMode="auto">
            <a:xfrm>
              <a:off x="8088619"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6" name="Line 513"/>
            <p:cNvSpPr>
              <a:spLocks noChangeShapeType="1"/>
            </p:cNvSpPr>
            <p:nvPr/>
          </p:nvSpPr>
          <p:spPr bwMode="auto">
            <a:xfrm>
              <a:off x="8116795"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7" name="Line 514"/>
            <p:cNvSpPr>
              <a:spLocks noChangeShapeType="1"/>
            </p:cNvSpPr>
            <p:nvPr/>
          </p:nvSpPr>
          <p:spPr bwMode="auto">
            <a:xfrm>
              <a:off x="8135579"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8" name="Line 515"/>
            <p:cNvSpPr>
              <a:spLocks noChangeShapeType="1"/>
            </p:cNvSpPr>
            <p:nvPr/>
          </p:nvSpPr>
          <p:spPr bwMode="auto">
            <a:xfrm>
              <a:off x="8195062" y="3712585"/>
              <a:ext cx="0" cy="5478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9" name="Line 516"/>
            <p:cNvSpPr>
              <a:spLocks noChangeShapeType="1"/>
            </p:cNvSpPr>
            <p:nvPr/>
          </p:nvSpPr>
          <p:spPr bwMode="auto">
            <a:xfrm>
              <a:off x="8288983" y="3712585"/>
              <a:ext cx="0" cy="5478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0" name="Line 517"/>
            <p:cNvSpPr>
              <a:spLocks noChangeShapeType="1"/>
            </p:cNvSpPr>
            <p:nvPr/>
          </p:nvSpPr>
          <p:spPr bwMode="auto">
            <a:xfrm>
              <a:off x="8324985" y="3718846"/>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1" name="Line 518"/>
            <p:cNvSpPr>
              <a:spLocks noChangeShapeType="1"/>
            </p:cNvSpPr>
            <p:nvPr/>
          </p:nvSpPr>
          <p:spPr bwMode="auto">
            <a:xfrm>
              <a:off x="8393860"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2" name="Line 519"/>
            <p:cNvSpPr>
              <a:spLocks noChangeShapeType="1"/>
            </p:cNvSpPr>
            <p:nvPr/>
          </p:nvSpPr>
          <p:spPr bwMode="auto">
            <a:xfrm>
              <a:off x="8453343"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3" name="Line 520"/>
            <p:cNvSpPr>
              <a:spLocks noChangeShapeType="1"/>
            </p:cNvSpPr>
            <p:nvPr/>
          </p:nvSpPr>
          <p:spPr bwMode="auto">
            <a:xfrm>
              <a:off x="8475258"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4" name="Line 521"/>
            <p:cNvSpPr>
              <a:spLocks noChangeShapeType="1"/>
            </p:cNvSpPr>
            <p:nvPr/>
          </p:nvSpPr>
          <p:spPr bwMode="auto">
            <a:xfrm>
              <a:off x="8490911"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5" name="Line 522"/>
            <p:cNvSpPr>
              <a:spLocks noChangeShapeType="1"/>
            </p:cNvSpPr>
            <p:nvPr/>
          </p:nvSpPr>
          <p:spPr bwMode="auto">
            <a:xfrm>
              <a:off x="8506565"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6" name="Line 523"/>
            <p:cNvSpPr>
              <a:spLocks noChangeShapeType="1"/>
            </p:cNvSpPr>
            <p:nvPr/>
          </p:nvSpPr>
          <p:spPr bwMode="auto">
            <a:xfrm>
              <a:off x="8522218"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7" name="Line 524"/>
            <p:cNvSpPr>
              <a:spLocks noChangeShapeType="1"/>
            </p:cNvSpPr>
            <p:nvPr/>
          </p:nvSpPr>
          <p:spPr bwMode="auto">
            <a:xfrm>
              <a:off x="8544133"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8" name="Line 525"/>
            <p:cNvSpPr>
              <a:spLocks noChangeShapeType="1"/>
            </p:cNvSpPr>
            <p:nvPr/>
          </p:nvSpPr>
          <p:spPr bwMode="auto">
            <a:xfrm>
              <a:off x="8586397" y="3739195"/>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9" name="Line 526"/>
            <p:cNvSpPr>
              <a:spLocks noChangeShapeType="1"/>
            </p:cNvSpPr>
            <p:nvPr/>
          </p:nvSpPr>
          <p:spPr bwMode="auto">
            <a:xfrm>
              <a:off x="8564482"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0" name="Line 527"/>
            <p:cNvSpPr>
              <a:spLocks noChangeShapeType="1"/>
            </p:cNvSpPr>
            <p:nvPr/>
          </p:nvSpPr>
          <p:spPr bwMode="auto">
            <a:xfrm>
              <a:off x="8605181"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1" name="Line 528"/>
            <p:cNvSpPr>
              <a:spLocks noChangeShapeType="1"/>
            </p:cNvSpPr>
            <p:nvPr/>
          </p:nvSpPr>
          <p:spPr bwMode="auto">
            <a:xfrm>
              <a:off x="8614573"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2" name="Line 529"/>
            <p:cNvSpPr>
              <a:spLocks noChangeShapeType="1"/>
            </p:cNvSpPr>
            <p:nvPr/>
          </p:nvSpPr>
          <p:spPr bwMode="auto">
            <a:xfrm>
              <a:off x="8633357"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3" name="Line 530"/>
            <p:cNvSpPr>
              <a:spLocks noChangeShapeType="1"/>
            </p:cNvSpPr>
            <p:nvPr/>
          </p:nvSpPr>
          <p:spPr bwMode="auto">
            <a:xfrm>
              <a:off x="8652141"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4" name="Line 531"/>
            <p:cNvSpPr>
              <a:spLocks noChangeShapeType="1"/>
            </p:cNvSpPr>
            <p:nvPr/>
          </p:nvSpPr>
          <p:spPr bwMode="auto">
            <a:xfrm>
              <a:off x="8664664"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5" name="Line 532"/>
            <p:cNvSpPr>
              <a:spLocks noChangeShapeType="1"/>
            </p:cNvSpPr>
            <p:nvPr/>
          </p:nvSpPr>
          <p:spPr bwMode="auto">
            <a:xfrm>
              <a:off x="8260806" y="3712585"/>
              <a:ext cx="0" cy="5478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6" name="Line 533"/>
            <p:cNvSpPr>
              <a:spLocks noChangeShapeType="1"/>
            </p:cNvSpPr>
            <p:nvPr/>
          </p:nvSpPr>
          <p:spPr bwMode="auto">
            <a:xfrm>
              <a:off x="7413959" y="3556051"/>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517" name="Group 516"/>
          <p:cNvGrpSpPr/>
          <p:nvPr/>
        </p:nvGrpSpPr>
        <p:grpSpPr>
          <a:xfrm>
            <a:off x="6562415" y="2543091"/>
            <a:ext cx="2105380" cy="962683"/>
            <a:chOff x="6562415" y="2444661"/>
            <a:chExt cx="2105380" cy="962683"/>
          </a:xfrm>
        </p:grpSpPr>
        <p:sp>
          <p:nvSpPr>
            <p:cNvPr id="518" name="Freeform 534"/>
            <p:cNvSpPr>
              <a:spLocks/>
            </p:cNvSpPr>
            <p:nvPr/>
          </p:nvSpPr>
          <p:spPr bwMode="auto">
            <a:xfrm>
              <a:off x="6562415" y="2444661"/>
              <a:ext cx="2105380" cy="909461"/>
            </a:xfrm>
            <a:custGeom>
              <a:avLst/>
              <a:gdLst>
                <a:gd name="T0" fmla="*/ 1293 w 1345"/>
                <a:gd name="T1" fmla="*/ 581 h 581"/>
                <a:gd name="T2" fmla="*/ 1238 w 1345"/>
                <a:gd name="T3" fmla="*/ 577 h 581"/>
                <a:gd name="T4" fmla="*/ 1142 w 1345"/>
                <a:gd name="T5" fmla="*/ 569 h 581"/>
                <a:gd name="T6" fmla="*/ 977 w 1345"/>
                <a:gd name="T7" fmla="*/ 562 h 581"/>
                <a:gd name="T8" fmla="*/ 930 w 1345"/>
                <a:gd name="T9" fmla="*/ 554 h 581"/>
                <a:gd name="T10" fmla="*/ 910 w 1345"/>
                <a:gd name="T11" fmla="*/ 546 h 581"/>
                <a:gd name="T12" fmla="*/ 858 w 1345"/>
                <a:gd name="T13" fmla="*/ 542 h 581"/>
                <a:gd name="T14" fmla="*/ 852 w 1345"/>
                <a:gd name="T15" fmla="*/ 536 h 581"/>
                <a:gd name="T16" fmla="*/ 753 w 1345"/>
                <a:gd name="T17" fmla="*/ 532 h 581"/>
                <a:gd name="T18" fmla="*/ 705 w 1345"/>
                <a:gd name="T19" fmla="*/ 526 h 581"/>
                <a:gd name="T20" fmla="*/ 677 w 1345"/>
                <a:gd name="T21" fmla="*/ 514 h 581"/>
                <a:gd name="T22" fmla="*/ 656 w 1345"/>
                <a:gd name="T23" fmla="*/ 506 h 581"/>
                <a:gd name="T24" fmla="*/ 604 w 1345"/>
                <a:gd name="T25" fmla="*/ 498 h 581"/>
                <a:gd name="T26" fmla="*/ 546 w 1345"/>
                <a:gd name="T27" fmla="*/ 484 h 581"/>
                <a:gd name="T28" fmla="*/ 536 w 1345"/>
                <a:gd name="T29" fmla="*/ 476 h 581"/>
                <a:gd name="T30" fmla="*/ 495 w 1345"/>
                <a:gd name="T31" fmla="*/ 460 h 581"/>
                <a:gd name="T32" fmla="*/ 463 w 1345"/>
                <a:gd name="T33" fmla="*/ 450 h 581"/>
                <a:gd name="T34" fmla="*/ 419 w 1345"/>
                <a:gd name="T35" fmla="*/ 444 h 581"/>
                <a:gd name="T36" fmla="*/ 401 w 1345"/>
                <a:gd name="T37" fmla="*/ 431 h 581"/>
                <a:gd name="T38" fmla="*/ 344 w 1345"/>
                <a:gd name="T39" fmla="*/ 413 h 581"/>
                <a:gd name="T40" fmla="*/ 338 w 1345"/>
                <a:gd name="T41" fmla="*/ 399 h 581"/>
                <a:gd name="T42" fmla="*/ 318 w 1345"/>
                <a:gd name="T43" fmla="*/ 395 h 581"/>
                <a:gd name="T44" fmla="*/ 296 w 1345"/>
                <a:gd name="T45" fmla="*/ 385 h 581"/>
                <a:gd name="T46" fmla="*/ 284 w 1345"/>
                <a:gd name="T47" fmla="*/ 363 h 581"/>
                <a:gd name="T48" fmla="*/ 278 w 1345"/>
                <a:gd name="T49" fmla="*/ 347 h 581"/>
                <a:gd name="T50" fmla="*/ 272 w 1345"/>
                <a:gd name="T51" fmla="*/ 337 h 581"/>
                <a:gd name="T52" fmla="*/ 262 w 1345"/>
                <a:gd name="T53" fmla="*/ 321 h 581"/>
                <a:gd name="T54" fmla="*/ 254 w 1345"/>
                <a:gd name="T55" fmla="*/ 315 h 581"/>
                <a:gd name="T56" fmla="*/ 248 w 1345"/>
                <a:gd name="T57" fmla="*/ 306 h 581"/>
                <a:gd name="T58" fmla="*/ 224 w 1345"/>
                <a:gd name="T59" fmla="*/ 294 h 581"/>
                <a:gd name="T60" fmla="*/ 215 w 1345"/>
                <a:gd name="T61" fmla="*/ 286 h 581"/>
                <a:gd name="T62" fmla="*/ 211 w 1345"/>
                <a:gd name="T63" fmla="*/ 272 h 581"/>
                <a:gd name="T64" fmla="*/ 207 w 1345"/>
                <a:gd name="T65" fmla="*/ 244 h 581"/>
                <a:gd name="T66" fmla="*/ 199 w 1345"/>
                <a:gd name="T67" fmla="*/ 226 h 581"/>
                <a:gd name="T68" fmla="*/ 191 w 1345"/>
                <a:gd name="T69" fmla="*/ 214 h 581"/>
                <a:gd name="T70" fmla="*/ 183 w 1345"/>
                <a:gd name="T71" fmla="*/ 208 h 581"/>
                <a:gd name="T72" fmla="*/ 171 w 1345"/>
                <a:gd name="T73" fmla="*/ 198 h 581"/>
                <a:gd name="T74" fmla="*/ 165 w 1345"/>
                <a:gd name="T75" fmla="*/ 179 h 581"/>
                <a:gd name="T76" fmla="*/ 149 w 1345"/>
                <a:gd name="T77" fmla="*/ 165 h 581"/>
                <a:gd name="T78" fmla="*/ 145 w 1345"/>
                <a:gd name="T79" fmla="*/ 155 h 581"/>
                <a:gd name="T80" fmla="*/ 135 w 1345"/>
                <a:gd name="T81" fmla="*/ 137 h 581"/>
                <a:gd name="T82" fmla="*/ 127 w 1345"/>
                <a:gd name="T83" fmla="*/ 121 h 581"/>
                <a:gd name="T84" fmla="*/ 121 w 1345"/>
                <a:gd name="T85" fmla="*/ 97 h 581"/>
                <a:gd name="T86" fmla="*/ 113 w 1345"/>
                <a:gd name="T87" fmla="*/ 91 h 581"/>
                <a:gd name="T88" fmla="*/ 101 w 1345"/>
                <a:gd name="T89" fmla="*/ 79 h 581"/>
                <a:gd name="T90" fmla="*/ 87 w 1345"/>
                <a:gd name="T91" fmla="*/ 61 h 581"/>
                <a:gd name="T92" fmla="*/ 79 w 1345"/>
                <a:gd name="T93" fmla="*/ 40 h 581"/>
                <a:gd name="T94" fmla="*/ 72 w 1345"/>
                <a:gd name="T95" fmla="*/ 26 h 581"/>
                <a:gd name="T96" fmla="*/ 66 w 1345"/>
                <a:gd name="T97" fmla="*/ 16 h 581"/>
                <a:gd name="T98" fmla="*/ 34 w 1345"/>
                <a:gd name="T99" fmla="*/ 12 h 581"/>
                <a:gd name="T100" fmla="*/ 20 w 1345"/>
                <a:gd name="T101" fmla="*/ 8 h 581"/>
                <a:gd name="T102" fmla="*/ 0 w 1345"/>
                <a:gd name="T10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5" h="581">
                  <a:moveTo>
                    <a:pt x="1345" y="581"/>
                  </a:moveTo>
                  <a:lnTo>
                    <a:pt x="1293" y="581"/>
                  </a:lnTo>
                  <a:lnTo>
                    <a:pt x="1293" y="577"/>
                  </a:lnTo>
                  <a:lnTo>
                    <a:pt x="1238" y="577"/>
                  </a:lnTo>
                  <a:lnTo>
                    <a:pt x="1238" y="569"/>
                  </a:lnTo>
                  <a:lnTo>
                    <a:pt x="1142" y="569"/>
                  </a:lnTo>
                  <a:lnTo>
                    <a:pt x="1142" y="562"/>
                  </a:lnTo>
                  <a:lnTo>
                    <a:pt x="977" y="562"/>
                  </a:lnTo>
                  <a:lnTo>
                    <a:pt x="977" y="554"/>
                  </a:lnTo>
                  <a:lnTo>
                    <a:pt x="930" y="554"/>
                  </a:lnTo>
                  <a:lnTo>
                    <a:pt x="930" y="546"/>
                  </a:lnTo>
                  <a:lnTo>
                    <a:pt x="910" y="546"/>
                  </a:lnTo>
                  <a:lnTo>
                    <a:pt x="910" y="542"/>
                  </a:lnTo>
                  <a:lnTo>
                    <a:pt x="858" y="542"/>
                  </a:lnTo>
                  <a:lnTo>
                    <a:pt x="858" y="536"/>
                  </a:lnTo>
                  <a:lnTo>
                    <a:pt x="852" y="536"/>
                  </a:lnTo>
                  <a:lnTo>
                    <a:pt x="852" y="532"/>
                  </a:lnTo>
                  <a:lnTo>
                    <a:pt x="753" y="532"/>
                  </a:lnTo>
                  <a:lnTo>
                    <a:pt x="753" y="526"/>
                  </a:lnTo>
                  <a:lnTo>
                    <a:pt x="705" y="526"/>
                  </a:lnTo>
                  <a:lnTo>
                    <a:pt x="705" y="514"/>
                  </a:lnTo>
                  <a:lnTo>
                    <a:pt x="677" y="514"/>
                  </a:lnTo>
                  <a:lnTo>
                    <a:pt x="677" y="506"/>
                  </a:lnTo>
                  <a:lnTo>
                    <a:pt x="656" y="506"/>
                  </a:lnTo>
                  <a:lnTo>
                    <a:pt x="656" y="498"/>
                  </a:lnTo>
                  <a:lnTo>
                    <a:pt x="604" y="498"/>
                  </a:lnTo>
                  <a:lnTo>
                    <a:pt x="604" y="484"/>
                  </a:lnTo>
                  <a:lnTo>
                    <a:pt x="546" y="484"/>
                  </a:lnTo>
                  <a:lnTo>
                    <a:pt x="546" y="476"/>
                  </a:lnTo>
                  <a:lnTo>
                    <a:pt x="536" y="476"/>
                  </a:lnTo>
                  <a:lnTo>
                    <a:pt x="536" y="460"/>
                  </a:lnTo>
                  <a:lnTo>
                    <a:pt x="495" y="460"/>
                  </a:lnTo>
                  <a:lnTo>
                    <a:pt x="495" y="450"/>
                  </a:lnTo>
                  <a:lnTo>
                    <a:pt x="463" y="450"/>
                  </a:lnTo>
                  <a:lnTo>
                    <a:pt x="463" y="444"/>
                  </a:lnTo>
                  <a:lnTo>
                    <a:pt x="419" y="444"/>
                  </a:lnTo>
                  <a:lnTo>
                    <a:pt x="419" y="431"/>
                  </a:lnTo>
                  <a:lnTo>
                    <a:pt x="401" y="431"/>
                  </a:lnTo>
                  <a:lnTo>
                    <a:pt x="401" y="413"/>
                  </a:lnTo>
                  <a:lnTo>
                    <a:pt x="344" y="413"/>
                  </a:lnTo>
                  <a:lnTo>
                    <a:pt x="344" y="399"/>
                  </a:lnTo>
                  <a:lnTo>
                    <a:pt x="338" y="399"/>
                  </a:lnTo>
                  <a:lnTo>
                    <a:pt x="338" y="395"/>
                  </a:lnTo>
                  <a:lnTo>
                    <a:pt x="318" y="395"/>
                  </a:lnTo>
                  <a:lnTo>
                    <a:pt x="318" y="385"/>
                  </a:lnTo>
                  <a:lnTo>
                    <a:pt x="296" y="385"/>
                  </a:lnTo>
                  <a:lnTo>
                    <a:pt x="296" y="363"/>
                  </a:lnTo>
                  <a:lnTo>
                    <a:pt x="284" y="363"/>
                  </a:lnTo>
                  <a:lnTo>
                    <a:pt x="284" y="347"/>
                  </a:lnTo>
                  <a:lnTo>
                    <a:pt x="278" y="347"/>
                  </a:lnTo>
                  <a:lnTo>
                    <a:pt x="278" y="337"/>
                  </a:lnTo>
                  <a:lnTo>
                    <a:pt x="272" y="337"/>
                  </a:lnTo>
                  <a:lnTo>
                    <a:pt x="272" y="321"/>
                  </a:lnTo>
                  <a:lnTo>
                    <a:pt x="262" y="321"/>
                  </a:lnTo>
                  <a:lnTo>
                    <a:pt x="262" y="315"/>
                  </a:lnTo>
                  <a:lnTo>
                    <a:pt x="254" y="315"/>
                  </a:lnTo>
                  <a:lnTo>
                    <a:pt x="254" y="306"/>
                  </a:lnTo>
                  <a:lnTo>
                    <a:pt x="248" y="306"/>
                  </a:lnTo>
                  <a:lnTo>
                    <a:pt x="248" y="294"/>
                  </a:lnTo>
                  <a:lnTo>
                    <a:pt x="224" y="294"/>
                  </a:lnTo>
                  <a:lnTo>
                    <a:pt x="224" y="286"/>
                  </a:lnTo>
                  <a:lnTo>
                    <a:pt x="215" y="286"/>
                  </a:lnTo>
                  <a:lnTo>
                    <a:pt x="215" y="272"/>
                  </a:lnTo>
                  <a:lnTo>
                    <a:pt x="211" y="272"/>
                  </a:lnTo>
                  <a:lnTo>
                    <a:pt x="211" y="244"/>
                  </a:lnTo>
                  <a:lnTo>
                    <a:pt x="207" y="244"/>
                  </a:lnTo>
                  <a:lnTo>
                    <a:pt x="207" y="226"/>
                  </a:lnTo>
                  <a:lnTo>
                    <a:pt x="199" y="226"/>
                  </a:lnTo>
                  <a:lnTo>
                    <a:pt x="199" y="214"/>
                  </a:lnTo>
                  <a:lnTo>
                    <a:pt x="191" y="214"/>
                  </a:lnTo>
                  <a:lnTo>
                    <a:pt x="191" y="208"/>
                  </a:lnTo>
                  <a:lnTo>
                    <a:pt x="183" y="208"/>
                  </a:lnTo>
                  <a:lnTo>
                    <a:pt x="183" y="198"/>
                  </a:lnTo>
                  <a:lnTo>
                    <a:pt x="171" y="198"/>
                  </a:lnTo>
                  <a:lnTo>
                    <a:pt x="171" y="179"/>
                  </a:lnTo>
                  <a:lnTo>
                    <a:pt x="165" y="179"/>
                  </a:lnTo>
                  <a:lnTo>
                    <a:pt x="165" y="165"/>
                  </a:lnTo>
                  <a:lnTo>
                    <a:pt x="149" y="165"/>
                  </a:lnTo>
                  <a:lnTo>
                    <a:pt x="149" y="155"/>
                  </a:lnTo>
                  <a:lnTo>
                    <a:pt x="145" y="155"/>
                  </a:lnTo>
                  <a:lnTo>
                    <a:pt x="145" y="137"/>
                  </a:lnTo>
                  <a:lnTo>
                    <a:pt x="135" y="137"/>
                  </a:lnTo>
                  <a:lnTo>
                    <a:pt x="135" y="121"/>
                  </a:lnTo>
                  <a:lnTo>
                    <a:pt x="127" y="121"/>
                  </a:lnTo>
                  <a:lnTo>
                    <a:pt x="127" y="97"/>
                  </a:lnTo>
                  <a:lnTo>
                    <a:pt x="121" y="97"/>
                  </a:lnTo>
                  <a:lnTo>
                    <a:pt x="121" y="91"/>
                  </a:lnTo>
                  <a:lnTo>
                    <a:pt x="113" y="91"/>
                  </a:lnTo>
                  <a:lnTo>
                    <a:pt x="113" y="79"/>
                  </a:lnTo>
                  <a:lnTo>
                    <a:pt x="101" y="79"/>
                  </a:lnTo>
                  <a:lnTo>
                    <a:pt x="101" y="61"/>
                  </a:lnTo>
                  <a:lnTo>
                    <a:pt x="87" y="61"/>
                  </a:lnTo>
                  <a:lnTo>
                    <a:pt x="87" y="40"/>
                  </a:lnTo>
                  <a:lnTo>
                    <a:pt x="79" y="40"/>
                  </a:lnTo>
                  <a:lnTo>
                    <a:pt x="79" y="26"/>
                  </a:lnTo>
                  <a:lnTo>
                    <a:pt x="72" y="26"/>
                  </a:lnTo>
                  <a:lnTo>
                    <a:pt x="72" y="16"/>
                  </a:lnTo>
                  <a:lnTo>
                    <a:pt x="66" y="16"/>
                  </a:lnTo>
                  <a:lnTo>
                    <a:pt x="66" y="12"/>
                  </a:lnTo>
                  <a:lnTo>
                    <a:pt x="34" y="12"/>
                  </a:lnTo>
                  <a:lnTo>
                    <a:pt x="34" y="8"/>
                  </a:lnTo>
                  <a:lnTo>
                    <a:pt x="20" y="8"/>
                  </a:lnTo>
                  <a:lnTo>
                    <a:pt x="20"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9" name="Line 535"/>
            <p:cNvSpPr>
              <a:spLocks noChangeShapeType="1"/>
            </p:cNvSpPr>
            <p:nvPr/>
          </p:nvSpPr>
          <p:spPr bwMode="auto">
            <a:xfrm>
              <a:off x="6609375" y="2460315"/>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0" name="Line 536"/>
            <p:cNvSpPr>
              <a:spLocks noChangeShapeType="1"/>
            </p:cNvSpPr>
            <p:nvPr/>
          </p:nvSpPr>
          <p:spPr bwMode="auto">
            <a:xfrm>
              <a:off x="6988187" y="2953396"/>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1" name="Line 537"/>
            <p:cNvSpPr>
              <a:spLocks noChangeShapeType="1"/>
            </p:cNvSpPr>
            <p:nvPr/>
          </p:nvSpPr>
          <p:spPr bwMode="auto">
            <a:xfrm>
              <a:off x="7149416" y="3094276"/>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2" name="Line 538"/>
            <p:cNvSpPr>
              <a:spLocks noChangeShapeType="1"/>
            </p:cNvSpPr>
            <p:nvPr/>
          </p:nvSpPr>
          <p:spPr bwMode="auto">
            <a:xfrm>
              <a:off x="7237075" y="3139671"/>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3" name="Line 539"/>
            <p:cNvSpPr>
              <a:spLocks noChangeShapeType="1"/>
            </p:cNvSpPr>
            <p:nvPr/>
          </p:nvSpPr>
          <p:spPr bwMode="auto">
            <a:xfrm>
              <a:off x="7287166" y="314906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4" name="Line 540"/>
            <p:cNvSpPr>
              <a:spLocks noChangeShapeType="1"/>
            </p:cNvSpPr>
            <p:nvPr/>
          </p:nvSpPr>
          <p:spPr bwMode="auto">
            <a:xfrm>
              <a:off x="7401436" y="3180370"/>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5" name="Line 541"/>
            <p:cNvSpPr>
              <a:spLocks noChangeShapeType="1"/>
            </p:cNvSpPr>
            <p:nvPr/>
          </p:nvSpPr>
          <p:spPr bwMode="auto">
            <a:xfrm>
              <a:off x="7426481" y="3202285"/>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6" name="Line 542"/>
            <p:cNvSpPr>
              <a:spLocks noChangeShapeType="1"/>
            </p:cNvSpPr>
            <p:nvPr/>
          </p:nvSpPr>
          <p:spPr bwMode="auto">
            <a:xfrm>
              <a:off x="7498487" y="3208546"/>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7" name="Line 543"/>
            <p:cNvSpPr>
              <a:spLocks noChangeShapeType="1"/>
            </p:cNvSpPr>
            <p:nvPr/>
          </p:nvSpPr>
          <p:spPr bwMode="auto">
            <a:xfrm>
              <a:off x="7557970" y="3227330"/>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8" name="Line 544"/>
            <p:cNvSpPr>
              <a:spLocks noChangeShapeType="1"/>
            </p:cNvSpPr>
            <p:nvPr/>
          </p:nvSpPr>
          <p:spPr bwMode="auto">
            <a:xfrm>
              <a:off x="7570492" y="3227330"/>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9" name="Line 545"/>
            <p:cNvSpPr>
              <a:spLocks noChangeShapeType="1"/>
            </p:cNvSpPr>
            <p:nvPr/>
          </p:nvSpPr>
          <p:spPr bwMode="auto">
            <a:xfrm>
              <a:off x="7611191" y="32398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0" name="Line 546"/>
            <p:cNvSpPr>
              <a:spLocks noChangeShapeType="1"/>
            </p:cNvSpPr>
            <p:nvPr/>
          </p:nvSpPr>
          <p:spPr bwMode="auto">
            <a:xfrm>
              <a:off x="7628410" y="3246114"/>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1" name="Line 547"/>
            <p:cNvSpPr>
              <a:spLocks noChangeShapeType="1"/>
            </p:cNvSpPr>
            <p:nvPr/>
          </p:nvSpPr>
          <p:spPr bwMode="auto">
            <a:xfrm>
              <a:off x="7656586" y="3252376"/>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2" name="Line 548"/>
            <p:cNvSpPr>
              <a:spLocks noChangeShapeType="1"/>
            </p:cNvSpPr>
            <p:nvPr/>
          </p:nvSpPr>
          <p:spPr bwMode="auto">
            <a:xfrm>
              <a:off x="7716069" y="3271160"/>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3" name="Line 549"/>
            <p:cNvSpPr>
              <a:spLocks noChangeShapeType="1"/>
            </p:cNvSpPr>
            <p:nvPr/>
          </p:nvSpPr>
          <p:spPr bwMode="auto">
            <a:xfrm>
              <a:off x="7797466" y="3280552"/>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4" name="Line 550"/>
            <p:cNvSpPr>
              <a:spLocks noChangeShapeType="1"/>
            </p:cNvSpPr>
            <p:nvPr/>
          </p:nvSpPr>
          <p:spPr bwMode="auto">
            <a:xfrm>
              <a:off x="7838165" y="3280552"/>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5" name="Line 551"/>
            <p:cNvSpPr>
              <a:spLocks noChangeShapeType="1"/>
            </p:cNvSpPr>
            <p:nvPr/>
          </p:nvSpPr>
          <p:spPr bwMode="auto">
            <a:xfrm>
              <a:off x="7908605" y="3293074"/>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6" name="Line 552"/>
            <p:cNvSpPr>
              <a:spLocks noChangeShapeType="1"/>
            </p:cNvSpPr>
            <p:nvPr/>
          </p:nvSpPr>
          <p:spPr bwMode="auto">
            <a:xfrm>
              <a:off x="7955566" y="3293074"/>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7" name="Line 553"/>
            <p:cNvSpPr>
              <a:spLocks noChangeShapeType="1"/>
            </p:cNvSpPr>
            <p:nvPr/>
          </p:nvSpPr>
          <p:spPr bwMode="auto">
            <a:xfrm>
              <a:off x="7986872" y="3305597"/>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8" name="Line 554"/>
            <p:cNvSpPr>
              <a:spLocks noChangeShapeType="1"/>
            </p:cNvSpPr>
            <p:nvPr/>
          </p:nvSpPr>
          <p:spPr bwMode="auto">
            <a:xfrm>
              <a:off x="8002526" y="3305597"/>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9" name="Line 555"/>
            <p:cNvSpPr>
              <a:spLocks noChangeShapeType="1"/>
            </p:cNvSpPr>
            <p:nvPr/>
          </p:nvSpPr>
          <p:spPr bwMode="auto">
            <a:xfrm>
              <a:off x="8018179" y="3305597"/>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0" name="Line 556"/>
            <p:cNvSpPr>
              <a:spLocks noChangeShapeType="1"/>
            </p:cNvSpPr>
            <p:nvPr/>
          </p:nvSpPr>
          <p:spPr bwMode="auto">
            <a:xfrm>
              <a:off x="8058878" y="3311858"/>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1" name="Line 557"/>
            <p:cNvSpPr>
              <a:spLocks noChangeShapeType="1"/>
            </p:cNvSpPr>
            <p:nvPr/>
          </p:nvSpPr>
          <p:spPr bwMode="auto">
            <a:xfrm>
              <a:off x="8077662" y="3311858"/>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2" name="Line 558"/>
            <p:cNvSpPr>
              <a:spLocks noChangeShapeType="1"/>
            </p:cNvSpPr>
            <p:nvPr/>
          </p:nvSpPr>
          <p:spPr bwMode="auto">
            <a:xfrm>
              <a:off x="8123057"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3" name="Line 559"/>
            <p:cNvSpPr>
              <a:spLocks noChangeShapeType="1"/>
            </p:cNvSpPr>
            <p:nvPr/>
          </p:nvSpPr>
          <p:spPr bwMode="auto">
            <a:xfrm>
              <a:off x="8166886"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4" name="Line 560"/>
            <p:cNvSpPr>
              <a:spLocks noChangeShapeType="1"/>
            </p:cNvSpPr>
            <p:nvPr/>
          </p:nvSpPr>
          <p:spPr bwMode="auto">
            <a:xfrm>
              <a:off x="8251414"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5" name="Line 561"/>
            <p:cNvSpPr>
              <a:spLocks noChangeShapeType="1"/>
            </p:cNvSpPr>
            <p:nvPr/>
          </p:nvSpPr>
          <p:spPr bwMode="auto">
            <a:xfrm>
              <a:off x="8307767"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6" name="Line 562"/>
            <p:cNvSpPr>
              <a:spLocks noChangeShapeType="1"/>
            </p:cNvSpPr>
            <p:nvPr/>
          </p:nvSpPr>
          <p:spPr bwMode="auto">
            <a:xfrm>
              <a:off x="8328116"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7" name="Line 563"/>
            <p:cNvSpPr>
              <a:spLocks noChangeShapeType="1"/>
            </p:cNvSpPr>
            <p:nvPr/>
          </p:nvSpPr>
          <p:spPr bwMode="auto">
            <a:xfrm>
              <a:off x="8343769"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8" name="Line 564"/>
            <p:cNvSpPr>
              <a:spLocks noChangeShapeType="1"/>
            </p:cNvSpPr>
            <p:nvPr/>
          </p:nvSpPr>
          <p:spPr bwMode="auto">
            <a:xfrm>
              <a:off x="8465866" y="3335338"/>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9" name="Line 565"/>
            <p:cNvSpPr>
              <a:spLocks noChangeShapeType="1"/>
            </p:cNvSpPr>
            <p:nvPr/>
          </p:nvSpPr>
          <p:spPr bwMode="auto">
            <a:xfrm>
              <a:off x="8481519" y="3335338"/>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0" name="Line 566"/>
            <p:cNvSpPr>
              <a:spLocks noChangeShapeType="1"/>
            </p:cNvSpPr>
            <p:nvPr/>
          </p:nvSpPr>
          <p:spPr bwMode="auto">
            <a:xfrm>
              <a:off x="8497172" y="3341600"/>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1" name="Line 567"/>
            <p:cNvSpPr>
              <a:spLocks noChangeShapeType="1"/>
            </p:cNvSpPr>
            <p:nvPr/>
          </p:nvSpPr>
          <p:spPr bwMode="auto">
            <a:xfrm>
              <a:off x="8506565" y="3350992"/>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2" name="Line 568"/>
            <p:cNvSpPr>
              <a:spLocks noChangeShapeType="1"/>
            </p:cNvSpPr>
            <p:nvPr/>
          </p:nvSpPr>
          <p:spPr bwMode="auto">
            <a:xfrm>
              <a:off x="8531610" y="3350992"/>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3" name="Line 569"/>
            <p:cNvSpPr>
              <a:spLocks noChangeShapeType="1"/>
            </p:cNvSpPr>
            <p:nvPr/>
          </p:nvSpPr>
          <p:spPr bwMode="auto">
            <a:xfrm>
              <a:off x="8553525" y="3350992"/>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4" name="Line 570"/>
            <p:cNvSpPr>
              <a:spLocks noChangeShapeType="1"/>
            </p:cNvSpPr>
            <p:nvPr/>
          </p:nvSpPr>
          <p:spPr bwMode="auto">
            <a:xfrm>
              <a:off x="8586397" y="3350992"/>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5" name="Line 571"/>
            <p:cNvSpPr>
              <a:spLocks noChangeShapeType="1"/>
            </p:cNvSpPr>
            <p:nvPr/>
          </p:nvSpPr>
          <p:spPr bwMode="auto">
            <a:xfrm>
              <a:off x="8598919"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6" name="Line 572"/>
            <p:cNvSpPr>
              <a:spLocks noChangeShapeType="1"/>
            </p:cNvSpPr>
            <p:nvPr/>
          </p:nvSpPr>
          <p:spPr bwMode="auto">
            <a:xfrm>
              <a:off x="8617704"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7" name="Line 573"/>
            <p:cNvSpPr>
              <a:spLocks noChangeShapeType="1"/>
            </p:cNvSpPr>
            <p:nvPr/>
          </p:nvSpPr>
          <p:spPr bwMode="auto">
            <a:xfrm>
              <a:off x="8636488"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8" name="Line 574"/>
            <p:cNvSpPr>
              <a:spLocks noChangeShapeType="1"/>
            </p:cNvSpPr>
            <p:nvPr/>
          </p:nvSpPr>
          <p:spPr bwMode="auto">
            <a:xfrm>
              <a:off x="8649010"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9" name="Line 575"/>
            <p:cNvSpPr>
              <a:spLocks noChangeShapeType="1"/>
            </p:cNvSpPr>
            <p:nvPr/>
          </p:nvSpPr>
          <p:spPr bwMode="auto">
            <a:xfrm>
              <a:off x="8658402"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0" name="Line 576"/>
            <p:cNvSpPr>
              <a:spLocks noChangeShapeType="1"/>
            </p:cNvSpPr>
            <p:nvPr/>
          </p:nvSpPr>
          <p:spPr bwMode="auto">
            <a:xfrm>
              <a:off x="8667794"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561" name="Group 560"/>
          <p:cNvGrpSpPr/>
          <p:nvPr/>
        </p:nvGrpSpPr>
        <p:grpSpPr>
          <a:xfrm>
            <a:off x="6562415" y="2536830"/>
            <a:ext cx="2092857" cy="934506"/>
            <a:chOff x="6562415" y="2438400"/>
            <a:chExt cx="2092857" cy="934506"/>
          </a:xfrm>
        </p:grpSpPr>
        <p:sp>
          <p:nvSpPr>
            <p:cNvPr id="562" name="Freeform 577"/>
            <p:cNvSpPr>
              <a:spLocks/>
            </p:cNvSpPr>
            <p:nvPr/>
          </p:nvSpPr>
          <p:spPr bwMode="auto">
            <a:xfrm>
              <a:off x="6562415" y="2438400"/>
              <a:ext cx="2092857" cy="882850"/>
            </a:xfrm>
            <a:custGeom>
              <a:avLst/>
              <a:gdLst>
                <a:gd name="T0" fmla="*/ 981 w 1337"/>
                <a:gd name="T1" fmla="*/ 564 h 564"/>
                <a:gd name="T2" fmla="*/ 856 w 1337"/>
                <a:gd name="T3" fmla="*/ 548 h 564"/>
                <a:gd name="T4" fmla="*/ 749 w 1337"/>
                <a:gd name="T5" fmla="*/ 538 h 564"/>
                <a:gd name="T6" fmla="*/ 707 w 1337"/>
                <a:gd name="T7" fmla="*/ 532 h 564"/>
                <a:gd name="T8" fmla="*/ 703 w 1337"/>
                <a:gd name="T9" fmla="*/ 524 h 564"/>
                <a:gd name="T10" fmla="*/ 672 w 1337"/>
                <a:gd name="T11" fmla="*/ 530 h 564"/>
                <a:gd name="T12" fmla="*/ 658 w 1337"/>
                <a:gd name="T13" fmla="*/ 520 h 564"/>
                <a:gd name="T14" fmla="*/ 610 w 1337"/>
                <a:gd name="T15" fmla="*/ 520 h 564"/>
                <a:gd name="T16" fmla="*/ 594 w 1337"/>
                <a:gd name="T17" fmla="*/ 490 h 564"/>
                <a:gd name="T18" fmla="*/ 586 w 1337"/>
                <a:gd name="T19" fmla="*/ 484 h 564"/>
                <a:gd name="T20" fmla="*/ 580 w 1337"/>
                <a:gd name="T21" fmla="*/ 478 h 564"/>
                <a:gd name="T22" fmla="*/ 576 w 1337"/>
                <a:gd name="T23" fmla="*/ 472 h 564"/>
                <a:gd name="T24" fmla="*/ 491 w 1337"/>
                <a:gd name="T25" fmla="*/ 456 h 564"/>
                <a:gd name="T26" fmla="*/ 465 w 1337"/>
                <a:gd name="T27" fmla="*/ 456 h 564"/>
                <a:gd name="T28" fmla="*/ 379 w 1337"/>
                <a:gd name="T29" fmla="*/ 452 h 564"/>
                <a:gd name="T30" fmla="*/ 344 w 1337"/>
                <a:gd name="T31" fmla="*/ 437 h 564"/>
                <a:gd name="T32" fmla="*/ 274 w 1337"/>
                <a:gd name="T33" fmla="*/ 423 h 564"/>
                <a:gd name="T34" fmla="*/ 268 w 1337"/>
                <a:gd name="T35" fmla="*/ 409 h 564"/>
                <a:gd name="T36" fmla="*/ 240 w 1337"/>
                <a:gd name="T37" fmla="*/ 393 h 564"/>
                <a:gd name="T38" fmla="*/ 226 w 1337"/>
                <a:gd name="T39" fmla="*/ 381 h 564"/>
                <a:gd name="T40" fmla="*/ 211 w 1337"/>
                <a:gd name="T41" fmla="*/ 367 h 564"/>
                <a:gd name="T42" fmla="*/ 195 w 1337"/>
                <a:gd name="T43" fmla="*/ 349 h 564"/>
                <a:gd name="T44" fmla="*/ 187 w 1337"/>
                <a:gd name="T45" fmla="*/ 333 h 564"/>
                <a:gd name="T46" fmla="*/ 177 w 1337"/>
                <a:gd name="T47" fmla="*/ 308 h 564"/>
                <a:gd name="T48" fmla="*/ 167 w 1337"/>
                <a:gd name="T49" fmla="*/ 272 h 564"/>
                <a:gd name="T50" fmla="*/ 157 w 1337"/>
                <a:gd name="T51" fmla="*/ 260 h 564"/>
                <a:gd name="T52" fmla="*/ 153 w 1337"/>
                <a:gd name="T53" fmla="*/ 238 h 564"/>
                <a:gd name="T54" fmla="*/ 143 w 1337"/>
                <a:gd name="T55" fmla="*/ 222 h 564"/>
                <a:gd name="T56" fmla="*/ 135 w 1337"/>
                <a:gd name="T57" fmla="*/ 202 h 564"/>
                <a:gd name="T58" fmla="*/ 125 w 1337"/>
                <a:gd name="T59" fmla="*/ 192 h 564"/>
                <a:gd name="T60" fmla="*/ 115 w 1337"/>
                <a:gd name="T61" fmla="*/ 165 h 564"/>
                <a:gd name="T62" fmla="*/ 107 w 1337"/>
                <a:gd name="T63" fmla="*/ 149 h 564"/>
                <a:gd name="T64" fmla="*/ 99 w 1337"/>
                <a:gd name="T65" fmla="*/ 131 h 564"/>
                <a:gd name="T66" fmla="*/ 93 w 1337"/>
                <a:gd name="T67" fmla="*/ 93 h 564"/>
                <a:gd name="T68" fmla="*/ 79 w 1337"/>
                <a:gd name="T69" fmla="*/ 75 h 564"/>
                <a:gd name="T70" fmla="*/ 68 w 1337"/>
                <a:gd name="T71" fmla="*/ 58 h 564"/>
                <a:gd name="T72" fmla="*/ 58 w 1337"/>
                <a:gd name="T73" fmla="*/ 34 h 564"/>
                <a:gd name="T74" fmla="*/ 32 w 1337"/>
                <a:gd name="T75" fmla="*/ 20 h 564"/>
                <a:gd name="T76" fmla="*/ 0 w 1337"/>
                <a:gd name="T7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7" h="564">
                  <a:moveTo>
                    <a:pt x="1337" y="564"/>
                  </a:moveTo>
                  <a:lnTo>
                    <a:pt x="981" y="564"/>
                  </a:lnTo>
                  <a:lnTo>
                    <a:pt x="981" y="548"/>
                  </a:lnTo>
                  <a:lnTo>
                    <a:pt x="856" y="548"/>
                  </a:lnTo>
                  <a:lnTo>
                    <a:pt x="856" y="538"/>
                  </a:lnTo>
                  <a:lnTo>
                    <a:pt x="749" y="538"/>
                  </a:lnTo>
                  <a:lnTo>
                    <a:pt x="749" y="532"/>
                  </a:lnTo>
                  <a:lnTo>
                    <a:pt x="707" y="532"/>
                  </a:lnTo>
                  <a:lnTo>
                    <a:pt x="707" y="524"/>
                  </a:lnTo>
                  <a:lnTo>
                    <a:pt x="703" y="524"/>
                  </a:lnTo>
                  <a:lnTo>
                    <a:pt x="703" y="530"/>
                  </a:lnTo>
                  <a:lnTo>
                    <a:pt x="672" y="530"/>
                  </a:lnTo>
                  <a:lnTo>
                    <a:pt x="672" y="520"/>
                  </a:lnTo>
                  <a:lnTo>
                    <a:pt x="658" y="520"/>
                  </a:lnTo>
                  <a:lnTo>
                    <a:pt x="658" y="520"/>
                  </a:lnTo>
                  <a:lnTo>
                    <a:pt x="610" y="520"/>
                  </a:lnTo>
                  <a:lnTo>
                    <a:pt x="610" y="490"/>
                  </a:lnTo>
                  <a:lnTo>
                    <a:pt x="594" y="490"/>
                  </a:lnTo>
                  <a:lnTo>
                    <a:pt x="594" y="484"/>
                  </a:lnTo>
                  <a:lnTo>
                    <a:pt x="586" y="484"/>
                  </a:lnTo>
                  <a:lnTo>
                    <a:pt x="586" y="478"/>
                  </a:lnTo>
                  <a:lnTo>
                    <a:pt x="580" y="478"/>
                  </a:lnTo>
                  <a:lnTo>
                    <a:pt x="580" y="472"/>
                  </a:lnTo>
                  <a:lnTo>
                    <a:pt x="576" y="472"/>
                  </a:lnTo>
                  <a:lnTo>
                    <a:pt x="576" y="456"/>
                  </a:lnTo>
                  <a:lnTo>
                    <a:pt x="491" y="456"/>
                  </a:lnTo>
                  <a:lnTo>
                    <a:pt x="491" y="456"/>
                  </a:lnTo>
                  <a:lnTo>
                    <a:pt x="465" y="456"/>
                  </a:lnTo>
                  <a:lnTo>
                    <a:pt x="465" y="452"/>
                  </a:lnTo>
                  <a:lnTo>
                    <a:pt x="379" y="452"/>
                  </a:lnTo>
                  <a:lnTo>
                    <a:pt x="379" y="437"/>
                  </a:lnTo>
                  <a:lnTo>
                    <a:pt x="344" y="437"/>
                  </a:lnTo>
                  <a:lnTo>
                    <a:pt x="344" y="423"/>
                  </a:lnTo>
                  <a:lnTo>
                    <a:pt x="274" y="423"/>
                  </a:lnTo>
                  <a:lnTo>
                    <a:pt x="274" y="409"/>
                  </a:lnTo>
                  <a:lnTo>
                    <a:pt x="268" y="409"/>
                  </a:lnTo>
                  <a:lnTo>
                    <a:pt x="268" y="393"/>
                  </a:lnTo>
                  <a:lnTo>
                    <a:pt x="240" y="393"/>
                  </a:lnTo>
                  <a:lnTo>
                    <a:pt x="240" y="381"/>
                  </a:lnTo>
                  <a:lnTo>
                    <a:pt x="226" y="381"/>
                  </a:lnTo>
                  <a:lnTo>
                    <a:pt x="226" y="367"/>
                  </a:lnTo>
                  <a:lnTo>
                    <a:pt x="211" y="367"/>
                  </a:lnTo>
                  <a:lnTo>
                    <a:pt x="211" y="349"/>
                  </a:lnTo>
                  <a:lnTo>
                    <a:pt x="195" y="349"/>
                  </a:lnTo>
                  <a:lnTo>
                    <a:pt x="195" y="333"/>
                  </a:lnTo>
                  <a:lnTo>
                    <a:pt x="187" y="333"/>
                  </a:lnTo>
                  <a:lnTo>
                    <a:pt x="187" y="308"/>
                  </a:lnTo>
                  <a:lnTo>
                    <a:pt x="177" y="308"/>
                  </a:lnTo>
                  <a:lnTo>
                    <a:pt x="177" y="272"/>
                  </a:lnTo>
                  <a:lnTo>
                    <a:pt x="167" y="272"/>
                  </a:lnTo>
                  <a:lnTo>
                    <a:pt x="167" y="260"/>
                  </a:lnTo>
                  <a:lnTo>
                    <a:pt x="157" y="260"/>
                  </a:lnTo>
                  <a:lnTo>
                    <a:pt x="157" y="238"/>
                  </a:lnTo>
                  <a:lnTo>
                    <a:pt x="153" y="238"/>
                  </a:lnTo>
                  <a:lnTo>
                    <a:pt x="153" y="222"/>
                  </a:lnTo>
                  <a:lnTo>
                    <a:pt x="143" y="222"/>
                  </a:lnTo>
                  <a:lnTo>
                    <a:pt x="143" y="202"/>
                  </a:lnTo>
                  <a:lnTo>
                    <a:pt x="135" y="202"/>
                  </a:lnTo>
                  <a:lnTo>
                    <a:pt x="135" y="192"/>
                  </a:lnTo>
                  <a:lnTo>
                    <a:pt x="125" y="192"/>
                  </a:lnTo>
                  <a:lnTo>
                    <a:pt x="125" y="165"/>
                  </a:lnTo>
                  <a:lnTo>
                    <a:pt x="115" y="165"/>
                  </a:lnTo>
                  <a:lnTo>
                    <a:pt x="115" y="149"/>
                  </a:lnTo>
                  <a:lnTo>
                    <a:pt x="107" y="149"/>
                  </a:lnTo>
                  <a:lnTo>
                    <a:pt x="107" y="131"/>
                  </a:lnTo>
                  <a:lnTo>
                    <a:pt x="99" y="131"/>
                  </a:lnTo>
                  <a:lnTo>
                    <a:pt x="99" y="93"/>
                  </a:lnTo>
                  <a:lnTo>
                    <a:pt x="93" y="93"/>
                  </a:lnTo>
                  <a:lnTo>
                    <a:pt x="93" y="75"/>
                  </a:lnTo>
                  <a:lnTo>
                    <a:pt x="79" y="75"/>
                  </a:lnTo>
                  <a:lnTo>
                    <a:pt x="79" y="58"/>
                  </a:lnTo>
                  <a:lnTo>
                    <a:pt x="68" y="58"/>
                  </a:lnTo>
                  <a:lnTo>
                    <a:pt x="68" y="34"/>
                  </a:lnTo>
                  <a:lnTo>
                    <a:pt x="58" y="34"/>
                  </a:lnTo>
                  <a:lnTo>
                    <a:pt x="58" y="20"/>
                  </a:lnTo>
                  <a:lnTo>
                    <a:pt x="32" y="20"/>
                  </a:lnTo>
                  <a:lnTo>
                    <a:pt x="32" y="0"/>
                  </a:lnTo>
                  <a:lnTo>
                    <a:pt x="0" y="0"/>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3" name="Line 578"/>
            <p:cNvSpPr>
              <a:spLocks noChangeShapeType="1"/>
            </p:cNvSpPr>
            <p:nvPr/>
          </p:nvSpPr>
          <p:spPr bwMode="auto">
            <a:xfrm>
              <a:off x="6953749" y="3050447"/>
              <a:ext cx="0" cy="5009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4" name="Line 579"/>
            <p:cNvSpPr>
              <a:spLocks noChangeShapeType="1"/>
            </p:cNvSpPr>
            <p:nvPr/>
          </p:nvSpPr>
          <p:spPr bwMode="auto">
            <a:xfrm>
              <a:off x="6994448" y="3097407"/>
              <a:ext cx="0" cy="5478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5" name="Line 580"/>
            <p:cNvSpPr>
              <a:spLocks noChangeShapeType="1"/>
            </p:cNvSpPr>
            <p:nvPr/>
          </p:nvSpPr>
          <p:spPr bwMode="auto">
            <a:xfrm>
              <a:off x="7321604" y="3152194"/>
              <a:ext cx="0" cy="5322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6" name="Line 581"/>
            <p:cNvSpPr>
              <a:spLocks noChangeShapeType="1"/>
            </p:cNvSpPr>
            <p:nvPr/>
          </p:nvSpPr>
          <p:spPr bwMode="auto">
            <a:xfrm>
              <a:off x="7337257" y="3158455"/>
              <a:ext cx="0" cy="5322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7" name="Line 582"/>
            <p:cNvSpPr>
              <a:spLocks noChangeShapeType="1"/>
            </p:cNvSpPr>
            <p:nvPr/>
          </p:nvSpPr>
          <p:spPr bwMode="auto">
            <a:xfrm>
              <a:off x="7551708" y="3249245"/>
              <a:ext cx="0" cy="5322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8" name="Line 583"/>
            <p:cNvSpPr>
              <a:spLocks noChangeShapeType="1"/>
            </p:cNvSpPr>
            <p:nvPr/>
          </p:nvSpPr>
          <p:spPr bwMode="auto">
            <a:xfrm>
              <a:off x="7479703" y="3180370"/>
              <a:ext cx="0" cy="5009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9" name="Line 584"/>
            <p:cNvSpPr>
              <a:spLocks noChangeShapeType="1"/>
            </p:cNvSpPr>
            <p:nvPr/>
          </p:nvSpPr>
          <p:spPr bwMode="auto">
            <a:xfrm>
              <a:off x="7819381" y="3280552"/>
              <a:ext cx="0" cy="5009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0" name="Line 585"/>
            <p:cNvSpPr>
              <a:spLocks noChangeShapeType="1"/>
            </p:cNvSpPr>
            <p:nvPr/>
          </p:nvSpPr>
          <p:spPr bwMode="auto">
            <a:xfrm>
              <a:off x="8182540"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1" name="Line 586"/>
            <p:cNvSpPr>
              <a:spLocks noChangeShapeType="1"/>
            </p:cNvSpPr>
            <p:nvPr/>
          </p:nvSpPr>
          <p:spPr bwMode="auto">
            <a:xfrm>
              <a:off x="7933651" y="3296205"/>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2" name="Line 587"/>
            <p:cNvSpPr>
              <a:spLocks noChangeShapeType="1"/>
            </p:cNvSpPr>
            <p:nvPr/>
          </p:nvSpPr>
          <p:spPr bwMode="auto">
            <a:xfrm>
              <a:off x="8135579"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3" name="Line 588"/>
            <p:cNvSpPr>
              <a:spLocks noChangeShapeType="1"/>
            </p:cNvSpPr>
            <p:nvPr/>
          </p:nvSpPr>
          <p:spPr bwMode="auto">
            <a:xfrm>
              <a:off x="8437690"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4" name="Line 589"/>
            <p:cNvSpPr>
              <a:spLocks noChangeShapeType="1"/>
            </p:cNvSpPr>
            <p:nvPr/>
          </p:nvSpPr>
          <p:spPr bwMode="auto">
            <a:xfrm>
              <a:off x="8544133"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5" name="Line 590"/>
            <p:cNvSpPr>
              <a:spLocks noChangeShapeType="1"/>
            </p:cNvSpPr>
            <p:nvPr/>
          </p:nvSpPr>
          <p:spPr bwMode="auto">
            <a:xfrm>
              <a:off x="8577005"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6" name="Line 591"/>
            <p:cNvSpPr>
              <a:spLocks noChangeShapeType="1"/>
            </p:cNvSpPr>
            <p:nvPr/>
          </p:nvSpPr>
          <p:spPr bwMode="auto">
            <a:xfrm>
              <a:off x="8602050"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7" name="Line 592"/>
            <p:cNvSpPr>
              <a:spLocks noChangeShapeType="1"/>
            </p:cNvSpPr>
            <p:nvPr/>
          </p:nvSpPr>
          <p:spPr bwMode="auto">
            <a:xfrm>
              <a:off x="8617704"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8" name="Line 593"/>
            <p:cNvSpPr>
              <a:spLocks noChangeShapeType="1"/>
            </p:cNvSpPr>
            <p:nvPr/>
          </p:nvSpPr>
          <p:spPr bwMode="auto">
            <a:xfrm>
              <a:off x="8636488"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9" name="Line 594"/>
            <p:cNvSpPr>
              <a:spLocks noChangeShapeType="1"/>
            </p:cNvSpPr>
            <p:nvPr/>
          </p:nvSpPr>
          <p:spPr bwMode="auto">
            <a:xfrm>
              <a:off x="8649010"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0" name="Line 595"/>
            <p:cNvSpPr>
              <a:spLocks noChangeShapeType="1"/>
            </p:cNvSpPr>
            <p:nvPr/>
          </p:nvSpPr>
          <p:spPr bwMode="auto">
            <a:xfrm>
              <a:off x="8101142" y="3314989"/>
              <a:ext cx="0" cy="5478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581" name="Group 580"/>
          <p:cNvGrpSpPr/>
          <p:nvPr/>
        </p:nvGrpSpPr>
        <p:grpSpPr>
          <a:xfrm>
            <a:off x="6540500" y="2543091"/>
            <a:ext cx="2130425" cy="896939"/>
            <a:chOff x="6540500" y="2444661"/>
            <a:chExt cx="2130425" cy="896939"/>
          </a:xfrm>
        </p:grpSpPr>
        <p:sp>
          <p:nvSpPr>
            <p:cNvPr id="582" name="Freeform 596"/>
            <p:cNvSpPr>
              <a:spLocks/>
            </p:cNvSpPr>
            <p:nvPr/>
          </p:nvSpPr>
          <p:spPr bwMode="auto">
            <a:xfrm>
              <a:off x="6540500" y="2444661"/>
              <a:ext cx="2130425" cy="845282"/>
            </a:xfrm>
            <a:custGeom>
              <a:avLst/>
              <a:gdLst>
                <a:gd name="T0" fmla="*/ 1361 w 1361"/>
                <a:gd name="T1" fmla="*/ 540 h 540"/>
                <a:gd name="T2" fmla="*/ 1353 w 1361"/>
                <a:gd name="T3" fmla="*/ 540 h 540"/>
                <a:gd name="T4" fmla="*/ 1353 w 1361"/>
                <a:gd name="T5" fmla="*/ 502 h 540"/>
                <a:gd name="T6" fmla="*/ 1075 w 1361"/>
                <a:gd name="T7" fmla="*/ 502 h 540"/>
                <a:gd name="T8" fmla="*/ 1075 w 1361"/>
                <a:gd name="T9" fmla="*/ 486 h 540"/>
                <a:gd name="T10" fmla="*/ 610 w 1361"/>
                <a:gd name="T11" fmla="*/ 486 h 540"/>
                <a:gd name="T12" fmla="*/ 610 w 1361"/>
                <a:gd name="T13" fmla="*/ 442 h 540"/>
                <a:gd name="T14" fmla="*/ 467 w 1361"/>
                <a:gd name="T15" fmla="*/ 442 h 540"/>
                <a:gd name="T16" fmla="*/ 467 w 1361"/>
                <a:gd name="T17" fmla="*/ 419 h 540"/>
                <a:gd name="T18" fmla="*/ 401 w 1361"/>
                <a:gd name="T19" fmla="*/ 419 h 540"/>
                <a:gd name="T20" fmla="*/ 401 w 1361"/>
                <a:gd name="T21" fmla="*/ 397 h 540"/>
                <a:gd name="T22" fmla="*/ 310 w 1361"/>
                <a:gd name="T23" fmla="*/ 397 h 540"/>
                <a:gd name="T24" fmla="*/ 310 w 1361"/>
                <a:gd name="T25" fmla="*/ 379 h 540"/>
                <a:gd name="T26" fmla="*/ 308 w 1361"/>
                <a:gd name="T27" fmla="*/ 379 h 540"/>
                <a:gd name="T28" fmla="*/ 308 w 1361"/>
                <a:gd name="T29" fmla="*/ 361 h 540"/>
                <a:gd name="T30" fmla="*/ 268 w 1361"/>
                <a:gd name="T31" fmla="*/ 361 h 540"/>
                <a:gd name="T32" fmla="*/ 268 w 1361"/>
                <a:gd name="T33" fmla="*/ 341 h 540"/>
                <a:gd name="T34" fmla="*/ 260 w 1361"/>
                <a:gd name="T35" fmla="*/ 341 h 540"/>
                <a:gd name="T36" fmla="*/ 260 w 1361"/>
                <a:gd name="T37" fmla="*/ 323 h 540"/>
                <a:gd name="T38" fmla="*/ 256 w 1361"/>
                <a:gd name="T39" fmla="*/ 323 h 540"/>
                <a:gd name="T40" fmla="*/ 256 w 1361"/>
                <a:gd name="T41" fmla="*/ 300 h 540"/>
                <a:gd name="T42" fmla="*/ 231 w 1361"/>
                <a:gd name="T43" fmla="*/ 300 h 540"/>
                <a:gd name="T44" fmla="*/ 231 w 1361"/>
                <a:gd name="T45" fmla="*/ 278 h 540"/>
                <a:gd name="T46" fmla="*/ 223 w 1361"/>
                <a:gd name="T47" fmla="*/ 278 h 540"/>
                <a:gd name="T48" fmla="*/ 223 w 1361"/>
                <a:gd name="T49" fmla="*/ 258 h 540"/>
                <a:gd name="T50" fmla="*/ 219 w 1361"/>
                <a:gd name="T51" fmla="*/ 258 h 540"/>
                <a:gd name="T52" fmla="*/ 219 w 1361"/>
                <a:gd name="T53" fmla="*/ 238 h 540"/>
                <a:gd name="T54" fmla="*/ 213 w 1361"/>
                <a:gd name="T55" fmla="*/ 238 h 540"/>
                <a:gd name="T56" fmla="*/ 213 w 1361"/>
                <a:gd name="T57" fmla="*/ 200 h 540"/>
                <a:gd name="T58" fmla="*/ 185 w 1361"/>
                <a:gd name="T59" fmla="*/ 200 h 540"/>
                <a:gd name="T60" fmla="*/ 185 w 1361"/>
                <a:gd name="T61" fmla="*/ 177 h 540"/>
                <a:gd name="T62" fmla="*/ 173 w 1361"/>
                <a:gd name="T63" fmla="*/ 177 h 540"/>
                <a:gd name="T64" fmla="*/ 173 w 1361"/>
                <a:gd name="T65" fmla="*/ 159 h 540"/>
                <a:gd name="T66" fmla="*/ 155 w 1361"/>
                <a:gd name="T67" fmla="*/ 159 h 540"/>
                <a:gd name="T68" fmla="*/ 155 w 1361"/>
                <a:gd name="T69" fmla="*/ 139 h 540"/>
                <a:gd name="T70" fmla="*/ 147 w 1361"/>
                <a:gd name="T71" fmla="*/ 139 h 540"/>
                <a:gd name="T72" fmla="*/ 147 w 1361"/>
                <a:gd name="T73" fmla="*/ 131 h 540"/>
                <a:gd name="T74" fmla="*/ 141 w 1361"/>
                <a:gd name="T75" fmla="*/ 131 h 540"/>
                <a:gd name="T76" fmla="*/ 141 w 1361"/>
                <a:gd name="T77" fmla="*/ 101 h 540"/>
                <a:gd name="T78" fmla="*/ 135 w 1361"/>
                <a:gd name="T79" fmla="*/ 101 h 540"/>
                <a:gd name="T80" fmla="*/ 135 w 1361"/>
                <a:gd name="T81" fmla="*/ 81 h 540"/>
                <a:gd name="T82" fmla="*/ 115 w 1361"/>
                <a:gd name="T83" fmla="*/ 81 h 540"/>
                <a:gd name="T84" fmla="*/ 115 w 1361"/>
                <a:gd name="T85" fmla="*/ 59 h 540"/>
                <a:gd name="T86" fmla="*/ 101 w 1361"/>
                <a:gd name="T87" fmla="*/ 59 h 540"/>
                <a:gd name="T88" fmla="*/ 101 w 1361"/>
                <a:gd name="T89" fmla="*/ 46 h 540"/>
                <a:gd name="T90" fmla="*/ 93 w 1361"/>
                <a:gd name="T91" fmla="*/ 46 h 540"/>
                <a:gd name="T92" fmla="*/ 93 w 1361"/>
                <a:gd name="T93" fmla="*/ 40 h 540"/>
                <a:gd name="T94" fmla="*/ 86 w 1361"/>
                <a:gd name="T95" fmla="*/ 40 h 540"/>
                <a:gd name="T96" fmla="*/ 86 w 1361"/>
                <a:gd name="T97" fmla="*/ 20 h 540"/>
                <a:gd name="T98" fmla="*/ 50 w 1361"/>
                <a:gd name="T99" fmla="*/ 20 h 540"/>
                <a:gd name="T100" fmla="*/ 50 w 1361"/>
                <a:gd name="T101" fmla="*/ 0 h 540"/>
                <a:gd name="T102" fmla="*/ 0 w 1361"/>
                <a:gd name="T10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1" h="540">
                  <a:moveTo>
                    <a:pt x="1361" y="540"/>
                  </a:moveTo>
                  <a:lnTo>
                    <a:pt x="1353" y="540"/>
                  </a:lnTo>
                  <a:lnTo>
                    <a:pt x="1353" y="502"/>
                  </a:lnTo>
                  <a:lnTo>
                    <a:pt x="1075" y="502"/>
                  </a:lnTo>
                  <a:lnTo>
                    <a:pt x="1075" y="486"/>
                  </a:lnTo>
                  <a:lnTo>
                    <a:pt x="610" y="486"/>
                  </a:lnTo>
                  <a:lnTo>
                    <a:pt x="610" y="442"/>
                  </a:lnTo>
                  <a:lnTo>
                    <a:pt x="467" y="442"/>
                  </a:lnTo>
                  <a:lnTo>
                    <a:pt x="467" y="419"/>
                  </a:lnTo>
                  <a:lnTo>
                    <a:pt x="401" y="419"/>
                  </a:lnTo>
                  <a:lnTo>
                    <a:pt x="401" y="397"/>
                  </a:lnTo>
                  <a:lnTo>
                    <a:pt x="310" y="397"/>
                  </a:lnTo>
                  <a:lnTo>
                    <a:pt x="310" y="379"/>
                  </a:lnTo>
                  <a:lnTo>
                    <a:pt x="308" y="379"/>
                  </a:lnTo>
                  <a:lnTo>
                    <a:pt x="308" y="361"/>
                  </a:lnTo>
                  <a:lnTo>
                    <a:pt x="268" y="361"/>
                  </a:lnTo>
                  <a:lnTo>
                    <a:pt x="268" y="341"/>
                  </a:lnTo>
                  <a:lnTo>
                    <a:pt x="260" y="341"/>
                  </a:lnTo>
                  <a:lnTo>
                    <a:pt x="260" y="323"/>
                  </a:lnTo>
                  <a:lnTo>
                    <a:pt x="256" y="323"/>
                  </a:lnTo>
                  <a:lnTo>
                    <a:pt x="256" y="300"/>
                  </a:lnTo>
                  <a:lnTo>
                    <a:pt x="231" y="300"/>
                  </a:lnTo>
                  <a:lnTo>
                    <a:pt x="231" y="278"/>
                  </a:lnTo>
                  <a:lnTo>
                    <a:pt x="223" y="278"/>
                  </a:lnTo>
                  <a:lnTo>
                    <a:pt x="223" y="258"/>
                  </a:lnTo>
                  <a:lnTo>
                    <a:pt x="219" y="258"/>
                  </a:lnTo>
                  <a:lnTo>
                    <a:pt x="219" y="238"/>
                  </a:lnTo>
                  <a:lnTo>
                    <a:pt x="213" y="238"/>
                  </a:lnTo>
                  <a:lnTo>
                    <a:pt x="213" y="200"/>
                  </a:lnTo>
                  <a:lnTo>
                    <a:pt x="185" y="200"/>
                  </a:lnTo>
                  <a:lnTo>
                    <a:pt x="185" y="177"/>
                  </a:lnTo>
                  <a:lnTo>
                    <a:pt x="173" y="177"/>
                  </a:lnTo>
                  <a:lnTo>
                    <a:pt x="173" y="159"/>
                  </a:lnTo>
                  <a:lnTo>
                    <a:pt x="155" y="159"/>
                  </a:lnTo>
                  <a:lnTo>
                    <a:pt x="155" y="139"/>
                  </a:lnTo>
                  <a:lnTo>
                    <a:pt x="147" y="139"/>
                  </a:lnTo>
                  <a:lnTo>
                    <a:pt x="147" y="131"/>
                  </a:lnTo>
                  <a:lnTo>
                    <a:pt x="141" y="131"/>
                  </a:lnTo>
                  <a:lnTo>
                    <a:pt x="141" y="101"/>
                  </a:lnTo>
                  <a:lnTo>
                    <a:pt x="135" y="101"/>
                  </a:lnTo>
                  <a:lnTo>
                    <a:pt x="135" y="81"/>
                  </a:lnTo>
                  <a:lnTo>
                    <a:pt x="115" y="81"/>
                  </a:lnTo>
                  <a:lnTo>
                    <a:pt x="115" y="59"/>
                  </a:lnTo>
                  <a:lnTo>
                    <a:pt x="101" y="59"/>
                  </a:lnTo>
                  <a:lnTo>
                    <a:pt x="101" y="46"/>
                  </a:lnTo>
                  <a:lnTo>
                    <a:pt x="93" y="46"/>
                  </a:lnTo>
                  <a:lnTo>
                    <a:pt x="93" y="40"/>
                  </a:lnTo>
                  <a:lnTo>
                    <a:pt x="86" y="40"/>
                  </a:lnTo>
                  <a:lnTo>
                    <a:pt x="86" y="20"/>
                  </a:lnTo>
                  <a:lnTo>
                    <a:pt x="50" y="20"/>
                  </a:lnTo>
                  <a:lnTo>
                    <a:pt x="5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3" name="Line 597"/>
            <p:cNvSpPr>
              <a:spLocks noChangeShapeType="1"/>
            </p:cNvSpPr>
            <p:nvPr/>
          </p:nvSpPr>
          <p:spPr bwMode="auto">
            <a:xfrm>
              <a:off x="8670925" y="3289944"/>
              <a:ext cx="0" cy="5165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4" name="Line 598"/>
            <p:cNvSpPr>
              <a:spLocks noChangeShapeType="1"/>
            </p:cNvSpPr>
            <p:nvPr/>
          </p:nvSpPr>
          <p:spPr bwMode="auto">
            <a:xfrm>
              <a:off x="8636488"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5" name="Line 599"/>
            <p:cNvSpPr>
              <a:spLocks noChangeShapeType="1"/>
            </p:cNvSpPr>
            <p:nvPr/>
          </p:nvSpPr>
          <p:spPr bwMode="auto">
            <a:xfrm>
              <a:off x="8595789"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6" name="Line 600"/>
            <p:cNvSpPr>
              <a:spLocks noChangeShapeType="1"/>
            </p:cNvSpPr>
            <p:nvPr/>
          </p:nvSpPr>
          <p:spPr bwMode="auto">
            <a:xfrm>
              <a:off x="8570743"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7" name="Line 601"/>
            <p:cNvSpPr>
              <a:spLocks noChangeShapeType="1"/>
            </p:cNvSpPr>
            <p:nvPr/>
          </p:nvSpPr>
          <p:spPr bwMode="auto">
            <a:xfrm>
              <a:off x="8620834"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8" name="Line 602"/>
            <p:cNvSpPr>
              <a:spLocks noChangeShapeType="1"/>
            </p:cNvSpPr>
            <p:nvPr/>
          </p:nvSpPr>
          <p:spPr bwMode="auto">
            <a:xfrm>
              <a:off x="8512826"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9" name="Line 603"/>
            <p:cNvSpPr>
              <a:spLocks noChangeShapeType="1"/>
            </p:cNvSpPr>
            <p:nvPr/>
          </p:nvSpPr>
          <p:spPr bwMode="auto">
            <a:xfrm>
              <a:off x="8481519"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0" name="Line 604"/>
            <p:cNvSpPr>
              <a:spLocks noChangeShapeType="1"/>
            </p:cNvSpPr>
            <p:nvPr/>
          </p:nvSpPr>
          <p:spPr bwMode="auto">
            <a:xfrm>
              <a:off x="8447082"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1" name="Line 605"/>
            <p:cNvSpPr>
              <a:spLocks noChangeShapeType="1"/>
            </p:cNvSpPr>
            <p:nvPr/>
          </p:nvSpPr>
          <p:spPr bwMode="auto">
            <a:xfrm>
              <a:off x="8431428"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2" name="Line 606"/>
            <p:cNvSpPr>
              <a:spLocks noChangeShapeType="1"/>
            </p:cNvSpPr>
            <p:nvPr/>
          </p:nvSpPr>
          <p:spPr bwMode="auto">
            <a:xfrm>
              <a:off x="8179409"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3" name="Line 607"/>
            <p:cNvSpPr>
              <a:spLocks noChangeShapeType="1"/>
            </p:cNvSpPr>
            <p:nvPr/>
          </p:nvSpPr>
          <p:spPr bwMode="auto">
            <a:xfrm>
              <a:off x="8049486"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4" name="Line 608"/>
            <p:cNvSpPr>
              <a:spLocks noChangeShapeType="1"/>
            </p:cNvSpPr>
            <p:nvPr/>
          </p:nvSpPr>
          <p:spPr bwMode="auto">
            <a:xfrm>
              <a:off x="8030702"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5" name="Line 609"/>
            <p:cNvSpPr>
              <a:spLocks noChangeShapeType="1"/>
            </p:cNvSpPr>
            <p:nvPr/>
          </p:nvSpPr>
          <p:spPr bwMode="auto">
            <a:xfrm>
              <a:off x="7996264"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6" name="Line 610"/>
            <p:cNvSpPr>
              <a:spLocks noChangeShapeType="1"/>
            </p:cNvSpPr>
            <p:nvPr/>
          </p:nvSpPr>
          <p:spPr bwMode="auto">
            <a:xfrm>
              <a:off x="7896083"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7" name="Line 611"/>
            <p:cNvSpPr>
              <a:spLocks noChangeShapeType="1"/>
            </p:cNvSpPr>
            <p:nvPr/>
          </p:nvSpPr>
          <p:spPr bwMode="auto">
            <a:xfrm>
              <a:off x="7858515"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8" name="Line 612"/>
            <p:cNvSpPr>
              <a:spLocks noChangeShapeType="1"/>
            </p:cNvSpPr>
            <p:nvPr/>
          </p:nvSpPr>
          <p:spPr bwMode="auto">
            <a:xfrm>
              <a:off x="7592407"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9" name="Line 613"/>
            <p:cNvSpPr>
              <a:spLocks noChangeShapeType="1"/>
            </p:cNvSpPr>
            <p:nvPr/>
          </p:nvSpPr>
          <p:spPr bwMode="auto">
            <a:xfrm>
              <a:off x="7199507" y="3103668"/>
              <a:ext cx="0" cy="5478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0" name="Line 614"/>
            <p:cNvSpPr>
              <a:spLocks noChangeShapeType="1"/>
            </p:cNvSpPr>
            <p:nvPr/>
          </p:nvSpPr>
          <p:spPr bwMode="auto">
            <a:xfrm>
              <a:off x="7318473" y="3139671"/>
              <a:ext cx="0" cy="5009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1" name="Line 615"/>
            <p:cNvSpPr>
              <a:spLocks noChangeShapeType="1"/>
            </p:cNvSpPr>
            <p:nvPr/>
          </p:nvSpPr>
          <p:spPr bwMode="auto">
            <a:xfrm>
              <a:off x="7337257" y="3139671"/>
              <a:ext cx="0" cy="5009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2" name="Line 616"/>
            <p:cNvSpPr>
              <a:spLocks noChangeShapeType="1"/>
            </p:cNvSpPr>
            <p:nvPr/>
          </p:nvSpPr>
          <p:spPr bwMode="auto">
            <a:xfrm>
              <a:off x="8661533" y="3289944"/>
              <a:ext cx="0" cy="5165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603" name="Group 602"/>
          <p:cNvGrpSpPr/>
          <p:nvPr/>
        </p:nvGrpSpPr>
        <p:grpSpPr>
          <a:xfrm>
            <a:off x="6565545" y="2539961"/>
            <a:ext cx="2105380" cy="729447"/>
            <a:chOff x="6565545" y="2441531"/>
            <a:chExt cx="2105380" cy="729447"/>
          </a:xfrm>
        </p:grpSpPr>
        <p:sp>
          <p:nvSpPr>
            <p:cNvPr id="604" name="Freeform 617"/>
            <p:cNvSpPr>
              <a:spLocks/>
            </p:cNvSpPr>
            <p:nvPr/>
          </p:nvSpPr>
          <p:spPr bwMode="auto">
            <a:xfrm>
              <a:off x="6565545" y="2441531"/>
              <a:ext cx="2105380" cy="674660"/>
            </a:xfrm>
            <a:custGeom>
              <a:avLst/>
              <a:gdLst>
                <a:gd name="T0" fmla="*/ 826 w 1345"/>
                <a:gd name="T1" fmla="*/ 431 h 431"/>
                <a:gd name="T2" fmla="*/ 602 w 1345"/>
                <a:gd name="T3" fmla="*/ 421 h 431"/>
                <a:gd name="T4" fmla="*/ 530 w 1345"/>
                <a:gd name="T5" fmla="*/ 417 h 431"/>
                <a:gd name="T6" fmla="*/ 511 w 1345"/>
                <a:gd name="T7" fmla="*/ 407 h 431"/>
                <a:gd name="T8" fmla="*/ 479 w 1345"/>
                <a:gd name="T9" fmla="*/ 397 h 431"/>
                <a:gd name="T10" fmla="*/ 465 w 1345"/>
                <a:gd name="T11" fmla="*/ 391 h 431"/>
                <a:gd name="T12" fmla="*/ 445 w 1345"/>
                <a:gd name="T13" fmla="*/ 381 h 431"/>
                <a:gd name="T14" fmla="*/ 387 w 1345"/>
                <a:gd name="T15" fmla="*/ 377 h 431"/>
                <a:gd name="T16" fmla="*/ 366 w 1345"/>
                <a:gd name="T17" fmla="*/ 367 h 431"/>
                <a:gd name="T18" fmla="*/ 348 w 1345"/>
                <a:gd name="T19" fmla="*/ 353 h 431"/>
                <a:gd name="T20" fmla="*/ 328 w 1345"/>
                <a:gd name="T21" fmla="*/ 347 h 431"/>
                <a:gd name="T22" fmla="*/ 322 w 1345"/>
                <a:gd name="T23" fmla="*/ 339 h 431"/>
                <a:gd name="T24" fmla="*/ 318 w 1345"/>
                <a:gd name="T25" fmla="*/ 335 h 431"/>
                <a:gd name="T26" fmla="*/ 312 w 1345"/>
                <a:gd name="T27" fmla="*/ 327 h 431"/>
                <a:gd name="T28" fmla="*/ 264 w 1345"/>
                <a:gd name="T29" fmla="*/ 312 h 431"/>
                <a:gd name="T30" fmla="*/ 246 w 1345"/>
                <a:gd name="T31" fmla="*/ 304 h 431"/>
                <a:gd name="T32" fmla="*/ 224 w 1345"/>
                <a:gd name="T33" fmla="*/ 298 h 431"/>
                <a:gd name="T34" fmla="*/ 211 w 1345"/>
                <a:gd name="T35" fmla="*/ 294 h 431"/>
                <a:gd name="T36" fmla="*/ 181 w 1345"/>
                <a:gd name="T37" fmla="*/ 282 h 431"/>
                <a:gd name="T38" fmla="*/ 161 w 1345"/>
                <a:gd name="T39" fmla="*/ 278 h 431"/>
                <a:gd name="T40" fmla="*/ 149 w 1345"/>
                <a:gd name="T41" fmla="*/ 250 h 431"/>
                <a:gd name="T42" fmla="*/ 145 w 1345"/>
                <a:gd name="T43" fmla="*/ 236 h 431"/>
                <a:gd name="T44" fmla="*/ 139 w 1345"/>
                <a:gd name="T45" fmla="*/ 222 h 431"/>
                <a:gd name="T46" fmla="*/ 129 w 1345"/>
                <a:gd name="T47" fmla="*/ 208 h 431"/>
                <a:gd name="T48" fmla="*/ 123 w 1345"/>
                <a:gd name="T49" fmla="*/ 190 h 431"/>
                <a:gd name="T50" fmla="*/ 113 w 1345"/>
                <a:gd name="T51" fmla="*/ 177 h 431"/>
                <a:gd name="T52" fmla="*/ 105 w 1345"/>
                <a:gd name="T53" fmla="*/ 155 h 431"/>
                <a:gd name="T54" fmla="*/ 101 w 1345"/>
                <a:gd name="T55" fmla="*/ 123 h 431"/>
                <a:gd name="T56" fmla="*/ 93 w 1345"/>
                <a:gd name="T57" fmla="*/ 107 h 431"/>
                <a:gd name="T58" fmla="*/ 75 w 1345"/>
                <a:gd name="T59" fmla="*/ 97 h 431"/>
                <a:gd name="T60" fmla="*/ 68 w 1345"/>
                <a:gd name="T61" fmla="*/ 87 h 431"/>
                <a:gd name="T62" fmla="*/ 62 w 1345"/>
                <a:gd name="T63" fmla="*/ 77 h 431"/>
                <a:gd name="T64" fmla="*/ 58 w 1345"/>
                <a:gd name="T65" fmla="*/ 67 h 431"/>
                <a:gd name="T66" fmla="*/ 56 w 1345"/>
                <a:gd name="T67" fmla="*/ 50 h 431"/>
                <a:gd name="T68" fmla="*/ 54 w 1345"/>
                <a:gd name="T69" fmla="*/ 32 h 431"/>
                <a:gd name="T70" fmla="*/ 38 w 1345"/>
                <a:gd name="T71" fmla="*/ 18 h 431"/>
                <a:gd name="T72" fmla="*/ 16 w 1345"/>
                <a:gd name="T73" fmla="*/ 12 h 431"/>
                <a:gd name="T74" fmla="*/ 0 w 1345"/>
                <a:gd name="T7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5" h="431">
                  <a:moveTo>
                    <a:pt x="1345" y="431"/>
                  </a:moveTo>
                  <a:lnTo>
                    <a:pt x="826" y="431"/>
                  </a:lnTo>
                  <a:lnTo>
                    <a:pt x="826" y="421"/>
                  </a:lnTo>
                  <a:lnTo>
                    <a:pt x="602" y="421"/>
                  </a:lnTo>
                  <a:lnTo>
                    <a:pt x="602" y="417"/>
                  </a:lnTo>
                  <a:lnTo>
                    <a:pt x="530" y="417"/>
                  </a:lnTo>
                  <a:lnTo>
                    <a:pt x="530" y="407"/>
                  </a:lnTo>
                  <a:lnTo>
                    <a:pt x="511" y="407"/>
                  </a:lnTo>
                  <a:lnTo>
                    <a:pt x="511" y="397"/>
                  </a:lnTo>
                  <a:lnTo>
                    <a:pt x="479" y="397"/>
                  </a:lnTo>
                  <a:lnTo>
                    <a:pt x="479" y="391"/>
                  </a:lnTo>
                  <a:lnTo>
                    <a:pt x="465" y="391"/>
                  </a:lnTo>
                  <a:lnTo>
                    <a:pt x="465" y="381"/>
                  </a:lnTo>
                  <a:lnTo>
                    <a:pt x="445" y="381"/>
                  </a:lnTo>
                  <a:lnTo>
                    <a:pt x="445" y="377"/>
                  </a:lnTo>
                  <a:lnTo>
                    <a:pt x="387" y="377"/>
                  </a:lnTo>
                  <a:lnTo>
                    <a:pt x="387" y="367"/>
                  </a:lnTo>
                  <a:lnTo>
                    <a:pt x="366" y="367"/>
                  </a:lnTo>
                  <a:lnTo>
                    <a:pt x="366" y="353"/>
                  </a:lnTo>
                  <a:lnTo>
                    <a:pt x="348" y="353"/>
                  </a:lnTo>
                  <a:lnTo>
                    <a:pt x="348" y="347"/>
                  </a:lnTo>
                  <a:lnTo>
                    <a:pt x="328" y="347"/>
                  </a:lnTo>
                  <a:lnTo>
                    <a:pt x="328" y="339"/>
                  </a:lnTo>
                  <a:lnTo>
                    <a:pt x="322" y="339"/>
                  </a:lnTo>
                  <a:lnTo>
                    <a:pt x="322" y="335"/>
                  </a:lnTo>
                  <a:lnTo>
                    <a:pt x="318" y="335"/>
                  </a:lnTo>
                  <a:lnTo>
                    <a:pt x="318" y="327"/>
                  </a:lnTo>
                  <a:lnTo>
                    <a:pt x="312" y="327"/>
                  </a:lnTo>
                  <a:lnTo>
                    <a:pt x="312" y="312"/>
                  </a:lnTo>
                  <a:lnTo>
                    <a:pt x="264" y="312"/>
                  </a:lnTo>
                  <a:lnTo>
                    <a:pt x="264" y="304"/>
                  </a:lnTo>
                  <a:lnTo>
                    <a:pt x="246" y="304"/>
                  </a:lnTo>
                  <a:lnTo>
                    <a:pt x="246" y="298"/>
                  </a:lnTo>
                  <a:lnTo>
                    <a:pt x="224" y="298"/>
                  </a:lnTo>
                  <a:lnTo>
                    <a:pt x="224" y="294"/>
                  </a:lnTo>
                  <a:lnTo>
                    <a:pt x="211" y="294"/>
                  </a:lnTo>
                  <a:lnTo>
                    <a:pt x="211" y="282"/>
                  </a:lnTo>
                  <a:lnTo>
                    <a:pt x="181" y="282"/>
                  </a:lnTo>
                  <a:lnTo>
                    <a:pt x="181" y="278"/>
                  </a:lnTo>
                  <a:lnTo>
                    <a:pt x="161" y="278"/>
                  </a:lnTo>
                  <a:lnTo>
                    <a:pt x="161" y="250"/>
                  </a:lnTo>
                  <a:lnTo>
                    <a:pt x="149" y="250"/>
                  </a:lnTo>
                  <a:lnTo>
                    <a:pt x="149" y="236"/>
                  </a:lnTo>
                  <a:lnTo>
                    <a:pt x="145" y="236"/>
                  </a:lnTo>
                  <a:lnTo>
                    <a:pt x="145" y="222"/>
                  </a:lnTo>
                  <a:lnTo>
                    <a:pt x="139" y="222"/>
                  </a:lnTo>
                  <a:lnTo>
                    <a:pt x="139" y="208"/>
                  </a:lnTo>
                  <a:lnTo>
                    <a:pt x="129" y="208"/>
                  </a:lnTo>
                  <a:lnTo>
                    <a:pt x="129" y="190"/>
                  </a:lnTo>
                  <a:lnTo>
                    <a:pt x="123" y="190"/>
                  </a:lnTo>
                  <a:lnTo>
                    <a:pt x="123" y="177"/>
                  </a:lnTo>
                  <a:lnTo>
                    <a:pt x="113" y="177"/>
                  </a:lnTo>
                  <a:lnTo>
                    <a:pt x="113" y="155"/>
                  </a:lnTo>
                  <a:lnTo>
                    <a:pt x="105" y="155"/>
                  </a:lnTo>
                  <a:lnTo>
                    <a:pt x="105" y="123"/>
                  </a:lnTo>
                  <a:lnTo>
                    <a:pt x="101" y="123"/>
                  </a:lnTo>
                  <a:lnTo>
                    <a:pt x="101" y="107"/>
                  </a:lnTo>
                  <a:lnTo>
                    <a:pt x="93" y="107"/>
                  </a:lnTo>
                  <a:lnTo>
                    <a:pt x="93" y="97"/>
                  </a:lnTo>
                  <a:lnTo>
                    <a:pt x="75" y="97"/>
                  </a:lnTo>
                  <a:lnTo>
                    <a:pt x="75" y="87"/>
                  </a:lnTo>
                  <a:lnTo>
                    <a:pt x="68" y="87"/>
                  </a:lnTo>
                  <a:lnTo>
                    <a:pt x="68" y="77"/>
                  </a:lnTo>
                  <a:lnTo>
                    <a:pt x="62" y="77"/>
                  </a:lnTo>
                  <a:lnTo>
                    <a:pt x="62" y="67"/>
                  </a:lnTo>
                  <a:lnTo>
                    <a:pt x="58" y="67"/>
                  </a:lnTo>
                  <a:lnTo>
                    <a:pt x="58" y="50"/>
                  </a:lnTo>
                  <a:lnTo>
                    <a:pt x="56" y="50"/>
                  </a:lnTo>
                  <a:lnTo>
                    <a:pt x="56" y="32"/>
                  </a:lnTo>
                  <a:lnTo>
                    <a:pt x="54" y="32"/>
                  </a:lnTo>
                  <a:lnTo>
                    <a:pt x="54" y="18"/>
                  </a:lnTo>
                  <a:lnTo>
                    <a:pt x="38" y="18"/>
                  </a:lnTo>
                  <a:lnTo>
                    <a:pt x="38" y="12"/>
                  </a:lnTo>
                  <a:lnTo>
                    <a:pt x="16" y="12"/>
                  </a:lnTo>
                  <a:lnTo>
                    <a:pt x="16"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5" name="Line 618"/>
            <p:cNvSpPr>
              <a:spLocks noChangeShapeType="1"/>
            </p:cNvSpPr>
            <p:nvPr/>
          </p:nvSpPr>
          <p:spPr bwMode="auto">
            <a:xfrm>
              <a:off x="6606244" y="2463445"/>
              <a:ext cx="0" cy="5322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6" name="Line 619"/>
            <p:cNvSpPr>
              <a:spLocks noChangeShapeType="1"/>
            </p:cNvSpPr>
            <p:nvPr/>
          </p:nvSpPr>
          <p:spPr bwMode="auto">
            <a:xfrm>
              <a:off x="6686076" y="2596499"/>
              <a:ext cx="0" cy="5322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7" name="Line 620"/>
            <p:cNvSpPr>
              <a:spLocks noChangeShapeType="1"/>
            </p:cNvSpPr>
            <p:nvPr/>
          </p:nvSpPr>
          <p:spPr bwMode="auto">
            <a:xfrm>
              <a:off x="6845741" y="2882956"/>
              <a:ext cx="0" cy="547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8" name="Line 621"/>
            <p:cNvSpPr>
              <a:spLocks noChangeShapeType="1"/>
            </p:cNvSpPr>
            <p:nvPr/>
          </p:nvSpPr>
          <p:spPr bwMode="auto">
            <a:xfrm>
              <a:off x="6985056" y="2929916"/>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9" name="Line 622"/>
            <p:cNvSpPr>
              <a:spLocks noChangeShapeType="1"/>
            </p:cNvSpPr>
            <p:nvPr/>
          </p:nvSpPr>
          <p:spPr bwMode="auto">
            <a:xfrm>
              <a:off x="7110283" y="2994095"/>
              <a:ext cx="0" cy="5009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0" name="Line 623"/>
            <p:cNvSpPr>
              <a:spLocks noChangeShapeType="1"/>
            </p:cNvSpPr>
            <p:nvPr/>
          </p:nvSpPr>
          <p:spPr bwMode="auto">
            <a:xfrm>
              <a:off x="7233945" y="3031663"/>
              <a:ext cx="0" cy="5322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1" name="Line 624"/>
            <p:cNvSpPr>
              <a:spLocks noChangeShapeType="1"/>
            </p:cNvSpPr>
            <p:nvPr/>
          </p:nvSpPr>
          <p:spPr bwMode="auto">
            <a:xfrm>
              <a:off x="7287166" y="3041055"/>
              <a:ext cx="0" cy="5009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2" name="Line 625"/>
            <p:cNvSpPr>
              <a:spLocks noChangeShapeType="1"/>
            </p:cNvSpPr>
            <p:nvPr/>
          </p:nvSpPr>
          <p:spPr bwMode="auto">
            <a:xfrm>
              <a:off x="7302820" y="3056708"/>
              <a:ext cx="0" cy="5009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3" name="Line 626"/>
            <p:cNvSpPr>
              <a:spLocks noChangeShapeType="1"/>
            </p:cNvSpPr>
            <p:nvPr/>
          </p:nvSpPr>
          <p:spPr bwMode="auto">
            <a:xfrm>
              <a:off x="7448396" y="3094276"/>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4" name="Line 627"/>
            <p:cNvSpPr>
              <a:spLocks noChangeShapeType="1"/>
            </p:cNvSpPr>
            <p:nvPr/>
          </p:nvSpPr>
          <p:spPr bwMode="auto">
            <a:xfrm>
              <a:off x="7536055" y="3100538"/>
              <a:ext cx="0" cy="547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5" name="Line 628"/>
            <p:cNvSpPr>
              <a:spLocks noChangeShapeType="1"/>
            </p:cNvSpPr>
            <p:nvPr/>
          </p:nvSpPr>
          <p:spPr bwMode="auto">
            <a:xfrm>
              <a:off x="7604930" y="3100538"/>
              <a:ext cx="0" cy="547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6" name="Line 629"/>
            <p:cNvSpPr>
              <a:spLocks noChangeShapeType="1"/>
            </p:cNvSpPr>
            <p:nvPr/>
          </p:nvSpPr>
          <p:spPr bwMode="auto">
            <a:xfrm>
              <a:off x="7637802" y="3100538"/>
              <a:ext cx="0" cy="547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7" name="Line 630"/>
            <p:cNvSpPr>
              <a:spLocks noChangeShapeType="1"/>
            </p:cNvSpPr>
            <p:nvPr/>
          </p:nvSpPr>
          <p:spPr bwMode="auto">
            <a:xfrm>
              <a:off x="790234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8" name="Line 631"/>
            <p:cNvSpPr>
              <a:spLocks noChangeShapeType="1"/>
            </p:cNvSpPr>
            <p:nvPr/>
          </p:nvSpPr>
          <p:spPr bwMode="auto">
            <a:xfrm>
              <a:off x="7933651"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9" name="Line 632"/>
            <p:cNvSpPr>
              <a:spLocks noChangeShapeType="1"/>
            </p:cNvSpPr>
            <p:nvPr/>
          </p:nvSpPr>
          <p:spPr bwMode="auto">
            <a:xfrm>
              <a:off x="7986872"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0" name="Line 633"/>
            <p:cNvSpPr>
              <a:spLocks noChangeShapeType="1"/>
            </p:cNvSpPr>
            <p:nvPr/>
          </p:nvSpPr>
          <p:spPr bwMode="auto">
            <a:xfrm>
              <a:off x="8049486"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1" name="Line 634"/>
            <p:cNvSpPr>
              <a:spLocks noChangeShapeType="1"/>
            </p:cNvSpPr>
            <p:nvPr/>
          </p:nvSpPr>
          <p:spPr bwMode="auto">
            <a:xfrm>
              <a:off x="8166886"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2" name="Line 635"/>
            <p:cNvSpPr>
              <a:spLocks noChangeShapeType="1"/>
            </p:cNvSpPr>
            <p:nvPr/>
          </p:nvSpPr>
          <p:spPr bwMode="auto">
            <a:xfrm>
              <a:off x="820445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3" name="Line 636"/>
            <p:cNvSpPr>
              <a:spLocks noChangeShapeType="1"/>
            </p:cNvSpPr>
            <p:nvPr/>
          </p:nvSpPr>
          <p:spPr bwMode="auto">
            <a:xfrm>
              <a:off x="8229500"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4" name="Line 637"/>
            <p:cNvSpPr>
              <a:spLocks noChangeShapeType="1"/>
            </p:cNvSpPr>
            <p:nvPr/>
          </p:nvSpPr>
          <p:spPr bwMode="auto">
            <a:xfrm>
              <a:off x="824828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5" name="Line 638"/>
            <p:cNvSpPr>
              <a:spLocks noChangeShapeType="1"/>
            </p:cNvSpPr>
            <p:nvPr/>
          </p:nvSpPr>
          <p:spPr bwMode="auto">
            <a:xfrm>
              <a:off x="8267068"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6" name="Line 639"/>
            <p:cNvSpPr>
              <a:spLocks noChangeShapeType="1"/>
            </p:cNvSpPr>
            <p:nvPr/>
          </p:nvSpPr>
          <p:spPr bwMode="auto">
            <a:xfrm>
              <a:off x="8301505"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7" name="Line 640"/>
            <p:cNvSpPr>
              <a:spLocks noChangeShapeType="1"/>
            </p:cNvSpPr>
            <p:nvPr/>
          </p:nvSpPr>
          <p:spPr bwMode="auto">
            <a:xfrm>
              <a:off x="8324985"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8" name="Line 641"/>
            <p:cNvSpPr>
              <a:spLocks noChangeShapeType="1"/>
            </p:cNvSpPr>
            <p:nvPr/>
          </p:nvSpPr>
          <p:spPr bwMode="auto">
            <a:xfrm>
              <a:off x="8353161"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9" name="Line 642"/>
            <p:cNvSpPr>
              <a:spLocks noChangeShapeType="1"/>
            </p:cNvSpPr>
            <p:nvPr/>
          </p:nvSpPr>
          <p:spPr bwMode="auto">
            <a:xfrm>
              <a:off x="841264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0" name="Line 643"/>
            <p:cNvSpPr>
              <a:spLocks noChangeShapeType="1"/>
            </p:cNvSpPr>
            <p:nvPr/>
          </p:nvSpPr>
          <p:spPr bwMode="auto">
            <a:xfrm>
              <a:off x="8428298"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1" name="Line 644"/>
            <p:cNvSpPr>
              <a:spLocks noChangeShapeType="1"/>
            </p:cNvSpPr>
            <p:nvPr/>
          </p:nvSpPr>
          <p:spPr bwMode="auto">
            <a:xfrm>
              <a:off x="8453343"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2" name="Line 645"/>
            <p:cNvSpPr>
              <a:spLocks noChangeShapeType="1"/>
            </p:cNvSpPr>
            <p:nvPr/>
          </p:nvSpPr>
          <p:spPr bwMode="auto">
            <a:xfrm>
              <a:off x="8468996"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3" name="Line 646"/>
            <p:cNvSpPr>
              <a:spLocks noChangeShapeType="1"/>
            </p:cNvSpPr>
            <p:nvPr/>
          </p:nvSpPr>
          <p:spPr bwMode="auto">
            <a:xfrm>
              <a:off x="850343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4" name="Line 647"/>
            <p:cNvSpPr>
              <a:spLocks noChangeShapeType="1"/>
            </p:cNvSpPr>
            <p:nvPr/>
          </p:nvSpPr>
          <p:spPr bwMode="auto">
            <a:xfrm>
              <a:off x="8522218"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5" name="Line 648"/>
            <p:cNvSpPr>
              <a:spLocks noChangeShapeType="1"/>
            </p:cNvSpPr>
            <p:nvPr/>
          </p:nvSpPr>
          <p:spPr bwMode="auto">
            <a:xfrm>
              <a:off x="8558221"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6" name="Line 649"/>
            <p:cNvSpPr>
              <a:spLocks noChangeShapeType="1"/>
            </p:cNvSpPr>
            <p:nvPr/>
          </p:nvSpPr>
          <p:spPr bwMode="auto">
            <a:xfrm>
              <a:off x="8586397"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7" name="Line 650"/>
            <p:cNvSpPr>
              <a:spLocks noChangeShapeType="1"/>
            </p:cNvSpPr>
            <p:nvPr/>
          </p:nvSpPr>
          <p:spPr bwMode="auto">
            <a:xfrm>
              <a:off x="8602050"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8" name="Line 651"/>
            <p:cNvSpPr>
              <a:spLocks noChangeShapeType="1"/>
            </p:cNvSpPr>
            <p:nvPr/>
          </p:nvSpPr>
          <p:spPr bwMode="auto">
            <a:xfrm>
              <a:off x="8627096"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9" name="Line 652"/>
            <p:cNvSpPr>
              <a:spLocks noChangeShapeType="1"/>
            </p:cNvSpPr>
            <p:nvPr/>
          </p:nvSpPr>
          <p:spPr bwMode="auto">
            <a:xfrm>
              <a:off x="8652141"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40" name="Line 653"/>
            <p:cNvSpPr>
              <a:spLocks noChangeShapeType="1"/>
            </p:cNvSpPr>
            <p:nvPr/>
          </p:nvSpPr>
          <p:spPr bwMode="auto">
            <a:xfrm>
              <a:off x="8670925"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41" name="Line 654"/>
            <p:cNvSpPr>
              <a:spLocks noChangeShapeType="1"/>
            </p:cNvSpPr>
            <p:nvPr/>
          </p:nvSpPr>
          <p:spPr bwMode="auto">
            <a:xfrm>
              <a:off x="8113665"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spTree>
    <p:custDataLst>
      <p:tags r:id="rId1"/>
    </p:custDataLst>
    <p:extLst>
      <p:ext uri="{BB962C8B-B14F-4D97-AF65-F5344CB8AC3E}">
        <p14:creationId xmlns:p14="http://schemas.microsoft.com/office/powerpoint/2010/main" val="488149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365124" y="1254035"/>
            <a:ext cx="8413751" cy="4746172"/>
          </a:xfrm>
        </p:spPr>
        <p:txBody>
          <a:bodyPr/>
          <a:lstStyle/>
          <a:p>
            <a:pPr marL="0" indent="0">
              <a:buNone/>
            </a:pPr>
            <a:r>
              <a:rPr lang="en-GB" b="1" dirty="0" smtClean="0"/>
              <a:t>Key results (continued)</a:t>
            </a:r>
          </a:p>
          <a:p>
            <a:endParaRPr lang="en-GB" dirty="0" smtClean="0"/>
          </a:p>
          <a:p>
            <a:endParaRPr lang="en-GB" dirty="0"/>
          </a:p>
          <a:p>
            <a:endParaRPr lang="en-GB"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r>
              <a:rPr lang="en-GB" b="1" dirty="0" smtClean="0"/>
              <a:t>Conclusions</a:t>
            </a:r>
          </a:p>
          <a:p>
            <a:r>
              <a:rPr lang="en-GB" b="1" dirty="0" smtClean="0"/>
              <a:t>Stem-like subtypes had the worst prognosis </a:t>
            </a:r>
            <a:r>
              <a:rPr lang="en-GB" b="1" dirty="0"/>
              <a:t>in patients with </a:t>
            </a:r>
            <a:r>
              <a:rPr lang="en-GB" b="1" dirty="0" smtClean="0"/>
              <a:t>CRC, regardless of the stage or treatment type</a:t>
            </a:r>
          </a:p>
          <a:p>
            <a:r>
              <a:rPr lang="en-GB" b="1" dirty="0" smtClean="0"/>
              <a:t>A trend towards oxaliplatin benefit with the enterocyte subtype was only seen in the validation cohort</a:t>
            </a:r>
          </a:p>
        </p:txBody>
      </p:sp>
      <p:sp>
        <p:nvSpPr>
          <p:cNvPr id="8" name="Rectangle 2"/>
          <p:cNvSpPr>
            <a:spLocks noGrp="1" noChangeArrowheads="1"/>
          </p:cNvSpPr>
          <p:nvPr>
            <p:ph type="title"/>
          </p:nvPr>
        </p:nvSpPr>
        <p:spPr>
          <a:xfrm>
            <a:off x="365124" y="179614"/>
            <a:ext cx="8238945" cy="807720"/>
          </a:xfrm>
        </p:spPr>
        <p:txBody>
          <a:bodyPr/>
          <a:lstStyle/>
          <a:p>
            <a:r>
              <a:rPr lang="en-GB" dirty="0"/>
              <a:t>3510: Clinical outcome and benefit of oxaliplatin in colon cancer according to intrinsic subtypes: Results from NRG Oncology/NSABP C-07 – Pogue-</a:t>
            </a:r>
            <a:r>
              <a:rPr lang="en-GB" dirty="0" err="1"/>
              <a:t>Geile</a:t>
            </a:r>
            <a:r>
              <a:rPr lang="en-GB" dirty="0"/>
              <a:t> KL, et al</a:t>
            </a:r>
          </a:p>
        </p:txBody>
      </p:sp>
      <p:sp>
        <p:nvSpPr>
          <p:cNvPr id="9" name="Text Placeholder 14"/>
          <p:cNvSpPr>
            <a:spLocks noGrp="1"/>
          </p:cNvSpPr>
          <p:nvPr>
            <p:ph type="body" sz="quarter" idx="11"/>
          </p:nvPr>
        </p:nvSpPr>
        <p:spPr>
          <a:xfrm>
            <a:off x="4648200" y="6096000"/>
            <a:ext cx="4130675" cy="487363"/>
          </a:xfrm>
        </p:spPr>
        <p:txBody>
          <a:bodyPr/>
          <a:lstStyle/>
          <a:p>
            <a:r>
              <a:rPr lang="en-GB" dirty="0" smtClean="0"/>
              <a:t>Kay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3510</a:t>
            </a:r>
            <a:endParaRPr lang="en-GB" dirty="0"/>
          </a:p>
        </p:txBody>
      </p:sp>
      <p:graphicFrame>
        <p:nvGraphicFramePr>
          <p:cNvPr id="12" name="Group 88"/>
          <p:cNvGraphicFramePr>
            <a:graphicFrameLocks noGrp="1"/>
          </p:cNvGraphicFramePr>
          <p:nvPr>
            <p:extLst>
              <p:ext uri="{D42A27DB-BD31-4B8C-83A1-F6EECF244321}">
                <p14:modId xmlns:p14="http://schemas.microsoft.com/office/powerpoint/2010/main" val="1469385385"/>
              </p:ext>
            </p:extLst>
          </p:nvPr>
        </p:nvGraphicFramePr>
        <p:xfrm>
          <a:off x="323528" y="1628800"/>
          <a:ext cx="8496944" cy="2346960"/>
        </p:xfrm>
        <a:graphic>
          <a:graphicData uri="http://schemas.openxmlformats.org/drawingml/2006/table">
            <a:tbl>
              <a:tblPr firstRow="1" bandRow="1">
                <a:tableStyleId>{69012ECD-51FC-41F1-AA8D-1B2483CD663E}</a:tableStyleId>
              </a:tblPr>
              <a:tblGrid>
                <a:gridCol w="2376264"/>
                <a:gridCol w="1008112"/>
                <a:gridCol w="1008112"/>
                <a:gridCol w="2574286"/>
                <a:gridCol w="1530170"/>
              </a:tblGrid>
              <a:tr h="148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RFS in Stage III patients: enterocyte subgroup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Events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48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Discovery cohort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878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5FU + </a:t>
                      </a:r>
                      <a:r>
                        <a:rPr lang="en-US" sz="1400" dirty="0" smtClean="0"/>
                        <a:t>leucovorin</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0.223 (0.089, 0.556)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r h="14878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FLOX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8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1"/>
                          </a:solidFill>
                          <a:effectLst/>
                          <a:latin typeface="Arial" charset="0"/>
                          <a:cs typeface="Arial" charset="0"/>
                        </a:rPr>
                        <a:t>Validation cohort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878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5FU + </a:t>
                      </a:r>
                      <a:r>
                        <a:rPr lang="en-US" sz="1400" dirty="0" smtClean="0"/>
                        <a:t>leucovorin</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0.525 (0.222, 1.239)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r h="14878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FLOX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bl>
          </a:graphicData>
        </a:graphic>
      </p:graphicFrame>
    </p:spTree>
    <p:custDataLst>
      <p:tags r:id="rId1"/>
    </p:custDataLst>
    <p:extLst>
      <p:ext uri="{BB962C8B-B14F-4D97-AF65-F5344CB8AC3E}">
        <p14:creationId xmlns:p14="http://schemas.microsoft.com/office/powerpoint/2010/main" val="3677023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ts val="600"/>
              </a:spcAft>
              <a:buClr>
                <a:srgbClr val="043882"/>
              </a:buClr>
              <a:buSzTx/>
              <a:buNone/>
            </a:pPr>
            <a:r>
              <a:rPr lang="en-GB" b="1" kern="1200" dirty="0">
                <a:latin typeface="Arial" charset="0"/>
                <a:cs typeface="Arial" charset="0"/>
              </a:rPr>
              <a:t>Study objective</a:t>
            </a:r>
            <a:r>
              <a:rPr lang="en-GB" kern="1200" dirty="0">
                <a:latin typeface="Arial" charset="0"/>
                <a:cs typeface="Arial" charset="0"/>
              </a:rPr>
              <a:t> </a:t>
            </a:r>
          </a:p>
          <a:p>
            <a:pPr>
              <a:spcAft>
                <a:spcPts val="600"/>
              </a:spcAft>
            </a:pPr>
            <a:r>
              <a:rPr lang="en-GB" dirty="0" smtClean="0"/>
              <a:t>To </a:t>
            </a:r>
            <a:r>
              <a:rPr lang="en-GB" dirty="0"/>
              <a:t>assess if </a:t>
            </a:r>
            <a:r>
              <a:rPr lang="en-GB" dirty="0" smtClean="0"/>
              <a:t>minimal residual </a:t>
            </a:r>
            <a:r>
              <a:rPr lang="en-GB" dirty="0"/>
              <a:t>disease could be </a:t>
            </a:r>
            <a:r>
              <a:rPr lang="en-GB" dirty="0" smtClean="0"/>
              <a:t>identified by </a:t>
            </a:r>
            <a:r>
              <a:rPr lang="en-GB" dirty="0"/>
              <a:t>the presence of </a:t>
            </a:r>
            <a:r>
              <a:rPr lang="en-GB" dirty="0" err="1"/>
              <a:t>ctDNA</a:t>
            </a:r>
            <a:r>
              <a:rPr lang="en-GB" dirty="0" smtClean="0"/>
              <a:t> in </a:t>
            </a:r>
            <a:r>
              <a:rPr lang="en-GB" dirty="0"/>
              <a:t>patients </a:t>
            </a:r>
            <a:r>
              <a:rPr lang="en-GB" dirty="0" smtClean="0"/>
              <a:t>with resected </a:t>
            </a:r>
            <a:r>
              <a:rPr lang="en-GB" dirty="0"/>
              <a:t>Stage II colon cancer</a:t>
            </a:r>
            <a:endParaRPr lang="en-GB" dirty="0" smtClean="0"/>
          </a:p>
          <a:p>
            <a:endParaRPr lang="en-GB" dirty="0"/>
          </a:p>
          <a:p>
            <a:pPr marL="0" indent="0">
              <a:buNone/>
            </a:pPr>
            <a:r>
              <a:rPr lang="en-GB" b="1" dirty="0"/>
              <a:t>Study </a:t>
            </a:r>
            <a:r>
              <a:rPr lang="en-GB" b="1" dirty="0" smtClean="0"/>
              <a:t>design</a:t>
            </a:r>
            <a:endParaRPr lang="en-GB" b="1" dirty="0"/>
          </a:p>
          <a:p>
            <a:pPr>
              <a:spcAft>
                <a:spcPts val="800"/>
              </a:spcAft>
            </a:pPr>
            <a:r>
              <a:rPr lang="en-GB" dirty="0" smtClean="0"/>
              <a:t>A prospective </a:t>
            </a:r>
            <a:r>
              <a:rPr lang="en-GB" dirty="0"/>
              <a:t>trial in 231 </a:t>
            </a:r>
            <a:r>
              <a:rPr lang="en-GB" dirty="0" smtClean="0"/>
              <a:t>patients </a:t>
            </a:r>
            <a:r>
              <a:rPr lang="en-GB" dirty="0"/>
              <a:t>with </a:t>
            </a:r>
            <a:r>
              <a:rPr lang="en-GB" dirty="0" smtClean="0"/>
              <a:t>resected Stage </a:t>
            </a:r>
            <a:r>
              <a:rPr lang="en-GB" dirty="0"/>
              <a:t>II colon </a:t>
            </a:r>
            <a:r>
              <a:rPr lang="en-GB" dirty="0" smtClean="0"/>
              <a:t>cancer</a:t>
            </a:r>
          </a:p>
          <a:p>
            <a:pPr>
              <a:spcAft>
                <a:spcPts val="800"/>
              </a:spcAft>
            </a:pPr>
            <a:r>
              <a:rPr lang="en-GB" dirty="0" smtClean="0"/>
              <a:t>Serial </a:t>
            </a:r>
            <a:r>
              <a:rPr lang="en-GB" dirty="0"/>
              <a:t>plasma samples were </a:t>
            </a:r>
            <a:r>
              <a:rPr lang="en-GB" dirty="0" smtClean="0"/>
              <a:t>collected: </a:t>
            </a:r>
          </a:p>
          <a:p>
            <a:pPr lvl="1">
              <a:spcAft>
                <a:spcPts val="800"/>
              </a:spcAft>
            </a:pPr>
            <a:r>
              <a:rPr lang="en-GB" altLang="zh-CN" dirty="0" smtClean="0">
                <a:solidFill>
                  <a:schemeClr val="tx1"/>
                </a:solidFill>
                <a:ea typeface="SimSun" pitchFamily="2" charset="-122"/>
              </a:rPr>
              <a:t>4–10 </a:t>
            </a:r>
            <a:r>
              <a:rPr lang="en-GB" altLang="zh-CN" dirty="0">
                <a:solidFill>
                  <a:schemeClr val="tx1"/>
                </a:solidFill>
                <a:ea typeface="SimSun" pitchFamily="2" charset="-122"/>
              </a:rPr>
              <a:t>weeks post-op (</a:t>
            </a:r>
            <a:r>
              <a:rPr lang="en-GB" altLang="zh-CN" dirty="0" smtClean="0">
                <a:solidFill>
                  <a:schemeClr val="tx1"/>
                </a:solidFill>
                <a:ea typeface="SimSun" pitchFamily="2" charset="-122"/>
              </a:rPr>
              <a:t>n=231)</a:t>
            </a:r>
          </a:p>
          <a:p>
            <a:pPr lvl="1">
              <a:spcAft>
                <a:spcPts val="800"/>
              </a:spcAft>
            </a:pPr>
            <a:r>
              <a:rPr lang="en-GB" altLang="zh-CN" dirty="0" smtClean="0">
                <a:solidFill>
                  <a:schemeClr val="tx1"/>
                </a:solidFill>
                <a:ea typeface="SimSun" pitchFamily="2" charset="-122"/>
              </a:rPr>
              <a:t>3-monthly </a:t>
            </a:r>
            <a:r>
              <a:rPr lang="en-GB" altLang="zh-CN" dirty="0">
                <a:solidFill>
                  <a:schemeClr val="tx1"/>
                </a:solidFill>
                <a:ea typeface="SimSun" pitchFamily="2" charset="-122"/>
              </a:rPr>
              <a:t>follow-up blood collection (n=167)</a:t>
            </a:r>
          </a:p>
          <a:p>
            <a:pPr>
              <a:spcAft>
                <a:spcPts val="800"/>
              </a:spcAft>
            </a:pPr>
            <a:r>
              <a:rPr lang="en-GB" dirty="0" smtClean="0"/>
              <a:t>Somatic </a:t>
            </a:r>
            <a:r>
              <a:rPr lang="en-GB" dirty="0"/>
              <a:t>mutations </a:t>
            </a:r>
            <a:r>
              <a:rPr lang="en-GB" dirty="0" smtClean="0"/>
              <a:t>were </a:t>
            </a:r>
            <a:r>
              <a:rPr lang="en-GB" dirty="0"/>
              <a:t>identified </a:t>
            </a:r>
            <a:r>
              <a:rPr lang="en-GB" dirty="0" smtClean="0"/>
              <a:t>by gene sequencing (n=230)</a:t>
            </a:r>
          </a:p>
          <a:p>
            <a:pPr lvl="1">
              <a:spcAft>
                <a:spcPts val="800"/>
              </a:spcAft>
            </a:pPr>
            <a:r>
              <a:rPr lang="en-GB" dirty="0" smtClean="0">
                <a:solidFill>
                  <a:schemeClr val="tx1"/>
                </a:solidFill>
              </a:rPr>
              <a:t>Blood biomarker analyses were performed on </a:t>
            </a:r>
            <a:r>
              <a:rPr lang="en-GB" altLang="zh-CN" dirty="0" err="1" smtClean="0">
                <a:solidFill>
                  <a:schemeClr val="tx1"/>
                </a:solidFill>
                <a:ea typeface="SimSun" pitchFamily="2" charset="-122"/>
              </a:rPr>
              <a:t>ctDNA</a:t>
            </a:r>
            <a:r>
              <a:rPr lang="en-GB" altLang="zh-CN" dirty="0" smtClean="0">
                <a:solidFill>
                  <a:schemeClr val="tx1"/>
                </a:solidFill>
                <a:ea typeface="SimSun" pitchFamily="2" charset="-122"/>
              </a:rPr>
              <a:t> </a:t>
            </a:r>
            <a:r>
              <a:rPr lang="en-GB" altLang="zh-CN" dirty="0">
                <a:solidFill>
                  <a:schemeClr val="tx1"/>
                </a:solidFill>
                <a:ea typeface="SimSun" pitchFamily="2" charset="-122"/>
              </a:rPr>
              <a:t>and serum CEA </a:t>
            </a:r>
            <a:endParaRPr lang="en-GB" dirty="0" smtClean="0">
              <a:solidFill>
                <a:schemeClr val="tx1"/>
              </a:solidFill>
            </a:endParaRPr>
          </a:p>
          <a:p>
            <a:pPr>
              <a:spcAft>
                <a:spcPts val="800"/>
              </a:spcAft>
            </a:pPr>
            <a:r>
              <a:rPr lang="en-GB" dirty="0" smtClean="0"/>
              <a:t>Adjuvant CT </a:t>
            </a:r>
            <a:r>
              <a:rPr lang="en-GB" dirty="0"/>
              <a:t>was administered at clinician discretion, blinded to </a:t>
            </a:r>
            <a:r>
              <a:rPr lang="en-GB" dirty="0" err="1"/>
              <a:t>ctDNA</a:t>
            </a:r>
            <a:r>
              <a:rPr lang="en-GB" dirty="0"/>
              <a:t> </a:t>
            </a:r>
            <a:r>
              <a:rPr lang="en-GB" dirty="0" smtClean="0"/>
              <a:t>analysis</a:t>
            </a:r>
          </a:p>
          <a:p>
            <a:pPr lvl="1">
              <a:spcAft>
                <a:spcPts val="800"/>
              </a:spcAft>
            </a:pPr>
            <a:r>
              <a:rPr lang="en-GB" dirty="0" smtClean="0"/>
              <a:t>CT: n=52 </a:t>
            </a:r>
            <a:r>
              <a:rPr lang="en-GB" dirty="0"/>
              <a:t>(23</a:t>
            </a:r>
            <a:r>
              <a:rPr lang="en-GB" dirty="0" smtClean="0"/>
              <a:t>%) vs no CT: n=178 </a:t>
            </a:r>
            <a:r>
              <a:rPr lang="en-GB" dirty="0"/>
              <a:t>(77</a:t>
            </a:r>
            <a:r>
              <a:rPr lang="en-GB" dirty="0" smtClean="0"/>
              <a:t>%)</a:t>
            </a:r>
          </a:p>
          <a:p>
            <a:pPr>
              <a:spcAft>
                <a:spcPts val="800"/>
              </a:spcAft>
            </a:pPr>
            <a:r>
              <a:rPr lang="en-GB" dirty="0"/>
              <a:t>Primary endpoint: </a:t>
            </a:r>
            <a:r>
              <a:rPr lang="en-GB" dirty="0" smtClean="0"/>
              <a:t>RFS</a:t>
            </a:r>
            <a:endParaRPr lang="en-GB" dirty="0"/>
          </a:p>
        </p:txBody>
      </p:sp>
      <p:sp>
        <p:nvSpPr>
          <p:cNvPr id="5122" name="Rectangle 2"/>
          <p:cNvSpPr>
            <a:spLocks noGrp="1" noChangeArrowheads="1"/>
          </p:cNvSpPr>
          <p:nvPr>
            <p:ph type="title"/>
          </p:nvPr>
        </p:nvSpPr>
        <p:spPr/>
        <p:txBody>
          <a:bodyPr/>
          <a:lstStyle/>
          <a:p>
            <a:pPr>
              <a:lnSpc>
                <a:spcPts val="2100"/>
              </a:lnSpc>
            </a:pPr>
            <a:r>
              <a:rPr lang="en-GB" dirty="0"/>
              <a:t>3511: The potential of circulating </a:t>
            </a:r>
            <a:r>
              <a:rPr lang="en-GB" dirty="0" err="1"/>
              <a:t>tumor</a:t>
            </a:r>
            <a:r>
              <a:rPr lang="en-GB" dirty="0"/>
              <a:t> DNA (</a:t>
            </a:r>
            <a:r>
              <a:rPr lang="en-GB" dirty="0" err="1"/>
              <a:t>ctDNA</a:t>
            </a:r>
            <a:r>
              <a:rPr lang="en-GB" dirty="0"/>
              <a:t>) to reshape the design of clinical trials testing adjuvant therapy in patients with early stage </a:t>
            </a:r>
            <a:r>
              <a:rPr lang="en-GB" dirty="0" smtClean="0"/>
              <a:t>cancers – Tie J, et al</a:t>
            </a:r>
            <a:endParaRPr lang="en-GB" dirty="0"/>
          </a:p>
        </p:txBody>
      </p:sp>
      <p:sp>
        <p:nvSpPr>
          <p:cNvPr id="15" name="Text Placeholder 14"/>
          <p:cNvSpPr>
            <a:spLocks noGrp="1"/>
          </p:cNvSpPr>
          <p:nvPr>
            <p:ph type="body" sz="quarter" idx="11"/>
          </p:nvPr>
        </p:nvSpPr>
        <p:spPr/>
        <p:txBody>
          <a:bodyPr/>
          <a:lstStyle/>
          <a:p>
            <a:r>
              <a:rPr lang="en-GB" dirty="0" smtClean="0"/>
              <a:t>Tie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3511</a:t>
            </a:r>
            <a:endParaRPr lang="en-GB" dirty="0"/>
          </a:p>
        </p:txBody>
      </p:sp>
    </p:spTree>
    <p:custDataLst>
      <p:tags r:id="rId1"/>
    </p:custDataLst>
    <p:extLst>
      <p:ext uri="{BB962C8B-B14F-4D97-AF65-F5344CB8AC3E}">
        <p14:creationId xmlns:p14="http://schemas.microsoft.com/office/powerpoint/2010/main" val="3930752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ts val="2100"/>
              </a:lnSpc>
            </a:pPr>
            <a:r>
              <a:rPr lang="en-GB" dirty="0"/>
              <a:t>3511: The potential of circulating </a:t>
            </a:r>
            <a:r>
              <a:rPr lang="en-GB" dirty="0" err="1"/>
              <a:t>tumor</a:t>
            </a:r>
            <a:r>
              <a:rPr lang="en-GB" dirty="0"/>
              <a:t> DNA (</a:t>
            </a:r>
            <a:r>
              <a:rPr lang="en-GB" dirty="0" err="1"/>
              <a:t>ctDNA</a:t>
            </a:r>
            <a:r>
              <a:rPr lang="en-GB" dirty="0"/>
              <a:t>) to reshape the design of clinical trials testing adjuvant therapy in patients with early stage </a:t>
            </a:r>
            <a:r>
              <a:rPr lang="en-GB" dirty="0" smtClean="0"/>
              <a:t>cancers – Tie J, et al</a:t>
            </a:r>
            <a:endParaRPr lang="en-GB" dirty="0"/>
          </a:p>
        </p:txBody>
      </p:sp>
      <p:sp>
        <p:nvSpPr>
          <p:cNvPr id="15" name="Text Placeholder 14"/>
          <p:cNvSpPr>
            <a:spLocks noGrp="1"/>
          </p:cNvSpPr>
          <p:nvPr>
            <p:ph type="body" sz="quarter" idx="11"/>
          </p:nvPr>
        </p:nvSpPr>
        <p:spPr/>
        <p:txBody>
          <a:bodyPr/>
          <a:lstStyle/>
          <a:p>
            <a:r>
              <a:rPr lang="en-GB" dirty="0" smtClean="0"/>
              <a:t>Tie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3511</a:t>
            </a:r>
            <a:endParaRPr lang="en-GB" dirty="0"/>
          </a:p>
        </p:txBody>
      </p:sp>
      <p:sp>
        <p:nvSpPr>
          <p:cNvPr id="23" name="Content Placeholder 5"/>
          <p:cNvSpPr>
            <a:spLocks noGrp="1"/>
          </p:cNvSpPr>
          <p:nvPr>
            <p:ph idx="1"/>
          </p:nvPr>
        </p:nvSpPr>
        <p:spPr>
          <a:xfrm>
            <a:off x="365124" y="1254035"/>
            <a:ext cx="8413751" cy="4746172"/>
          </a:xfrm>
        </p:spPr>
        <p:txBody>
          <a:bodyPr/>
          <a:lstStyle/>
          <a:p>
            <a:pPr marL="0" indent="0">
              <a:buNone/>
            </a:pPr>
            <a:r>
              <a:rPr lang="en-GB" b="1" dirty="0" smtClean="0"/>
              <a:t>Key results</a:t>
            </a:r>
          </a:p>
          <a:p>
            <a:endParaRPr lang="en-GB" dirty="0" smtClean="0"/>
          </a:p>
        </p:txBody>
      </p:sp>
      <p:sp>
        <p:nvSpPr>
          <p:cNvPr id="8" name="TextBox 7"/>
          <p:cNvSpPr txBox="1"/>
          <p:nvPr/>
        </p:nvSpPr>
        <p:spPr>
          <a:xfrm>
            <a:off x="1508367" y="1650286"/>
            <a:ext cx="6147219" cy="338554"/>
          </a:xfrm>
          <a:prstGeom prst="rect">
            <a:avLst/>
          </a:prstGeom>
          <a:noFill/>
        </p:spPr>
        <p:txBody>
          <a:bodyPr wrap="square" rtlCol="0">
            <a:spAutoFit/>
          </a:bodyPr>
          <a:lstStyle/>
          <a:p>
            <a:pPr algn="ctr"/>
            <a:r>
              <a:rPr lang="en-GB" sz="1600" b="1" dirty="0" smtClean="0">
                <a:solidFill>
                  <a:srgbClr val="4D4D4D"/>
                </a:solidFill>
              </a:rPr>
              <a:t>RFS in </a:t>
            </a:r>
            <a:r>
              <a:rPr lang="en-GB" sz="1600" b="1" dirty="0">
                <a:solidFill>
                  <a:srgbClr val="4D4D4D"/>
                </a:solidFill>
              </a:rPr>
              <a:t>patients not treated with </a:t>
            </a:r>
            <a:r>
              <a:rPr lang="en-GB" sz="1600" b="1" dirty="0" smtClean="0">
                <a:solidFill>
                  <a:srgbClr val="4D4D4D"/>
                </a:solidFill>
              </a:rPr>
              <a:t>CT</a:t>
            </a:r>
            <a:endParaRPr lang="en-GB" sz="1600" b="1" dirty="0">
              <a:solidFill>
                <a:srgbClr val="4D4D4D"/>
              </a:solidFill>
            </a:endParaRPr>
          </a:p>
        </p:txBody>
      </p:sp>
      <p:sp>
        <p:nvSpPr>
          <p:cNvPr id="9" name="TextBox 8"/>
          <p:cNvSpPr txBox="1"/>
          <p:nvPr/>
        </p:nvSpPr>
        <p:spPr>
          <a:xfrm rot="16200000">
            <a:off x="-114201" y="3592523"/>
            <a:ext cx="2060179" cy="276999"/>
          </a:xfrm>
          <a:prstGeom prst="rect">
            <a:avLst/>
          </a:prstGeom>
          <a:noFill/>
        </p:spPr>
        <p:txBody>
          <a:bodyPr wrap="none" rtlCol="0">
            <a:spAutoFit/>
          </a:bodyPr>
          <a:lstStyle/>
          <a:p>
            <a:pPr algn="ctr"/>
            <a:r>
              <a:rPr lang="en-GB" sz="1200" dirty="0">
                <a:solidFill>
                  <a:srgbClr val="4D4D4D"/>
                </a:solidFill>
              </a:rPr>
              <a:t>Percentage recurrence-free</a:t>
            </a:r>
          </a:p>
        </p:txBody>
      </p:sp>
      <p:sp>
        <p:nvSpPr>
          <p:cNvPr id="10" name="TextBox 9"/>
          <p:cNvSpPr txBox="1"/>
          <p:nvPr/>
        </p:nvSpPr>
        <p:spPr>
          <a:xfrm>
            <a:off x="3558818" y="5582583"/>
            <a:ext cx="2075312" cy="276999"/>
          </a:xfrm>
          <a:prstGeom prst="rect">
            <a:avLst/>
          </a:prstGeom>
          <a:noFill/>
        </p:spPr>
        <p:txBody>
          <a:bodyPr wrap="none" rtlCol="0">
            <a:spAutoFit/>
          </a:bodyPr>
          <a:lstStyle/>
          <a:p>
            <a:pPr algn="ctr"/>
            <a:r>
              <a:rPr lang="en-GB" sz="1200" dirty="0">
                <a:solidFill>
                  <a:srgbClr val="4D4D4D"/>
                </a:solidFill>
              </a:rPr>
              <a:t>Time from surgery (months)</a:t>
            </a:r>
          </a:p>
        </p:txBody>
      </p:sp>
      <p:sp>
        <p:nvSpPr>
          <p:cNvPr id="11" name="TextBox 10"/>
          <p:cNvSpPr txBox="1"/>
          <p:nvPr/>
        </p:nvSpPr>
        <p:spPr>
          <a:xfrm>
            <a:off x="1088061" y="2073302"/>
            <a:ext cx="420307" cy="261610"/>
          </a:xfrm>
          <a:prstGeom prst="rect">
            <a:avLst/>
          </a:prstGeom>
          <a:noFill/>
        </p:spPr>
        <p:txBody>
          <a:bodyPr wrap="none" rtlCol="0">
            <a:spAutoFit/>
          </a:bodyPr>
          <a:lstStyle/>
          <a:p>
            <a:pPr algn="r"/>
            <a:r>
              <a:rPr lang="en-GB" sz="1100" dirty="0">
                <a:solidFill>
                  <a:srgbClr val="4D4D4D"/>
                </a:solidFill>
              </a:rPr>
              <a:t>100</a:t>
            </a:r>
          </a:p>
        </p:txBody>
      </p:sp>
      <p:sp>
        <p:nvSpPr>
          <p:cNvPr id="12" name="TextBox 11"/>
          <p:cNvSpPr txBox="1"/>
          <p:nvPr/>
        </p:nvSpPr>
        <p:spPr>
          <a:xfrm>
            <a:off x="1166608" y="2676393"/>
            <a:ext cx="341760" cy="261610"/>
          </a:xfrm>
          <a:prstGeom prst="rect">
            <a:avLst/>
          </a:prstGeom>
          <a:noFill/>
        </p:spPr>
        <p:txBody>
          <a:bodyPr wrap="none" rtlCol="0">
            <a:spAutoFit/>
          </a:bodyPr>
          <a:lstStyle/>
          <a:p>
            <a:pPr algn="r"/>
            <a:r>
              <a:rPr lang="en-GB" sz="1100" dirty="0">
                <a:solidFill>
                  <a:srgbClr val="4D4D4D"/>
                </a:solidFill>
              </a:rPr>
              <a:t>80</a:t>
            </a:r>
          </a:p>
        </p:txBody>
      </p:sp>
      <p:sp>
        <p:nvSpPr>
          <p:cNvPr id="13" name="TextBox 12"/>
          <p:cNvSpPr txBox="1"/>
          <p:nvPr/>
        </p:nvSpPr>
        <p:spPr>
          <a:xfrm>
            <a:off x="1166608" y="3279484"/>
            <a:ext cx="341760" cy="261610"/>
          </a:xfrm>
          <a:prstGeom prst="rect">
            <a:avLst/>
          </a:prstGeom>
          <a:noFill/>
        </p:spPr>
        <p:txBody>
          <a:bodyPr wrap="none" rtlCol="0">
            <a:spAutoFit/>
          </a:bodyPr>
          <a:lstStyle/>
          <a:p>
            <a:pPr algn="r"/>
            <a:r>
              <a:rPr lang="en-GB" sz="1100" dirty="0">
                <a:solidFill>
                  <a:srgbClr val="4D4D4D"/>
                </a:solidFill>
              </a:rPr>
              <a:t>60</a:t>
            </a:r>
          </a:p>
        </p:txBody>
      </p:sp>
      <p:sp>
        <p:nvSpPr>
          <p:cNvPr id="14" name="TextBox 13"/>
          <p:cNvSpPr txBox="1"/>
          <p:nvPr/>
        </p:nvSpPr>
        <p:spPr>
          <a:xfrm>
            <a:off x="1166608" y="3882575"/>
            <a:ext cx="341760" cy="261610"/>
          </a:xfrm>
          <a:prstGeom prst="rect">
            <a:avLst/>
          </a:prstGeom>
          <a:noFill/>
        </p:spPr>
        <p:txBody>
          <a:bodyPr wrap="none" rtlCol="0">
            <a:spAutoFit/>
          </a:bodyPr>
          <a:lstStyle/>
          <a:p>
            <a:pPr algn="r"/>
            <a:r>
              <a:rPr lang="en-GB" sz="1100" dirty="0">
                <a:solidFill>
                  <a:srgbClr val="4D4D4D"/>
                </a:solidFill>
              </a:rPr>
              <a:t>40</a:t>
            </a:r>
          </a:p>
        </p:txBody>
      </p:sp>
      <p:sp>
        <p:nvSpPr>
          <p:cNvPr id="16" name="TextBox 15"/>
          <p:cNvSpPr txBox="1"/>
          <p:nvPr/>
        </p:nvSpPr>
        <p:spPr>
          <a:xfrm>
            <a:off x="1166608" y="4485666"/>
            <a:ext cx="341760" cy="261610"/>
          </a:xfrm>
          <a:prstGeom prst="rect">
            <a:avLst/>
          </a:prstGeom>
          <a:noFill/>
        </p:spPr>
        <p:txBody>
          <a:bodyPr wrap="none" rtlCol="0">
            <a:spAutoFit/>
          </a:bodyPr>
          <a:lstStyle/>
          <a:p>
            <a:pPr algn="r"/>
            <a:r>
              <a:rPr lang="en-GB" sz="1100" dirty="0">
                <a:solidFill>
                  <a:srgbClr val="4D4D4D"/>
                </a:solidFill>
              </a:rPr>
              <a:t>20</a:t>
            </a:r>
          </a:p>
        </p:txBody>
      </p:sp>
      <p:sp>
        <p:nvSpPr>
          <p:cNvPr id="17" name="TextBox 16"/>
          <p:cNvSpPr txBox="1"/>
          <p:nvPr/>
        </p:nvSpPr>
        <p:spPr>
          <a:xfrm>
            <a:off x="1245155" y="5088758"/>
            <a:ext cx="263213" cy="261610"/>
          </a:xfrm>
          <a:prstGeom prst="rect">
            <a:avLst/>
          </a:prstGeom>
          <a:noFill/>
        </p:spPr>
        <p:txBody>
          <a:bodyPr wrap="none" rtlCol="0">
            <a:spAutoFit/>
          </a:bodyPr>
          <a:lstStyle/>
          <a:p>
            <a:pPr algn="r"/>
            <a:r>
              <a:rPr lang="en-GB" sz="1100" dirty="0">
                <a:solidFill>
                  <a:srgbClr val="4D4D4D"/>
                </a:solidFill>
              </a:rPr>
              <a:t>0</a:t>
            </a:r>
          </a:p>
        </p:txBody>
      </p:sp>
      <p:cxnSp>
        <p:nvCxnSpPr>
          <p:cNvPr id="18" name="Straight Connector 17"/>
          <p:cNvCxnSpPr/>
          <p:nvPr/>
        </p:nvCxnSpPr>
        <p:spPr>
          <a:xfrm>
            <a:off x="1439424" y="283077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a:off x="1439424" y="34343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a:off x="1439424" y="403793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a:off x="1439424" y="464151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a:off x="1439424" y="524510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rot="5400000">
            <a:off x="1484424"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5" name="TextBox 24"/>
          <p:cNvSpPr txBox="1"/>
          <p:nvPr/>
        </p:nvSpPr>
        <p:spPr>
          <a:xfrm>
            <a:off x="1401131" y="5299205"/>
            <a:ext cx="263214" cy="261610"/>
          </a:xfrm>
          <a:prstGeom prst="rect">
            <a:avLst/>
          </a:prstGeom>
          <a:noFill/>
        </p:spPr>
        <p:txBody>
          <a:bodyPr wrap="none" rtlCol="0">
            <a:spAutoFit/>
          </a:bodyPr>
          <a:lstStyle/>
          <a:p>
            <a:pPr algn="ctr"/>
            <a:r>
              <a:rPr lang="en-GB" sz="1100" dirty="0">
                <a:solidFill>
                  <a:srgbClr val="4D4D4D"/>
                </a:solidFill>
              </a:rPr>
              <a:t>0</a:t>
            </a:r>
          </a:p>
        </p:txBody>
      </p:sp>
      <p:cxnSp>
        <p:nvCxnSpPr>
          <p:cNvPr id="26" name="Straight Connector 25"/>
          <p:cNvCxnSpPr/>
          <p:nvPr/>
        </p:nvCxnSpPr>
        <p:spPr>
          <a:xfrm rot="5400000">
            <a:off x="2709656"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 name="TextBox 26"/>
          <p:cNvSpPr txBox="1"/>
          <p:nvPr/>
        </p:nvSpPr>
        <p:spPr>
          <a:xfrm>
            <a:off x="2587091" y="5299205"/>
            <a:ext cx="341760" cy="261610"/>
          </a:xfrm>
          <a:prstGeom prst="rect">
            <a:avLst/>
          </a:prstGeom>
          <a:noFill/>
        </p:spPr>
        <p:txBody>
          <a:bodyPr wrap="none" rtlCol="0">
            <a:spAutoFit/>
          </a:bodyPr>
          <a:lstStyle/>
          <a:p>
            <a:pPr algn="ctr"/>
            <a:r>
              <a:rPr lang="en-GB" sz="1100" dirty="0">
                <a:solidFill>
                  <a:srgbClr val="4D4D4D"/>
                </a:solidFill>
              </a:rPr>
              <a:t>12</a:t>
            </a:r>
          </a:p>
        </p:txBody>
      </p:sp>
      <p:cxnSp>
        <p:nvCxnSpPr>
          <p:cNvPr id="28" name="Straight Connector 27"/>
          <p:cNvCxnSpPr/>
          <p:nvPr/>
        </p:nvCxnSpPr>
        <p:spPr>
          <a:xfrm rot="5400000">
            <a:off x="3934888"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9" name="TextBox 28"/>
          <p:cNvSpPr txBox="1"/>
          <p:nvPr/>
        </p:nvSpPr>
        <p:spPr>
          <a:xfrm>
            <a:off x="3812323" y="5299205"/>
            <a:ext cx="341760" cy="261610"/>
          </a:xfrm>
          <a:prstGeom prst="rect">
            <a:avLst/>
          </a:prstGeom>
          <a:noFill/>
        </p:spPr>
        <p:txBody>
          <a:bodyPr wrap="none" rtlCol="0">
            <a:spAutoFit/>
          </a:bodyPr>
          <a:lstStyle/>
          <a:p>
            <a:pPr algn="ctr"/>
            <a:r>
              <a:rPr lang="en-GB" sz="1100" dirty="0">
                <a:solidFill>
                  <a:srgbClr val="4D4D4D"/>
                </a:solidFill>
              </a:rPr>
              <a:t>24</a:t>
            </a:r>
          </a:p>
        </p:txBody>
      </p:sp>
      <p:cxnSp>
        <p:nvCxnSpPr>
          <p:cNvPr id="30" name="Straight Connector 29"/>
          <p:cNvCxnSpPr/>
          <p:nvPr/>
        </p:nvCxnSpPr>
        <p:spPr>
          <a:xfrm rot="5400000">
            <a:off x="5160120"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1" name="TextBox 30"/>
          <p:cNvSpPr txBox="1"/>
          <p:nvPr/>
        </p:nvSpPr>
        <p:spPr>
          <a:xfrm>
            <a:off x="5037555" y="5299205"/>
            <a:ext cx="341760" cy="261610"/>
          </a:xfrm>
          <a:prstGeom prst="rect">
            <a:avLst/>
          </a:prstGeom>
          <a:noFill/>
        </p:spPr>
        <p:txBody>
          <a:bodyPr wrap="none" rtlCol="0">
            <a:spAutoFit/>
          </a:bodyPr>
          <a:lstStyle/>
          <a:p>
            <a:pPr algn="ctr"/>
            <a:r>
              <a:rPr lang="en-GB" sz="1100" dirty="0">
                <a:solidFill>
                  <a:srgbClr val="4D4D4D"/>
                </a:solidFill>
              </a:rPr>
              <a:t>36</a:t>
            </a:r>
          </a:p>
        </p:txBody>
      </p:sp>
      <p:cxnSp>
        <p:nvCxnSpPr>
          <p:cNvPr id="32" name="Straight Connector 31"/>
          <p:cNvCxnSpPr/>
          <p:nvPr/>
        </p:nvCxnSpPr>
        <p:spPr>
          <a:xfrm rot="5400000">
            <a:off x="6385352"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p:nvPr/>
        </p:nvSpPr>
        <p:spPr>
          <a:xfrm>
            <a:off x="6262787" y="5299205"/>
            <a:ext cx="341760" cy="261610"/>
          </a:xfrm>
          <a:prstGeom prst="rect">
            <a:avLst/>
          </a:prstGeom>
          <a:noFill/>
        </p:spPr>
        <p:txBody>
          <a:bodyPr wrap="none" rtlCol="0">
            <a:spAutoFit/>
          </a:bodyPr>
          <a:lstStyle/>
          <a:p>
            <a:pPr algn="ctr"/>
            <a:r>
              <a:rPr lang="en-GB" sz="1100" dirty="0">
                <a:solidFill>
                  <a:srgbClr val="4D4D4D"/>
                </a:solidFill>
              </a:rPr>
              <a:t>48</a:t>
            </a:r>
          </a:p>
        </p:txBody>
      </p:sp>
      <p:cxnSp>
        <p:nvCxnSpPr>
          <p:cNvPr id="34" name="Straight Connector 33"/>
          <p:cNvCxnSpPr/>
          <p:nvPr/>
        </p:nvCxnSpPr>
        <p:spPr>
          <a:xfrm rot="5400000">
            <a:off x="7610586"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5" name="TextBox 34"/>
          <p:cNvSpPr txBox="1"/>
          <p:nvPr/>
        </p:nvSpPr>
        <p:spPr>
          <a:xfrm>
            <a:off x="7488021" y="5299205"/>
            <a:ext cx="341760" cy="261610"/>
          </a:xfrm>
          <a:prstGeom prst="rect">
            <a:avLst/>
          </a:prstGeom>
          <a:noFill/>
        </p:spPr>
        <p:txBody>
          <a:bodyPr wrap="none" rtlCol="0">
            <a:spAutoFit/>
          </a:bodyPr>
          <a:lstStyle/>
          <a:p>
            <a:pPr algn="ctr"/>
            <a:r>
              <a:rPr lang="en-GB" sz="1100" dirty="0">
                <a:solidFill>
                  <a:srgbClr val="4D4D4D"/>
                </a:solidFill>
              </a:rPr>
              <a:t>60</a:t>
            </a:r>
          </a:p>
        </p:txBody>
      </p:sp>
      <p:sp>
        <p:nvSpPr>
          <p:cNvPr id="36" name="TextBox 35"/>
          <p:cNvSpPr txBox="1"/>
          <p:nvPr/>
        </p:nvSpPr>
        <p:spPr>
          <a:xfrm>
            <a:off x="4766848" y="3190463"/>
            <a:ext cx="1420325" cy="767967"/>
          </a:xfrm>
          <a:prstGeom prst="rect">
            <a:avLst/>
          </a:prstGeom>
          <a:noFill/>
        </p:spPr>
        <p:txBody>
          <a:bodyPr wrap="none" rtlCol="0">
            <a:spAutoFit/>
          </a:bodyPr>
          <a:lstStyle/>
          <a:p>
            <a:pPr>
              <a:lnSpc>
                <a:spcPts val="1800"/>
              </a:lnSpc>
            </a:pPr>
            <a:endParaRPr lang="en-GB" sz="1400" b="1" dirty="0">
              <a:solidFill>
                <a:srgbClr val="4D4D4D"/>
              </a:solidFill>
            </a:endParaRPr>
          </a:p>
          <a:p>
            <a:pPr>
              <a:lnSpc>
                <a:spcPts val="1800"/>
              </a:lnSpc>
            </a:pPr>
            <a:r>
              <a:rPr lang="en-GB" sz="1400" dirty="0" err="1">
                <a:solidFill>
                  <a:srgbClr val="4D4D4D"/>
                </a:solidFill>
              </a:rPr>
              <a:t>ctDNA</a:t>
            </a:r>
            <a:r>
              <a:rPr lang="en-GB" sz="1400" dirty="0">
                <a:solidFill>
                  <a:srgbClr val="4D4D4D"/>
                </a:solidFill>
              </a:rPr>
              <a:t> negative</a:t>
            </a:r>
          </a:p>
          <a:p>
            <a:pPr>
              <a:lnSpc>
                <a:spcPts val="1800"/>
              </a:lnSpc>
            </a:pPr>
            <a:r>
              <a:rPr lang="en-GB" sz="1400" dirty="0" err="1">
                <a:solidFill>
                  <a:srgbClr val="4D4D4D"/>
                </a:solidFill>
              </a:rPr>
              <a:t>ctDNA</a:t>
            </a:r>
            <a:r>
              <a:rPr lang="en-GB" sz="1400" dirty="0">
                <a:solidFill>
                  <a:srgbClr val="4D4D4D"/>
                </a:solidFill>
              </a:rPr>
              <a:t> positive</a:t>
            </a:r>
          </a:p>
        </p:txBody>
      </p:sp>
      <p:sp>
        <p:nvSpPr>
          <p:cNvPr id="37" name="TextBox 36"/>
          <p:cNvSpPr txBox="1"/>
          <p:nvPr/>
        </p:nvSpPr>
        <p:spPr>
          <a:xfrm>
            <a:off x="6153637" y="3190463"/>
            <a:ext cx="482824" cy="767967"/>
          </a:xfrm>
          <a:prstGeom prst="rect">
            <a:avLst/>
          </a:prstGeom>
          <a:noFill/>
        </p:spPr>
        <p:txBody>
          <a:bodyPr wrap="none" rtlCol="0">
            <a:spAutoFit/>
          </a:bodyPr>
          <a:lstStyle/>
          <a:p>
            <a:pPr algn="ctr">
              <a:lnSpc>
                <a:spcPts val="1800"/>
              </a:lnSpc>
            </a:pPr>
            <a:r>
              <a:rPr lang="en-GB" sz="1400" b="1" dirty="0">
                <a:solidFill>
                  <a:srgbClr val="4D4D4D"/>
                </a:solidFill>
              </a:rPr>
              <a:t>n</a:t>
            </a:r>
          </a:p>
          <a:p>
            <a:pPr algn="ctr">
              <a:lnSpc>
                <a:spcPts val="1800"/>
              </a:lnSpc>
            </a:pPr>
            <a:r>
              <a:rPr lang="en-GB" sz="1400" dirty="0">
                <a:solidFill>
                  <a:srgbClr val="4D4D4D"/>
                </a:solidFill>
              </a:rPr>
              <a:t>164</a:t>
            </a:r>
          </a:p>
          <a:p>
            <a:pPr algn="ctr">
              <a:lnSpc>
                <a:spcPts val="1800"/>
              </a:lnSpc>
            </a:pPr>
            <a:r>
              <a:rPr lang="en-GB" sz="1400" dirty="0">
                <a:solidFill>
                  <a:srgbClr val="4D4D4D"/>
                </a:solidFill>
              </a:rPr>
              <a:t>14</a:t>
            </a:r>
          </a:p>
        </p:txBody>
      </p:sp>
      <p:sp>
        <p:nvSpPr>
          <p:cNvPr id="38" name="TextBox 37"/>
          <p:cNvSpPr txBox="1"/>
          <p:nvPr/>
        </p:nvSpPr>
        <p:spPr>
          <a:xfrm>
            <a:off x="6589375" y="3190463"/>
            <a:ext cx="771365" cy="767967"/>
          </a:xfrm>
          <a:prstGeom prst="rect">
            <a:avLst/>
          </a:prstGeom>
          <a:noFill/>
        </p:spPr>
        <p:txBody>
          <a:bodyPr wrap="none" rtlCol="0">
            <a:spAutoFit/>
          </a:bodyPr>
          <a:lstStyle/>
          <a:p>
            <a:pPr algn="ctr">
              <a:lnSpc>
                <a:spcPts val="1800"/>
              </a:lnSpc>
            </a:pPr>
            <a:r>
              <a:rPr lang="en-GB" sz="1400" b="1" dirty="0">
                <a:solidFill>
                  <a:srgbClr val="4D4D4D"/>
                </a:solidFill>
              </a:rPr>
              <a:t>Events</a:t>
            </a:r>
          </a:p>
          <a:p>
            <a:pPr algn="ctr">
              <a:lnSpc>
                <a:spcPts val="1800"/>
              </a:lnSpc>
            </a:pPr>
            <a:r>
              <a:rPr lang="en-GB" sz="1400" dirty="0">
                <a:solidFill>
                  <a:srgbClr val="4D4D4D"/>
                </a:solidFill>
              </a:rPr>
              <a:t>16</a:t>
            </a:r>
          </a:p>
          <a:p>
            <a:pPr algn="ctr">
              <a:lnSpc>
                <a:spcPts val="1800"/>
              </a:lnSpc>
            </a:pPr>
            <a:r>
              <a:rPr lang="en-GB" sz="1400" dirty="0">
                <a:solidFill>
                  <a:srgbClr val="4D4D4D"/>
                </a:solidFill>
              </a:rPr>
              <a:t>11</a:t>
            </a:r>
          </a:p>
        </p:txBody>
      </p:sp>
      <p:sp>
        <p:nvSpPr>
          <p:cNvPr id="39" name="TextBox 38"/>
          <p:cNvSpPr txBox="1"/>
          <p:nvPr/>
        </p:nvSpPr>
        <p:spPr>
          <a:xfrm>
            <a:off x="7257371" y="3190463"/>
            <a:ext cx="1380507" cy="784830"/>
          </a:xfrm>
          <a:prstGeom prst="rect">
            <a:avLst/>
          </a:prstGeom>
          <a:noFill/>
        </p:spPr>
        <p:txBody>
          <a:bodyPr wrap="none" rtlCol="0">
            <a:spAutoFit/>
          </a:bodyPr>
          <a:lstStyle/>
          <a:p>
            <a:pPr algn="ctr">
              <a:lnSpc>
                <a:spcPts val="1800"/>
              </a:lnSpc>
            </a:pPr>
            <a:r>
              <a:rPr lang="en-GB" sz="1400" b="1" dirty="0" smtClean="0">
                <a:solidFill>
                  <a:srgbClr val="4D4D4D"/>
                </a:solidFill>
              </a:rPr>
              <a:t>3-year RFS, %</a:t>
            </a:r>
            <a:endParaRPr lang="en-GB" sz="1400" b="1" dirty="0">
              <a:solidFill>
                <a:srgbClr val="4D4D4D"/>
              </a:solidFill>
            </a:endParaRPr>
          </a:p>
          <a:p>
            <a:pPr algn="ctr">
              <a:lnSpc>
                <a:spcPts val="1800"/>
              </a:lnSpc>
            </a:pPr>
            <a:r>
              <a:rPr lang="en-GB" sz="1400" dirty="0" smtClean="0">
                <a:solidFill>
                  <a:srgbClr val="4D4D4D"/>
                </a:solidFill>
              </a:rPr>
              <a:t>90</a:t>
            </a:r>
            <a:endParaRPr lang="en-GB" sz="1400" dirty="0">
              <a:solidFill>
                <a:srgbClr val="4D4D4D"/>
              </a:solidFill>
            </a:endParaRPr>
          </a:p>
          <a:p>
            <a:pPr algn="ctr">
              <a:lnSpc>
                <a:spcPts val="1800"/>
              </a:lnSpc>
            </a:pPr>
            <a:r>
              <a:rPr lang="en-GB" sz="1400" dirty="0" smtClean="0">
                <a:solidFill>
                  <a:srgbClr val="4D4D4D"/>
                </a:solidFill>
              </a:rPr>
              <a:t>0</a:t>
            </a:r>
            <a:endParaRPr lang="en-GB" sz="1400" dirty="0">
              <a:solidFill>
                <a:srgbClr val="4D4D4D"/>
              </a:solidFill>
            </a:endParaRPr>
          </a:p>
        </p:txBody>
      </p:sp>
      <p:sp>
        <p:nvSpPr>
          <p:cNvPr id="40" name="TextBox 39"/>
          <p:cNvSpPr txBox="1"/>
          <p:nvPr/>
        </p:nvSpPr>
        <p:spPr>
          <a:xfrm>
            <a:off x="4766848" y="4041939"/>
            <a:ext cx="2781531" cy="323165"/>
          </a:xfrm>
          <a:prstGeom prst="rect">
            <a:avLst/>
          </a:prstGeom>
          <a:noFill/>
        </p:spPr>
        <p:txBody>
          <a:bodyPr wrap="none" rtlCol="0">
            <a:spAutoFit/>
          </a:bodyPr>
          <a:lstStyle/>
          <a:p>
            <a:pPr>
              <a:lnSpc>
                <a:spcPts val="1800"/>
              </a:lnSpc>
            </a:pPr>
            <a:r>
              <a:rPr lang="en-GB" sz="1400" dirty="0" smtClean="0">
                <a:solidFill>
                  <a:srgbClr val="4D4D4D"/>
                </a:solidFill>
              </a:rPr>
              <a:t>HR </a:t>
            </a:r>
            <a:r>
              <a:rPr lang="en-GB" sz="1400" dirty="0">
                <a:solidFill>
                  <a:srgbClr val="4D4D4D"/>
                </a:solidFill>
              </a:rPr>
              <a:t>18 (95% </a:t>
            </a:r>
            <a:r>
              <a:rPr lang="en-GB" sz="1400" dirty="0" smtClean="0">
                <a:solidFill>
                  <a:srgbClr val="4D4D4D"/>
                </a:solidFill>
              </a:rPr>
              <a:t>CI 7.9</a:t>
            </a:r>
            <a:r>
              <a:rPr lang="en-GB" sz="1400" dirty="0" smtClean="0">
                <a:solidFill>
                  <a:srgbClr val="4D4D4D"/>
                </a:solidFill>
                <a:latin typeface="Calibri" panose="020F0502020204030204" pitchFamily="34" charset="0"/>
              </a:rPr>
              <a:t>, </a:t>
            </a:r>
            <a:r>
              <a:rPr lang="en-GB" sz="1400" dirty="0" smtClean="0">
                <a:solidFill>
                  <a:srgbClr val="4D4D4D"/>
                </a:solidFill>
              </a:rPr>
              <a:t>40); p&lt;0.001</a:t>
            </a:r>
            <a:endParaRPr lang="en-GB" sz="1400" dirty="0">
              <a:solidFill>
                <a:srgbClr val="4D4D4D"/>
              </a:solidFill>
            </a:endParaRPr>
          </a:p>
        </p:txBody>
      </p:sp>
      <p:grpSp>
        <p:nvGrpSpPr>
          <p:cNvPr id="41" name="Group 40"/>
          <p:cNvGrpSpPr/>
          <p:nvPr/>
        </p:nvGrpSpPr>
        <p:grpSpPr>
          <a:xfrm>
            <a:off x="1543660" y="2233336"/>
            <a:ext cx="2418591" cy="3014941"/>
            <a:chOff x="1182636" y="2233336"/>
            <a:chExt cx="2418591" cy="3014941"/>
          </a:xfrm>
        </p:grpSpPr>
        <p:sp>
          <p:nvSpPr>
            <p:cNvPr id="42" name="Freeform 5"/>
            <p:cNvSpPr>
              <a:spLocks/>
            </p:cNvSpPr>
            <p:nvPr/>
          </p:nvSpPr>
          <p:spPr bwMode="auto">
            <a:xfrm>
              <a:off x="1182636" y="2233336"/>
              <a:ext cx="2418591" cy="3014941"/>
            </a:xfrm>
            <a:custGeom>
              <a:avLst/>
              <a:gdLst>
                <a:gd name="T0" fmla="*/ 1536 w 1536"/>
                <a:gd name="T1" fmla="*/ 1909 h 1909"/>
                <a:gd name="T2" fmla="*/ 1536 w 1536"/>
                <a:gd name="T3" fmla="*/ 1467 h 1909"/>
                <a:gd name="T4" fmla="*/ 913 w 1536"/>
                <a:gd name="T5" fmla="*/ 1467 h 1909"/>
                <a:gd name="T6" fmla="*/ 913 w 1536"/>
                <a:gd name="T7" fmla="*/ 1255 h 1909"/>
                <a:gd name="T8" fmla="*/ 753 w 1536"/>
                <a:gd name="T9" fmla="*/ 1255 h 1909"/>
                <a:gd name="T10" fmla="*/ 753 w 1536"/>
                <a:gd name="T11" fmla="*/ 1088 h 1909"/>
                <a:gd name="T12" fmla="*/ 488 w 1536"/>
                <a:gd name="T13" fmla="*/ 1088 h 1909"/>
                <a:gd name="T14" fmla="*/ 488 w 1536"/>
                <a:gd name="T15" fmla="*/ 952 h 1909"/>
                <a:gd name="T16" fmla="*/ 468 w 1536"/>
                <a:gd name="T17" fmla="*/ 952 h 1909"/>
                <a:gd name="T18" fmla="*/ 468 w 1536"/>
                <a:gd name="T19" fmla="*/ 815 h 1909"/>
                <a:gd name="T20" fmla="*/ 436 w 1536"/>
                <a:gd name="T21" fmla="*/ 815 h 1909"/>
                <a:gd name="T22" fmla="*/ 436 w 1536"/>
                <a:gd name="T23" fmla="*/ 681 h 1909"/>
                <a:gd name="T24" fmla="*/ 416 w 1536"/>
                <a:gd name="T25" fmla="*/ 681 h 1909"/>
                <a:gd name="T26" fmla="*/ 416 w 1536"/>
                <a:gd name="T27" fmla="*/ 546 h 1909"/>
                <a:gd name="T28" fmla="*/ 391 w 1536"/>
                <a:gd name="T29" fmla="*/ 546 h 1909"/>
                <a:gd name="T30" fmla="*/ 391 w 1536"/>
                <a:gd name="T31" fmla="*/ 410 h 1909"/>
                <a:gd name="T32" fmla="*/ 321 w 1536"/>
                <a:gd name="T33" fmla="*/ 410 h 1909"/>
                <a:gd name="T34" fmla="*/ 321 w 1536"/>
                <a:gd name="T35" fmla="*/ 269 h 1909"/>
                <a:gd name="T36" fmla="*/ 305 w 1536"/>
                <a:gd name="T37" fmla="*/ 269 h 1909"/>
                <a:gd name="T38" fmla="*/ 305 w 1536"/>
                <a:gd name="T39" fmla="*/ 139 h 1909"/>
                <a:gd name="T40" fmla="*/ 295 w 1536"/>
                <a:gd name="T41" fmla="*/ 139 h 1909"/>
                <a:gd name="T42" fmla="*/ 295 w 1536"/>
                <a:gd name="T43" fmla="*/ 0 h 1909"/>
                <a:gd name="T44" fmla="*/ 0 w 1536"/>
                <a:gd name="T45" fmla="*/ 0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6" h="1909">
                  <a:moveTo>
                    <a:pt x="1536" y="1909"/>
                  </a:moveTo>
                  <a:lnTo>
                    <a:pt x="1536" y="1467"/>
                  </a:lnTo>
                  <a:lnTo>
                    <a:pt x="913" y="1467"/>
                  </a:lnTo>
                  <a:lnTo>
                    <a:pt x="913" y="1255"/>
                  </a:lnTo>
                  <a:lnTo>
                    <a:pt x="753" y="1255"/>
                  </a:lnTo>
                  <a:lnTo>
                    <a:pt x="753" y="1088"/>
                  </a:lnTo>
                  <a:lnTo>
                    <a:pt x="488" y="1088"/>
                  </a:lnTo>
                  <a:lnTo>
                    <a:pt x="488" y="952"/>
                  </a:lnTo>
                  <a:lnTo>
                    <a:pt x="468" y="952"/>
                  </a:lnTo>
                  <a:lnTo>
                    <a:pt x="468" y="815"/>
                  </a:lnTo>
                  <a:lnTo>
                    <a:pt x="436" y="815"/>
                  </a:lnTo>
                  <a:lnTo>
                    <a:pt x="436" y="681"/>
                  </a:lnTo>
                  <a:lnTo>
                    <a:pt x="416" y="681"/>
                  </a:lnTo>
                  <a:lnTo>
                    <a:pt x="416" y="546"/>
                  </a:lnTo>
                  <a:lnTo>
                    <a:pt x="391" y="546"/>
                  </a:lnTo>
                  <a:lnTo>
                    <a:pt x="391" y="410"/>
                  </a:lnTo>
                  <a:lnTo>
                    <a:pt x="321" y="410"/>
                  </a:lnTo>
                  <a:lnTo>
                    <a:pt x="321" y="269"/>
                  </a:lnTo>
                  <a:lnTo>
                    <a:pt x="305" y="269"/>
                  </a:lnTo>
                  <a:lnTo>
                    <a:pt x="305" y="139"/>
                  </a:lnTo>
                  <a:lnTo>
                    <a:pt x="295" y="139"/>
                  </a:lnTo>
                  <a:lnTo>
                    <a:pt x="295"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6"/>
            <p:cNvSpPr>
              <a:spLocks noChangeShapeType="1"/>
            </p:cNvSpPr>
            <p:nvPr/>
          </p:nvSpPr>
          <p:spPr bwMode="auto">
            <a:xfrm>
              <a:off x="2513176" y="4155381"/>
              <a:ext cx="0" cy="6001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7"/>
            <p:cNvSpPr>
              <a:spLocks noChangeShapeType="1"/>
            </p:cNvSpPr>
            <p:nvPr/>
          </p:nvSpPr>
          <p:spPr bwMode="auto">
            <a:xfrm>
              <a:off x="3086332" y="4493357"/>
              <a:ext cx="0" cy="6001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8"/>
            <p:cNvSpPr>
              <a:spLocks noChangeShapeType="1"/>
            </p:cNvSpPr>
            <p:nvPr/>
          </p:nvSpPr>
          <p:spPr bwMode="auto">
            <a:xfrm>
              <a:off x="2299030" y="3891633"/>
              <a:ext cx="0" cy="6001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46" name="Group 45"/>
          <p:cNvGrpSpPr/>
          <p:nvPr/>
        </p:nvGrpSpPr>
        <p:grpSpPr>
          <a:xfrm>
            <a:off x="1537362" y="2179639"/>
            <a:ext cx="5289093" cy="519600"/>
            <a:chOff x="1176338" y="2179639"/>
            <a:chExt cx="5289093" cy="519600"/>
          </a:xfrm>
        </p:grpSpPr>
        <p:sp>
          <p:nvSpPr>
            <p:cNvPr id="47" name="Freeform 9"/>
            <p:cNvSpPr>
              <a:spLocks/>
            </p:cNvSpPr>
            <p:nvPr/>
          </p:nvSpPr>
          <p:spPr bwMode="auto">
            <a:xfrm>
              <a:off x="1176338" y="2236495"/>
              <a:ext cx="5289093" cy="456426"/>
            </a:xfrm>
            <a:custGeom>
              <a:avLst/>
              <a:gdLst>
                <a:gd name="T0" fmla="*/ 3359 w 3359"/>
                <a:gd name="T1" fmla="*/ 289 h 289"/>
                <a:gd name="T2" fmla="*/ 2486 w 3359"/>
                <a:gd name="T3" fmla="*/ 289 h 289"/>
                <a:gd name="T4" fmla="*/ 2486 w 3359"/>
                <a:gd name="T5" fmla="*/ 193 h 289"/>
                <a:gd name="T6" fmla="*/ 1470 w 3359"/>
                <a:gd name="T7" fmla="*/ 193 h 289"/>
                <a:gd name="T8" fmla="*/ 1470 w 3359"/>
                <a:gd name="T9" fmla="*/ 177 h 289"/>
                <a:gd name="T10" fmla="*/ 1215 w 3359"/>
                <a:gd name="T11" fmla="*/ 177 h 289"/>
                <a:gd name="T12" fmla="*/ 1215 w 3359"/>
                <a:gd name="T13" fmla="*/ 157 h 289"/>
                <a:gd name="T14" fmla="*/ 1128 w 3359"/>
                <a:gd name="T15" fmla="*/ 157 h 289"/>
                <a:gd name="T16" fmla="*/ 1128 w 3359"/>
                <a:gd name="T17" fmla="*/ 145 h 289"/>
                <a:gd name="T18" fmla="*/ 729 w 3359"/>
                <a:gd name="T19" fmla="*/ 145 h 289"/>
                <a:gd name="T20" fmla="*/ 729 w 3359"/>
                <a:gd name="T21" fmla="*/ 131 h 289"/>
                <a:gd name="T22" fmla="*/ 596 w 3359"/>
                <a:gd name="T23" fmla="*/ 131 h 289"/>
                <a:gd name="T24" fmla="*/ 596 w 3359"/>
                <a:gd name="T25" fmla="*/ 119 h 289"/>
                <a:gd name="T26" fmla="*/ 538 w 3359"/>
                <a:gd name="T27" fmla="*/ 119 h 289"/>
                <a:gd name="T28" fmla="*/ 538 w 3359"/>
                <a:gd name="T29" fmla="*/ 107 h 289"/>
                <a:gd name="T30" fmla="*/ 528 w 3359"/>
                <a:gd name="T31" fmla="*/ 107 h 289"/>
                <a:gd name="T32" fmla="*/ 528 w 3359"/>
                <a:gd name="T33" fmla="*/ 97 h 289"/>
                <a:gd name="T34" fmla="*/ 512 w 3359"/>
                <a:gd name="T35" fmla="*/ 97 h 289"/>
                <a:gd name="T36" fmla="*/ 512 w 3359"/>
                <a:gd name="T37" fmla="*/ 93 h 289"/>
                <a:gd name="T38" fmla="*/ 502 w 3359"/>
                <a:gd name="T39" fmla="*/ 93 h 289"/>
                <a:gd name="T40" fmla="*/ 502 w 3359"/>
                <a:gd name="T41" fmla="*/ 64 h 289"/>
                <a:gd name="T42" fmla="*/ 494 w 3359"/>
                <a:gd name="T43" fmla="*/ 64 h 289"/>
                <a:gd name="T44" fmla="*/ 494 w 3359"/>
                <a:gd name="T45" fmla="*/ 50 h 289"/>
                <a:gd name="T46" fmla="*/ 442 w 3359"/>
                <a:gd name="T47" fmla="*/ 50 h 289"/>
                <a:gd name="T48" fmla="*/ 442 w 3359"/>
                <a:gd name="T49" fmla="*/ 40 h 289"/>
                <a:gd name="T50" fmla="*/ 434 w 3359"/>
                <a:gd name="T51" fmla="*/ 40 h 289"/>
                <a:gd name="T52" fmla="*/ 434 w 3359"/>
                <a:gd name="T53" fmla="*/ 28 h 289"/>
                <a:gd name="T54" fmla="*/ 387 w 3359"/>
                <a:gd name="T55" fmla="*/ 28 h 289"/>
                <a:gd name="T56" fmla="*/ 387 w 3359"/>
                <a:gd name="T57" fmla="*/ 22 h 289"/>
                <a:gd name="T58" fmla="*/ 379 w 3359"/>
                <a:gd name="T59" fmla="*/ 22 h 289"/>
                <a:gd name="T60" fmla="*/ 379 w 3359"/>
                <a:gd name="T61" fmla="*/ 12 h 289"/>
                <a:gd name="T62" fmla="*/ 369 w 3359"/>
                <a:gd name="T63" fmla="*/ 12 h 289"/>
                <a:gd name="T64" fmla="*/ 369 w 3359"/>
                <a:gd name="T65" fmla="*/ 0 h 289"/>
                <a:gd name="T66" fmla="*/ 0 w 3359"/>
                <a:gd name="T67"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59" h="289">
                  <a:moveTo>
                    <a:pt x="3359" y="289"/>
                  </a:moveTo>
                  <a:lnTo>
                    <a:pt x="2486" y="289"/>
                  </a:lnTo>
                  <a:lnTo>
                    <a:pt x="2486" y="193"/>
                  </a:lnTo>
                  <a:lnTo>
                    <a:pt x="1470" y="193"/>
                  </a:lnTo>
                  <a:lnTo>
                    <a:pt x="1470" y="177"/>
                  </a:lnTo>
                  <a:lnTo>
                    <a:pt x="1215" y="177"/>
                  </a:lnTo>
                  <a:lnTo>
                    <a:pt x="1215" y="157"/>
                  </a:lnTo>
                  <a:lnTo>
                    <a:pt x="1128" y="157"/>
                  </a:lnTo>
                  <a:lnTo>
                    <a:pt x="1128" y="145"/>
                  </a:lnTo>
                  <a:lnTo>
                    <a:pt x="729" y="145"/>
                  </a:lnTo>
                  <a:lnTo>
                    <a:pt x="729" y="131"/>
                  </a:lnTo>
                  <a:lnTo>
                    <a:pt x="596" y="131"/>
                  </a:lnTo>
                  <a:lnTo>
                    <a:pt x="596" y="119"/>
                  </a:lnTo>
                  <a:lnTo>
                    <a:pt x="538" y="119"/>
                  </a:lnTo>
                  <a:lnTo>
                    <a:pt x="538" y="107"/>
                  </a:lnTo>
                  <a:lnTo>
                    <a:pt x="528" y="107"/>
                  </a:lnTo>
                  <a:lnTo>
                    <a:pt x="528" y="97"/>
                  </a:lnTo>
                  <a:lnTo>
                    <a:pt x="512" y="97"/>
                  </a:lnTo>
                  <a:lnTo>
                    <a:pt x="512" y="93"/>
                  </a:lnTo>
                  <a:lnTo>
                    <a:pt x="502" y="93"/>
                  </a:lnTo>
                  <a:lnTo>
                    <a:pt x="502" y="64"/>
                  </a:lnTo>
                  <a:lnTo>
                    <a:pt x="494" y="64"/>
                  </a:lnTo>
                  <a:lnTo>
                    <a:pt x="494" y="50"/>
                  </a:lnTo>
                  <a:lnTo>
                    <a:pt x="442" y="50"/>
                  </a:lnTo>
                  <a:lnTo>
                    <a:pt x="442" y="40"/>
                  </a:lnTo>
                  <a:lnTo>
                    <a:pt x="434" y="40"/>
                  </a:lnTo>
                  <a:lnTo>
                    <a:pt x="434" y="28"/>
                  </a:lnTo>
                  <a:lnTo>
                    <a:pt x="387" y="28"/>
                  </a:lnTo>
                  <a:lnTo>
                    <a:pt x="387" y="22"/>
                  </a:lnTo>
                  <a:lnTo>
                    <a:pt x="379" y="22"/>
                  </a:lnTo>
                  <a:lnTo>
                    <a:pt x="379" y="12"/>
                  </a:lnTo>
                  <a:lnTo>
                    <a:pt x="369" y="12"/>
                  </a:lnTo>
                  <a:lnTo>
                    <a:pt x="369" y="0"/>
                  </a:lnTo>
                  <a:lnTo>
                    <a:pt x="0" y="0"/>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10"/>
            <p:cNvSpPr>
              <a:spLocks noChangeShapeType="1"/>
            </p:cNvSpPr>
            <p:nvPr/>
          </p:nvSpPr>
          <p:spPr bwMode="auto">
            <a:xfrm>
              <a:off x="1346395" y="2179639"/>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11"/>
            <p:cNvSpPr>
              <a:spLocks noChangeShapeType="1"/>
            </p:cNvSpPr>
            <p:nvPr/>
          </p:nvSpPr>
          <p:spPr bwMode="auto">
            <a:xfrm>
              <a:off x="1562116" y="2179639"/>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12"/>
            <p:cNvSpPr>
              <a:spLocks noChangeShapeType="1"/>
            </p:cNvSpPr>
            <p:nvPr/>
          </p:nvSpPr>
          <p:spPr bwMode="auto">
            <a:xfrm>
              <a:off x="1741621" y="2179639"/>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13"/>
            <p:cNvSpPr>
              <a:spLocks noChangeShapeType="1"/>
            </p:cNvSpPr>
            <p:nvPr/>
          </p:nvSpPr>
          <p:spPr bwMode="auto">
            <a:xfrm>
              <a:off x="1963640" y="2280716"/>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14"/>
            <p:cNvSpPr>
              <a:spLocks noChangeShapeType="1"/>
            </p:cNvSpPr>
            <p:nvPr/>
          </p:nvSpPr>
          <p:spPr bwMode="auto">
            <a:xfrm>
              <a:off x="2017176" y="2343889"/>
              <a:ext cx="0" cy="61594"/>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15"/>
            <p:cNvSpPr>
              <a:spLocks noChangeShapeType="1"/>
            </p:cNvSpPr>
            <p:nvPr/>
          </p:nvSpPr>
          <p:spPr bwMode="auto">
            <a:xfrm>
              <a:off x="2051818" y="2366000"/>
              <a:ext cx="0" cy="61594"/>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16"/>
            <p:cNvSpPr>
              <a:spLocks noChangeShapeType="1"/>
            </p:cNvSpPr>
            <p:nvPr/>
          </p:nvSpPr>
          <p:spPr bwMode="auto">
            <a:xfrm>
              <a:off x="2127398"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17"/>
            <p:cNvSpPr>
              <a:spLocks noChangeShapeType="1"/>
            </p:cNvSpPr>
            <p:nvPr/>
          </p:nvSpPr>
          <p:spPr bwMode="auto">
            <a:xfrm>
              <a:off x="2146294"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18"/>
            <p:cNvSpPr>
              <a:spLocks noChangeShapeType="1"/>
            </p:cNvSpPr>
            <p:nvPr/>
          </p:nvSpPr>
          <p:spPr bwMode="auto">
            <a:xfrm>
              <a:off x="2165189"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19"/>
            <p:cNvSpPr>
              <a:spLocks noChangeShapeType="1"/>
            </p:cNvSpPr>
            <p:nvPr/>
          </p:nvSpPr>
          <p:spPr bwMode="auto">
            <a:xfrm>
              <a:off x="2184084"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20"/>
            <p:cNvSpPr>
              <a:spLocks noChangeShapeType="1"/>
            </p:cNvSpPr>
            <p:nvPr/>
          </p:nvSpPr>
          <p:spPr bwMode="auto">
            <a:xfrm>
              <a:off x="2202979"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21"/>
            <p:cNvSpPr>
              <a:spLocks noChangeShapeType="1"/>
            </p:cNvSpPr>
            <p:nvPr/>
          </p:nvSpPr>
          <p:spPr bwMode="auto">
            <a:xfrm>
              <a:off x="2242345"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22"/>
            <p:cNvSpPr>
              <a:spLocks noChangeShapeType="1"/>
            </p:cNvSpPr>
            <p:nvPr/>
          </p:nvSpPr>
          <p:spPr bwMode="auto">
            <a:xfrm>
              <a:off x="2223449"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23"/>
            <p:cNvSpPr>
              <a:spLocks noChangeShapeType="1"/>
            </p:cNvSpPr>
            <p:nvPr/>
          </p:nvSpPr>
          <p:spPr bwMode="auto">
            <a:xfrm>
              <a:off x="2261240"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24"/>
            <p:cNvSpPr>
              <a:spLocks noChangeShapeType="1"/>
            </p:cNvSpPr>
            <p:nvPr/>
          </p:nvSpPr>
          <p:spPr bwMode="auto">
            <a:xfrm>
              <a:off x="2280135"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25"/>
            <p:cNvSpPr>
              <a:spLocks noChangeShapeType="1"/>
            </p:cNvSpPr>
            <p:nvPr/>
          </p:nvSpPr>
          <p:spPr bwMode="auto">
            <a:xfrm>
              <a:off x="2299030"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26"/>
            <p:cNvSpPr>
              <a:spLocks noChangeShapeType="1"/>
            </p:cNvSpPr>
            <p:nvPr/>
          </p:nvSpPr>
          <p:spPr bwMode="auto">
            <a:xfrm>
              <a:off x="2349418"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27"/>
            <p:cNvSpPr>
              <a:spLocks noChangeShapeType="1"/>
            </p:cNvSpPr>
            <p:nvPr/>
          </p:nvSpPr>
          <p:spPr bwMode="auto">
            <a:xfrm>
              <a:off x="233682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28"/>
            <p:cNvSpPr>
              <a:spLocks noChangeShapeType="1"/>
            </p:cNvSpPr>
            <p:nvPr/>
          </p:nvSpPr>
          <p:spPr bwMode="auto">
            <a:xfrm>
              <a:off x="2324224"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29"/>
            <p:cNvSpPr>
              <a:spLocks noChangeShapeType="1"/>
            </p:cNvSpPr>
            <p:nvPr/>
          </p:nvSpPr>
          <p:spPr bwMode="auto">
            <a:xfrm>
              <a:off x="2396656"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30"/>
            <p:cNvSpPr>
              <a:spLocks noChangeShapeType="1"/>
            </p:cNvSpPr>
            <p:nvPr/>
          </p:nvSpPr>
          <p:spPr bwMode="auto">
            <a:xfrm>
              <a:off x="238405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31"/>
            <p:cNvSpPr>
              <a:spLocks noChangeShapeType="1"/>
            </p:cNvSpPr>
            <p:nvPr/>
          </p:nvSpPr>
          <p:spPr bwMode="auto">
            <a:xfrm>
              <a:off x="2368313"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32"/>
            <p:cNvSpPr>
              <a:spLocks noChangeShapeType="1"/>
            </p:cNvSpPr>
            <p:nvPr/>
          </p:nvSpPr>
          <p:spPr bwMode="auto">
            <a:xfrm>
              <a:off x="243759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33"/>
            <p:cNvSpPr>
              <a:spLocks noChangeShapeType="1"/>
            </p:cNvSpPr>
            <p:nvPr/>
          </p:nvSpPr>
          <p:spPr bwMode="auto">
            <a:xfrm>
              <a:off x="242499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34"/>
            <p:cNvSpPr>
              <a:spLocks noChangeShapeType="1"/>
            </p:cNvSpPr>
            <p:nvPr/>
          </p:nvSpPr>
          <p:spPr bwMode="auto">
            <a:xfrm>
              <a:off x="2409253"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35"/>
            <p:cNvSpPr>
              <a:spLocks noChangeShapeType="1"/>
            </p:cNvSpPr>
            <p:nvPr/>
          </p:nvSpPr>
          <p:spPr bwMode="auto">
            <a:xfrm>
              <a:off x="247853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36"/>
            <p:cNvSpPr>
              <a:spLocks noChangeShapeType="1"/>
            </p:cNvSpPr>
            <p:nvPr/>
          </p:nvSpPr>
          <p:spPr bwMode="auto">
            <a:xfrm>
              <a:off x="2465938"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37"/>
            <p:cNvSpPr>
              <a:spLocks noChangeShapeType="1"/>
            </p:cNvSpPr>
            <p:nvPr/>
          </p:nvSpPr>
          <p:spPr bwMode="auto">
            <a:xfrm>
              <a:off x="245334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38"/>
            <p:cNvSpPr>
              <a:spLocks noChangeShapeType="1"/>
            </p:cNvSpPr>
            <p:nvPr/>
          </p:nvSpPr>
          <p:spPr bwMode="auto">
            <a:xfrm>
              <a:off x="2522624"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39"/>
            <p:cNvSpPr>
              <a:spLocks noChangeShapeType="1"/>
            </p:cNvSpPr>
            <p:nvPr/>
          </p:nvSpPr>
          <p:spPr bwMode="auto">
            <a:xfrm>
              <a:off x="2506878"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40"/>
            <p:cNvSpPr>
              <a:spLocks noChangeShapeType="1"/>
            </p:cNvSpPr>
            <p:nvPr/>
          </p:nvSpPr>
          <p:spPr bwMode="auto">
            <a:xfrm>
              <a:off x="249428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41"/>
            <p:cNvSpPr>
              <a:spLocks noChangeShapeType="1"/>
            </p:cNvSpPr>
            <p:nvPr/>
          </p:nvSpPr>
          <p:spPr bwMode="auto">
            <a:xfrm>
              <a:off x="2547818"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42"/>
            <p:cNvSpPr>
              <a:spLocks noChangeShapeType="1"/>
            </p:cNvSpPr>
            <p:nvPr/>
          </p:nvSpPr>
          <p:spPr bwMode="auto">
            <a:xfrm>
              <a:off x="253522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43"/>
            <p:cNvSpPr>
              <a:spLocks noChangeShapeType="1"/>
            </p:cNvSpPr>
            <p:nvPr/>
          </p:nvSpPr>
          <p:spPr bwMode="auto">
            <a:xfrm>
              <a:off x="2591907"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44"/>
            <p:cNvSpPr>
              <a:spLocks noChangeShapeType="1"/>
            </p:cNvSpPr>
            <p:nvPr/>
          </p:nvSpPr>
          <p:spPr bwMode="auto">
            <a:xfrm>
              <a:off x="2576160"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45"/>
            <p:cNvSpPr>
              <a:spLocks noChangeShapeType="1"/>
            </p:cNvSpPr>
            <p:nvPr/>
          </p:nvSpPr>
          <p:spPr bwMode="auto">
            <a:xfrm>
              <a:off x="269740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46"/>
            <p:cNvSpPr>
              <a:spLocks noChangeShapeType="1"/>
            </p:cNvSpPr>
            <p:nvPr/>
          </p:nvSpPr>
          <p:spPr bwMode="auto">
            <a:xfrm>
              <a:off x="268165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47"/>
            <p:cNvSpPr>
              <a:spLocks noChangeShapeType="1"/>
            </p:cNvSpPr>
            <p:nvPr/>
          </p:nvSpPr>
          <p:spPr bwMode="auto">
            <a:xfrm>
              <a:off x="275409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48"/>
            <p:cNvSpPr>
              <a:spLocks noChangeShapeType="1"/>
            </p:cNvSpPr>
            <p:nvPr/>
          </p:nvSpPr>
          <p:spPr bwMode="auto">
            <a:xfrm>
              <a:off x="273519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49"/>
            <p:cNvSpPr>
              <a:spLocks noChangeShapeType="1"/>
            </p:cNvSpPr>
            <p:nvPr/>
          </p:nvSpPr>
          <p:spPr bwMode="auto">
            <a:xfrm>
              <a:off x="2785583"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50"/>
            <p:cNvSpPr>
              <a:spLocks noChangeShapeType="1"/>
            </p:cNvSpPr>
            <p:nvPr/>
          </p:nvSpPr>
          <p:spPr bwMode="auto">
            <a:xfrm>
              <a:off x="2769837"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51"/>
            <p:cNvSpPr>
              <a:spLocks noChangeShapeType="1"/>
            </p:cNvSpPr>
            <p:nvPr/>
          </p:nvSpPr>
          <p:spPr bwMode="auto">
            <a:xfrm>
              <a:off x="2820224"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52"/>
            <p:cNvSpPr>
              <a:spLocks noChangeShapeType="1"/>
            </p:cNvSpPr>
            <p:nvPr/>
          </p:nvSpPr>
          <p:spPr bwMode="auto">
            <a:xfrm>
              <a:off x="280132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53"/>
            <p:cNvSpPr>
              <a:spLocks noChangeShapeType="1"/>
            </p:cNvSpPr>
            <p:nvPr/>
          </p:nvSpPr>
          <p:spPr bwMode="auto">
            <a:xfrm>
              <a:off x="2851716"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54"/>
            <p:cNvSpPr>
              <a:spLocks noChangeShapeType="1"/>
            </p:cNvSpPr>
            <p:nvPr/>
          </p:nvSpPr>
          <p:spPr bwMode="auto">
            <a:xfrm>
              <a:off x="2835970"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55"/>
            <p:cNvSpPr>
              <a:spLocks noChangeShapeType="1"/>
            </p:cNvSpPr>
            <p:nvPr/>
          </p:nvSpPr>
          <p:spPr bwMode="auto">
            <a:xfrm>
              <a:off x="293359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56"/>
            <p:cNvSpPr>
              <a:spLocks noChangeShapeType="1"/>
            </p:cNvSpPr>
            <p:nvPr/>
          </p:nvSpPr>
          <p:spPr bwMode="auto">
            <a:xfrm>
              <a:off x="291784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57"/>
            <p:cNvSpPr>
              <a:spLocks noChangeShapeType="1"/>
            </p:cNvSpPr>
            <p:nvPr/>
          </p:nvSpPr>
          <p:spPr bwMode="auto">
            <a:xfrm>
              <a:off x="3015475"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58"/>
            <p:cNvSpPr>
              <a:spLocks noChangeShapeType="1"/>
            </p:cNvSpPr>
            <p:nvPr/>
          </p:nvSpPr>
          <p:spPr bwMode="auto">
            <a:xfrm>
              <a:off x="2999729"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59"/>
            <p:cNvSpPr>
              <a:spLocks noChangeShapeType="1"/>
            </p:cNvSpPr>
            <p:nvPr/>
          </p:nvSpPr>
          <p:spPr bwMode="auto">
            <a:xfrm>
              <a:off x="3054840"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60"/>
            <p:cNvSpPr>
              <a:spLocks noChangeShapeType="1"/>
            </p:cNvSpPr>
            <p:nvPr/>
          </p:nvSpPr>
          <p:spPr bwMode="auto">
            <a:xfrm>
              <a:off x="3035945"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61"/>
            <p:cNvSpPr>
              <a:spLocks noChangeShapeType="1"/>
            </p:cNvSpPr>
            <p:nvPr/>
          </p:nvSpPr>
          <p:spPr bwMode="auto">
            <a:xfrm>
              <a:off x="3089481"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62"/>
            <p:cNvSpPr>
              <a:spLocks noChangeShapeType="1"/>
            </p:cNvSpPr>
            <p:nvPr/>
          </p:nvSpPr>
          <p:spPr bwMode="auto">
            <a:xfrm>
              <a:off x="3070586"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63"/>
            <p:cNvSpPr>
              <a:spLocks noChangeShapeType="1"/>
            </p:cNvSpPr>
            <p:nvPr/>
          </p:nvSpPr>
          <p:spPr bwMode="auto">
            <a:xfrm>
              <a:off x="3102078"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64"/>
            <p:cNvSpPr>
              <a:spLocks noChangeShapeType="1"/>
            </p:cNvSpPr>
            <p:nvPr/>
          </p:nvSpPr>
          <p:spPr bwMode="auto">
            <a:xfrm>
              <a:off x="3130421"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65"/>
            <p:cNvSpPr>
              <a:spLocks noChangeShapeType="1"/>
            </p:cNvSpPr>
            <p:nvPr/>
          </p:nvSpPr>
          <p:spPr bwMode="auto">
            <a:xfrm>
              <a:off x="3114675"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66"/>
            <p:cNvSpPr>
              <a:spLocks noChangeShapeType="1"/>
            </p:cNvSpPr>
            <p:nvPr/>
          </p:nvSpPr>
          <p:spPr bwMode="auto">
            <a:xfrm>
              <a:off x="3146167"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67"/>
            <p:cNvSpPr>
              <a:spLocks noChangeShapeType="1"/>
            </p:cNvSpPr>
            <p:nvPr/>
          </p:nvSpPr>
          <p:spPr bwMode="auto">
            <a:xfrm>
              <a:off x="3174510"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68"/>
            <p:cNvSpPr>
              <a:spLocks noChangeShapeType="1"/>
            </p:cNvSpPr>
            <p:nvPr/>
          </p:nvSpPr>
          <p:spPr bwMode="auto">
            <a:xfrm>
              <a:off x="3158764"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69"/>
            <p:cNvSpPr>
              <a:spLocks noChangeShapeType="1"/>
            </p:cNvSpPr>
            <p:nvPr/>
          </p:nvSpPr>
          <p:spPr bwMode="auto">
            <a:xfrm>
              <a:off x="3221748"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70"/>
            <p:cNvSpPr>
              <a:spLocks noChangeShapeType="1"/>
            </p:cNvSpPr>
            <p:nvPr/>
          </p:nvSpPr>
          <p:spPr bwMode="auto">
            <a:xfrm>
              <a:off x="3202853"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71"/>
            <p:cNvSpPr>
              <a:spLocks noChangeShapeType="1"/>
            </p:cNvSpPr>
            <p:nvPr/>
          </p:nvSpPr>
          <p:spPr bwMode="auto">
            <a:xfrm>
              <a:off x="3272135"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72"/>
            <p:cNvSpPr>
              <a:spLocks noChangeShapeType="1"/>
            </p:cNvSpPr>
            <p:nvPr/>
          </p:nvSpPr>
          <p:spPr bwMode="auto">
            <a:xfrm>
              <a:off x="3253240"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73"/>
            <p:cNvSpPr>
              <a:spLocks noChangeShapeType="1"/>
            </p:cNvSpPr>
            <p:nvPr/>
          </p:nvSpPr>
          <p:spPr bwMode="auto">
            <a:xfrm>
              <a:off x="3379208"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74"/>
            <p:cNvSpPr>
              <a:spLocks noChangeShapeType="1"/>
            </p:cNvSpPr>
            <p:nvPr/>
          </p:nvSpPr>
          <p:spPr bwMode="auto">
            <a:xfrm>
              <a:off x="3363462"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75"/>
            <p:cNvSpPr>
              <a:spLocks noChangeShapeType="1"/>
            </p:cNvSpPr>
            <p:nvPr/>
          </p:nvSpPr>
          <p:spPr bwMode="auto">
            <a:xfrm>
              <a:off x="3410700"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76"/>
            <p:cNvSpPr>
              <a:spLocks noChangeShapeType="1"/>
            </p:cNvSpPr>
            <p:nvPr/>
          </p:nvSpPr>
          <p:spPr bwMode="auto">
            <a:xfrm>
              <a:off x="3394954"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77"/>
            <p:cNvSpPr>
              <a:spLocks noChangeShapeType="1"/>
            </p:cNvSpPr>
            <p:nvPr/>
          </p:nvSpPr>
          <p:spPr bwMode="auto">
            <a:xfrm>
              <a:off x="3459513"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78"/>
            <p:cNvSpPr>
              <a:spLocks noChangeShapeType="1"/>
            </p:cNvSpPr>
            <p:nvPr/>
          </p:nvSpPr>
          <p:spPr bwMode="auto">
            <a:xfrm>
              <a:off x="3443767"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79"/>
            <p:cNvSpPr>
              <a:spLocks noChangeShapeType="1"/>
            </p:cNvSpPr>
            <p:nvPr/>
          </p:nvSpPr>
          <p:spPr bwMode="auto">
            <a:xfrm>
              <a:off x="354769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80"/>
            <p:cNvSpPr>
              <a:spLocks noChangeShapeType="1"/>
            </p:cNvSpPr>
            <p:nvPr/>
          </p:nvSpPr>
          <p:spPr bwMode="auto">
            <a:xfrm>
              <a:off x="352564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81"/>
            <p:cNvSpPr>
              <a:spLocks noChangeShapeType="1"/>
            </p:cNvSpPr>
            <p:nvPr/>
          </p:nvSpPr>
          <p:spPr bwMode="auto">
            <a:xfrm>
              <a:off x="3426446"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82"/>
            <p:cNvSpPr>
              <a:spLocks noChangeShapeType="1"/>
            </p:cNvSpPr>
            <p:nvPr/>
          </p:nvSpPr>
          <p:spPr bwMode="auto">
            <a:xfrm>
              <a:off x="362012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83"/>
            <p:cNvSpPr>
              <a:spLocks noChangeShapeType="1"/>
            </p:cNvSpPr>
            <p:nvPr/>
          </p:nvSpPr>
          <p:spPr bwMode="auto">
            <a:xfrm>
              <a:off x="360122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84"/>
            <p:cNvSpPr>
              <a:spLocks noChangeShapeType="1"/>
            </p:cNvSpPr>
            <p:nvPr/>
          </p:nvSpPr>
          <p:spPr bwMode="auto">
            <a:xfrm>
              <a:off x="365161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85"/>
            <p:cNvSpPr>
              <a:spLocks noChangeShapeType="1"/>
            </p:cNvSpPr>
            <p:nvPr/>
          </p:nvSpPr>
          <p:spPr bwMode="auto">
            <a:xfrm>
              <a:off x="363586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86"/>
            <p:cNvSpPr>
              <a:spLocks noChangeShapeType="1"/>
            </p:cNvSpPr>
            <p:nvPr/>
          </p:nvSpPr>
          <p:spPr bwMode="auto">
            <a:xfrm>
              <a:off x="370200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87"/>
            <p:cNvSpPr>
              <a:spLocks noChangeShapeType="1"/>
            </p:cNvSpPr>
            <p:nvPr/>
          </p:nvSpPr>
          <p:spPr bwMode="auto">
            <a:xfrm>
              <a:off x="368625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88"/>
            <p:cNvSpPr>
              <a:spLocks noChangeShapeType="1"/>
            </p:cNvSpPr>
            <p:nvPr/>
          </p:nvSpPr>
          <p:spPr bwMode="auto">
            <a:xfrm>
              <a:off x="3733494"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89"/>
            <p:cNvSpPr>
              <a:spLocks noChangeShapeType="1"/>
            </p:cNvSpPr>
            <p:nvPr/>
          </p:nvSpPr>
          <p:spPr bwMode="auto">
            <a:xfrm>
              <a:off x="371774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90"/>
            <p:cNvSpPr>
              <a:spLocks noChangeShapeType="1"/>
            </p:cNvSpPr>
            <p:nvPr/>
          </p:nvSpPr>
          <p:spPr bwMode="auto">
            <a:xfrm>
              <a:off x="384529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91"/>
            <p:cNvSpPr>
              <a:spLocks noChangeShapeType="1"/>
            </p:cNvSpPr>
            <p:nvPr/>
          </p:nvSpPr>
          <p:spPr bwMode="auto">
            <a:xfrm>
              <a:off x="380592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92"/>
            <p:cNvSpPr>
              <a:spLocks noChangeShapeType="1"/>
            </p:cNvSpPr>
            <p:nvPr/>
          </p:nvSpPr>
          <p:spPr bwMode="auto">
            <a:xfrm>
              <a:off x="382482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93"/>
            <p:cNvSpPr>
              <a:spLocks noChangeShapeType="1"/>
            </p:cNvSpPr>
            <p:nvPr/>
          </p:nvSpPr>
          <p:spPr bwMode="auto">
            <a:xfrm>
              <a:off x="366736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94"/>
            <p:cNvSpPr>
              <a:spLocks noChangeShapeType="1"/>
            </p:cNvSpPr>
            <p:nvPr/>
          </p:nvSpPr>
          <p:spPr bwMode="auto">
            <a:xfrm>
              <a:off x="389882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95"/>
            <p:cNvSpPr>
              <a:spLocks noChangeShapeType="1"/>
            </p:cNvSpPr>
            <p:nvPr/>
          </p:nvSpPr>
          <p:spPr bwMode="auto">
            <a:xfrm>
              <a:off x="387993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96"/>
            <p:cNvSpPr>
              <a:spLocks noChangeShapeType="1"/>
            </p:cNvSpPr>
            <p:nvPr/>
          </p:nvSpPr>
          <p:spPr bwMode="auto">
            <a:xfrm>
              <a:off x="394606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97"/>
            <p:cNvSpPr>
              <a:spLocks noChangeShapeType="1"/>
            </p:cNvSpPr>
            <p:nvPr/>
          </p:nvSpPr>
          <p:spPr bwMode="auto">
            <a:xfrm>
              <a:off x="393031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98"/>
            <p:cNvSpPr>
              <a:spLocks noChangeShapeType="1"/>
            </p:cNvSpPr>
            <p:nvPr/>
          </p:nvSpPr>
          <p:spPr bwMode="auto">
            <a:xfrm>
              <a:off x="398070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99"/>
            <p:cNvSpPr>
              <a:spLocks noChangeShapeType="1"/>
            </p:cNvSpPr>
            <p:nvPr/>
          </p:nvSpPr>
          <p:spPr bwMode="auto">
            <a:xfrm>
              <a:off x="396496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100"/>
            <p:cNvSpPr>
              <a:spLocks noChangeShapeType="1"/>
            </p:cNvSpPr>
            <p:nvPr/>
          </p:nvSpPr>
          <p:spPr bwMode="auto">
            <a:xfrm>
              <a:off x="391457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101"/>
            <p:cNvSpPr>
              <a:spLocks noChangeShapeType="1"/>
            </p:cNvSpPr>
            <p:nvPr/>
          </p:nvSpPr>
          <p:spPr bwMode="auto">
            <a:xfrm>
              <a:off x="414446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102"/>
            <p:cNvSpPr>
              <a:spLocks noChangeShapeType="1"/>
            </p:cNvSpPr>
            <p:nvPr/>
          </p:nvSpPr>
          <p:spPr bwMode="auto">
            <a:xfrm>
              <a:off x="4125570"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103"/>
            <p:cNvSpPr>
              <a:spLocks noChangeShapeType="1"/>
            </p:cNvSpPr>
            <p:nvPr/>
          </p:nvSpPr>
          <p:spPr bwMode="auto">
            <a:xfrm>
              <a:off x="419485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104"/>
            <p:cNvSpPr>
              <a:spLocks noChangeShapeType="1"/>
            </p:cNvSpPr>
            <p:nvPr/>
          </p:nvSpPr>
          <p:spPr bwMode="auto">
            <a:xfrm>
              <a:off x="417595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105"/>
            <p:cNvSpPr>
              <a:spLocks noChangeShapeType="1"/>
            </p:cNvSpPr>
            <p:nvPr/>
          </p:nvSpPr>
          <p:spPr bwMode="auto">
            <a:xfrm>
              <a:off x="422634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106"/>
            <p:cNvSpPr>
              <a:spLocks noChangeShapeType="1"/>
            </p:cNvSpPr>
            <p:nvPr/>
          </p:nvSpPr>
          <p:spPr bwMode="auto">
            <a:xfrm>
              <a:off x="424681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107"/>
            <p:cNvSpPr>
              <a:spLocks noChangeShapeType="1"/>
            </p:cNvSpPr>
            <p:nvPr/>
          </p:nvSpPr>
          <p:spPr bwMode="auto">
            <a:xfrm>
              <a:off x="421059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108"/>
            <p:cNvSpPr>
              <a:spLocks noChangeShapeType="1"/>
            </p:cNvSpPr>
            <p:nvPr/>
          </p:nvSpPr>
          <p:spPr bwMode="auto">
            <a:xfrm>
              <a:off x="416021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109"/>
            <p:cNvSpPr>
              <a:spLocks noChangeShapeType="1"/>
            </p:cNvSpPr>
            <p:nvPr/>
          </p:nvSpPr>
          <p:spPr bwMode="auto">
            <a:xfrm>
              <a:off x="428460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110"/>
            <p:cNvSpPr>
              <a:spLocks noChangeShapeType="1"/>
            </p:cNvSpPr>
            <p:nvPr/>
          </p:nvSpPr>
          <p:spPr bwMode="auto">
            <a:xfrm>
              <a:off x="426885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111"/>
            <p:cNvSpPr>
              <a:spLocks noChangeShapeType="1"/>
            </p:cNvSpPr>
            <p:nvPr/>
          </p:nvSpPr>
          <p:spPr bwMode="auto">
            <a:xfrm>
              <a:off x="433184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112"/>
            <p:cNvSpPr>
              <a:spLocks noChangeShapeType="1"/>
            </p:cNvSpPr>
            <p:nvPr/>
          </p:nvSpPr>
          <p:spPr bwMode="auto">
            <a:xfrm>
              <a:off x="431609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113"/>
            <p:cNvSpPr>
              <a:spLocks noChangeShapeType="1"/>
            </p:cNvSpPr>
            <p:nvPr/>
          </p:nvSpPr>
          <p:spPr bwMode="auto">
            <a:xfrm>
              <a:off x="436333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114"/>
            <p:cNvSpPr>
              <a:spLocks noChangeShapeType="1"/>
            </p:cNvSpPr>
            <p:nvPr/>
          </p:nvSpPr>
          <p:spPr bwMode="auto">
            <a:xfrm>
              <a:off x="438223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115"/>
            <p:cNvSpPr>
              <a:spLocks noChangeShapeType="1"/>
            </p:cNvSpPr>
            <p:nvPr/>
          </p:nvSpPr>
          <p:spPr bwMode="auto">
            <a:xfrm>
              <a:off x="434758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116"/>
            <p:cNvSpPr>
              <a:spLocks noChangeShapeType="1"/>
            </p:cNvSpPr>
            <p:nvPr/>
          </p:nvSpPr>
          <p:spPr bwMode="auto">
            <a:xfrm>
              <a:off x="441372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117"/>
            <p:cNvSpPr>
              <a:spLocks noChangeShapeType="1"/>
            </p:cNvSpPr>
            <p:nvPr/>
          </p:nvSpPr>
          <p:spPr bwMode="auto">
            <a:xfrm>
              <a:off x="442946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118"/>
            <p:cNvSpPr>
              <a:spLocks noChangeShapeType="1"/>
            </p:cNvSpPr>
            <p:nvPr/>
          </p:nvSpPr>
          <p:spPr bwMode="auto">
            <a:xfrm>
              <a:off x="439797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119"/>
            <p:cNvSpPr>
              <a:spLocks noChangeShapeType="1"/>
            </p:cNvSpPr>
            <p:nvPr/>
          </p:nvSpPr>
          <p:spPr bwMode="auto">
            <a:xfrm>
              <a:off x="446096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120"/>
            <p:cNvSpPr>
              <a:spLocks noChangeShapeType="1"/>
            </p:cNvSpPr>
            <p:nvPr/>
          </p:nvSpPr>
          <p:spPr bwMode="auto">
            <a:xfrm>
              <a:off x="447670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121"/>
            <p:cNvSpPr>
              <a:spLocks noChangeShapeType="1"/>
            </p:cNvSpPr>
            <p:nvPr/>
          </p:nvSpPr>
          <p:spPr bwMode="auto">
            <a:xfrm>
              <a:off x="449245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122"/>
            <p:cNvSpPr>
              <a:spLocks noChangeShapeType="1"/>
            </p:cNvSpPr>
            <p:nvPr/>
          </p:nvSpPr>
          <p:spPr bwMode="auto">
            <a:xfrm>
              <a:off x="451134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123"/>
            <p:cNvSpPr>
              <a:spLocks noChangeShapeType="1"/>
            </p:cNvSpPr>
            <p:nvPr/>
          </p:nvSpPr>
          <p:spPr bwMode="auto">
            <a:xfrm>
              <a:off x="444521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124"/>
            <p:cNvSpPr>
              <a:spLocks noChangeShapeType="1"/>
            </p:cNvSpPr>
            <p:nvPr/>
          </p:nvSpPr>
          <p:spPr bwMode="auto">
            <a:xfrm>
              <a:off x="469872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125"/>
            <p:cNvSpPr>
              <a:spLocks noChangeShapeType="1"/>
            </p:cNvSpPr>
            <p:nvPr/>
          </p:nvSpPr>
          <p:spPr bwMode="auto">
            <a:xfrm>
              <a:off x="471447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126"/>
            <p:cNvSpPr>
              <a:spLocks noChangeShapeType="1"/>
            </p:cNvSpPr>
            <p:nvPr/>
          </p:nvSpPr>
          <p:spPr bwMode="auto">
            <a:xfrm>
              <a:off x="467983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127"/>
            <p:cNvSpPr>
              <a:spLocks noChangeShapeType="1"/>
            </p:cNvSpPr>
            <p:nvPr/>
          </p:nvSpPr>
          <p:spPr bwMode="auto">
            <a:xfrm>
              <a:off x="474911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128"/>
            <p:cNvSpPr>
              <a:spLocks noChangeShapeType="1"/>
            </p:cNvSpPr>
            <p:nvPr/>
          </p:nvSpPr>
          <p:spPr bwMode="auto">
            <a:xfrm>
              <a:off x="476485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129"/>
            <p:cNvSpPr>
              <a:spLocks noChangeShapeType="1"/>
            </p:cNvSpPr>
            <p:nvPr/>
          </p:nvSpPr>
          <p:spPr bwMode="auto">
            <a:xfrm>
              <a:off x="478060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130"/>
            <p:cNvSpPr>
              <a:spLocks noChangeShapeType="1"/>
            </p:cNvSpPr>
            <p:nvPr/>
          </p:nvSpPr>
          <p:spPr bwMode="auto">
            <a:xfrm>
              <a:off x="479950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131"/>
            <p:cNvSpPr>
              <a:spLocks noChangeShapeType="1"/>
            </p:cNvSpPr>
            <p:nvPr/>
          </p:nvSpPr>
          <p:spPr bwMode="auto">
            <a:xfrm>
              <a:off x="481524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132"/>
            <p:cNvSpPr>
              <a:spLocks noChangeShapeType="1"/>
            </p:cNvSpPr>
            <p:nvPr/>
          </p:nvSpPr>
          <p:spPr bwMode="auto">
            <a:xfrm>
              <a:off x="495066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133"/>
            <p:cNvSpPr>
              <a:spLocks noChangeShapeType="1"/>
            </p:cNvSpPr>
            <p:nvPr/>
          </p:nvSpPr>
          <p:spPr bwMode="auto">
            <a:xfrm>
              <a:off x="496640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134"/>
            <p:cNvSpPr>
              <a:spLocks noChangeShapeType="1"/>
            </p:cNvSpPr>
            <p:nvPr/>
          </p:nvSpPr>
          <p:spPr bwMode="auto">
            <a:xfrm>
              <a:off x="498215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135"/>
            <p:cNvSpPr>
              <a:spLocks noChangeShapeType="1"/>
            </p:cNvSpPr>
            <p:nvPr/>
          </p:nvSpPr>
          <p:spPr bwMode="auto">
            <a:xfrm>
              <a:off x="499790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136"/>
            <p:cNvSpPr>
              <a:spLocks noChangeShapeType="1"/>
            </p:cNvSpPr>
            <p:nvPr/>
          </p:nvSpPr>
          <p:spPr bwMode="auto">
            <a:xfrm>
              <a:off x="501364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137"/>
            <p:cNvSpPr>
              <a:spLocks noChangeShapeType="1"/>
            </p:cNvSpPr>
            <p:nvPr/>
          </p:nvSpPr>
          <p:spPr bwMode="auto">
            <a:xfrm>
              <a:off x="503254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138"/>
            <p:cNvSpPr>
              <a:spLocks noChangeShapeType="1"/>
            </p:cNvSpPr>
            <p:nvPr/>
          </p:nvSpPr>
          <p:spPr bwMode="auto">
            <a:xfrm>
              <a:off x="504986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139"/>
            <p:cNvSpPr>
              <a:spLocks noChangeShapeType="1"/>
            </p:cNvSpPr>
            <p:nvPr/>
          </p:nvSpPr>
          <p:spPr bwMode="auto">
            <a:xfrm>
              <a:off x="506560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140"/>
            <p:cNvSpPr>
              <a:spLocks noChangeShapeType="1"/>
            </p:cNvSpPr>
            <p:nvPr/>
          </p:nvSpPr>
          <p:spPr bwMode="auto">
            <a:xfrm>
              <a:off x="508135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141"/>
            <p:cNvSpPr>
              <a:spLocks noChangeShapeType="1"/>
            </p:cNvSpPr>
            <p:nvPr/>
          </p:nvSpPr>
          <p:spPr bwMode="auto">
            <a:xfrm>
              <a:off x="5138040" y="263922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142"/>
            <p:cNvSpPr>
              <a:spLocks noChangeShapeType="1"/>
            </p:cNvSpPr>
            <p:nvPr/>
          </p:nvSpPr>
          <p:spPr bwMode="auto">
            <a:xfrm>
              <a:off x="5241964"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143"/>
            <p:cNvSpPr>
              <a:spLocks noChangeShapeType="1"/>
            </p:cNvSpPr>
            <p:nvPr/>
          </p:nvSpPr>
          <p:spPr bwMode="auto">
            <a:xfrm>
              <a:off x="5267158"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144"/>
            <p:cNvSpPr>
              <a:spLocks noChangeShapeType="1"/>
            </p:cNvSpPr>
            <p:nvPr/>
          </p:nvSpPr>
          <p:spPr bwMode="auto">
            <a:xfrm>
              <a:off x="5295501"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145"/>
            <p:cNvSpPr>
              <a:spLocks noChangeShapeType="1"/>
            </p:cNvSpPr>
            <p:nvPr/>
          </p:nvSpPr>
          <p:spPr bwMode="auto">
            <a:xfrm>
              <a:off x="5611996"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146"/>
            <p:cNvSpPr>
              <a:spLocks noChangeShapeType="1"/>
            </p:cNvSpPr>
            <p:nvPr/>
          </p:nvSpPr>
          <p:spPr bwMode="auto">
            <a:xfrm>
              <a:off x="5640339"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147"/>
            <p:cNvSpPr>
              <a:spLocks noChangeShapeType="1"/>
            </p:cNvSpPr>
            <p:nvPr/>
          </p:nvSpPr>
          <p:spPr bwMode="auto">
            <a:xfrm>
              <a:off x="5665532"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148"/>
            <p:cNvSpPr>
              <a:spLocks noChangeShapeType="1"/>
            </p:cNvSpPr>
            <p:nvPr/>
          </p:nvSpPr>
          <p:spPr bwMode="auto">
            <a:xfrm>
              <a:off x="5700174"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149"/>
            <p:cNvSpPr>
              <a:spLocks noChangeShapeType="1"/>
            </p:cNvSpPr>
            <p:nvPr/>
          </p:nvSpPr>
          <p:spPr bwMode="auto">
            <a:xfrm>
              <a:off x="5728517"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150"/>
            <p:cNvSpPr>
              <a:spLocks noChangeShapeType="1"/>
            </p:cNvSpPr>
            <p:nvPr/>
          </p:nvSpPr>
          <p:spPr bwMode="auto">
            <a:xfrm>
              <a:off x="5753710"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151"/>
            <p:cNvSpPr>
              <a:spLocks noChangeShapeType="1"/>
            </p:cNvSpPr>
            <p:nvPr/>
          </p:nvSpPr>
          <p:spPr bwMode="auto">
            <a:xfrm>
              <a:off x="5909596"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152"/>
            <p:cNvSpPr>
              <a:spLocks noChangeShapeType="1"/>
            </p:cNvSpPr>
            <p:nvPr/>
          </p:nvSpPr>
          <p:spPr bwMode="auto">
            <a:xfrm>
              <a:off x="6035564"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153"/>
            <p:cNvSpPr>
              <a:spLocks noChangeShapeType="1"/>
            </p:cNvSpPr>
            <p:nvPr/>
          </p:nvSpPr>
          <p:spPr bwMode="auto">
            <a:xfrm>
              <a:off x="6126891"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154"/>
            <p:cNvSpPr>
              <a:spLocks noChangeShapeType="1"/>
            </p:cNvSpPr>
            <p:nvPr/>
          </p:nvSpPr>
          <p:spPr bwMode="auto">
            <a:xfrm>
              <a:off x="6252860"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155"/>
            <p:cNvSpPr>
              <a:spLocks noChangeShapeType="1"/>
            </p:cNvSpPr>
            <p:nvPr/>
          </p:nvSpPr>
          <p:spPr bwMode="auto">
            <a:xfrm>
              <a:off x="6276479"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156"/>
            <p:cNvSpPr>
              <a:spLocks noChangeShapeType="1"/>
            </p:cNvSpPr>
            <p:nvPr/>
          </p:nvSpPr>
          <p:spPr bwMode="auto">
            <a:xfrm>
              <a:off x="6465431"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157"/>
            <p:cNvSpPr>
              <a:spLocks noChangeShapeType="1"/>
            </p:cNvSpPr>
            <p:nvPr/>
          </p:nvSpPr>
          <p:spPr bwMode="auto">
            <a:xfrm>
              <a:off x="5374231"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158"/>
            <p:cNvSpPr>
              <a:spLocks noChangeShapeType="1"/>
            </p:cNvSpPr>
            <p:nvPr/>
          </p:nvSpPr>
          <p:spPr bwMode="auto">
            <a:xfrm>
              <a:off x="5399424"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159"/>
            <p:cNvSpPr>
              <a:spLocks noChangeShapeType="1"/>
            </p:cNvSpPr>
            <p:nvPr/>
          </p:nvSpPr>
          <p:spPr bwMode="auto">
            <a:xfrm>
              <a:off x="5424618"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160"/>
            <p:cNvSpPr>
              <a:spLocks noChangeShapeType="1"/>
            </p:cNvSpPr>
            <p:nvPr/>
          </p:nvSpPr>
          <p:spPr bwMode="auto">
            <a:xfrm>
              <a:off x="4840440"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161"/>
            <p:cNvSpPr>
              <a:spLocks noChangeShapeType="1"/>
            </p:cNvSpPr>
            <p:nvPr/>
          </p:nvSpPr>
          <p:spPr bwMode="auto">
            <a:xfrm>
              <a:off x="485618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162"/>
            <p:cNvSpPr>
              <a:spLocks noChangeShapeType="1"/>
            </p:cNvSpPr>
            <p:nvPr/>
          </p:nvSpPr>
          <p:spPr bwMode="auto">
            <a:xfrm>
              <a:off x="487193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163"/>
            <p:cNvSpPr>
              <a:spLocks noChangeShapeType="1"/>
            </p:cNvSpPr>
            <p:nvPr/>
          </p:nvSpPr>
          <p:spPr bwMode="auto">
            <a:xfrm>
              <a:off x="488767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164"/>
            <p:cNvSpPr>
              <a:spLocks noChangeShapeType="1"/>
            </p:cNvSpPr>
            <p:nvPr/>
          </p:nvSpPr>
          <p:spPr bwMode="auto">
            <a:xfrm>
              <a:off x="473021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165"/>
            <p:cNvSpPr>
              <a:spLocks noChangeShapeType="1"/>
            </p:cNvSpPr>
            <p:nvPr/>
          </p:nvSpPr>
          <p:spPr bwMode="auto">
            <a:xfrm>
              <a:off x="4542840"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166"/>
            <p:cNvSpPr>
              <a:spLocks noChangeShapeType="1"/>
            </p:cNvSpPr>
            <p:nvPr/>
          </p:nvSpPr>
          <p:spPr bwMode="auto">
            <a:xfrm>
              <a:off x="457748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167"/>
            <p:cNvSpPr>
              <a:spLocks noChangeShapeType="1"/>
            </p:cNvSpPr>
            <p:nvPr/>
          </p:nvSpPr>
          <p:spPr bwMode="auto">
            <a:xfrm>
              <a:off x="459322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168"/>
            <p:cNvSpPr>
              <a:spLocks noChangeShapeType="1"/>
            </p:cNvSpPr>
            <p:nvPr/>
          </p:nvSpPr>
          <p:spPr bwMode="auto">
            <a:xfrm>
              <a:off x="461212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169"/>
            <p:cNvSpPr>
              <a:spLocks noChangeShapeType="1"/>
            </p:cNvSpPr>
            <p:nvPr/>
          </p:nvSpPr>
          <p:spPr bwMode="auto">
            <a:xfrm>
              <a:off x="455858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170"/>
            <p:cNvSpPr>
              <a:spLocks noChangeShapeType="1"/>
            </p:cNvSpPr>
            <p:nvPr/>
          </p:nvSpPr>
          <p:spPr bwMode="auto">
            <a:xfrm>
              <a:off x="430035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171"/>
            <p:cNvSpPr>
              <a:spLocks noChangeShapeType="1"/>
            </p:cNvSpPr>
            <p:nvPr/>
          </p:nvSpPr>
          <p:spPr bwMode="auto">
            <a:xfrm>
              <a:off x="405628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172"/>
            <p:cNvSpPr>
              <a:spLocks noChangeShapeType="1"/>
            </p:cNvSpPr>
            <p:nvPr/>
          </p:nvSpPr>
          <p:spPr bwMode="auto">
            <a:xfrm>
              <a:off x="403739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173"/>
            <p:cNvSpPr>
              <a:spLocks noChangeShapeType="1"/>
            </p:cNvSpPr>
            <p:nvPr/>
          </p:nvSpPr>
          <p:spPr bwMode="auto">
            <a:xfrm>
              <a:off x="409092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174"/>
            <p:cNvSpPr>
              <a:spLocks noChangeShapeType="1"/>
            </p:cNvSpPr>
            <p:nvPr/>
          </p:nvSpPr>
          <p:spPr bwMode="auto">
            <a:xfrm>
              <a:off x="407518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175"/>
            <p:cNvSpPr>
              <a:spLocks noChangeShapeType="1"/>
            </p:cNvSpPr>
            <p:nvPr/>
          </p:nvSpPr>
          <p:spPr bwMode="auto">
            <a:xfrm>
              <a:off x="402164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176"/>
            <p:cNvSpPr>
              <a:spLocks noChangeShapeType="1"/>
            </p:cNvSpPr>
            <p:nvPr/>
          </p:nvSpPr>
          <p:spPr bwMode="auto">
            <a:xfrm>
              <a:off x="2980834"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177"/>
            <p:cNvSpPr>
              <a:spLocks noChangeShapeType="1"/>
            </p:cNvSpPr>
            <p:nvPr/>
          </p:nvSpPr>
          <p:spPr bwMode="auto">
            <a:xfrm>
              <a:off x="2965088"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178"/>
            <p:cNvSpPr>
              <a:spLocks noChangeShapeType="1"/>
            </p:cNvSpPr>
            <p:nvPr/>
          </p:nvSpPr>
          <p:spPr bwMode="auto">
            <a:xfrm>
              <a:off x="2563564"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17" name="Freeform 216"/>
          <p:cNvSpPr/>
          <p:nvPr/>
        </p:nvSpPr>
        <p:spPr>
          <a:xfrm>
            <a:off x="1529424" y="2216944"/>
            <a:ext cx="6134100" cy="3028156"/>
          </a:xfrm>
          <a:custGeom>
            <a:avLst/>
            <a:gdLst>
              <a:gd name="connsiteX0" fmla="*/ 0 w 6134100"/>
              <a:gd name="connsiteY0" fmla="*/ 0 h 3022600"/>
              <a:gd name="connsiteX1" fmla="*/ 0 w 6134100"/>
              <a:gd name="connsiteY1" fmla="*/ 3022600 h 3022600"/>
              <a:gd name="connsiteX2" fmla="*/ 6134100 w 6134100"/>
              <a:gd name="connsiteY2" fmla="*/ 3022600 h 3022600"/>
            </a:gdLst>
            <a:ahLst/>
            <a:cxnLst>
              <a:cxn ang="0">
                <a:pos x="connsiteX0" y="connsiteY0"/>
              </a:cxn>
              <a:cxn ang="0">
                <a:pos x="connsiteX1" y="connsiteY1"/>
              </a:cxn>
              <a:cxn ang="0">
                <a:pos x="connsiteX2" y="connsiteY2"/>
              </a:cxn>
            </a:cxnLst>
            <a:rect l="l" t="t" r="r" b="b"/>
            <a:pathLst>
              <a:path w="6134100" h="3022600">
                <a:moveTo>
                  <a:pt x="0" y="0"/>
                </a:moveTo>
                <a:lnTo>
                  <a:pt x="0" y="3022600"/>
                </a:lnTo>
                <a:lnTo>
                  <a:pt x="6134100" y="30226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218" name="Straight Connector 217"/>
          <p:cNvCxnSpPr/>
          <p:nvPr/>
        </p:nvCxnSpPr>
        <p:spPr>
          <a:xfrm>
            <a:off x="1439424" y="222719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9" name="Straight Connector 218"/>
          <p:cNvCxnSpPr/>
          <p:nvPr/>
        </p:nvCxnSpPr>
        <p:spPr>
          <a:xfrm>
            <a:off x="4582385" y="3589863"/>
            <a:ext cx="194019" cy="0"/>
          </a:xfrm>
          <a:prstGeom prst="line">
            <a:avLst/>
          </a:pr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0" name="Straight Connector 219"/>
          <p:cNvCxnSpPr/>
          <p:nvPr/>
        </p:nvCxnSpPr>
        <p:spPr>
          <a:xfrm>
            <a:off x="4582385" y="3824017"/>
            <a:ext cx="194019" cy="0"/>
          </a:xfrm>
          <a:prstGeom prst="line">
            <a:avLst/>
          </a:pr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Tree>
    <p:custDataLst>
      <p:tags r:id="rId1"/>
    </p:custDataLst>
    <p:extLst>
      <p:ext uri="{BB962C8B-B14F-4D97-AF65-F5344CB8AC3E}">
        <p14:creationId xmlns:p14="http://schemas.microsoft.com/office/powerpoint/2010/main" val="2449566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ts val="2100"/>
              </a:lnSpc>
            </a:pPr>
            <a:r>
              <a:rPr lang="en-GB" dirty="0"/>
              <a:t>3511: The potential of circulating </a:t>
            </a:r>
            <a:r>
              <a:rPr lang="en-GB" dirty="0" err="1"/>
              <a:t>tumor</a:t>
            </a:r>
            <a:r>
              <a:rPr lang="en-GB" dirty="0"/>
              <a:t> DNA (</a:t>
            </a:r>
            <a:r>
              <a:rPr lang="en-GB" dirty="0" err="1"/>
              <a:t>ctDNA</a:t>
            </a:r>
            <a:r>
              <a:rPr lang="en-GB" dirty="0"/>
              <a:t>) to reshape the design of clinical trials testing adjuvant therapy in patients with early stage </a:t>
            </a:r>
            <a:r>
              <a:rPr lang="en-GB" dirty="0" smtClean="0"/>
              <a:t>cancers – Tie J, et al</a:t>
            </a:r>
            <a:endParaRPr lang="en-GB" dirty="0"/>
          </a:p>
        </p:txBody>
      </p:sp>
      <p:sp>
        <p:nvSpPr>
          <p:cNvPr id="15" name="Text Placeholder 14"/>
          <p:cNvSpPr>
            <a:spLocks noGrp="1"/>
          </p:cNvSpPr>
          <p:nvPr>
            <p:ph type="body" sz="quarter" idx="11"/>
          </p:nvPr>
        </p:nvSpPr>
        <p:spPr/>
        <p:txBody>
          <a:bodyPr/>
          <a:lstStyle/>
          <a:p>
            <a:r>
              <a:rPr lang="en-GB" dirty="0" smtClean="0"/>
              <a:t>Tie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3511</a:t>
            </a:r>
            <a:endParaRPr lang="en-GB" dirty="0"/>
          </a:p>
        </p:txBody>
      </p:sp>
      <p:sp>
        <p:nvSpPr>
          <p:cNvPr id="7" name="Content Placeholder 5"/>
          <p:cNvSpPr>
            <a:spLocks noGrp="1"/>
          </p:cNvSpPr>
          <p:nvPr>
            <p:ph idx="1"/>
          </p:nvPr>
        </p:nvSpPr>
        <p:spPr>
          <a:xfrm>
            <a:off x="365124" y="1254035"/>
            <a:ext cx="8413751" cy="4746172"/>
          </a:xfrm>
        </p:spPr>
        <p:txBody>
          <a:bodyPr/>
          <a:lstStyle/>
          <a:p>
            <a:pPr marL="0" indent="0">
              <a:buNone/>
            </a:pPr>
            <a:r>
              <a:rPr lang="en-GB" b="1" dirty="0" smtClean="0"/>
              <a:t>Key results (continued)</a:t>
            </a:r>
          </a:p>
          <a:p>
            <a:endParaRPr lang="en-GB" dirty="0"/>
          </a:p>
          <a:p>
            <a:endParaRPr lang="en-GB" dirty="0" smtClean="0"/>
          </a:p>
          <a:p>
            <a:endParaRPr lang="en-GB" dirty="0"/>
          </a:p>
          <a:p>
            <a:endParaRPr lang="en-GB"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spcBef>
                <a:spcPts val="600"/>
              </a:spcBef>
              <a:buNone/>
            </a:pPr>
            <a:r>
              <a:rPr lang="en-GB" b="1" dirty="0" smtClean="0"/>
              <a:t>Conclusions</a:t>
            </a:r>
          </a:p>
          <a:p>
            <a:r>
              <a:rPr lang="en-GB" b="1" dirty="0" smtClean="0"/>
              <a:t>Detection </a:t>
            </a:r>
            <a:r>
              <a:rPr lang="en-GB" b="1" dirty="0"/>
              <a:t>of </a:t>
            </a:r>
            <a:r>
              <a:rPr lang="en-GB" b="1" dirty="0" err="1"/>
              <a:t>ctDNA</a:t>
            </a:r>
            <a:r>
              <a:rPr lang="en-GB" b="1" dirty="0"/>
              <a:t> in </a:t>
            </a:r>
            <a:r>
              <a:rPr lang="en-GB" b="1" dirty="0" smtClean="0"/>
              <a:t>patients with </a:t>
            </a:r>
            <a:r>
              <a:rPr lang="en-GB" b="1" dirty="0"/>
              <a:t>resected </a:t>
            </a:r>
            <a:r>
              <a:rPr lang="en-GB" b="1" dirty="0" smtClean="0"/>
              <a:t>Stage </a:t>
            </a:r>
            <a:r>
              <a:rPr lang="en-GB" b="1" dirty="0"/>
              <a:t>II colon cancer provides direct evidence of residual </a:t>
            </a:r>
            <a:r>
              <a:rPr lang="en-GB" b="1" dirty="0" smtClean="0"/>
              <a:t>disease</a:t>
            </a:r>
          </a:p>
          <a:p>
            <a:r>
              <a:rPr lang="en-GB" b="1" dirty="0" smtClean="0"/>
              <a:t>In addition to defining patients at </a:t>
            </a:r>
            <a:r>
              <a:rPr lang="en-GB" b="1" dirty="0"/>
              <a:t>very high risk of </a:t>
            </a:r>
            <a:r>
              <a:rPr lang="en-GB" b="1" dirty="0" smtClean="0"/>
              <a:t>radiologic-recurrence</a:t>
            </a:r>
            <a:r>
              <a:rPr lang="en-GB" b="1" dirty="0"/>
              <a:t>, serial </a:t>
            </a:r>
            <a:r>
              <a:rPr lang="en-GB" b="1" dirty="0" err="1"/>
              <a:t>ctDNA</a:t>
            </a:r>
            <a:r>
              <a:rPr lang="en-GB" b="1" dirty="0"/>
              <a:t> analysis may provide an early readout of adjuvant treatment </a:t>
            </a:r>
            <a:r>
              <a:rPr lang="en-GB" b="1" dirty="0" smtClean="0"/>
              <a:t>benefit</a:t>
            </a:r>
            <a:endParaRPr lang="en-GB" b="1" dirty="0"/>
          </a:p>
        </p:txBody>
      </p:sp>
      <p:sp>
        <p:nvSpPr>
          <p:cNvPr id="9" name="Text Placeholder 13"/>
          <p:cNvSpPr>
            <a:spLocks noGrp="1"/>
          </p:cNvSpPr>
          <p:nvPr>
            <p:ph type="body" sz="quarter" idx="10"/>
          </p:nvPr>
        </p:nvSpPr>
        <p:spPr>
          <a:xfrm>
            <a:off x="365125" y="6096000"/>
            <a:ext cx="4130675" cy="487363"/>
          </a:xfrm>
        </p:spPr>
        <p:txBody>
          <a:bodyPr/>
          <a:lstStyle/>
          <a:p>
            <a:r>
              <a:rPr lang="en-GB" dirty="0" smtClean="0"/>
              <a:t>*</a:t>
            </a:r>
            <a:r>
              <a:rPr lang="en-GB" dirty="0" err="1" smtClean="0"/>
              <a:t>ctDNA</a:t>
            </a:r>
            <a:r>
              <a:rPr lang="en-GB" dirty="0" smtClean="0"/>
              <a:t> at </a:t>
            </a:r>
            <a:r>
              <a:rPr lang="en-GB" dirty="0"/>
              <a:t>the end of treatment (surgery ± CT</a:t>
            </a:r>
            <a:r>
              <a:rPr lang="en-GB" dirty="0" smtClean="0"/>
              <a:t>).</a:t>
            </a:r>
            <a:endParaRPr lang="en-GB" dirty="0"/>
          </a:p>
        </p:txBody>
      </p:sp>
      <p:sp>
        <p:nvSpPr>
          <p:cNvPr id="11" name="TextBox 10"/>
          <p:cNvSpPr txBox="1"/>
          <p:nvPr/>
        </p:nvSpPr>
        <p:spPr>
          <a:xfrm>
            <a:off x="668657" y="1600200"/>
            <a:ext cx="4060596" cy="307777"/>
          </a:xfrm>
          <a:prstGeom prst="rect">
            <a:avLst/>
          </a:prstGeom>
          <a:noFill/>
        </p:spPr>
        <p:txBody>
          <a:bodyPr wrap="square" rtlCol="0">
            <a:spAutoFit/>
          </a:bodyPr>
          <a:lstStyle/>
          <a:p>
            <a:r>
              <a:rPr lang="en-GB" sz="1400" b="1" dirty="0" smtClean="0">
                <a:solidFill>
                  <a:srgbClr val="4D4D4D"/>
                </a:solidFill>
              </a:rPr>
              <a:t>RFS in </a:t>
            </a:r>
            <a:r>
              <a:rPr lang="en-GB" sz="1400" b="1" dirty="0">
                <a:solidFill>
                  <a:srgbClr val="4D4D4D"/>
                </a:solidFill>
              </a:rPr>
              <a:t>resectable colorectal liver </a:t>
            </a:r>
            <a:r>
              <a:rPr lang="en-GB" sz="1400" b="1" dirty="0" smtClean="0">
                <a:solidFill>
                  <a:srgbClr val="4D4D4D"/>
                </a:solidFill>
              </a:rPr>
              <a:t>metastases</a:t>
            </a:r>
            <a:endParaRPr lang="en-GB" sz="1400" b="1" dirty="0">
              <a:solidFill>
                <a:srgbClr val="4D4D4D"/>
              </a:solidFill>
            </a:endParaRPr>
          </a:p>
        </p:txBody>
      </p:sp>
      <p:graphicFrame>
        <p:nvGraphicFramePr>
          <p:cNvPr id="12" name="Group 88"/>
          <p:cNvGraphicFramePr>
            <a:graphicFrameLocks noGrp="1"/>
          </p:cNvGraphicFramePr>
          <p:nvPr>
            <p:extLst>
              <p:ext uri="{D42A27DB-BD31-4B8C-83A1-F6EECF244321}">
                <p14:modId xmlns:p14="http://schemas.microsoft.com/office/powerpoint/2010/main" val="2829441124"/>
              </p:ext>
            </p:extLst>
          </p:nvPr>
        </p:nvGraphicFramePr>
        <p:xfrm>
          <a:off x="4932228" y="1642892"/>
          <a:ext cx="3972453" cy="3006337"/>
        </p:xfrm>
        <a:graphic>
          <a:graphicData uri="http://schemas.openxmlformats.org/drawingml/2006/table">
            <a:tbl>
              <a:tblPr firstRow="1" bandRow="1">
                <a:tableStyleId>{69012ECD-51FC-41F1-AA8D-1B2483CD663E}</a:tableStyleId>
              </a:tblPr>
              <a:tblGrid>
                <a:gridCol w="1686453">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tblGrid>
              <a:tr h="53062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Arial" charset="0"/>
                          <a:cs typeface="Arial" charset="0"/>
                        </a:rPr>
                        <a:t>Cohort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rPr>
                        <a:t>Stage 2</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mn-cs"/>
                        </a:rPr>
                        <a:t>Resectable liver </a:t>
                      </a:r>
                      <a:r>
                        <a:rPr kumimoji="0" lang="en-GB" sz="1400" b="1" i="0" u="none" strike="noStrike" cap="none" normalizeH="0" baseline="0" dirty="0" smtClean="0">
                          <a:ln>
                            <a:noFill/>
                          </a:ln>
                          <a:solidFill>
                            <a:schemeClr val="tx2"/>
                          </a:solidFill>
                          <a:effectLst/>
                          <a:latin typeface="+mn-lt"/>
                          <a:cs typeface="+mn-cs"/>
                        </a:rPr>
                        <a:t>metastases</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681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chemeClr val="tx1"/>
                          </a:solidFill>
                          <a:effectLst/>
                          <a:latin typeface="Arial" charset="0"/>
                          <a:cs typeface="Arial" charset="0"/>
                        </a:rPr>
                        <a:t>Serial 3-monthly </a:t>
                      </a:r>
                      <a:r>
                        <a:rPr kumimoji="0" lang="en-GB" sz="1200" b="0" i="0" u="none" strike="noStrike" cap="none" normalizeH="0" baseline="0" dirty="0" err="1">
                          <a:ln>
                            <a:noFill/>
                          </a:ln>
                          <a:solidFill>
                            <a:schemeClr val="tx1"/>
                          </a:solidFill>
                          <a:effectLst/>
                          <a:latin typeface="Arial" charset="0"/>
                          <a:cs typeface="Arial" charset="0"/>
                        </a:rPr>
                        <a:t>ctDNA</a:t>
                      </a:r>
                      <a:r>
                        <a:rPr kumimoji="0" lang="en-GB" sz="1200" b="0" i="0" u="none" strike="noStrike" cap="none" normalizeH="0" baseline="0" dirty="0">
                          <a:ln>
                            <a:noFill/>
                          </a:ln>
                          <a:solidFill>
                            <a:schemeClr val="tx1"/>
                          </a:solidFill>
                          <a:effectLst/>
                          <a:latin typeface="Arial" charset="0"/>
                          <a:cs typeface="Arial" charset="0"/>
                        </a:rPr>
                        <a:t> </a:t>
                      </a:r>
                      <a:r>
                        <a:rPr kumimoji="0" lang="en-GB" sz="1200" b="0" i="0" u="none" strike="noStrike" cap="none" normalizeH="0" baseline="0" dirty="0" smtClean="0">
                          <a:ln>
                            <a:noFill/>
                          </a:ln>
                          <a:solidFill>
                            <a:schemeClr val="tx1"/>
                          </a:solidFill>
                          <a:effectLst/>
                          <a:latin typeface="Arial" charset="0"/>
                          <a:cs typeface="Arial" charset="0"/>
                        </a:rPr>
                        <a:t>collected, n/N</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chemeClr val="tx1"/>
                          </a:solidFill>
                          <a:effectLst/>
                          <a:latin typeface="Arial" charset="0"/>
                          <a:cs typeface="Arial" charset="0"/>
                        </a:rPr>
                        <a:t>27/34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chemeClr val="tx1"/>
                          </a:solidFill>
                          <a:effectLst/>
                          <a:latin typeface="Arial" charset="0"/>
                          <a:cs typeface="Arial" charset="0"/>
                        </a:rPr>
                        <a:t>13/14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77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err="1">
                          <a:ln>
                            <a:noFill/>
                          </a:ln>
                          <a:solidFill>
                            <a:schemeClr val="tx1"/>
                          </a:solidFill>
                          <a:effectLst/>
                          <a:latin typeface="Arial" charset="0"/>
                          <a:cs typeface="Arial" charset="0"/>
                        </a:rPr>
                        <a:t>ctDNA</a:t>
                      </a:r>
                      <a:r>
                        <a:rPr kumimoji="0" lang="en-GB" sz="1200" b="0" i="0" u="none" strike="noStrike" cap="none" normalizeH="0" baseline="0" dirty="0">
                          <a:ln>
                            <a:noFill/>
                          </a:ln>
                          <a:solidFill>
                            <a:schemeClr val="tx1"/>
                          </a:solidFill>
                          <a:effectLst/>
                          <a:latin typeface="Arial" charset="0"/>
                          <a:cs typeface="Arial" charset="0"/>
                        </a:rPr>
                        <a:t> detectable up to time of </a:t>
                      </a:r>
                      <a:r>
                        <a:rPr kumimoji="0" lang="en-GB" sz="1200" b="0" i="0" u="none" strike="noStrike" cap="none" normalizeH="0" baseline="0" dirty="0" smtClean="0">
                          <a:ln>
                            <a:noFill/>
                          </a:ln>
                          <a:solidFill>
                            <a:schemeClr val="tx1"/>
                          </a:solidFill>
                          <a:effectLst/>
                          <a:latin typeface="Arial" charset="0"/>
                          <a:cs typeface="Arial" charset="0"/>
                        </a:rPr>
                        <a:t>recurrence, n/N (%)</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23/27 (85)</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12/13 </a:t>
                      </a:r>
                      <a:br>
                        <a:rPr kumimoji="0" lang="en-GB" sz="1200" b="0" i="0" u="none" strike="noStrike" cap="none" normalizeH="0" baseline="0" dirty="0" smtClean="0">
                          <a:ln>
                            <a:noFill/>
                          </a:ln>
                          <a:solidFill>
                            <a:schemeClr val="tx1"/>
                          </a:solidFill>
                          <a:effectLst/>
                          <a:latin typeface="Arial" charset="0"/>
                          <a:cs typeface="Arial" charset="0"/>
                        </a:rPr>
                      </a:br>
                      <a:r>
                        <a:rPr kumimoji="0" lang="en-GB" sz="1200" b="0" i="0" u="none" strike="noStrike" cap="none" normalizeH="0" baseline="0" dirty="0" smtClean="0">
                          <a:ln>
                            <a:noFill/>
                          </a:ln>
                          <a:solidFill>
                            <a:schemeClr val="tx1"/>
                          </a:solidFill>
                          <a:effectLst/>
                          <a:latin typeface="Arial" charset="0"/>
                          <a:cs typeface="Arial" charset="0"/>
                        </a:rPr>
                        <a:t>(92)</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0300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chemeClr val="tx1"/>
                          </a:solidFill>
                          <a:effectLst/>
                          <a:latin typeface="Arial" charset="0"/>
                          <a:cs typeface="Arial" charset="0"/>
                        </a:rPr>
                        <a:t>Time (</a:t>
                      </a:r>
                      <a:r>
                        <a:rPr kumimoji="0" lang="en-GB" sz="1200" b="0" i="0" u="none" strike="noStrike" cap="none" normalizeH="0" baseline="0" dirty="0" smtClean="0">
                          <a:ln>
                            <a:noFill/>
                          </a:ln>
                          <a:solidFill>
                            <a:schemeClr val="tx1"/>
                          </a:solidFill>
                          <a:effectLst/>
                          <a:latin typeface="Arial" charset="0"/>
                          <a:cs typeface="Arial" charset="0"/>
                        </a:rPr>
                        <a:t>months) between </a:t>
                      </a:r>
                      <a:r>
                        <a:rPr kumimoji="0" lang="en-GB" sz="1200" b="0" i="0" u="none" strike="noStrike" cap="none" normalizeH="0" baseline="0" dirty="0" err="1">
                          <a:ln>
                            <a:noFill/>
                          </a:ln>
                          <a:solidFill>
                            <a:schemeClr val="tx1"/>
                          </a:solidFill>
                          <a:effectLst/>
                          <a:latin typeface="Arial" charset="0"/>
                          <a:cs typeface="Arial" charset="0"/>
                        </a:rPr>
                        <a:t>ctDNA</a:t>
                      </a:r>
                      <a:r>
                        <a:rPr kumimoji="0" lang="en-GB" sz="1200" b="0" i="0" u="none" strike="noStrike" cap="none" normalizeH="0" baseline="0" dirty="0">
                          <a:ln>
                            <a:noFill/>
                          </a:ln>
                          <a:solidFill>
                            <a:schemeClr val="tx1"/>
                          </a:solidFill>
                          <a:effectLst/>
                          <a:latin typeface="Arial" charset="0"/>
                          <a:cs typeface="Arial" charset="0"/>
                        </a:rPr>
                        <a:t> detection </a:t>
                      </a:r>
                      <a:r>
                        <a:rPr kumimoji="0" lang="en-GB" sz="1200" b="0" i="0" u="none" strike="noStrike" cap="none" normalizeH="0" baseline="0" dirty="0" smtClean="0">
                          <a:ln>
                            <a:noFill/>
                          </a:ln>
                          <a:solidFill>
                            <a:schemeClr val="tx1"/>
                          </a:solidFill>
                          <a:effectLst/>
                          <a:latin typeface="Arial" charset="0"/>
                          <a:cs typeface="Arial" charset="0"/>
                        </a:rPr>
                        <a:t>+ radiologic recurrence</a:t>
                      </a:r>
                      <a:r>
                        <a:rPr kumimoji="0" lang="en-GB" sz="1200" b="0" i="0" u="none" strike="noStrike" cap="none" normalizeH="0" baseline="0" dirty="0">
                          <a:ln>
                            <a:noFill/>
                          </a:ln>
                          <a:solidFill>
                            <a:schemeClr val="tx1"/>
                          </a:solidFill>
                          <a:effectLst/>
                          <a:latin typeface="Arial" charset="0"/>
                          <a:cs typeface="Arial" charset="0"/>
                        </a:rPr>
                        <a:t>, </a:t>
                      </a:r>
                      <a:r>
                        <a:rPr kumimoji="0" lang="en-GB" sz="1200" b="0" i="0" u="none" strike="noStrike" cap="none" normalizeH="0" baseline="0" dirty="0" smtClean="0">
                          <a:ln>
                            <a:noFill/>
                          </a:ln>
                          <a:solidFill>
                            <a:schemeClr val="tx1"/>
                          </a:solidFill>
                          <a:effectLst/>
                          <a:latin typeface="Arial" charset="0"/>
                          <a:cs typeface="Arial" charset="0"/>
                        </a:rPr>
                        <a:t/>
                      </a:r>
                      <a:br>
                        <a:rPr kumimoji="0" lang="en-GB" sz="1200" b="0" i="0" u="none" strike="noStrike" cap="none" normalizeH="0" baseline="0" dirty="0" smtClean="0">
                          <a:ln>
                            <a:noFill/>
                          </a:ln>
                          <a:solidFill>
                            <a:schemeClr val="tx1"/>
                          </a:solidFill>
                          <a:effectLst/>
                          <a:latin typeface="Arial" charset="0"/>
                          <a:cs typeface="Arial" charset="0"/>
                        </a:rPr>
                      </a:br>
                      <a:r>
                        <a:rPr kumimoji="0" lang="en-GB" sz="1200" b="0" i="0" u="none" strike="noStrike" cap="none" normalizeH="0" baseline="0" dirty="0" smtClean="0">
                          <a:ln>
                            <a:noFill/>
                          </a:ln>
                          <a:solidFill>
                            <a:schemeClr val="tx1"/>
                          </a:solidFill>
                          <a:effectLst/>
                          <a:latin typeface="Arial" charset="0"/>
                          <a:cs typeface="Arial" charset="0"/>
                        </a:rPr>
                        <a:t>median </a:t>
                      </a:r>
                      <a:r>
                        <a:rPr kumimoji="0" lang="en-GB" sz="1200" b="0" i="0" u="none" strike="noStrike" cap="none" normalizeH="0" baseline="0" dirty="0">
                          <a:ln>
                            <a:noFill/>
                          </a:ln>
                          <a:solidFill>
                            <a:schemeClr val="tx1"/>
                          </a:solidFill>
                          <a:effectLst/>
                          <a:latin typeface="Arial" charset="0"/>
                          <a:cs typeface="Arial" charset="0"/>
                        </a:rPr>
                        <a:t>(IQR)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chemeClr val="tx1"/>
                          </a:solidFill>
                          <a:effectLst/>
                          <a:latin typeface="Arial" charset="0"/>
                          <a:cs typeface="Arial" charset="0"/>
                        </a:rPr>
                        <a:t>5.5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chemeClr val="tx1"/>
                          </a:solidFill>
                          <a:effectLst/>
                          <a:latin typeface="Arial" charset="0"/>
                          <a:cs typeface="Arial" charset="0"/>
                        </a:rPr>
                        <a:t>(</a:t>
                      </a:r>
                      <a:r>
                        <a:rPr kumimoji="0" lang="en-GB" sz="1200" b="0" i="0" u="none" strike="noStrike" cap="none" normalizeH="0" baseline="0" dirty="0" smtClean="0">
                          <a:ln>
                            <a:noFill/>
                          </a:ln>
                          <a:solidFill>
                            <a:schemeClr val="tx1"/>
                          </a:solidFill>
                          <a:effectLst/>
                          <a:latin typeface="Arial" charset="0"/>
                          <a:cs typeface="Arial" charset="0"/>
                        </a:rPr>
                        <a:t>2.7–9.2</a:t>
                      </a:r>
                      <a:r>
                        <a:rPr kumimoji="0" lang="en-GB" sz="1200" b="0" i="0" u="none" strike="noStrike" cap="none" normalizeH="0" baseline="0" dirty="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3.0 </a:t>
                      </a:r>
                      <a:endParaRPr kumimoji="0" lang="en-GB" sz="12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chemeClr val="tx1"/>
                          </a:solidFill>
                          <a:effectLst/>
                          <a:latin typeface="Arial" charset="0"/>
                          <a:cs typeface="Arial" charset="0"/>
                        </a:rPr>
                        <a:t>(</a:t>
                      </a:r>
                      <a:r>
                        <a:rPr kumimoji="0" lang="en-GB" sz="1200" b="0" i="0" u="none" strike="noStrike" cap="none" normalizeH="0" baseline="0" dirty="0" smtClean="0">
                          <a:ln>
                            <a:noFill/>
                          </a:ln>
                          <a:solidFill>
                            <a:schemeClr val="tx1"/>
                          </a:solidFill>
                          <a:effectLst/>
                          <a:latin typeface="Arial" charset="0"/>
                          <a:cs typeface="Arial" charset="0"/>
                        </a:rPr>
                        <a:t>0.0–8.1)</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
        <p:nvSpPr>
          <p:cNvPr id="13" name="TextBox 12"/>
          <p:cNvSpPr txBox="1"/>
          <p:nvPr/>
        </p:nvSpPr>
        <p:spPr>
          <a:xfrm>
            <a:off x="1721876" y="2604639"/>
            <a:ext cx="1220206" cy="600164"/>
          </a:xfrm>
          <a:prstGeom prst="rect">
            <a:avLst/>
          </a:prstGeom>
          <a:noFill/>
        </p:spPr>
        <p:txBody>
          <a:bodyPr wrap="none" rtlCol="0">
            <a:spAutoFit/>
          </a:bodyPr>
          <a:lstStyle/>
          <a:p>
            <a:endParaRPr lang="en-GB" sz="1100" b="1" dirty="0">
              <a:solidFill>
                <a:srgbClr val="4D4D4D"/>
              </a:solidFill>
            </a:endParaRPr>
          </a:p>
          <a:p>
            <a:r>
              <a:rPr lang="en-GB" sz="1100" dirty="0" err="1">
                <a:solidFill>
                  <a:srgbClr val="4D4D4D"/>
                </a:solidFill>
              </a:rPr>
              <a:t>ctDNA</a:t>
            </a:r>
            <a:r>
              <a:rPr lang="en-GB" sz="1100" dirty="0">
                <a:solidFill>
                  <a:srgbClr val="4D4D4D"/>
                </a:solidFill>
              </a:rPr>
              <a:t> </a:t>
            </a:r>
            <a:r>
              <a:rPr lang="en-GB" sz="1100" dirty="0" smtClean="0">
                <a:solidFill>
                  <a:srgbClr val="4D4D4D"/>
                </a:solidFill>
              </a:rPr>
              <a:t>negative*</a:t>
            </a:r>
            <a:endParaRPr lang="en-GB" sz="1100" dirty="0">
              <a:solidFill>
                <a:srgbClr val="4D4D4D"/>
              </a:solidFill>
            </a:endParaRPr>
          </a:p>
          <a:p>
            <a:r>
              <a:rPr lang="en-GB" sz="1100" dirty="0" err="1">
                <a:solidFill>
                  <a:srgbClr val="4D4D4D"/>
                </a:solidFill>
              </a:rPr>
              <a:t>ctDNA</a:t>
            </a:r>
            <a:r>
              <a:rPr lang="en-GB" sz="1100" dirty="0">
                <a:solidFill>
                  <a:srgbClr val="4D4D4D"/>
                </a:solidFill>
              </a:rPr>
              <a:t> </a:t>
            </a:r>
            <a:r>
              <a:rPr lang="en-GB" sz="1100" dirty="0" smtClean="0">
                <a:solidFill>
                  <a:srgbClr val="4D4D4D"/>
                </a:solidFill>
              </a:rPr>
              <a:t>positive*</a:t>
            </a:r>
            <a:endParaRPr lang="en-GB" sz="1100" dirty="0">
              <a:solidFill>
                <a:srgbClr val="4D4D4D"/>
              </a:solidFill>
            </a:endParaRPr>
          </a:p>
        </p:txBody>
      </p:sp>
      <p:sp>
        <p:nvSpPr>
          <p:cNvPr id="14" name="TextBox 13"/>
          <p:cNvSpPr txBox="1"/>
          <p:nvPr/>
        </p:nvSpPr>
        <p:spPr>
          <a:xfrm>
            <a:off x="2927560" y="2604639"/>
            <a:ext cx="341760" cy="600164"/>
          </a:xfrm>
          <a:prstGeom prst="rect">
            <a:avLst/>
          </a:prstGeom>
          <a:noFill/>
        </p:spPr>
        <p:txBody>
          <a:bodyPr wrap="none" rtlCol="0">
            <a:spAutoFit/>
          </a:bodyPr>
          <a:lstStyle/>
          <a:p>
            <a:pPr algn="ctr"/>
            <a:r>
              <a:rPr lang="en-GB" sz="1100" b="1" dirty="0">
                <a:solidFill>
                  <a:srgbClr val="4D4D4D"/>
                </a:solidFill>
              </a:rPr>
              <a:t>n</a:t>
            </a:r>
          </a:p>
          <a:p>
            <a:pPr algn="ctr"/>
            <a:r>
              <a:rPr lang="en-GB" sz="1100" dirty="0">
                <a:solidFill>
                  <a:srgbClr val="4D4D4D"/>
                </a:solidFill>
              </a:rPr>
              <a:t>27</a:t>
            </a:r>
          </a:p>
          <a:p>
            <a:pPr algn="ctr"/>
            <a:r>
              <a:rPr lang="en-GB" sz="1100" dirty="0">
                <a:solidFill>
                  <a:srgbClr val="4D4D4D"/>
                </a:solidFill>
              </a:rPr>
              <a:t>10</a:t>
            </a:r>
          </a:p>
        </p:txBody>
      </p:sp>
      <p:sp>
        <p:nvSpPr>
          <p:cNvPr id="16" name="TextBox 15"/>
          <p:cNvSpPr txBox="1"/>
          <p:nvPr/>
        </p:nvSpPr>
        <p:spPr>
          <a:xfrm>
            <a:off x="3282474" y="2604639"/>
            <a:ext cx="647933" cy="600164"/>
          </a:xfrm>
          <a:prstGeom prst="rect">
            <a:avLst/>
          </a:prstGeom>
          <a:noFill/>
        </p:spPr>
        <p:txBody>
          <a:bodyPr wrap="none" rtlCol="0">
            <a:spAutoFit/>
          </a:bodyPr>
          <a:lstStyle/>
          <a:p>
            <a:pPr algn="ctr"/>
            <a:r>
              <a:rPr lang="en-GB" sz="1100" b="1" dirty="0">
                <a:solidFill>
                  <a:srgbClr val="4D4D4D"/>
                </a:solidFill>
              </a:rPr>
              <a:t>Events</a:t>
            </a:r>
          </a:p>
          <a:p>
            <a:pPr algn="ctr"/>
            <a:r>
              <a:rPr lang="en-GB" sz="1100" dirty="0">
                <a:solidFill>
                  <a:srgbClr val="4D4D4D"/>
                </a:solidFill>
              </a:rPr>
              <a:t>4</a:t>
            </a:r>
          </a:p>
          <a:p>
            <a:pPr algn="ctr"/>
            <a:r>
              <a:rPr lang="en-GB" sz="1100" dirty="0">
                <a:solidFill>
                  <a:srgbClr val="4D4D4D"/>
                </a:solidFill>
              </a:rPr>
              <a:t>10</a:t>
            </a:r>
          </a:p>
        </p:txBody>
      </p:sp>
      <p:sp>
        <p:nvSpPr>
          <p:cNvPr id="17" name="TextBox 16"/>
          <p:cNvSpPr txBox="1"/>
          <p:nvPr/>
        </p:nvSpPr>
        <p:spPr>
          <a:xfrm>
            <a:off x="3811913" y="2604639"/>
            <a:ext cx="1124027" cy="600164"/>
          </a:xfrm>
          <a:prstGeom prst="rect">
            <a:avLst/>
          </a:prstGeom>
          <a:noFill/>
        </p:spPr>
        <p:txBody>
          <a:bodyPr wrap="none" rtlCol="0">
            <a:spAutoFit/>
          </a:bodyPr>
          <a:lstStyle/>
          <a:p>
            <a:pPr algn="ctr"/>
            <a:r>
              <a:rPr lang="en-GB" sz="1100" b="1" dirty="0" smtClean="0">
                <a:solidFill>
                  <a:srgbClr val="4D4D4D"/>
                </a:solidFill>
              </a:rPr>
              <a:t>3-year RFS, %</a:t>
            </a:r>
            <a:endParaRPr lang="en-GB" sz="1100" b="1" dirty="0">
              <a:solidFill>
                <a:srgbClr val="4D4D4D"/>
              </a:solidFill>
            </a:endParaRPr>
          </a:p>
          <a:p>
            <a:pPr algn="ctr"/>
            <a:r>
              <a:rPr lang="en-GB" sz="1100" dirty="0" smtClean="0">
                <a:solidFill>
                  <a:srgbClr val="4D4D4D"/>
                </a:solidFill>
              </a:rPr>
              <a:t>84</a:t>
            </a:r>
            <a:endParaRPr lang="en-GB" sz="1100" dirty="0">
              <a:solidFill>
                <a:srgbClr val="4D4D4D"/>
              </a:solidFill>
            </a:endParaRPr>
          </a:p>
          <a:p>
            <a:pPr algn="ctr"/>
            <a:r>
              <a:rPr lang="en-GB" sz="1100" dirty="0" smtClean="0">
                <a:solidFill>
                  <a:srgbClr val="4D4D4D"/>
                </a:solidFill>
              </a:rPr>
              <a:t>0</a:t>
            </a:r>
            <a:endParaRPr lang="en-GB" sz="1100" dirty="0">
              <a:solidFill>
                <a:srgbClr val="4D4D4D"/>
              </a:solidFill>
            </a:endParaRPr>
          </a:p>
        </p:txBody>
      </p:sp>
      <p:sp>
        <p:nvSpPr>
          <p:cNvPr id="18" name="TextBox 17"/>
          <p:cNvSpPr txBox="1"/>
          <p:nvPr/>
        </p:nvSpPr>
        <p:spPr>
          <a:xfrm>
            <a:off x="1748777" y="3302551"/>
            <a:ext cx="2392001" cy="261610"/>
          </a:xfrm>
          <a:prstGeom prst="rect">
            <a:avLst/>
          </a:prstGeom>
          <a:noFill/>
        </p:spPr>
        <p:txBody>
          <a:bodyPr wrap="none" rtlCol="0">
            <a:spAutoFit/>
          </a:bodyPr>
          <a:lstStyle/>
          <a:p>
            <a:r>
              <a:rPr lang="en-GB" sz="1100" dirty="0">
                <a:solidFill>
                  <a:srgbClr val="4D4D4D"/>
                </a:solidFill>
              </a:rPr>
              <a:t>HR: </a:t>
            </a:r>
            <a:r>
              <a:rPr lang="en-GB" sz="1100" dirty="0" smtClean="0">
                <a:solidFill>
                  <a:srgbClr val="4D4D4D"/>
                </a:solidFill>
              </a:rPr>
              <a:t>13 </a:t>
            </a:r>
            <a:r>
              <a:rPr lang="en-GB" sz="1100" dirty="0">
                <a:solidFill>
                  <a:srgbClr val="4D4D4D"/>
                </a:solidFill>
              </a:rPr>
              <a:t>(95% </a:t>
            </a:r>
            <a:r>
              <a:rPr lang="en-GB" sz="1100" dirty="0" smtClean="0">
                <a:solidFill>
                  <a:srgbClr val="4D4D4D"/>
                </a:solidFill>
              </a:rPr>
              <a:t>CI 19, 325), p&lt;0.001</a:t>
            </a:r>
            <a:endParaRPr lang="en-GB" sz="1100" dirty="0">
              <a:solidFill>
                <a:srgbClr val="4D4D4D"/>
              </a:solidFill>
            </a:endParaRPr>
          </a:p>
        </p:txBody>
      </p:sp>
      <p:grpSp>
        <p:nvGrpSpPr>
          <p:cNvPr id="19" name="Group 18"/>
          <p:cNvGrpSpPr/>
          <p:nvPr/>
        </p:nvGrpSpPr>
        <p:grpSpPr>
          <a:xfrm>
            <a:off x="1535032" y="2912620"/>
            <a:ext cx="194019" cy="169068"/>
            <a:chOff x="2302461" y="2969125"/>
            <a:chExt cx="194019" cy="212725"/>
          </a:xfrm>
        </p:grpSpPr>
        <p:cxnSp>
          <p:nvCxnSpPr>
            <p:cNvPr id="20" name="Straight Connector 19"/>
            <p:cNvCxnSpPr/>
            <p:nvPr/>
          </p:nvCxnSpPr>
          <p:spPr>
            <a:xfrm>
              <a:off x="2302461" y="2969125"/>
              <a:ext cx="194019" cy="0"/>
            </a:xfrm>
            <a:prstGeom prst="line">
              <a:avLst/>
            </a:pr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a:off x="2302461" y="3181850"/>
              <a:ext cx="194019" cy="0"/>
            </a:xfrm>
            <a:prstGeom prst="line">
              <a:avLst/>
            </a:pr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22" name="TextBox 21"/>
          <p:cNvSpPr txBox="1"/>
          <p:nvPr/>
        </p:nvSpPr>
        <p:spPr>
          <a:xfrm rot="16200000">
            <a:off x="-347124" y="2966316"/>
            <a:ext cx="1319592" cy="276999"/>
          </a:xfrm>
          <a:prstGeom prst="rect">
            <a:avLst/>
          </a:prstGeom>
          <a:noFill/>
        </p:spPr>
        <p:txBody>
          <a:bodyPr wrap="none" rtlCol="0">
            <a:spAutoFit/>
          </a:bodyPr>
          <a:lstStyle/>
          <a:p>
            <a:pPr algn="ctr"/>
            <a:r>
              <a:rPr lang="en-GB" sz="1200" dirty="0">
                <a:solidFill>
                  <a:srgbClr val="4D4D4D"/>
                </a:solidFill>
              </a:rPr>
              <a:t>Percentage </a:t>
            </a:r>
            <a:r>
              <a:rPr lang="en-GB" sz="1200" dirty="0" smtClean="0">
                <a:solidFill>
                  <a:srgbClr val="4D4D4D"/>
                </a:solidFill>
              </a:rPr>
              <a:t>RFS</a:t>
            </a:r>
            <a:endParaRPr lang="en-GB" sz="1200" dirty="0">
              <a:solidFill>
                <a:srgbClr val="4D4D4D"/>
              </a:solidFill>
            </a:endParaRPr>
          </a:p>
        </p:txBody>
      </p:sp>
      <p:sp>
        <p:nvSpPr>
          <p:cNvPr id="23" name="TextBox 22"/>
          <p:cNvSpPr txBox="1"/>
          <p:nvPr/>
        </p:nvSpPr>
        <p:spPr>
          <a:xfrm>
            <a:off x="1113448" y="4429670"/>
            <a:ext cx="2682849" cy="276999"/>
          </a:xfrm>
          <a:prstGeom prst="rect">
            <a:avLst/>
          </a:prstGeom>
          <a:noFill/>
        </p:spPr>
        <p:txBody>
          <a:bodyPr wrap="none" rtlCol="0">
            <a:spAutoFit/>
          </a:bodyPr>
          <a:lstStyle/>
          <a:p>
            <a:pPr algn="ctr"/>
            <a:r>
              <a:rPr lang="en-GB" sz="1200" dirty="0">
                <a:solidFill>
                  <a:srgbClr val="4D4D4D"/>
                </a:solidFill>
              </a:rPr>
              <a:t>Time from end of treatment (months)</a:t>
            </a:r>
          </a:p>
        </p:txBody>
      </p:sp>
      <p:sp>
        <p:nvSpPr>
          <p:cNvPr id="24" name="TextBox 23"/>
          <p:cNvSpPr txBox="1"/>
          <p:nvPr/>
        </p:nvSpPr>
        <p:spPr>
          <a:xfrm>
            <a:off x="661514" y="4266208"/>
            <a:ext cx="263214" cy="261610"/>
          </a:xfrm>
          <a:prstGeom prst="rect">
            <a:avLst/>
          </a:prstGeom>
          <a:noFill/>
        </p:spPr>
        <p:txBody>
          <a:bodyPr wrap="none" rtlCol="0">
            <a:spAutoFit/>
          </a:bodyPr>
          <a:lstStyle/>
          <a:p>
            <a:pPr algn="ctr"/>
            <a:r>
              <a:rPr lang="en-GB" sz="1100" dirty="0">
                <a:solidFill>
                  <a:srgbClr val="4D4D4D"/>
                </a:solidFill>
              </a:rPr>
              <a:t>0</a:t>
            </a:r>
          </a:p>
        </p:txBody>
      </p:sp>
      <p:sp>
        <p:nvSpPr>
          <p:cNvPr id="25" name="TextBox 24"/>
          <p:cNvSpPr txBox="1"/>
          <p:nvPr/>
        </p:nvSpPr>
        <p:spPr>
          <a:xfrm>
            <a:off x="1285309" y="4266208"/>
            <a:ext cx="341760" cy="261610"/>
          </a:xfrm>
          <a:prstGeom prst="rect">
            <a:avLst/>
          </a:prstGeom>
          <a:noFill/>
        </p:spPr>
        <p:txBody>
          <a:bodyPr wrap="none" rtlCol="0">
            <a:spAutoFit/>
          </a:bodyPr>
          <a:lstStyle/>
          <a:p>
            <a:pPr algn="ctr"/>
            <a:r>
              <a:rPr lang="en-GB" sz="1100" dirty="0">
                <a:solidFill>
                  <a:srgbClr val="4D4D4D"/>
                </a:solidFill>
              </a:rPr>
              <a:t>12</a:t>
            </a:r>
          </a:p>
        </p:txBody>
      </p:sp>
      <p:sp>
        <p:nvSpPr>
          <p:cNvPr id="26" name="TextBox 25"/>
          <p:cNvSpPr txBox="1"/>
          <p:nvPr/>
        </p:nvSpPr>
        <p:spPr>
          <a:xfrm>
            <a:off x="1948377" y="4266208"/>
            <a:ext cx="341760" cy="261610"/>
          </a:xfrm>
          <a:prstGeom prst="rect">
            <a:avLst/>
          </a:prstGeom>
          <a:noFill/>
        </p:spPr>
        <p:txBody>
          <a:bodyPr wrap="none" rtlCol="0">
            <a:spAutoFit/>
          </a:bodyPr>
          <a:lstStyle/>
          <a:p>
            <a:pPr algn="ctr"/>
            <a:r>
              <a:rPr lang="en-GB" sz="1100" dirty="0">
                <a:solidFill>
                  <a:srgbClr val="4D4D4D"/>
                </a:solidFill>
              </a:rPr>
              <a:t>24</a:t>
            </a:r>
          </a:p>
        </p:txBody>
      </p:sp>
      <p:sp>
        <p:nvSpPr>
          <p:cNvPr id="27" name="TextBox 26"/>
          <p:cNvSpPr txBox="1"/>
          <p:nvPr/>
        </p:nvSpPr>
        <p:spPr>
          <a:xfrm>
            <a:off x="2611445" y="4266208"/>
            <a:ext cx="341760" cy="261610"/>
          </a:xfrm>
          <a:prstGeom prst="rect">
            <a:avLst/>
          </a:prstGeom>
          <a:noFill/>
        </p:spPr>
        <p:txBody>
          <a:bodyPr wrap="none" rtlCol="0">
            <a:spAutoFit/>
          </a:bodyPr>
          <a:lstStyle/>
          <a:p>
            <a:pPr algn="ctr"/>
            <a:r>
              <a:rPr lang="en-GB" sz="1100" dirty="0">
                <a:solidFill>
                  <a:srgbClr val="4D4D4D"/>
                </a:solidFill>
              </a:rPr>
              <a:t>36</a:t>
            </a:r>
          </a:p>
        </p:txBody>
      </p:sp>
      <p:sp>
        <p:nvSpPr>
          <p:cNvPr id="28" name="TextBox 27"/>
          <p:cNvSpPr txBox="1"/>
          <p:nvPr/>
        </p:nvSpPr>
        <p:spPr>
          <a:xfrm>
            <a:off x="3274513" y="4266208"/>
            <a:ext cx="341760" cy="261610"/>
          </a:xfrm>
          <a:prstGeom prst="rect">
            <a:avLst/>
          </a:prstGeom>
          <a:noFill/>
        </p:spPr>
        <p:txBody>
          <a:bodyPr wrap="none" rtlCol="0">
            <a:spAutoFit/>
          </a:bodyPr>
          <a:lstStyle/>
          <a:p>
            <a:pPr algn="ctr"/>
            <a:r>
              <a:rPr lang="en-GB" sz="1100" dirty="0">
                <a:solidFill>
                  <a:srgbClr val="4D4D4D"/>
                </a:solidFill>
              </a:rPr>
              <a:t>48</a:t>
            </a:r>
          </a:p>
        </p:txBody>
      </p:sp>
      <p:sp>
        <p:nvSpPr>
          <p:cNvPr id="29" name="TextBox 28"/>
          <p:cNvSpPr txBox="1"/>
          <p:nvPr/>
        </p:nvSpPr>
        <p:spPr>
          <a:xfrm>
            <a:off x="3937579" y="4266208"/>
            <a:ext cx="341760" cy="261610"/>
          </a:xfrm>
          <a:prstGeom prst="rect">
            <a:avLst/>
          </a:prstGeom>
          <a:noFill/>
        </p:spPr>
        <p:txBody>
          <a:bodyPr wrap="none" rtlCol="0">
            <a:spAutoFit/>
          </a:bodyPr>
          <a:lstStyle/>
          <a:p>
            <a:pPr algn="ctr"/>
            <a:r>
              <a:rPr lang="en-GB" sz="1100" dirty="0">
                <a:solidFill>
                  <a:srgbClr val="4D4D4D"/>
                </a:solidFill>
              </a:rPr>
              <a:t>60</a:t>
            </a:r>
          </a:p>
        </p:txBody>
      </p:sp>
      <p:sp>
        <p:nvSpPr>
          <p:cNvPr id="30" name="TextBox 29"/>
          <p:cNvSpPr txBox="1"/>
          <p:nvPr/>
        </p:nvSpPr>
        <p:spPr>
          <a:xfrm>
            <a:off x="482378" y="4081427"/>
            <a:ext cx="263214" cy="261610"/>
          </a:xfrm>
          <a:prstGeom prst="rect">
            <a:avLst/>
          </a:prstGeom>
          <a:noFill/>
        </p:spPr>
        <p:txBody>
          <a:bodyPr wrap="none" rtlCol="0">
            <a:spAutoFit/>
          </a:bodyPr>
          <a:lstStyle/>
          <a:p>
            <a:pPr algn="r"/>
            <a:r>
              <a:rPr lang="en-GB" sz="1100" dirty="0">
                <a:solidFill>
                  <a:srgbClr val="4D4D4D"/>
                </a:solidFill>
              </a:rPr>
              <a:t>0</a:t>
            </a:r>
          </a:p>
        </p:txBody>
      </p:sp>
      <p:sp>
        <p:nvSpPr>
          <p:cNvPr id="31" name="TextBox 30"/>
          <p:cNvSpPr txBox="1"/>
          <p:nvPr/>
        </p:nvSpPr>
        <p:spPr>
          <a:xfrm>
            <a:off x="403832" y="3640386"/>
            <a:ext cx="341760" cy="261610"/>
          </a:xfrm>
          <a:prstGeom prst="rect">
            <a:avLst/>
          </a:prstGeom>
          <a:noFill/>
        </p:spPr>
        <p:txBody>
          <a:bodyPr wrap="none" rtlCol="0">
            <a:spAutoFit/>
          </a:bodyPr>
          <a:lstStyle/>
          <a:p>
            <a:pPr algn="r"/>
            <a:r>
              <a:rPr lang="en-GB" sz="1100" dirty="0">
                <a:solidFill>
                  <a:srgbClr val="4D4D4D"/>
                </a:solidFill>
              </a:rPr>
              <a:t>20</a:t>
            </a:r>
          </a:p>
        </p:txBody>
      </p:sp>
      <p:sp>
        <p:nvSpPr>
          <p:cNvPr id="32" name="TextBox 31"/>
          <p:cNvSpPr txBox="1"/>
          <p:nvPr/>
        </p:nvSpPr>
        <p:spPr>
          <a:xfrm>
            <a:off x="403832" y="3199346"/>
            <a:ext cx="341760" cy="261610"/>
          </a:xfrm>
          <a:prstGeom prst="rect">
            <a:avLst/>
          </a:prstGeom>
          <a:noFill/>
        </p:spPr>
        <p:txBody>
          <a:bodyPr wrap="none" rtlCol="0">
            <a:spAutoFit/>
          </a:bodyPr>
          <a:lstStyle/>
          <a:p>
            <a:pPr algn="r"/>
            <a:r>
              <a:rPr lang="en-GB" sz="1100" dirty="0">
                <a:solidFill>
                  <a:srgbClr val="4D4D4D"/>
                </a:solidFill>
              </a:rPr>
              <a:t>40</a:t>
            </a:r>
          </a:p>
        </p:txBody>
      </p:sp>
      <p:sp>
        <p:nvSpPr>
          <p:cNvPr id="33" name="TextBox 32"/>
          <p:cNvSpPr txBox="1"/>
          <p:nvPr/>
        </p:nvSpPr>
        <p:spPr>
          <a:xfrm>
            <a:off x="403832" y="2758306"/>
            <a:ext cx="341760" cy="261610"/>
          </a:xfrm>
          <a:prstGeom prst="rect">
            <a:avLst/>
          </a:prstGeom>
          <a:noFill/>
        </p:spPr>
        <p:txBody>
          <a:bodyPr wrap="none" rtlCol="0">
            <a:spAutoFit/>
          </a:bodyPr>
          <a:lstStyle/>
          <a:p>
            <a:pPr algn="r"/>
            <a:r>
              <a:rPr lang="en-GB" sz="1100" dirty="0">
                <a:solidFill>
                  <a:srgbClr val="4D4D4D"/>
                </a:solidFill>
              </a:rPr>
              <a:t>60</a:t>
            </a:r>
          </a:p>
        </p:txBody>
      </p:sp>
      <p:sp>
        <p:nvSpPr>
          <p:cNvPr id="34" name="TextBox 33"/>
          <p:cNvSpPr txBox="1"/>
          <p:nvPr/>
        </p:nvSpPr>
        <p:spPr>
          <a:xfrm>
            <a:off x="403832" y="2317266"/>
            <a:ext cx="341760" cy="261610"/>
          </a:xfrm>
          <a:prstGeom prst="rect">
            <a:avLst/>
          </a:prstGeom>
          <a:noFill/>
        </p:spPr>
        <p:txBody>
          <a:bodyPr wrap="none" rtlCol="0">
            <a:spAutoFit/>
          </a:bodyPr>
          <a:lstStyle/>
          <a:p>
            <a:pPr algn="r"/>
            <a:r>
              <a:rPr lang="en-GB" sz="1100" dirty="0">
                <a:solidFill>
                  <a:srgbClr val="4D4D4D"/>
                </a:solidFill>
              </a:rPr>
              <a:t>80</a:t>
            </a:r>
          </a:p>
        </p:txBody>
      </p:sp>
      <p:sp>
        <p:nvSpPr>
          <p:cNvPr id="35" name="TextBox 34"/>
          <p:cNvSpPr txBox="1"/>
          <p:nvPr/>
        </p:nvSpPr>
        <p:spPr>
          <a:xfrm>
            <a:off x="325284" y="1876226"/>
            <a:ext cx="420308" cy="261610"/>
          </a:xfrm>
          <a:prstGeom prst="rect">
            <a:avLst/>
          </a:prstGeom>
          <a:noFill/>
        </p:spPr>
        <p:txBody>
          <a:bodyPr wrap="none" rtlCol="0">
            <a:spAutoFit/>
          </a:bodyPr>
          <a:lstStyle/>
          <a:p>
            <a:pPr algn="r"/>
            <a:r>
              <a:rPr lang="en-GB" sz="1100" dirty="0">
                <a:solidFill>
                  <a:srgbClr val="4D4D4D"/>
                </a:solidFill>
              </a:rPr>
              <a:t>100</a:t>
            </a:r>
          </a:p>
        </p:txBody>
      </p:sp>
      <p:sp>
        <p:nvSpPr>
          <p:cNvPr id="36" name="Freeform 35"/>
          <p:cNvSpPr/>
          <p:nvPr/>
        </p:nvSpPr>
        <p:spPr>
          <a:xfrm>
            <a:off x="791377" y="1997398"/>
            <a:ext cx="3326991" cy="2214835"/>
          </a:xfrm>
          <a:custGeom>
            <a:avLst/>
            <a:gdLst>
              <a:gd name="connsiteX0" fmla="*/ 0 w 6134100"/>
              <a:gd name="connsiteY0" fmla="*/ 0 h 3022600"/>
              <a:gd name="connsiteX1" fmla="*/ 0 w 6134100"/>
              <a:gd name="connsiteY1" fmla="*/ 3022600 h 3022600"/>
              <a:gd name="connsiteX2" fmla="*/ 6134100 w 6134100"/>
              <a:gd name="connsiteY2" fmla="*/ 3022600 h 3022600"/>
            </a:gdLst>
            <a:ahLst/>
            <a:cxnLst>
              <a:cxn ang="0">
                <a:pos x="connsiteX0" y="connsiteY0"/>
              </a:cxn>
              <a:cxn ang="0">
                <a:pos x="connsiteX1" y="connsiteY1"/>
              </a:cxn>
              <a:cxn ang="0">
                <a:pos x="connsiteX2" y="connsiteY2"/>
              </a:cxn>
            </a:cxnLst>
            <a:rect l="l" t="t" r="r" b="b"/>
            <a:pathLst>
              <a:path w="6134100" h="3022600">
                <a:moveTo>
                  <a:pt x="0" y="0"/>
                </a:moveTo>
                <a:lnTo>
                  <a:pt x="0" y="3022600"/>
                </a:lnTo>
                <a:lnTo>
                  <a:pt x="6134100" y="30226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cxnSp>
        <p:nvCxnSpPr>
          <p:cNvPr id="37" name="Straight Connector 36"/>
          <p:cNvCxnSpPr/>
          <p:nvPr/>
        </p:nvCxnSpPr>
        <p:spPr>
          <a:xfrm>
            <a:off x="696512" y="200703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693031" y="245444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693031" y="289548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696512" y="33301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696512" y="37711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696512" y="421223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rot="5400000">
            <a:off x="746378"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rot="5400000">
            <a:off x="1409794"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rot="5400000">
            <a:off x="2073210"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rot="5400000">
            <a:off x="2736626"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rot="5400000">
            <a:off x="3400042"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5400000">
            <a:off x="4063459"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9" name="Freeform 5"/>
          <p:cNvSpPr>
            <a:spLocks/>
          </p:cNvSpPr>
          <p:nvPr/>
        </p:nvSpPr>
        <p:spPr bwMode="auto">
          <a:xfrm>
            <a:off x="794144" y="2012237"/>
            <a:ext cx="891249" cy="2200517"/>
          </a:xfrm>
          <a:custGeom>
            <a:avLst/>
            <a:gdLst>
              <a:gd name="T0" fmla="*/ 565 w 565"/>
              <a:gd name="T1" fmla="*/ 1395 h 1395"/>
              <a:gd name="T2" fmla="*/ 565 w 565"/>
              <a:gd name="T3" fmla="*/ 1254 h 1395"/>
              <a:gd name="T4" fmla="*/ 553 w 565"/>
              <a:gd name="T5" fmla="*/ 1254 h 1395"/>
              <a:gd name="T6" fmla="*/ 553 w 565"/>
              <a:gd name="T7" fmla="*/ 1116 h 1395"/>
              <a:gd name="T8" fmla="*/ 406 w 565"/>
              <a:gd name="T9" fmla="*/ 1116 h 1395"/>
              <a:gd name="T10" fmla="*/ 406 w 565"/>
              <a:gd name="T11" fmla="*/ 971 h 1395"/>
              <a:gd name="T12" fmla="*/ 402 w 565"/>
              <a:gd name="T13" fmla="*/ 971 h 1395"/>
              <a:gd name="T14" fmla="*/ 402 w 565"/>
              <a:gd name="T15" fmla="*/ 834 h 1395"/>
              <a:gd name="T16" fmla="*/ 366 w 565"/>
              <a:gd name="T17" fmla="*/ 834 h 1395"/>
              <a:gd name="T18" fmla="*/ 366 w 565"/>
              <a:gd name="T19" fmla="*/ 696 h 1395"/>
              <a:gd name="T20" fmla="*/ 342 w 565"/>
              <a:gd name="T21" fmla="*/ 696 h 1395"/>
              <a:gd name="T22" fmla="*/ 342 w 565"/>
              <a:gd name="T23" fmla="*/ 557 h 1395"/>
              <a:gd name="T24" fmla="*/ 278 w 565"/>
              <a:gd name="T25" fmla="*/ 557 h 1395"/>
              <a:gd name="T26" fmla="*/ 278 w 565"/>
              <a:gd name="T27" fmla="*/ 416 h 1395"/>
              <a:gd name="T28" fmla="*/ 233 w 565"/>
              <a:gd name="T29" fmla="*/ 416 h 1395"/>
              <a:gd name="T30" fmla="*/ 233 w 565"/>
              <a:gd name="T31" fmla="*/ 277 h 1395"/>
              <a:gd name="T32" fmla="*/ 127 w 565"/>
              <a:gd name="T33" fmla="*/ 277 h 1395"/>
              <a:gd name="T34" fmla="*/ 127 w 565"/>
              <a:gd name="T35" fmla="*/ 137 h 1395"/>
              <a:gd name="T36" fmla="*/ 119 w 565"/>
              <a:gd name="T37" fmla="*/ 137 h 1395"/>
              <a:gd name="T38" fmla="*/ 119 w 565"/>
              <a:gd name="T39" fmla="*/ 0 h 1395"/>
              <a:gd name="T40" fmla="*/ 0 w 565"/>
              <a:gd name="T41" fmla="*/ 0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5" h="1395">
                <a:moveTo>
                  <a:pt x="565" y="1395"/>
                </a:moveTo>
                <a:lnTo>
                  <a:pt x="565" y="1254"/>
                </a:lnTo>
                <a:lnTo>
                  <a:pt x="553" y="1254"/>
                </a:lnTo>
                <a:lnTo>
                  <a:pt x="553" y="1116"/>
                </a:lnTo>
                <a:lnTo>
                  <a:pt x="406" y="1116"/>
                </a:lnTo>
                <a:lnTo>
                  <a:pt x="406" y="971"/>
                </a:lnTo>
                <a:lnTo>
                  <a:pt x="402" y="971"/>
                </a:lnTo>
                <a:lnTo>
                  <a:pt x="402" y="834"/>
                </a:lnTo>
                <a:lnTo>
                  <a:pt x="366" y="834"/>
                </a:lnTo>
                <a:lnTo>
                  <a:pt x="366" y="696"/>
                </a:lnTo>
                <a:lnTo>
                  <a:pt x="342" y="696"/>
                </a:lnTo>
                <a:lnTo>
                  <a:pt x="342" y="557"/>
                </a:lnTo>
                <a:lnTo>
                  <a:pt x="278" y="557"/>
                </a:lnTo>
                <a:lnTo>
                  <a:pt x="278" y="416"/>
                </a:lnTo>
                <a:lnTo>
                  <a:pt x="233" y="416"/>
                </a:lnTo>
                <a:lnTo>
                  <a:pt x="233" y="277"/>
                </a:lnTo>
                <a:lnTo>
                  <a:pt x="127" y="277"/>
                </a:lnTo>
                <a:lnTo>
                  <a:pt x="127" y="137"/>
                </a:lnTo>
                <a:lnTo>
                  <a:pt x="119" y="137"/>
                </a:lnTo>
                <a:lnTo>
                  <a:pt x="119"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Freeform 6"/>
          <p:cNvSpPr>
            <a:spLocks/>
          </p:cNvSpPr>
          <p:nvPr/>
        </p:nvSpPr>
        <p:spPr bwMode="auto">
          <a:xfrm>
            <a:off x="800454" y="2012237"/>
            <a:ext cx="2675323" cy="345457"/>
          </a:xfrm>
          <a:custGeom>
            <a:avLst/>
            <a:gdLst>
              <a:gd name="T0" fmla="*/ 1696 w 1696"/>
              <a:gd name="T1" fmla="*/ 219 h 219"/>
              <a:gd name="T2" fmla="*/ 761 w 1696"/>
              <a:gd name="T3" fmla="*/ 219 h 219"/>
              <a:gd name="T4" fmla="*/ 761 w 1696"/>
              <a:gd name="T5" fmla="*/ 161 h 219"/>
              <a:gd name="T6" fmla="*/ 533 w 1696"/>
              <a:gd name="T7" fmla="*/ 161 h 219"/>
              <a:gd name="T8" fmla="*/ 533 w 1696"/>
              <a:gd name="T9" fmla="*/ 105 h 219"/>
              <a:gd name="T10" fmla="*/ 324 w 1696"/>
              <a:gd name="T11" fmla="*/ 105 h 219"/>
              <a:gd name="T12" fmla="*/ 324 w 1696"/>
              <a:gd name="T13" fmla="*/ 52 h 219"/>
              <a:gd name="T14" fmla="*/ 207 w 1696"/>
              <a:gd name="T15" fmla="*/ 52 h 219"/>
              <a:gd name="T16" fmla="*/ 207 w 1696"/>
              <a:gd name="T17" fmla="*/ 0 h 219"/>
              <a:gd name="T18" fmla="*/ 0 w 1696"/>
              <a:gd name="T1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6" h="219">
                <a:moveTo>
                  <a:pt x="1696" y="219"/>
                </a:moveTo>
                <a:lnTo>
                  <a:pt x="761" y="219"/>
                </a:lnTo>
                <a:lnTo>
                  <a:pt x="761" y="161"/>
                </a:lnTo>
                <a:lnTo>
                  <a:pt x="533" y="161"/>
                </a:lnTo>
                <a:lnTo>
                  <a:pt x="533" y="105"/>
                </a:lnTo>
                <a:lnTo>
                  <a:pt x="324" y="105"/>
                </a:lnTo>
                <a:lnTo>
                  <a:pt x="324" y="52"/>
                </a:lnTo>
                <a:lnTo>
                  <a:pt x="207" y="52"/>
                </a:lnTo>
                <a:lnTo>
                  <a:pt x="207" y="0"/>
                </a:lnTo>
                <a:lnTo>
                  <a:pt x="0" y="0"/>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grpSp>
        <p:nvGrpSpPr>
          <p:cNvPr id="51" name="Group 50"/>
          <p:cNvGrpSpPr/>
          <p:nvPr/>
        </p:nvGrpSpPr>
        <p:grpSpPr>
          <a:xfrm>
            <a:off x="1032336" y="1960092"/>
            <a:ext cx="2443441" cy="402612"/>
            <a:chOff x="1119255" y="2112963"/>
            <a:chExt cx="2443441" cy="402612"/>
          </a:xfrm>
        </p:grpSpPr>
        <p:sp>
          <p:nvSpPr>
            <p:cNvPr id="52" name="Line 7"/>
            <p:cNvSpPr>
              <a:spLocks noChangeShapeType="1"/>
            </p:cNvSpPr>
            <p:nvPr/>
          </p:nvSpPr>
          <p:spPr bwMode="auto">
            <a:xfrm>
              <a:off x="1119255" y="2112963"/>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8"/>
            <p:cNvSpPr>
              <a:spLocks noChangeShapeType="1"/>
            </p:cNvSpPr>
            <p:nvPr/>
          </p:nvSpPr>
          <p:spPr bwMode="auto">
            <a:xfrm>
              <a:off x="1893774" y="2370084"/>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9"/>
            <p:cNvSpPr>
              <a:spLocks noChangeShapeType="1"/>
            </p:cNvSpPr>
            <p:nvPr/>
          </p:nvSpPr>
          <p:spPr bwMode="auto">
            <a:xfrm>
              <a:off x="1950561" y="2370084"/>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10"/>
            <p:cNvSpPr>
              <a:spLocks noChangeShapeType="1"/>
            </p:cNvSpPr>
            <p:nvPr/>
          </p:nvSpPr>
          <p:spPr bwMode="auto">
            <a:xfrm>
              <a:off x="2122501"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11"/>
            <p:cNvSpPr>
              <a:spLocks noChangeShapeType="1"/>
            </p:cNvSpPr>
            <p:nvPr/>
          </p:nvSpPr>
          <p:spPr bwMode="auto">
            <a:xfrm>
              <a:off x="2147740"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12"/>
            <p:cNvSpPr>
              <a:spLocks noChangeShapeType="1"/>
            </p:cNvSpPr>
            <p:nvPr/>
          </p:nvSpPr>
          <p:spPr bwMode="auto">
            <a:xfrm>
              <a:off x="2191908"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13"/>
            <p:cNvSpPr>
              <a:spLocks noChangeShapeType="1"/>
            </p:cNvSpPr>
            <p:nvPr/>
          </p:nvSpPr>
          <p:spPr bwMode="auto">
            <a:xfrm>
              <a:off x="2330722"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14"/>
            <p:cNvSpPr>
              <a:spLocks noChangeShapeType="1"/>
            </p:cNvSpPr>
            <p:nvPr/>
          </p:nvSpPr>
          <p:spPr bwMode="auto">
            <a:xfrm>
              <a:off x="2392242"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15"/>
            <p:cNvSpPr>
              <a:spLocks noChangeShapeType="1"/>
            </p:cNvSpPr>
            <p:nvPr/>
          </p:nvSpPr>
          <p:spPr bwMode="auto">
            <a:xfrm>
              <a:off x="2414326"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16"/>
            <p:cNvSpPr>
              <a:spLocks noChangeShapeType="1"/>
            </p:cNvSpPr>
            <p:nvPr/>
          </p:nvSpPr>
          <p:spPr bwMode="auto">
            <a:xfrm>
              <a:off x="2665138"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17"/>
            <p:cNvSpPr>
              <a:spLocks noChangeShapeType="1"/>
            </p:cNvSpPr>
            <p:nvPr/>
          </p:nvSpPr>
          <p:spPr bwMode="auto">
            <a:xfrm>
              <a:off x="2687222"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18"/>
            <p:cNvSpPr>
              <a:spLocks noChangeShapeType="1"/>
            </p:cNvSpPr>
            <p:nvPr/>
          </p:nvSpPr>
          <p:spPr bwMode="auto">
            <a:xfrm>
              <a:off x="2813416"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19"/>
            <p:cNvSpPr>
              <a:spLocks noChangeShapeType="1"/>
            </p:cNvSpPr>
            <p:nvPr/>
          </p:nvSpPr>
          <p:spPr bwMode="auto">
            <a:xfrm>
              <a:off x="2835500"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20"/>
            <p:cNvSpPr>
              <a:spLocks noChangeShapeType="1"/>
            </p:cNvSpPr>
            <p:nvPr/>
          </p:nvSpPr>
          <p:spPr bwMode="auto">
            <a:xfrm>
              <a:off x="3051608"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21"/>
            <p:cNvSpPr>
              <a:spLocks noChangeShapeType="1"/>
            </p:cNvSpPr>
            <p:nvPr/>
          </p:nvSpPr>
          <p:spPr bwMode="auto">
            <a:xfrm>
              <a:off x="3127325"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22"/>
            <p:cNvSpPr>
              <a:spLocks noChangeShapeType="1"/>
            </p:cNvSpPr>
            <p:nvPr/>
          </p:nvSpPr>
          <p:spPr bwMode="auto">
            <a:xfrm>
              <a:off x="3201464"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23"/>
            <p:cNvSpPr>
              <a:spLocks noChangeShapeType="1"/>
            </p:cNvSpPr>
            <p:nvPr/>
          </p:nvSpPr>
          <p:spPr bwMode="auto">
            <a:xfrm>
              <a:off x="3449121"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24"/>
            <p:cNvSpPr>
              <a:spLocks noChangeShapeType="1"/>
            </p:cNvSpPr>
            <p:nvPr/>
          </p:nvSpPr>
          <p:spPr bwMode="auto">
            <a:xfrm>
              <a:off x="3562696"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custDataLst>
      <p:tags r:id="rId1"/>
    </p:custDataLst>
    <p:extLst>
      <p:ext uri="{BB962C8B-B14F-4D97-AF65-F5344CB8AC3E}">
        <p14:creationId xmlns:p14="http://schemas.microsoft.com/office/powerpoint/2010/main" val="1563228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7876" cy="807720"/>
          </a:xfrm>
        </p:spPr>
        <p:txBody>
          <a:bodyPr/>
          <a:lstStyle/>
          <a:p>
            <a:r>
              <a:rPr lang="en-GB" dirty="0"/>
              <a:t>3518: Association of </a:t>
            </a:r>
            <a:r>
              <a:rPr lang="en-GB" dirty="0" err="1"/>
              <a:t>tumor</a:t>
            </a:r>
            <a:r>
              <a:rPr lang="en-GB" dirty="0"/>
              <a:t> infiltrating lymphocytes (TILs) with </a:t>
            </a:r>
            <a:r>
              <a:rPr lang="en-GB" spc="-10" dirty="0"/>
              <a:t>molecular subtype and prognosis in stage III colon cancers (CC) from </a:t>
            </a:r>
            <a:r>
              <a:rPr lang="en-GB" dirty="0"/>
              <a:t>a FOLFOX-based adjuvant chemotherapy </a:t>
            </a:r>
            <a:r>
              <a:rPr lang="en-GB" dirty="0" smtClean="0"/>
              <a:t>trial </a:t>
            </a:r>
            <a:r>
              <a:rPr lang="en-GB" dirty="0"/>
              <a:t>– </a:t>
            </a:r>
            <a:r>
              <a:rPr lang="en-GB" dirty="0" err="1" smtClean="0"/>
              <a:t>Sinicrope</a:t>
            </a:r>
            <a:r>
              <a:rPr lang="en-GB" dirty="0" smtClean="0"/>
              <a:t> FA,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r>
              <a:rPr lang="en-GB" dirty="0" smtClean="0"/>
              <a:t> </a:t>
            </a:r>
          </a:p>
          <a:p>
            <a:r>
              <a:rPr lang="en-GB" dirty="0" smtClean="0"/>
              <a:t>To determine if the density of TILs is associated with survival in patients with Stage III colon cancer</a:t>
            </a:r>
          </a:p>
          <a:p>
            <a:pPr marL="0" indent="0">
              <a:spcBef>
                <a:spcPts val="1200"/>
              </a:spcBef>
              <a:buNone/>
            </a:pPr>
            <a:r>
              <a:rPr lang="en-GB" b="1" dirty="0" smtClean="0"/>
              <a:t>Study design</a:t>
            </a:r>
          </a:p>
          <a:p>
            <a:pPr>
              <a:spcAft>
                <a:spcPts val="1200"/>
              </a:spcAft>
            </a:pPr>
            <a:r>
              <a:rPr lang="en-GB" dirty="0" smtClean="0"/>
              <a:t>The study population comprised patients with Stage III colon cancer (n=2293) from a randomised trial of adjuvant FOLFOX + cetuximab </a:t>
            </a:r>
          </a:p>
          <a:p>
            <a:pPr>
              <a:spcAft>
                <a:spcPts val="1200"/>
              </a:spcAft>
            </a:pPr>
            <a:r>
              <a:rPr lang="en-GB" dirty="0" smtClean="0"/>
              <a:t>H&amp;E stained tumour sections were analysed for TILs by light microscopy</a:t>
            </a:r>
          </a:p>
          <a:p>
            <a:pPr lvl="1">
              <a:spcAft>
                <a:spcPts val="1200"/>
              </a:spcAft>
            </a:pPr>
            <a:r>
              <a:rPr lang="en-GB" dirty="0" smtClean="0"/>
              <a:t>TIL density was dichotomised as high (≥4 TILs per HPF) or low (&lt;4 TILs per HPF) </a:t>
            </a:r>
          </a:p>
          <a:p>
            <a:pPr>
              <a:spcAft>
                <a:spcPts val="1200"/>
              </a:spcAft>
            </a:pPr>
            <a:r>
              <a:rPr lang="en-GB" dirty="0" smtClean="0"/>
              <a:t>BRAF and KRAS status was analysed by PCR</a:t>
            </a:r>
          </a:p>
          <a:p>
            <a:pPr>
              <a:spcAft>
                <a:spcPts val="1200"/>
              </a:spcAft>
            </a:pPr>
            <a:r>
              <a:rPr lang="en-GB" dirty="0" smtClean="0"/>
              <a:t>The association of TIL density with covariates and biomarkers was evaluated using Chi-square or Wilcoxon rank sum tests</a:t>
            </a:r>
          </a:p>
          <a:p>
            <a:pPr>
              <a:spcAft>
                <a:spcPts val="1200"/>
              </a:spcAft>
            </a:pPr>
            <a:r>
              <a:rPr lang="en-GB" dirty="0" smtClean="0"/>
              <a:t>The prognostic association between TIL density and DFS/OS was determined by multivariate Cox regression analyses adjusting for various variables including:</a:t>
            </a:r>
          </a:p>
          <a:p>
            <a:pPr lvl="1">
              <a:spcAft>
                <a:spcPts val="1200"/>
              </a:spcAft>
            </a:pPr>
            <a:r>
              <a:rPr lang="en-GB" dirty="0" smtClean="0"/>
              <a:t>Age, sex, ECOG PS, T-stage, number of possible nodes, treatment arm, BMI, histologic grade, tumour site, MMR, KRAS and BRAF</a:t>
            </a:r>
            <a:endParaRPr lang="en-GB" dirty="0"/>
          </a:p>
        </p:txBody>
      </p:sp>
      <p:sp>
        <p:nvSpPr>
          <p:cNvPr id="4" name="Text Placeholder 3"/>
          <p:cNvSpPr>
            <a:spLocks noGrp="1"/>
          </p:cNvSpPr>
          <p:nvPr>
            <p:ph type="body" sz="quarter" idx="10"/>
          </p:nvPr>
        </p:nvSpPr>
        <p:spPr/>
        <p:txBody>
          <a:bodyPr/>
          <a:lstStyle/>
          <a:p>
            <a:r>
              <a:rPr lang="en-GB" dirty="0" smtClean="0"/>
              <a:t>TIL, tumour infiltrating lymphocyte.</a:t>
            </a:r>
            <a:endParaRPr lang="en-GB" dirty="0"/>
          </a:p>
        </p:txBody>
      </p:sp>
      <p:sp>
        <p:nvSpPr>
          <p:cNvPr id="5" name="Text Placeholder 4"/>
          <p:cNvSpPr>
            <a:spLocks noGrp="1"/>
          </p:cNvSpPr>
          <p:nvPr>
            <p:ph type="body" sz="quarter" idx="11"/>
          </p:nvPr>
        </p:nvSpPr>
        <p:spPr/>
        <p:txBody>
          <a:bodyPr/>
          <a:lstStyle/>
          <a:p>
            <a:r>
              <a:rPr lang="en-GB" dirty="0" err="1" smtClean="0"/>
              <a:t>Sinicrope</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3518</a:t>
            </a:r>
            <a:endParaRPr lang="en-GB" dirty="0"/>
          </a:p>
        </p:txBody>
      </p:sp>
    </p:spTree>
    <p:extLst>
      <p:ext uri="{BB962C8B-B14F-4D97-AF65-F5344CB8AC3E}">
        <p14:creationId xmlns:p14="http://schemas.microsoft.com/office/powerpoint/2010/main" val="81033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7876" cy="807720"/>
          </a:xfrm>
        </p:spPr>
        <p:txBody>
          <a:bodyPr/>
          <a:lstStyle/>
          <a:p>
            <a:r>
              <a:rPr lang="en-GB" dirty="0"/>
              <a:t>3518: Association of </a:t>
            </a:r>
            <a:r>
              <a:rPr lang="en-GB" dirty="0" err="1"/>
              <a:t>tumor</a:t>
            </a:r>
            <a:r>
              <a:rPr lang="en-GB" dirty="0"/>
              <a:t> infiltrating lymphocytes (TILs) with </a:t>
            </a:r>
            <a:r>
              <a:rPr lang="en-GB" spc="-10" dirty="0"/>
              <a:t>molecular subtype and prognosis in stage III colon cancers (CC) from </a:t>
            </a:r>
            <a:r>
              <a:rPr lang="en-GB" dirty="0"/>
              <a:t>a FOLFOX-based adjuvant chemotherapy </a:t>
            </a:r>
            <a:r>
              <a:rPr lang="en-GB" dirty="0" smtClean="0"/>
              <a:t>trial </a:t>
            </a:r>
            <a:r>
              <a:rPr lang="en-GB" dirty="0"/>
              <a:t>– </a:t>
            </a:r>
            <a:r>
              <a:rPr lang="en-GB" dirty="0" err="1" smtClean="0"/>
              <a:t>Sinicrope</a:t>
            </a:r>
            <a:r>
              <a:rPr lang="en-GB" dirty="0" smtClean="0"/>
              <a:t> FA,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endParaRPr lang="en-GB" dirty="0" smtClean="0"/>
          </a:p>
          <a:p>
            <a:pPr marL="0" indent="0">
              <a:buNone/>
            </a:pPr>
            <a:endParaRPr lang="en-GB" dirty="0"/>
          </a:p>
        </p:txBody>
      </p:sp>
      <p:sp>
        <p:nvSpPr>
          <p:cNvPr id="5" name="Text Placeholder 4"/>
          <p:cNvSpPr>
            <a:spLocks noGrp="1"/>
          </p:cNvSpPr>
          <p:nvPr>
            <p:ph type="body" sz="quarter" idx="11"/>
          </p:nvPr>
        </p:nvSpPr>
        <p:spPr/>
        <p:txBody>
          <a:bodyPr/>
          <a:lstStyle/>
          <a:p>
            <a:r>
              <a:rPr lang="en-GB" dirty="0" err="1" smtClean="0"/>
              <a:t>Sinicrope</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3518</a:t>
            </a:r>
            <a:endParaRPr lang="en-GB" dirty="0"/>
          </a:p>
        </p:txBody>
      </p:sp>
      <p:sp>
        <p:nvSpPr>
          <p:cNvPr id="10" name="Text Placeholder 3"/>
          <p:cNvSpPr>
            <a:spLocks noGrp="1"/>
          </p:cNvSpPr>
          <p:nvPr>
            <p:ph type="body" sz="quarter" idx="10"/>
          </p:nvPr>
        </p:nvSpPr>
        <p:spPr>
          <a:xfrm>
            <a:off x="365125" y="6096000"/>
            <a:ext cx="4435475" cy="487363"/>
          </a:xfrm>
        </p:spPr>
        <p:txBody>
          <a:bodyPr/>
          <a:lstStyle/>
          <a:p>
            <a:r>
              <a:rPr lang="en-GB" dirty="0" err="1" smtClean="0"/>
              <a:t>Adj</a:t>
            </a:r>
            <a:r>
              <a:rPr lang="en-GB" dirty="0" smtClean="0"/>
              <a:t>, adjusted; Ref, reference; TIL, tumour infiltrating lymphocyte.</a:t>
            </a:r>
            <a:endParaRPr lang="en-GB" dirty="0"/>
          </a:p>
        </p:txBody>
      </p:sp>
      <p:sp>
        <p:nvSpPr>
          <p:cNvPr id="11" name="TextBox 10"/>
          <p:cNvSpPr txBox="1"/>
          <p:nvPr/>
        </p:nvSpPr>
        <p:spPr>
          <a:xfrm>
            <a:off x="356556" y="1524000"/>
            <a:ext cx="8610600" cy="338554"/>
          </a:xfrm>
          <a:prstGeom prst="rect">
            <a:avLst/>
          </a:prstGeom>
          <a:noFill/>
        </p:spPr>
        <p:txBody>
          <a:bodyPr wrap="square" rtlCol="0">
            <a:spAutoFit/>
          </a:bodyPr>
          <a:lstStyle/>
          <a:p>
            <a:pPr algn="ctr"/>
            <a:r>
              <a:rPr lang="en-GB" sz="1600" b="1" dirty="0">
                <a:solidFill>
                  <a:srgbClr val="4D4D4D"/>
                </a:solidFill>
              </a:rPr>
              <a:t>DFS </a:t>
            </a:r>
            <a:r>
              <a:rPr lang="en-GB" sz="1600" b="1" dirty="0" smtClean="0">
                <a:solidFill>
                  <a:srgbClr val="4D4D4D"/>
                </a:solidFill>
              </a:rPr>
              <a:t>by </a:t>
            </a:r>
            <a:r>
              <a:rPr lang="en-GB" sz="1600" b="1" dirty="0">
                <a:solidFill>
                  <a:srgbClr val="4D4D4D"/>
                </a:solidFill>
              </a:rPr>
              <a:t>TIL </a:t>
            </a:r>
            <a:r>
              <a:rPr lang="en-GB" sz="1600" b="1" dirty="0" smtClean="0">
                <a:solidFill>
                  <a:srgbClr val="4D4D4D"/>
                </a:solidFill>
              </a:rPr>
              <a:t>density + </a:t>
            </a:r>
            <a:r>
              <a:rPr lang="en-GB" sz="1600" b="1" dirty="0">
                <a:solidFill>
                  <a:srgbClr val="4D4D4D"/>
                </a:solidFill>
              </a:rPr>
              <a:t>KRAS/BRAF status</a:t>
            </a:r>
          </a:p>
        </p:txBody>
      </p:sp>
      <p:sp>
        <p:nvSpPr>
          <p:cNvPr id="12" name="TextBox 11"/>
          <p:cNvSpPr txBox="1"/>
          <p:nvPr/>
        </p:nvSpPr>
        <p:spPr>
          <a:xfrm rot="16200000">
            <a:off x="-682732" y="3503191"/>
            <a:ext cx="2199640" cy="246221"/>
          </a:xfrm>
          <a:prstGeom prst="rect">
            <a:avLst/>
          </a:prstGeom>
          <a:noFill/>
        </p:spPr>
        <p:txBody>
          <a:bodyPr wrap="none" rtlCol="0">
            <a:spAutoFit/>
          </a:bodyPr>
          <a:lstStyle/>
          <a:p>
            <a:pPr algn="ctr"/>
            <a:r>
              <a:rPr lang="en-GB" sz="1000" b="1" dirty="0">
                <a:solidFill>
                  <a:srgbClr val="4D4D4D"/>
                </a:solidFill>
              </a:rPr>
              <a:t>Proportion alive and disease-free</a:t>
            </a:r>
          </a:p>
        </p:txBody>
      </p:sp>
      <p:graphicFrame>
        <p:nvGraphicFramePr>
          <p:cNvPr id="13" name="Table 12"/>
          <p:cNvGraphicFramePr>
            <a:graphicFrameLocks noGrp="1"/>
          </p:cNvGraphicFramePr>
          <p:nvPr>
            <p:extLst>
              <p:ext uri="{D42A27DB-BD31-4B8C-83A1-F6EECF244321}">
                <p14:modId xmlns:p14="http://schemas.microsoft.com/office/powerpoint/2010/main" val="476570344"/>
              </p:ext>
            </p:extLst>
          </p:nvPr>
        </p:nvGraphicFramePr>
        <p:xfrm>
          <a:off x="534702" y="5475634"/>
          <a:ext cx="2634901" cy="685800"/>
        </p:xfrm>
        <a:graphic>
          <a:graphicData uri="http://schemas.openxmlformats.org/drawingml/2006/table">
            <a:tbl>
              <a:tblPr>
                <a:tableStyleId>{9D7B26C5-4107-4FEC-AEDC-1716B250A1EF}</a:tableStyleId>
              </a:tblPr>
              <a:tblGrid>
                <a:gridCol w="364616">
                  <a:extLst>
                    <a:ext uri="{9D8B030D-6E8A-4147-A177-3AD203B41FA5}">
                      <a16:colId xmlns="" xmlns:a16="http://schemas.microsoft.com/office/drawing/2014/main" val="1654576620"/>
                    </a:ext>
                  </a:extLst>
                </a:gridCol>
                <a:gridCol w="648653">
                  <a:extLst>
                    <a:ext uri="{9D8B030D-6E8A-4147-A177-3AD203B41FA5}">
                      <a16:colId xmlns="" xmlns:a16="http://schemas.microsoft.com/office/drawing/2014/main" val="290659208"/>
                    </a:ext>
                  </a:extLst>
                </a:gridCol>
                <a:gridCol w="648653">
                  <a:extLst>
                    <a:ext uri="{9D8B030D-6E8A-4147-A177-3AD203B41FA5}">
                      <a16:colId xmlns="" xmlns:a16="http://schemas.microsoft.com/office/drawing/2014/main" val="1151026577"/>
                    </a:ext>
                  </a:extLst>
                </a:gridCol>
                <a:gridCol w="972979">
                  <a:extLst>
                    <a:ext uri="{9D8B030D-6E8A-4147-A177-3AD203B41FA5}">
                      <a16:colId xmlns="" xmlns:a16="http://schemas.microsoft.com/office/drawing/2014/main" val="1029522211"/>
                    </a:ext>
                  </a:extLst>
                </a:gridCol>
              </a:tblGrid>
              <a:tr h="0">
                <a:tc>
                  <a:txBody>
                    <a:bodyPr/>
                    <a:lstStyle/>
                    <a:p>
                      <a:r>
                        <a:rPr lang="en-GB" sz="900" dirty="0"/>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a:t>n</a:t>
                      </a:r>
                      <a:r>
                        <a:rPr lang="en-GB" sz="900" dirty="0" smtClean="0"/>
                        <a:t> </a:t>
                      </a:r>
                      <a:r>
                        <a:rPr lang="en-GB" sz="900" dirty="0"/>
                        <a:t>(events)</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smtClean="0"/>
                        <a:t>5-year </a:t>
                      </a:r>
                      <a:r>
                        <a:rPr lang="en-GB" sz="900" dirty="0"/>
                        <a:t>rate</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a:t>Adj. </a:t>
                      </a:r>
                      <a:r>
                        <a:rPr lang="en-GB" sz="900" dirty="0" smtClean="0"/>
                        <a:t>HR (95% CI)</a:t>
                      </a:r>
                      <a:endParaRPr lang="en-GB" sz="900" dirty="0"/>
                    </a:p>
                  </a:txBody>
                  <a:tcPr marL="36000" marR="3600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79977644"/>
                  </a:ext>
                </a:extLst>
              </a:tr>
              <a:tr h="0">
                <a:tc>
                  <a:txBody>
                    <a:bodyPr/>
                    <a:lstStyle/>
                    <a:p>
                      <a:r>
                        <a:rPr lang="en-GB" sz="900" dirty="0"/>
                        <a:t>High</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t>113 </a:t>
                      </a:r>
                      <a:r>
                        <a:rPr lang="en-GB" sz="900" dirty="0"/>
                        <a:t>(20)</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t>0.81</a:t>
                      </a:r>
                      <a:endParaRPr lang="en-GB" sz="900" dirty="0"/>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a:t>0.56 (</a:t>
                      </a:r>
                      <a:r>
                        <a:rPr lang="en-GB" sz="900" dirty="0" smtClean="0"/>
                        <a:t>0.34</a:t>
                      </a:r>
                      <a:r>
                        <a:rPr lang="en-GB" sz="900" dirty="0" smtClean="0">
                          <a:latin typeface="Calibri" panose="020F0502020204030204" pitchFamily="34" charset="0"/>
                        </a:rPr>
                        <a:t>,</a:t>
                      </a:r>
                      <a:r>
                        <a:rPr lang="en-GB" sz="900" baseline="0" dirty="0" smtClean="0">
                          <a:latin typeface="Calibri" panose="020F0502020204030204" pitchFamily="34" charset="0"/>
                        </a:rPr>
                        <a:t> </a:t>
                      </a:r>
                      <a:r>
                        <a:rPr lang="en-GB" sz="900" dirty="0" smtClean="0"/>
                        <a:t>0.92</a:t>
                      </a:r>
                      <a:r>
                        <a:rPr lang="en-GB" sz="900" dirty="0"/>
                        <a:t>)</a:t>
                      </a:r>
                    </a:p>
                  </a:txBody>
                  <a:tcPr marL="36000" marR="3600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13584483"/>
                  </a:ext>
                </a:extLst>
              </a:tr>
              <a:tr h="0">
                <a:tc>
                  <a:txBody>
                    <a:bodyPr/>
                    <a:lstStyle/>
                    <a:p>
                      <a:r>
                        <a:rPr lang="en-GB" sz="900" dirty="0"/>
                        <a:t>Low</a:t>
                      </a:r>
                    </a:p>
                  </a:txBody>
                  <a:tcPr marL="36000" marR="36000"/>
                </a:tc>
                <a:tc>
                  <a:txBody>
                    <a:bodyPr/>
                    <a:lstStyle/>
                    <a:p>
                      <a:pPr algn="ctr"/>
                      <a:r>
                        <a:rPr lang="en-GB" sz="900" dirty="0"/>
                        <a:t>983 (291)</a:t>
                      </a:r>
                    </a:p>
                  </a:txBody>
                  <a:tcPr marL="36000" marR="36000"/>
                </a:tc>
                <a:tc>
                  <a:txBody>
                    <a:bodyPr/>
                    <a:lstStyle/>
                    <a:p>
                      <a:pPr algn="ctr"/>
                      <a:r>
                        <a:rPr lang="en-GB" sz="900" dirty="0"/>
                        <a:t>0.69</a:t>
                      </a:r>
                    </a:p>
                  </a:txBody>
                  <a:tcPr marL="36000" marR="36000"/>
                </a:tc>
                <a:tc>
                  <a:txBody>
                    <a:bodyPr/>
                    <a:lstStyle/>
                    <a:p>
                      <a:pPr algn="ctr"/>
                      <a:r>
                        <a:rPr lang="en-GB" sz="900" dirty="0" smtClean="0"/>
                        <a:t>Ref.</a:t>
                      </a:r>
                      <a:endParaRPr lang="en-GB" sz="900" dirty="0"/>
                    </a:p>
                  </a:txBody>
                  <a:tcPr marL="36000" marR="36000"/>
                </a:tc>
                <a:extLst>
                  <a:ext uri="{0D108BD9-81ED-4DB2-BD59-A6C34878D82A}">
                    <a16:rowId xmlns="" xmlns:a16="http://schemas.microsoft.com/office/drawing/2014/main" val="519193353"/>
                  </a:ext>
                </a:extLst>
              </a:tr>
            </a:tbl>
          </a:graphicData>
        </a:graphic>
      </p:graphicFrame>
      <p:sp>
        <p:nvSpPr>
          <p:cNvPr id="14" name="TextBox 13"/>
          <p:cNvSpPr txBox="1"/>
          <p:nvPr/>
        </p:nvSpPr>
        <p:spPr>
          <a:xfrm>
            <a:off x="1497550" y="5067903"/>
            <a:ext cx="936475" cy="246221"/>
          </a:xfrm>
          <a:prstGeom prst="rect">
            <a:avLst/>
          </a:prstGeom>
          <a:noFill/>
        </p:spPr>
        <p:txBody>
          <a:bodyPr wrap="none" rtlCol="0">
            <a:spAutoFit/>
          </a:bodyPr>
          <a:lstStyle/>
          <a:p>
            <a:pPr algn="ctr"/>
            <a:r>
              <a:rPr lang="en-GB" sz="1000" b="1" dirty="0">
                <a:solidFill>
                  <a:srgbClr val="4D4D4D"/>
                </a:solidFill>
              </a:rPr>
              <a:t>Time (years)</a:t>
            </a:r>
          </a:p>
        </p:txBody>
      </p:sp>
      <p:sp>
        <p:nvSpPr>
          <p:cNvPr id="15" name="TextBox 14"/>
          <p:cNvSpPr txBox="1"/>
          <p:nvPr/>
        </p:nvSpPr>
        <p:spPr>
          <a:xfrm>
            <a:off x="812681" y="4918678"/>
            <a:ext cx="255198" cy="246221"/>
          </a:xfrm>
          <a:prstGeom prst="rect">
            <a:avLst/>
          </a:prstGeom>
          <a:noFill/>
        </p:spPr>
        <p:txBody>
          <a:bodyPr wrap="none" rtlCol="0">
            <a:spAutoFit/>
          </a:bodyPr>
          <a:lstStyle/>
          <a:p>
            <a:pPr algn="ctr"/>
            <a:r>
              <a:rPr lang="en-GB" sz="1000" dirty="0">
                <a:solidFill>
                  <a:srgbClr val="4D4D4D"/>
                </a:solidFill>
              </a:rPr>
              <a:t>0</a:t>
            </a:r>
          </a:p>
        </p:txBody>
      </p:sp>
      <p:sp>
        <p:nvSpPr>
          <p:cNvPr id="16" name="TextBox 15"/>
          <p:cNvSpPr txBox="1"/>
          <p:nvPr/>
        </p:nvSpPr>
        <p:spPr>
          <a:xfrm>
            <a:off x="1242734" y="4918678"/>
            <a:ext cx="255199" cy="246221"/>
          </a:xfrm>
          <a:prstGeom prst="rect">
            <a:avLst/>
          </a:prstGeom>
          <a:noFill/>
        </p:spPr>
        <p:txBody>
          <a:bodyPr wrap="none" rtlCol="0">
            <a:spAutoFit/>
          </a:bodyPr>
          <a:lstStyle/>
          <a:p>
            <a:pPr algn="ctr"/>
            <a:r>
              <a:rPr lang="en-GB" sz="1000" dirty="0">
                <a:solidFill>
                  <a:srgbClr val="4D4D4D"/>
                </a:solidFill>
              </a:rPr>
              <a:t>1</a:t>
            </a:r>
          </a:p>
        </p:txBody>
      </p:sp>
      <p:sp>
        <p:nvSpPr>
          <p:cNvPr id="17" name="TextBox 16"/>
          <p:cNvSpPr txBox="1"/>
          <p:nvPr/>
        </p:nvSpPr>
        <p:spPr>
          <a:xfrm>
            <a:off x="1672788" y="4918678"/>
            <a:ext cx="255199" cy="246221"/>
          </a:xfrm>
          <a:prstGeom prst="rect">
            <a:avLst/>
          </a:prstGeom>
          <a:noFill/>
        </p:spPr>
        <p:txBody>
          <a:bodyPr wrap="none" rtlCol="0">
            <a:spAutoFit/>
          </a:bodyPr>
          <a:lstStyle/>
          <a:p>
            <a:pPr algn="ctr"/>
            <a:r>
              <a:rPr lang="en-GB" sz="1000" dirty="0">
                <a:solidFill>
                  <a:srgbClr val="4D4D4D"/>
                </a:solidFill>
              </a:rPr>
              <a:t>2</a:t>
            </a:r>
          </a:p>
        </p:txBody>
      </p:sp>
      <p:sp>
        <p:nvSpPr>
          <p:cNvPr id="18" name="TextBox 17"/>
          <p:cNvSpPr txBox="1"/>
          <p:nvPr/>
        </p:nvSpPr>
        <p:spPr>
          <a:xfrm>
            <a:off x="2102842" y="4918678"/>
            <a:ext cx="255199" cy="246221"/>
          </a:xfrm>
          <a:prstGeom prst="rect">
            <a:avLst/>
          </a:prstGeom>
          <a:noFill/>
        </p:spPr>
        <p:txBody>
          <a:bodyPr wrap="none" rtlCol="0">
            <a:spAutoFit/>
          </a:bodyPr>
          <a:lstStyle/>
          <a:p>
            <a:pPr algn="ctr"/>
            <a:r>
              <a:rPr lang="en-GB" sz="1000" dirty="0">
                <a:solidFill>
                  <a:srgbClr val="4D4D4D"/>
                </a:solidFill>
              </a:rPr>
              <a:t>3</a:t>
            </a:r>
          </a:p>
        </p:txBody>
      </p:sp>
      <p:sp>
        <p:nvSpPr>
          <p:cNvPr id="19" name="TextBox 18"/>
          <p:cNvSpPr txBox="1"/>
          <p:nvPr/>
        </p:nvSpPr>
        <p:spPr>
          <a:xfrm>
            <a:off x="2532896" y="4918678"/>
            <a:ext cx="255199" cy="246221"/>
          </a:xfrm>
          <a:prstGeom prst="rect">
            <a:avLst/>
          </a:prstGeom>
          <a:noFill/>
        </p:spPr>
        <p:txBody>
          <a:bodyPr wrap="none" rtlCol="0">
            <a:spAutoFit/>
          </a:bodyPr>
          <a:lstStyle/>
          <a:p>
            <a:pPr algn="ctr"/>
            <a:r>
              <a:rPr lang="en-GB" sz="1000" dirty="0">
                <a:solidFill>
                  <a:srgbClr val="4D4D4D"/>
                </a:solidFill>
              </a:rPr>
              <a:t>4</a:t>
            </a:r>
          </a:p>
        </p:txBody>
      </p:sp>
      <p:sp>
        <p:nvSpPr>
          <p:cNvPr id="20" name="TextBox 19"/>
          <p:cNvSpPr txBox="1"/>
          <p:nvPr/>
        </p:nvSpPr>
        <p:spPr>
          <a:xfrm>
            <a:off x="2962950" y="4918678"/>
            <a:ext cx="255198" cy="246221"/>
          </a:xfrm>
          <a:prstGeom prst="rect">
            <a:avLst/>
          </a:prstGeom>
          <a:noFill/>
        </p:spPr>
        <p:txBody>
          <a:bodyPr wrap="none" rtlCol="0">
            <a:spAutoFit/>
          </a:bodyPr>
          <a:lstStyle/>
          <a:p>
            <a:pPr algn="ctr"/>
            <a:r>
              <a:rPr lang="en-GB" sz="1000" dirty="0">
                <a:solidFill>
                  <a:srgbClr val="4D4D4D"/>
                </a:solidFill>
              </a:rPr>
              <a:t>5</a:t>
            </a:r>
          </a:p>
        </p:txBody>
      </p:sp>
      <p:sp>
        <p:nvSpPr>
          <p:cNvPr id="21" name="TextBox 20"/>
          <p:cNvSpPr txBox="1"/>
          <p:nvPr/>
        </p:nvSpPr>
        <p:spPr>
          <a:xfrm>
            <a:off x="432560" y="4731353"/>
            <a:ext cx="360997" cy="246221"/>
          </a:xfrm>
          <a:prstGeom prst="rect">
            <a:avLst/>
          </a:prstGeom>
          <a:noFill/>
        </p:spPr>
        <p:txBody>
          <a:bodyPr wrap="none" rtlCol="0">
            <a:spAutoFit/>
          </a:bodyPr>
          <a:lstStyle/>
          <a:p>
            <a:pPr algn="r"/>
            <a:r>
              <a:rPr lang="en-GB" sz="1000" dirty="0">
                <a:solidFill>
                  <a:srgbClr val="4D4D4D"/>
                </a:solidFill>
              </a:rPr>
              <a:t>0.0</a:t>
            </a:r>
          </a:p>
        </p:txBody>
      </p:sp>
      <p:sp>
        <p:nvSpPr>
          <p:cNvPr id="22" name="TextBox 21"/>
          <p:cNvSpPr txBox="1"/>
          <p:nvPr/>
        </p:nvSpPr>
        <p:spPr>
          <a:xfrm>
            <a:off x="432560" y="4486562"/>
            <a:ext cx="360997" cy="246221"/>
          </a:xfrm>
          <a:prstGeom prst="rect">
            <a:avLst/>
          </a:prstGeom>
          <a:noFill/>
        </p:spPr>
        <p:txBody>
          <a:bodyPr wrap="none" rtlCol="0">
            <a:spAutoFit/>
          </a:bodyPr>
          <a:lstStyle/>
          <a:p>
            <a:pPr algn="r"/>
            <a:r>
              <a:rPr lang="en-GB" sz="1000" dirty="0">
                <a:solidFill>
                  <a:srgbClr val="4D4D4D"/>
                </a:solidFill>
              </a:rPr>
              <a:t>0.1</a:t>
            </a:r>
          </a:p>
        </p:txBody>
      </p:sp>
      <p:sp>
        <p:nvSpPr>
          <p:cNvPr id="23" name="TextBox 22"/>
          <p:cNvSpPr txBox="1"/>
          <p:nvPr/>
        </p:nvSpPr>
        <p:spPr>
          <a:xfrm>
            <a:off x="432560" y="4241769"/>
            <a:ext cx="360997" cy="246221"/>
          </a:xfrm>
          <a:prstGeom prst="rect">
            <a:avLst/>
          </a:prstGeom>
          <a:noFill/>
        </p:spPr>
        <p:txBody>
          <a:bodyPr wrap="none" rtlCol="0">
            <a:spAutoFit/>
          </a:bodyPr>
          <a:lstStyle/>
          <a:p>
            <a:pPr algn="r"/>
            <a:r>
              <a:rPr lang="en-GB" sz="1000" dirty="0">
                <a:solidFill>
                  <a:srgbClr val="4D4D4D"/>
                </a:solidFill>
              </a:rPr>
              <a:t>0.2</a:t>
            </a:r>
          </a:p>
        </p:txBody>
      </p:sp>
      <p:sp>
        <p:nvSpPr>
          <p:cNvPr id="24" name="TextBox 23"/>
          <p:cNvSpPr txBox="1"/>
          <p:nvPr/>
        </p:nvSpPr>
        <p:spPr>
          <a:xfrm>
            <a:off x="432560" y="3996976"/>
            <a:ext cx="360997" cy="246221"/>
          </a:xfrm>
          <a:prstGeom prst="rect">
            <a:avLst/>
          </a:prstGeom>
          <a:noFill/>
        </p:spPr>
        <p:txBody>
          <a:bodyPr wrap="none" rtlCol="0">
            <a:spAutoFit/>
          </a:bodyPr>
          <a:lstStyle/>
          <a:p>
            <a:pPr algn="r"/>
            <a:r>
              <a:rPr lang="en-GB" sz="1000" dirty="0">
                <a:solidFill>
                  <a:srgbClr val="4D4D4D"/>
                </a:solidFill>
              </a:rPr>
              <a:t>0.3</a:t>
            </a:r>
          </a:p>
        </p:txBody>
      </p:sp>
      <p:sp>
        <p:nvSpPr>
          <p:cNvPr id="25" name="TextBox 24"/>
          <p:cNvSpPr txBox="1"/>
          <p:nvPr/>
        </p:nvSpPr>
        <p:spPr>
          <a:xfrm>
            <a:off x="432560" y="3752183"/>
            <a:ext cx="360997" cy="246221"/>
          </a:xfrm>
          <a:prstGeom prst="rect">
            <a:avLst/>
          </a:prstGeom>
          <a:noFill/>
        </p:spPr>
        <p:txBody>
          <a:bodyPr wrap="none" rtlCol="0">
            <a:spAutoFit/>
          </a:bodyPr>
          <a:lstStyle/>
          <a:p>
            <a:pPr algn="r"/>
            <a:r>
              <a:rPr lang="en-GB" sz="1000" dirty="0">
                <a:solidFill>
                  <a:srgbClr val="4D4D4D"/>
                </a:solidFill>
              </a:rPr>
              <a:t>0.4</a:t>
            </a:r>
          </a:p>
        </p:txBody>
      </p:sp>
      <p:sp>
        <p:nvSpPr>
          <p:cNvPr id="26" name="TextBox 25"/>
          <p:cNvSpPr txBox="1"/>
          <p:nvPr/>
        </p:nvSpPr>
        <p:spPr>
          <a:xfrm>
            <a:off x="432560" y="3507391"/>
            <a:ext cx="360997" cy="246221"/>
          </a:xfrm>
          <a:prstGeom prst="rect">
            <a:avLst/>
          </a:prstGeom>
          <a:noFill/>
        </p:spPr>
        <p:txBody>
          <a:bodyPr wrap="none" rtlCol="0">
            <a:spAutoFit/>
          </a:bodyPr>
          <a:lstStyle/>
          <a:p>
            <a:pPr algn="r"/>
            <a:r>
              <a:rPr lang="en-GB" sz="1000" dirty="0">
                <a:solidFill>
                  <a:srgbClr val="4D4D4D"/>
                </a:solidFill>
              </a:rPr>
              <a:t>0.5</a:t>
            </a:r>
          </a:p>
        </p:txBody>
      </p:sp>
      <p:sp>
        <p:nvSpPr>
          <p:cNvPr id="27" name="TextBox 26"/>
          <p:cNvSpPr txBox="1"/>
          <p:nvPr/>
        </p:nvSpPr>
        <p:spPr>
          <a:xfrm>
            <a:off x="432560" y="3262598"/>
            <a:ext cx="360997" cy="246221"/>
          </a:xfrm>
          <a:prstGeom prst="rect">
            <a:avLst/>
          </a:prstGeom>
          <a:noFill/>
        </p:spPr>
        <p:txBody>
          <a:bodyPr wrap="none" rtlCol="0">
            <a:spAutoFit/>
          </a:bodyPr>
          <a:lstStyle/>
          <a:p>
            <a:pPr algn="r"/>
            <a:r>
              <a:rPr lang="en-GB" sz="1000" dirty="0">
                <a:solidFill>
                  <a:srgbClr val="4D4D4D"/>
                </a:solidFill>
              </a:rPr>
              <a:t>0.6</a:t>
            </a:r>
          </a:p>
        </p:txBody>
      </p:sp>
      <p:sp>
        <p:nvSpPr>
          <p:cNvPr id="28" name="TextBox 27"/>
          <p:cNvSpPr txBox="1"/>
          <p:nvPr/>
        </p:nvSpPr>
        <p:spPr>
          <a:xfrm>
            <a:off x="432560" y="3017805"/>
            <a:ext cx="360997" cy="246221"/>
          </a:xfrm>
          <a:prstGeom prst="rect">
            <a:avLst/>
          </a:prstGeom>
          <a:noFill/>
        </p:spPr>
        <p:txBody>
          <a:bodyPr wrap="none" rtlCol="0">
            <a:spAutoFit/>
          </a:bodyPr>
          <a:lstStyle/>
          <a:p>
            <a:pPr algn="r"/>
            <a:r>
              <a:rPr lang="en-GB" sz="1000" dirty="0">
                <a:solidFill>
                  <a:srgbClr val="4D4D4D"/>
                </a:solidFill>
              </a:rPr>
              <a:t>0.7</a:t>
            </a:r>
          </a:p>
        </p:txBody>
      </p:sp>
      <p:sp>
        <p:nvSpPr>
          <p:cNvPr id="29" name="TextBox 28"/>
          <p:cNvSpPr txBox="1"/>
          <p:nvPr/>
        </p:nvSpPr>
        <p:spPr>
          <a:xfrm>
            <a:off x="432560" y="2773012"/>
            <a:ext cx="360997" cy="246221"/>
          </a:xfrm>
          <a:prstGeom prst="rect">
            <a:avLst/>
          </a:prstGeom>
          <a:noFill/>
        </p:spPr>
        <p:txBody>
          <a:bodyPr wrap="none" rtlCol="0">
            <a:spAutoFit/>
          </a:bodyPr>
          <a:lstStyle/>
          <a:p>
            <a:pPr algn="r"/>
            <a:r>
              <a:rPr lang="en-GB" sz="1000" dirty="0">
                <a:solidFill>
                  <a:srgbClr val="4D4D4D"/>
                </a:solidFill>
              </a:rPr>
              <a:t>0.8</a:t>
            </a:r>
          </a:p>
        </p:txBody>
      </p:sp>
      <p:sp>
        <p:nvSpPr>
          <p:cNvPr id="30" name="TextBox 29"/>
          <p:cNvSpPr txBox="1"/>
          <p:nvPr/>
        </p:nvSpPr>
        <p:spPr>
          <a:xfrm>
            <a:off x="432560" y="2528220"/>
            <a:ext cx="360997" cy="246221"/>
          </a:xfrm>
          <a:prstGeom prst="rect">
            <a:avLst/>
          </a:prstGeom>
          <a:noFill/>
        </p:spPr>
        <p:txBody>
          <a:bodyPr wrap="none" rtlCol="0">
            <a:spAutoFit/>
          </a:bodyPr>
          <a:lstStyle/>
          <a:p>
            <a:pPr algn="r"/>
            <a:r>
              <a:rPr lang="en-GB" sz="1000" dirty="0">
                <a:solidFill>
                  <a:srgbClr val="4D4D4D"/>
                </a:solidFill>
              </a:rPr>
              <a:t>0.9</a:t>
            </a:r>
          </a:p>
        </p:txBody>
      </p:sp>
      <p:sp>
        <p:nvSpPr>
          <p:cNvPr id="31" name="TextBox 30"/>
          <p:cNvSpPr txBox="1"/>
          <p:nvPr/>
        </p:nvSpPr>
        <p:spPr>
          <a:xfrm>
            <a:off x="432560" y="2283428"/>
            <a:ext cx="360997" cy="246221"/>
          </a:xfrm>
          <a:prstGeom prst="rect">
            <a:avLst/>
          </a:prstGeom>
          <a:noFill/>
        </p:spPr>
        <p:txBody>
          <a:bodyPr wrap="none" rtlCol="0">
            <a:spAutoFit/>
          </a:bodyPr>
          <a:lstStyle/>
          <a:p>
            <a:pPr algn="r"/>
            <a:r>
              <a:rPr lang="en-GB" sz="1000" dirty="0">
                <a:solidFill>
                  <a:srgbClr val="4D4D4D"/>
                </a:solidFill>
              </a:rPr>
              <a:t>1.0</a:t>
            </a:r>
          </a:p>
        </p:txBody>
      </p:sp>
      <p:sp>
        <p:nvSpPr>
          <p:cNvPr id="32" name="TextBox 31"/>
          <p:cNvSpPr txBox="1"/>
          <p:nvPr/>
        </p:nvSpPr>
        <p:spPr>
          <a:xfrm>
            <a:off x="1128058" y="2031621"/>
            <a:ext cx="1675459" cy="246221"/>
          </a:xfrm>
          <a:prstGeom prst="rect">
            <a:avLst/>
          </a:prstGeom>
          <a:noFill/>
        </p:spPr>
        <p:txBody>
          <a:bodyPr wrap="none" rtlCol="0">
            <a:spAutoFit/>
          </a:bodyPr>
          <a:lstStyle/>
          <a:p>
            <a:pPr algn="ctr"/>
            <a:r>
              <a:rPr lang="en-GB" sz="1000" b="1" dirty="0" smtClean="0">
                <a:solidFill>
                  <a:srgbClr val="4D4D4D"/>
                </a:solidFill>
              </a:rPr>
              <a:t>KRAS WT and BRAF WT</a:t>
            </a:r>
            <a:endParaRPr lang="en-GB" sz="1000" b="1" dirty="0">
              <a:solidFill>
                <a:srgbClr val="4D4D4D"/>
              </a:solidFill>
            </a:endParaRPr>
          </a:p>
        </p:txBody>
      </p:sp>
      <p:sp>
        <p:nvSpPr>
          <p:cNvPr id="33" name="Freeform 32"/>
          <p:cNvSpPr/>
          <p:nvPr/>
        </p:nvSpPr>
        <p:spPr>
          <a:xfrm>
            <a:off x="812824" y="2397576"/>
            <a:ext cx="2286000" cy="2457450"/>
          </a:xfrm>
          <a:custGeom>
            <a:avLst/>
            <a:gdLst>
              <a:gd name="connsiteX0" fmla="*/ 0 w 2286000"/>
              <a:gd name="connsiteY0" fmla="*/ 0 h 2438400"/>
              <a:gd name="connsiteX1" fmla="*/ 0 w 2286000"/>
              <a:gd name="connsiteY1" fmla="*/ 2438400 h 2438400"/>
              <a:gd name="connsiteX2" fmla="*/ 2286000 w 2286000"/>
              <a:gd name="connsiteY2" fmla="*/ 2438400 h 2438400"/>
            </a:gdLst>
            <a:ahLst/>
            <a:cxnLst>
              <a:cxn ang="0">
                <a:pos x="connsiteX0" y="connsiteY0"/>
              </a:cxn>
              <a:cxn ang="0">
                <a:pos x="connsiteX1" y="connsiteY1"/>
              </a:cxn>
              <a:cxn ang="0">
                <a:pos x="connsiteX2" y="connsiteY2"/>
              </a:cxn>
            </a:cxnLst>
            <a:rect l="l" t="t" r="r" b="b"/>
            <a:pathLst>
              <a:path w="2286000" h="2438400">
                <a:moveTo>
                  <a:pt x="0" y="0"/>
                </a:moveTo>
                <a:lnTo>
                  <a:pt x="0" y="2438400"/>
                </a:lnTo>
                <a:lnTo>
                  <a:pt x="2286000" y="24384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4" name="Straight Connector 33"/>
          <p:cNvCxnSpPr/>
          <p:nvPr/>
        </p:nvCxnSpPr>
        <p:spPr>
          <a:xfrm>
            <a:off x="724230" y="240653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724230" y="26513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724230" y="289623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724230" y="314108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724230" y="338593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724230" y="363078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724230" y="387563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724230" y="41204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724230" y="436533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724230" y="461017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724230" y="485502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rot="5400000">
            <a:off x="895280"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rot="5400000">
            <a:off x="1325334"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rot="5400000">
            <a:off x="1755388"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5400000">
            <a:off x="2185442"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5400000">
            <a:off x="2615496"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5400000">
            <a:off x="3045549"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51" name="Table 50"/>
          <p:cNvGraphicFramePr>
            <a:graphicFrameLocks noGrp="1"/>
          </p:cNvGraphicFramePr>
          <p:nvPr>
            <p:extLst>
              <p:ext uri="{D42A27DB-BD31-4B8C-83A1-F6EECF244321}">
                <p14:modId xmlns:p14="http://schemas.microsoft.com/office/powerpoint/2010/main" val="853592515"/>
              </p:ext>
            </p:extLst>
          </p:nvPr>
        </p:nvGraphicFramePr>
        <p:xfrm>
          <a:off x="3339181" y="5475634"/>
          <a:ext cx="2634901" cy="685800"/>
        </p:xfrm>
        <a:graphic>
          <a:graphicData uri="http://schemas.openxmlformats.org/drawingml/2006/table">
            <a:tbl>
              <a:tblPr>
                <a:tableStyleId>{9D7B26C5-4107-4FEC-AEDC-1716B250A1EF}</a:tableStyleId>
              </a:tblPr>
              <a:tblGrid>
                <a:gridCol w="364616">
                  <a:extLst>
                    <a:ext uri="{9D8B030D-6E8A-4147-A177-3AD203B41FA5}">
                      <a16:colId xmlns="" xmlns:a16="http://schemas.microsoft.com/office/drawing/2014/main" val="1654576620"/>
                    </a:ext>
                  </a:extLst>
                </a:gridCol>
                <a:gridCol w="648653">
                  <a:extLst>
                    <a:ext uri="{9D8B030D-6E8A-4147-A177-3AD203B41FA5}">
                      <a16:colId xmlns="" xmlns:a16="http://schemas.microsoft.com/office/drawing/2014/main" val="290659208"/>
                    </a:ext>
                  </a:extLst>
                </a:gridCol>
                <a:gridCol w="648653">
                  <a:extLst>
                    <a:ext uri="{9D8B030D-6E8A-4147-A177-3AD203B41FA5}">
                      <a16:colId xmlns="" xmlns:a16="http://schemas.microsoft.com/office/drawing/2014/main" val="1151026577"/>
                    </a:ext>
                  </a:extLst>
                </a:gridCol>
                <a:gridCol w="972979">
                  <a:extLst>
                    <a:ext uri="{9D8B030D-6E8A-4147-A177-3AD203B41FA5}">
                      <a16:colId xmlns="" xmlns:a16="http://schemas.microsoft.com/office/drawing/2014/main" val="1029522211"/>
                    </a:ext>
                  </a:extLst>
                </a:gridCol>
              </a:tblGrid>
              <a:tr h="0">
                <a:tc>
                  <a:txBody>
                    <a:bodyPr/>
                    <a:lstStyle/>
                    <a:p>
                      <a:r>
                        <a:rPr lang="en-GB" sz="900" dirty="0">
                          <a:latin typeface="+mj-lt"/>
                        </a:rPr>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a:latin typeface="+mj-lt"/>
                        </a:rPr>
                        <a:t>n</a:t>
                      </a:r>
                      <a:r>
                        <a:rPr lang="en-GB" sz="900" dirty="0" smtClean="0">
                          <a:latin typeface="+mj-lt"/>
                        </a:rPr>
                        <a:t> </a:t>
                      </a:r>
                      <a:r>
                        <a:rPr lang="en-GB" sz="900" dirty="0">
                          <a:latin typeface="+mj-lt"/>
                        </a:rPr>
                        <a:t>(events)</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smtClean="0">
                          <a:latin typeface="+mj-lt"/>
                        </a:rPr>
                        <a:t>5-year </a:t>
                      </a:r>
                      <a:r>
                        <a:rPr lang="en-GB" sz="900" dirty="0">
                          <a:latin typeface="+mj-lt"/>
                        </a:rPr>
                        <a:t>rate</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smtClean="0"/>
                        <a:t>Adj. HR (95% CI)</a:t>
                      </a:r>
                      <a:endParaRPr lang="en-GB" sz="900" dirty="0"/>
                    </a:p>
                  </a:txBody>
                  <a:tcPr marL="36000" marR="3600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79977644"/>
                  </a:ext>
                </a:extLst>
              </a:tr>
              <a:tr h="0">
                <a:tc>
                  <a:txBody>
                    <a:bodyPr/>
                    <a:lstStyle/>
                    <a:p>
                      <a:r>
                        <a:rPr lang="en-GB" sz="900" dirty="0">
                          <a:latin typeface="+mj-lt"/>
                        </a:rPr>
                        <a:t>High</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a:latin typeface="+mj-lt"/>
                        </a:rPr>
                        <a:t>72 (26)</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a:latin typeface="+mj-lt"/>
                        </a:rPr>
                        <a:t>0.62</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a:latin typeface="+mj-lt"/>
                        </a:rPr>
                        <a:t>1.08 (</a:t>
                      </a:r>
                      <a:r>
                        <a:rPr lang="en-GB" sz="900" dirty="0" smtClean="0">
                          <a:latin typeface="+mj-lt"/>
                        </a:rPr>
                        <a:t>0.71,</a:t>
                      </a:r>
                      <a:r>
                        <a:rPr lang="en-GB" sz="900" baseline="0" dirty="0" smtClean="0">
                          <a:latin typeface="+mj-lt"/>
                        </a:rPr>
                        <a:t> </a:t>
                      </a:r>
                      <a:r>
                        <a:rPr lang="en-GB" sz="900" dirty="0" smtClean="0">
                          <a:latin typeface="+mj-lt"/>
                        </a:rPr>
                        <a:t>1.64</a:t>
                      </a:r>
                      <a:r>
                        <a:rPr lang="en-GB" sz="900" dirty="0">
                          <a:latin typeface="+mj-lt"/>
                        </a:rPr>
                        <a:t>)</a:t>
                      </a:r>
                    </a:p>
                  </a:txBody>
                  <a:tcPr marL="36000" marR="3600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13584483"/>
                  </a:ext>
                </a:extLst>
              </a:tr>
              <a:tr h="0">
                <a:tc>
                  <a:txBody>
                    <a:bodyPr/>
                    <a:lstStyle/>
                    <a:p>
                      <a:r>
                        <a:rPr lang="en-GB" sz="900" dirty="0">
                          <a:latin typeface="+mj-lt"/>
                        </a:rPr>
                        <a:t>Low</a:t>
                      </a:r>
                    </a:p>
                  </a:txBody>
                  <a:tcPr marL="36000" marR="36000"/>
                </a:tc>
                <a:tc>
                  <a:txBody>
                    <a:bodyPr/>
                    <a:lstStyle/>
                    <a:p>
                      <a:pPr algn="ctr"/>
                      <a:r>
                        <a:rPr lang="en-GB" sz="900" dirty="0">
                          <a:latin typeface="+mj-lt"/>
                        </a:rPr>
                        <a:t>688 (259)</a:t>
                      </a:r>
                    </a:p>
                  </a:txBody>
                  <a:tcPr marL="36000" marR="36000"/>
                </a:tc>
                <a:tc>
                  <a:txBody>
                    <a:bodyPr/>
                    <a:lstStyle/>
                    <a:p>
                      <a:pPr algn="ctr"/>
                      <a:r>
                        <a:rPr lang="en-GB" sz="900" dirty="0">
                          <a:latin typeface="+mj-lt"/>
                        </a:rPr>
                        <a:t>0.61</a:t>
                      </a:r>
                    </a:p>
                  </a:txBody>
                  <a:tcPr marL="36000" marR="36000"/>
                </a:tc>
                <a:tc>
                  <a:txBody>
                    <a:bodyPr/>
                    <a:lstStyle/>
                    <a:p>
                      <a:pPr algn="ctr"/>
                      <a:r>
                        <a:rPr lang="en-GB" sz="900" dirty="0" smtClean="0">
                          <a:latin typeface="+mj-lt"/>
                        </a:rPr>
                        <a:t>Ref.</a:t>
                      </a:r>
                      <a:endParaRPr lang="en-GB" sz="900" dirty="0">
                        <a:latin typeface="+mj-lt"/>
                      </a:endParaRPr>
                    </a:p>
                  </a:txBody>
                  <a:tcPr marL="36000" marR="36000"/>
                </a:tc>
                <a:extLst>
                  <a:ext uri="{0D108BD9-81ED-4DB2-BD59-A6C34878D82A}">
                    <a16:rowId xmlns="" xmlns:a16="http://schemas.microsoft.com/office/drawing/2014/main" val="519193353"/>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252588679"/>
              </p:ext>
            </p:extLst>
          </p:nvPr>
        </p:nvGraphicFramePr>
        <p:xfrm>
          <a:off x="6120328" y="5475634"/>
          <a:ext cx="2634901" cy="685800"/>
        </p:xfrm>
        <a:graphic>
          <a:graphicData uri="http://schemas.openxmlformats.org/drawingml/2006/table">
            <a:tbl>
              <a:tblPr>
                <a:tableStyleId>{9D7B26C5-4107-4FEC-AEDC-1716B250A1EF}</a:tableStyleId>
              </a:tblPr>
              <a:tblGrid>
                <a:gridCol w="364616">
                  <a:extLst>
                    <a:ext uri="{9D8B030D-6E8A-4147-A177-3AD203B41FA5}">
                      <a16:colId xmlns="" xmlns:a16="http://schemas.microsoft.com/office/drawing/2014/main" val="1654576620"/>
                    </a:ext>
                  </a:extLst>
                </a:gridCol>
                <a:gridCol w="648653">
                  <a:extLst>
                    <a:ext uri="{9D8B030D-6E8A-4147-A177-3AD203B41FA5}">
                      <a16:colId xmlns="" xmlns:a16="http://schemas.microsoft.com/office/drawing/2014/main" val="290659208"/>
                    </a:ext>
                  </a:extLst>
                </a:gridCol>
                <a:gridCol w="648653">
                  <a:extLst>
                    <a:ext uri="{9D8B030D-6E8A-4147-A177-3AD203B41FA5}">
                      <a16:colId xmlns="" xmlns:a16="http://schemas.microsoft.com/office/drawing/2014/main" val="1151026577"/>
                    </a:ext>
                  </a:extLst>
                </a:gridCol>
                <a:gridCol w="972979">
                  <a:extLst>
                    <a:ext uri="{9D8B030D-6E8A-4147-A177-3AD203B41FA5}">
                      <a16:colId xmlns="" xmlns:a16="http://schemas.microsoft.com/office/drawing/2014/main" val="1029522211"/>
                    </a:ext>
                  </a:extLst>
                </a:gridCol>
              </a:tblGrid>
              <a:tr h="0">
                <a:tc>
                  <a:txBody>
                    <a:bodyPr/>
                    <a:lstStyle/>
                    <a:p>
                      <a:r>
                        <a:rPr lang="en-GB" sz="900" dirty="0">
                          <a:latin typeface="+mj-lt"/>
                        </a:rPr>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a:latin typeface="+mj-lt"/>
                        </a:rPr>
                        <a:t>n</a:t>
                      </a:r>
                      <a:r>
                        <a:rPr lang="en-GB" sz="900" dirty="0" smtClean="0">
                          <a:latin typeface="+mj-lt"/>
                        </a:rPr>
                        <a:t> </a:t>
                      </a:r>
                      <a:r>
                        <a:rPr lang="en-GB" sz="900" dirty="0">
                          <a:latin typeface="+mj-lt"/>
                        </a:rPr>
                        <a:t>(events)</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smtClean="0">
                          <a:latin typeface="+mj-lt"/>
                        </a:rPr>
                        <a:t>5-year </a:t>
                      </a:r>
                      <a:r>
                        <a:rPr lang="en-GB" sz="900" dirty="0">
                          <a:latin typeface="+mj-lt"/>
                        </a:rPr>
                        <a:t>rate</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smtClean="0"/>
                        <a:t>Adj. HR (95% CI)</a:t>
                      </a:r>
                      <a:endParaRPr lang="en-GB" sz="900" dirty="0"/>
                    </a:p>
                  </a:txBody>
                  <a:tcPr marL="36000" marR="3600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79977644"/>
                  </a:ext>
                </a:extLst>
              </a:tr>
              <a:tr h="0">
                <a:tc>
                  <a:txBody>
                    <a:bodyPr/>
                    <a:lstStyle/>
                    <a:p>
                      <a:r>
                        <a:rPr lang="en-GB" sz="900" dirty="0">
                          <a:latin typeface="+mj-lt"/>
                        </a:rPr>
                        <a:t>High</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latin typeface="+mj-lt"/>
                        </a:rPr>
                        <a:t>54 (13)</a:t>
                      </a:r>
                      <a:endParaRPr lang="en-GB" sz="900" dirty="0">
                        <a:latin typeface="+mj-lt"/>
                      </a:endParaRP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latin typeface="+mj-lt"/>
                        </a:rPr>
                        <a:t>0.76</a:t>
                      </a:r>
                      <a:endParaRPr lang="en-GB" sz="900" dirty="0">
                        <a:latin typeface="+mj-lt"/>
                      </a:endParaRP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latin typeface="+mj-lt"/>
                        </a:rPr>
                        <a:t>0.67 </a:t>
                      </a:r>
                      <a:r>
                        <a:rPr lang="en-GB" sz="900" dirty="0">
                          <a:latin typeface="+mj-lt"/>
                        </a:rPr>
                        <a:t>(</a:t>
                      </a:r>
                      <a:r>
                        <a:rPr lang="en-GB" sz="900" dirty="0" smtClean="0">
                          <a:latin typeface="+mj-lt"/>
                        </a:rPr>
                        <a:t>0.37, 1.23)</a:t>
                      </a:r>
                      <a:endParaRPr lang="en-GB" sz="900" dirty="0">
                        <a:latin typeface="+mj-lt"/>
                      </a:endParaRPr>
                    </a:p>
                  </a:txBody>
                  <a:tcPr marL="36000" marR="3600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13584483"/>
                  </a:ext>
                </a:extLst>
              </a:tr>
              <a:tr h="0">
                <a:tc>
                  <a:txBody>
                    <a:bodyPr/>
                    <a:lstStyle/>
                    <a:p>
                      <a:r>
                        <a:rPr lang="en-GB" sz="900" dirty="0">
                          <a:latin typeface="+mj-lt"/>
                        </a:rPr>
                        <a:t>Low</a:t>
                      </a:r>
                    </a:p>
                  </a:txBody>
                  <a:tcPr marL="36000" marR="36000"/>
                </a:tc>
                <a:tc>
                  <a:txBody>
                    <a:bodyPr/>
                    <a:lstStyle/>
                    <a:p>
                      <a:pPr algn="ctr"/>
                      <a:r>
                        <a:rPr lang="en-GB" sz="900" dirty="0" smtClean="0">
                          <a:latin typeface="+mj-lt"/>
                        </a:rPr>
                        <a:t>230 (95)</a:t>
                      </a:r>
                      <a:endParaRPr lang="en-GB" sz="900" dirty="0">
                        <a:latin typeface="+mj-lt"/>
                      </a:endParaRPr>
                    </a:p>
                  </a:txBody>
                  <a:tcPr marL="36000" marR="36000"/>
                </a:tc>
                <a:tc>
                  <a:txBody>
                    <a:bodyPr/>
                    <a:lstStyle/>
                    <a:p>
                      <a:pPr algn="ctr"/>
                      <a:r>
                        <a:rPr lang="en-GB" sz="900" dirty="0" smtClean="0">
                          <a:latin typeface="+mj-lt"/>
                        </a:rPr>
                        <a:t>0.58</a:t>
                      </a:r>
                      <a:endParaRPr lang="en-GB" sz="900" dirty="0">
                        <a:latin typeface="+mj-lt"/>
                      </a:endParaRPr>
                    </a:p>
                  </a:txBody>
                  <a:tcPr marL="36000" marR="36000"/>
                </a:tc>
                <a:tc>
                  <a:txBody>
                    <a:bodyPr/>
                    <a:lstStyle/>
                    <a:p>
                      <a:pPr algn="ctr"/>
                      <a:r>
                        <a:rPr lang="en-GB" sz="900" dirty="0" smtClean="0">
                          <a:latin typeface="+mj-lt"/>
                        </a:rPr>
                        <a:t>Ref.</a:t>
                      </a:r>
                      <a:endParaRPr lang="en-GB" sz="900" dirty="0">
                        <a:latin typeface="+mj-lt"/>
                      </a:endParaRPr>
                    </a:p>
                  </a:txBody>
                  <a:tcPr marL="36000" marR="36000"/>
                </a:tc>
                <a:extLst>
                  <a:ext uri="{0D108BD9-81ED-4DB2-BD59-A6C34878D82A}">
                    <a16:rowId xmlns="" xmlns:a16="http://schemas.microsoft.com/office/drawing/2014/main" val="519193353"/>
                  </a:ext>
                </a:extLst>
              </a:tr>
            </a:tbl>
          </a:graphicData>
        </a:graphic>
      </p:graphicFrame>
      <p:sp>
        <p:nvSpPr>
          <p:cNvPr id="53" name="TextBox 52"/>
          <p:cNvSpPr txBox="1"/>
          <p:nvPr/>
        </p:nvSpPr>
        <p:spPr>
          <a:xfrm>
            <a:off x="1252947" y="3555992"/>
            <a:ext cx="1178528" cy="553998"/>
          </a:xfrm>
          <a:prstGeom prst="rect">
            <a:avLst/>
          </a:prstGeom>
          <a:noFill/>
        </p:spPr>
        <p:txBody>
          <a:bodyPr wrap="none" rtlCol="0">
            <a:spAutoFit/>
          </a:bodyPr>
          <a:lstStyle/>
          <a:p>
            <a:r>
              <a:rPr lang="en-GB" sz="1000" dirty="0">
                <a:solidFill>
                  <a:srgbClr val="4D4D4D"/>
                </a:solidFill>
              </a:rPr>
              <a:t>TIL high</a:t>
            </a:r>
          </a:p>
          <a:p>
            <a:r>
              <a:rPr lang="en-GB" sz="1000" dirty="0">
                <a:solidFill>
                  <a:srgbClr val="4D4D4D"/>
                </a:solidFill>
              </a:rPr>
              <a:t>TIL low</a:t>
            </a:r>
          </a:p>
          <a:p>
            <a:r>
              <a:rPr lang="en-GB" sz="1000" dirty="0">
                <a:solidFill>
                  <a:srgbClr val="4D4D4D"/>
                </a:solidFill>
              </a:rPr>
              <a:t>Adjusted </a:t>
            </a:r>
            <a:r>
              <a:rPr lang="en-GB" sz="1000" dirty="0" smtClean="0">
                <a:solidFill>
                  <a:srgbClr val="4D4D4D"/>
                </a:solidFill>
              </a:rPr>
              <a:t>p=0.013</a:t>
            </a:r>
            <a:endParaRPr lang="en-GB" sz="1000" dirty="0">
              <a:solidFill>
                <a:srgbClr val="4D4D4D"/>
              </a:solidFill>
            </a:endParaRPr>
          </a:p>
        </p:txBody>
      </p:sp>
      <p:sp>
        <p:nvSpPr>
          <p:cNvPr id="54" name="Freeform 29"/>
          <p:cNvSpPr>
            <a:spLocks/>
          </p:cNvSpPr>
          <p:nvPr/>
        </p:nvSpPr>
        <p:spPr bwMode="auto">
          <a:xfrm>
            <a:off x="920457" y="2385670"/>
            <a:ext cx="2162175" cy="779463"/>
          </a:xfrm>
          <a:custGeom>
            <a:avLst/>
            <a:gdLst>
              <a:gd name="T0" fmla="*/ 1304 w 1362"/>
              <a:gd name="T1" fmla="*/ 483 h 491"/>
              <a:gd name="T2" fmla="*/ 1243 w 1362"/>
              <a:gd name="T3" fmla="*/ 479 h 491"/>
              <a:gd name="T4" fmla="*/ 1193 w 1362"/>
              <a:gd name="T5" fmla="*/ 460 h 491"/>
              <a:gd name="T6" fmla="*/ 1119 w 1362"/>
              <a:gd name="T7" fmla="*/ 450 h 491"/>
              <a:gd name="T8" fmla="*/ 1092 w 1362"/>
              <a:gd name="T9" fmla="*/ 438 h 491"/>
              <a:gd name="T10" fmla="*/ 980 w 1362"/>
              <a:gd name="T11" fmla="*/ 434 h 491"/>
              <a:gd name="T12" fmla="*/ 970 w 1362"/>
              <a:gd name="T13" fmla="*/ 422 h 491"/>
              <a:gd name="T14" fmla="*/ 913 w 1362"/>
              <a:gd name="T15" fmla="*/ 414 h 491"/>
              <a:gd name="T16" fmla="*/ 867 w 1362"/>
              <a:gd name="T17" fmla="*/ 402 h 491"/>
              <a:gd name="T18" fmla="*/ 797 w 1362"/>
              <a:gd name="T19" fmla="*/ 396 h 491"/>
              <a:gd name="T20" fmla="*/ 764 w 1362"/>
              <a:gd name="T21" fmla="*/ 379 h 491"/>
              <a:gd name="T22" fmla="*/ 686 w 1362"/>
              <a:gd name="T23" fmla="*/ 367 h 491"/>
              <a:gd name="T24" fmla="*/ 660 w 1362"/>
              <a:gd name="T25" fmla="*/ 349 h 491"/>
              <a:gd name="T26" fmla="*/ 616 w 1362"/>
              <a:gd name="T27" fmla="*/ 339 h 491"/>
              <a:gd name="T28" fmla="*/ 606 w 1362"/>
              <a:gd name="T29" fmla="*/ 329 h 491"/>
              <a:gd name="T30" fmla="*/ 585 w 1362"/>
              <a:gd name="T31" fmla="*/ 325 h 491"/>
              <a:gd name="T32" fmla="*/ 571 w 1362"/>
              <a:gd name="T33" fmla="*/ 314 h 491"/>
              <a:gd name="T34" fmla="*/ 545 w 1362"/>
              <a:gd name="T35" fmla="*/ 308 h 491"/>
              <a:gd name="T36" fmla="*/ 537 w 1362"/>
              <a:gd name="T37" fmla="*/ 294 h 491"/>
              <a:gd name="T38" fmla="*/ 513 w 1362"/>
              <a:gd name="T39" fmla="*/ 286 h 491"/>
              <a:gd name="T40" fmla="*/ 503 w 1362"/>
              <a:gd name="T41" fmla="*/ 274 h 491"/>
              <a:gd name="T42" fmla="*/ 477 w 1362"/>
              <a:gd name="T43" fmla="*/ 266 h 491"/>
              <a:gd name="T44" fmla="*/ 465 w 1362"/>
              <a:gd name="T45" fmla="*/ 249 h 491"/>
              <a:gd name="T46" fmla="*/ 445 w 1362"/>
              <a:gd name="T47" fmla="*/ 243 h 491"/>
              <a:gd name="T48" fmla="*/ 437 w 1362"/>
              <a:gd name="T49" fmla="*/ 231 h 491"/>
              <a:gd name="T50" fmla="*/ 392 w 1362"/>
              <a:gd name="T51" fmla="*/ 223 h 491"/>
              <a:gd name="T52" fmla="*/ 384 w 1362"/>
              <a:gd name="T53" fmla="*/ 203 h 491"/>
              <a:gd name="T54" fmla="*/ 360 w 1362"/>
              <a:gd name="T55" fmla="*/ 193 h 491"/>
              <a:gd name="T56" fmla="*/ 342 w 1362"/>
              <a:gd name="T57" fmla="*/ 174 h 491"/>
              <a:gd name="T58" fmla="*/ 310 w 1362"/>
              <a:gd name="T59" fmla="*/ 164 h 491"/>
              <a:gd name="T60" fmla="*/ 302 w 1362"/>
              <a:gd name="T61" fmla="*/ 148 h 491"/>
              <a:gd name="T62" fmla="*/ 288 w 1362"/>
              <a:gd name="T63" fmla="*/ 140 h 491"/>
              <a:gd name="T64" fmla="*/ 282 w 1362"/>
              <a:gd name="T65" fmla="*/ 130 h 491"/>
              <a:gd name="T66" fmla="*/ 268 w 1362"/>
              <a:gd name="T67" fmla="*/ 118 h 491"/>
              <a:gd name="T68" fmla="*/ 260 w 1362"/>
              <a:gd name="T69" fmla="*/ 103 h 491"/>
              <a:gd name="T70" fmla="*/ 241 w 1362"/>
              <a:gd name="T71" fmla="*/ 97 h 491"/>
              <a:gd name="T72" fmla="*/ 231 w 1362"/>
              <a:gd name="T73" fmla="*/ 85 h 491"/>
              <a:gd name="T74" fmla="*/ 217 w 1362"/>
              <a:gd name="T75" fmla="*/ 79 h 491"/>
              <a:gd name="T76" fmla="*/ 215 w 1362"/>
              <a:gd name="T77" fmla="*/ 65 h 491"/>
              <a:gd name="T78" fmla="*/ 185 w 1362"/>
              <a:gd name="T79" fmla="*/ 55 h 491"/>
              <a:gd name="T80" fmla="*/ 143 w 1362"/>
              <a:gd name="T81" fmla="*/ 38 h 491"/>
              <a:gd name="T82" fmla="*/ 80 w 1362"/>
              <a:gd name="T83" fmla="*/ 28 h 491"/>
              <a:gd name="T84" fmla="*/ 24 w 1362"/>
              <a:gd name="T85" fmla="*/ 1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2" h="491">
                <a:moveTo>
                  <a:pt x="1362" y="491"/>
                </a:moveTo>
                <a:lnTo>
                  <a:pt x="1304" y="491"/>
                </a:lnTo>
                <a:lnTo>
                  <a:pt x="1304" y="483"/>
                </a:lnTo>
                <a:lnTo>
                  <a:pt x="1279" y="483"/>
                </a:lnTo>
                <a:lnTo>
                  <a:pt x="1279" y="479"/>
                </a:lnTo>
                <a:lnTo>
                  <a:pt x="1243" y="479"/>
                </a:lnTo>
                <a:lnTo>
                  <a:pt x="1243" y="469"/>
                </a:lnTo>
                <a:lnTo>
                  <a:pt x="1193" y="469"/>
                </a:lnTo>
                <a:lnTo>
                  <a:pt x="1193" y="460"/>
                </a:lnTo>
                <a:lnTo>
                  <a:pt x="1155" y="460"/>
                </a:lnTo>
                <a:lnTo>
                  <a:pt x="1155" y="450"/>
                </a:lnTo>
                <a:lnTo>
                  <a:pt x="1119" y="450"/>
                </a:lnTo>
                <a:lnTo>
                  <a:pt x="1119" y="448"/>
                </a:lnTo>
                <a:lnTo>
                  <a:pt x="1092" y="448"/>
                </a:lnTo>
                <a:lnTo>
                  <a:pt x="1092" y="438"/>
                </a:lnTo>
                <a:lnTo>
                  <a:pt x="1030" y="438"/>
                </a:lnTo>
                <a:lnTo>
                  <a:pt x="1028" y="434"/>
                </a:lnTo>
                <a:lnTo>
                  <a:pt x="980" y="434"/>
                </a:lnTo>
                <a:lnTo>
                  <a:pt x="980" y="428"/>
                </a:lnTo>
                <a:lnTo>
                  <a:pt x="970" y="428"/>
                </a:lnTo>
                <a:lnTo>
                  <a:pt x="970" y="422"/>
                </a:lnTo>
                <a:lnTo>
                  <a:pt x="941" y="422"/>
                </a:lnTo>
                <a:lnTo>
                  <a:pt x="941" y="414"/>
                </a:lnTo>
                <a:lnTo>
                  <a:pt x="913" y="414"/>
                </a:lnTo>
                <a:lnTo>
                  <a:pt x="913" y="410"/>
                </a:lnTo>
                <a:lnTo>
                  <a:pt x="867" y="410"/>
                </a:lnTo>
                <a:lnTo>
                  <a:pt x="867" y="402"/>
                </a:lnTo>
                <a:lnTo>
                  <a:pt x="833" y="402"/>
                </a:lnTo>
                <a:lnTo>
                  <a:pt x="833" y="396"/>
                </a:lnTo>
                <a:lnTo>
                  <a:pt x="797" y="396"/>
                </a:lnTo>
                <a:lnTo>
                  <a:pt x="797" y="387"/>
                </a:lnTo>
                <a:lnTo>
                  <a:pt x="764" y="387"/>
                </a:lnTo>
                <a:lnTo>
                  <a:pt x="764" y="379"/>
                </a:lnTo>
                <a:lnTo>
                  <a:pt x="718" y="379"/>
                </a:lnTo>
                <a:lnTo>
                  <a:pt x="718" y="367"/>
                </a:lnTo>
                <a:lnTo>
                  <a:pt x="686" y="367"/>
                </a:lnTo>
                <a:lnTo>
                  <a:pt x="686" y="357"/>
                </a:lnTo>
                <a:lnTo>
                  <a:pt x="660" y="357"/>
                </a:lnTo>
                <a:lnTo>
                  <a:pt x="660" y="349"/>
                </a:lnTo>
                <a:lnTo>
                  <a:pt x="632" y="349"/>
                </a:lnTo>
                <a:lnTo>
                  <a:pt x="632" y="339"/>
                </a:lnTo>
                <a:lnTo>
                  <a:pt x="616" y="339"/>
                </a:lnTo>
                <a:lnTo>
                  <a:pt x="616" y="333"/>
                </a:lnTo>
                <a:lnTo>
                  <a:pt x="606" y="333"/>
                </a:lnTo>
                <a:lnTo>
                  <a:pt x="606" y="329"/>
                </a:lnTo>
                <a:lnTo>
                  <a:pt x="595" y="329"/>
                </a:lnTo>
                <a:lnTo>
                  <a:pt x="595" y="325"/>
                </a:lnTo>
                <a:lnTo>
                  <a:pt x="585" y="325"/>
                </a:lnTo>
                <a:lnTo>
                  <a:pt x="585" y="316"/>
                </a:lnTo>
                <a:lnTo>
                  <a:pt x="571" y="316"/>
                </a:lnTo>
                <a:lnTo>
                  <a:pt x="571" y="314"/>
                </a:lnTo>
                <a:lnTo>
                  <a:pt x="561" y="314"/>
                </a:lnTo>
                <a:lnTo>
                  <a:pt x="561" y="308"/>
                </a:lnTo>
                <a:lnTo>
                  <a:pt x="545" y="308"/>
                </a:lnTo>
                <a:lnTo>
                  <a:pt x="545" y="302"/>
                </a:lnTo>
                <a:lnTo>
                  <a:pt x="537" y="302"/>
                </a:lnTo>
                <a:lnTo>
                  <a:pt x="537" y="294"/>
                </a:lnTo>
                <a:lnTo>
                  <a:pt x="525" y="294"/>
                </a:lnTo>
                <a:lnTo>
                  <a:pt x="525" y="286"/>
                </a:lnTo>
                <a:lnTo>
                  <a:pt x="513" y="286"/>
                </a:lnTo>
                <a:lnTo>
                  <a:pt x="513" y="276"/>
                </a:lnTo>
                <a:lnTo>
                  <a:pt x="503" y="276"/>
                </a:lnTo>
                <a:lnTo>
                  <a:pt x="503" y="274"/>
                </a:lnTo>
                <a:lnTo>
                  <a:pt x="493" y="274"/>
                </a:lnTo>
                <a:lnTo>
                  <a:pt x="493" y="266"/>
                </a:lnTo>
                <a:lnTo>
                  <a:pt x="477" y="266"/>
                </a:lnTo>
                <a:lnTo>
                  <a:pt x="477" y="256"/>
                </a:lnTo>
                <a:lnTo>
                  <a:pt x="465" y="256"/>
                </a:lnTo>
                <a:lnTo>
                  <a:pt x="465" y="249"/>
                </a:lnTo>
                <a:lnTo>
                  <a:pt x="449" y="249"/>
                </a:lnTo>
                <a:lnTo>
                  <a:pt x="449" y="243"/>
                </a:lnTo>
                <a:lnTo>
                  <a:pt x="445" y="243"/>
                </a:lnTo>
                <a:lnTo>
                  <a:pt x="445" y="235"/>
                </a:lnTo>
                <a:lnTo>
                  <a:pt x="437" y="235"/>
                </a:lnTo>
                <a:lnTo>
                  <a:pt x="437" y="231"/>
                </a:lnTo>
                <a:lnTo>
                  <a:pt x="410" y="231"/>
                </a:lnTo>
                <a:lnTo>
                  <a:pt x="410" y="223"/>
                </a:lnTo>
                <a:lnTo>
                  <a:pt x="392" y="223"/>
                </a:lnTo>
                <a:lnTo>
                  <a:pt x="392" y="211"/>
                </a:lnTo>
                <a:lnTo>
                  <a:pt x="384" y="211"/>
                </a:lnTo>
                <a:lnTo>
                  <a:pt x="384" y="203"/>
                </a:lnTo>
                <a:lnTo>
                  <a:pt x="372" y="203"/>
                </a:lnTo>
                <a:lnTo>
                  <a:pt x="372" y="193"/>
                </a:lnTo>
                <a:lnTo>
                  <a:pt x="360" y="193"/>
                </a:lnTo>
                <a:lnTo>
                  <a:pt x="360" y="187"/>
                </a:lnTo>
                <a:lnTo>
                  <a:pt x="342" y="187"/>
                </a:lnTo>
                <a:lnTo>
                  <a:pt x="342" y="174"/>
                </a:lnTo>
                <a:lnTo>
                  <a:pt x="326" y="174"/>
                </a:lnTo>
                <a:lnTo>
                  <a:pt x="326" y="164"/>
                </a:lnTo>
                <a:lnTo>
                  <a:pt x="310" y="164"/>
                </a:lnTo>
                <a:lnTo>
                  <a:pt x="310" y="158"/>
                </a:lnTo>
                <a:lnTo>
                  <a:pt x="302" y="158"/>
                </a:lnTo>
                <a:lnTo>
                  <a:pt x="302" y="148"/>
                </a:lnTo>
                <a:lnTo>
                  <a:pt x="294" y="148"/>
                </a:lnTo>
                <a:lnTo>
                  <a:pt x="294" y="140"/>
                </a:lnTo>
                <a:lnTo>
                  <a:pt x="288" y="140"/>
                </a:lnTo>
                <a:lnTo>
                  <a:pt x="288" y="136"/>
                </a:lnTo>
                <a:lnTo>
                  <a:pt x="282" y="136"/>
                </a:lnTo>
                <a:lnTo>
                  <a:pt x="282" y="130"/>
                </a:lnTo>
                <a:lnTo>
                  <a:pt x="274" y="130"/>
                </a:lnTo>
                <a:lnTo>
                  <a:pt x="274" y="118"/>
                </a:lnTo>
                <a:lnTo>
                  <a:pt x="268" y="118"/>
                </a:lnTo>
                <a:lnTo>
                  <a:pt x="268" y="111"/>
                </a:lnTo>
                <a:lnTo>
                  <a:pt x="260" y="111"/>
                </a:lnTo>
                <a:lnTo>
                  <a:pt x="260" y="103"/>
                </a:lnTo>
                <a:lnTo>
                  <a:pt x="247" y="103"/>
                </a:lnTo>
                <a:lnTo>
                  <a:pt x="247" y="97"/>
                </a:lnTo>
                <a:lnTo>
                  <a:pt x="241" y="97"/>
                </a:lnTo>
                <a:lnTo>
                  <a:pt x="241" y="93"/>
                </a:lnTo>
                <a:lnTo>
                  <a:pt x="231" y="93"/>
                </a:lnTo>
                <a:lnTo>
                  <a:pt x="231" y="85"/>
                </a:lnTo>
                <a:lnTo>
                  <a:pt x="225" y="85"/>
                </a:lnTo>
                <a:lnTo>
                  <a:pt x="225" y="79"/>
                </a:lnTo>
                <a:lnTo>
                  <a:pt x="217" y="79"/>
                </a:lnTo>
                <a:lnTo>
                  <a:pt x="217" y="73"/>
                </a:lnTo>
                <a:lnTo>
                  <a:pt x="215" y="73"/>
                </a:lnTo>
                <a:lnTo>
                  <a:pt x="215" y="65"/>
                </a:lnTo>
                <a:lnTo>
                  <a:pt x="203" y="65"/>
                </a:lnTo>
                <a:lnTo>
                  <a:pt x="203" y="55"/>
                </a:lnTo>
                <a:lnTo>
                  <a:pt x="185" y="55"/>
                </a:lnTo>
                <a:lnTo>
                  <a:pt x="185" y="45"/>
                </a:lnTo>
                <a:lnTo>
                  <a:pt x="143" y="45"/>
                </a:lnTo>
                <a:lnTo>
                  <a:pt x="143" y="38"/>
                </a:lnTo>
                <a:lnTo>
                  <a:pt x="111" y="38"/>
                </a:lnTo>
                <a:lnTo>
                  <a:pt x="111" y="28"/>
                </a:lnTo>
                <a:lnTo>
                  <a:pt x="80" y="28"/>
                </a:lnTo>
                <a:lnTo>
                  <a:pt x="80" y="20"/>
                </a:lnTo>
                <a:lnTo>
                  <a:pt x="24" y="20"/>
                </a:lnTo>
                <a:lnTo>
                  <a:pt x="24" y="10"/>
                </a:lnTo>
                <a:lnTo>
                  <a:pt x="0" y="1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Freeform 30"/>
          <p:cNvSpPr>
            <a:spLocks/>
          </p:cNvSpPr>
          <p:nvPr/>
        </p:nvSpPr>
        <p:spPr bwMode="auto">
          <a:xfrm>
            <a:off x="933157" y="2399957"/>
            <a:ext cx="2149475" cy="460375"/>
          </a:xfrm>
          <a:custGeom>
            <a:avLst/>
            <a:gdLst>
              <a:gd name="T0" fmla="*/ 0 w 1354"/>
              <a:gd name="T1" fmla="*/ 0 h 290"/>
              <a:gd name="T2" fmla="*/ 85 w 1354"/>
              <a:gd name="T3" fmla="*/ 0 h 290"/>
              <a:gd name="T4" fmla="*/ 85 w 1354"/>
              <a:gd name="T5" fmla="*/ 16 h 290"/>
              <a:gd name="T6" fmla="*/ 103 w 1354"/>
              <a:gd name="T7" fmla="*/ 16 h 290"/>
              <a:gd name="T8" fmla="*/ 103 w 1354"/>
              <a:gd name="T9" fmla="*/ 26 h 290"/>
              <a:gd name="T10" fmla="*/ 221 w 1354"/>
              <a:gd name="T11" fmla="*/ 26 h 290"/>
              <a:gd name="T12" fmla="*/ 221 w 1354"/>
              <a:gd name="T13" fmla="*/ 53 h 290"/>
              <a:gd name="T14" fmla="*/ 308 w 1354"/>
              <a:gd name="T15" fmla="*/ 53 h 290"/>
              <a:gd name="T16" fmla="*/ 308 w 1354"/>
              <a:gd name="T17" fmla="*/ 63 h 290"/>
              <a:gd name="T18" fmla="*/ 314 w 1354"/>
              <a:gd name="T19" fmla="*/ 63 h 290"/>
              <a:gd name="T20" fmla="*/ 314 w 1354"/>
              <a:gd name="T21" fmla="*/ 73 h 290"/>
              <a:gd name="T22" fmla="*/ 320 w 1354"/>
              <a:gd name="T23" fmla="*/ 73 h 290"/>
              <a:gd name="T24" fmla="*/ 320 w 1354"/>
              <a:gd name="T25" fmla="*/ 85 h 290"/>
              <a:gd name="T26" fmla="*/ 342 w 1354"/>
              <a:gd name="T27" fmla="*/ 85 h 290"/>
              <a:gd name="T28" fmla="*/ 342 w 1354"/>
              <a:gd name="T29" fmla="*/ 97 h 290"/>
              <a:gd name="T30" fmla="*/ 366 w 1354"/>
              <a:gd name="T31" fmla="*/ 97 h 290"/>
              <a:gd name="T32" fmla="*/ 366 w 1354"/>
              <a:gd name="T33" fmla="*/ 114 h 290"/>
              <a:gd name="T34" fmla="*/ 410 w 1354"/>
              <a:gd name="T35" fmla="*/ 114 h 290"/>
              <a:gd name="T36" fmla="*/ 410 w 1354"/>
              <a:gd name="T37" fmla="*/ 126 h 290"/>
              <a:gd name="T38" fmla="*/ 429 w 1354"/>
              <a:gd name="T39" fmla="*/ 126 h 290"/>
              <a:gd name="T40" fmla="*/ 429 w 1354"/>
              <a:gd name="T41" fmla="*/ 140 h 290"/>
              <a:gd name="T42" fmla="*/ 455 w 1354"/>
              <a:gd name="T43" fmla="*/ 140 h 290"/>
              <a:gd name="T44" fmla="*/ 455 w 1354"/>
              <a:gd name="T45" fmla="*/ 160 h 290"/>
              <a:gd name="T46" fmla="*/ 531 w 1354"/>
              <a:gd name="T47" fmla="*/ 160 h 290"/>
              <a:gd name="T48" fmla="*/ 531 w 1354"/>
              <a:gd name="T49" fmla="*/ 172 h 290"/>
              <a:gd name="T50" fmla="*/ 640 w 1354"/>
              <a:gd name="T51" fmla="*/ 172 h 290"/>
              <a:gd name="T52" fmla="*/ 640 w 1354"/>
              <a:gd name="T53" fmla="*/ 179 h 290"/>
              <a:gd name="T54" fmla="*/ 646 w 1354"/>
              <a:gd name="T55" fmla="*/ 179 h 290"/>
              <a:gd name="T56" fmla="*/ 646 w 1354"/>
              <a:gd name="T57" fmla="*/ 185 h 290"/>
              <a:gd name="T58" fmla="*/ 686 w 1354"/>
              <a:gd name="T59" fmla="*/ 185 h 290"/>
              <a:gd name="T60" fmla="*/ 686 w 1354"/>
              <a:gd name="T61" fmla="*/ 197 h 290"/>
              <a:gd name="T62" fmla="*/ 692 w 1354"/>
              <a:gd name="T63" fmla="*/ 197 h 290"/>
              <a:gd name="T64" fmla="*/ 692 w 1354"/>
              <a:gd name="T65" fmla="*/ 205 h 290"/>
              <a:gd name="T66" fmla="*/ 797 w 1354"/>
              <a:gd name="T67" fmla="*/ 205 h 290"/>
              <a:gd name="T68" fmla="*/ 797 w 1354"/>
              <a:gd name="T69" fmla="*/ 215 h 290"/>
              <a:gd name="T70" fmla="*/ 1012 w 1354"/>
              <a:gd name="T71" fmla="*/ 215 h 290"/>
              <a:gd name="T72" fmla="*/ 1012 w 1354"/>
              <a:gd name="T73" fmla="*/ 229 h 290"/>
              <a:gd name="T74" fmla="*/ 1064 w 1354"/>
              <a:gd name="T75" fmla="*/ 229 h 290"/>
              <a:gd name="T76" fmla="*/ 1064 w 1354"/>
              <a:gd name="T77" fmla="*/ 245 h 290"/>
              <a:gd name="T78" fmla="*/ 1092 w 1354"/>
              <a:gd name="T79" fmla="*/ 245 h 290"/>
              <a:gd name="T80" fmla="*/ 1092 w 1354"/>
              <a:gd name="T81" fmla="*/ 262 h 290"/>
              <a:gd name="T82" fmla="*/ 1155 w 1354"/>
              <a:gd name="T83" fmla="*/ 262 h 290"/>
              <a:gd name="T84" fmla="*/ 1155 w 1354"/>
              <a:gd name="T85" fmla="*/ 276 h 290"/>
              <a:gd name="T86" fmla="*/ 1175 w 1354"/>
              <a:gd name="T87" fmla="*/ 276 h 290"/>
              <a:gd name="T88" fmla="*/ 1175 w 1354"/>
              <a:gd name="T89" fmla="*/ 290 h 290"/>
              <a:gd name="T90" fmla="*/ 1354 w 1354"/>
              <a:gd name="T91"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4" h="290">
                <a:moveTo>
                  <a:pt x="0" y="0"/>
                </a:moveTo>
                <a:lnTo>
                  <a:pt x="85" y="0"/>
                </a:lnTo>
                <a:lnTo>
                  <a:pt x="85" y="16"/>
                </a:lnTo>
                <a:lnTo>
                  <a:pt x="103" y="16"/>
                </a:lnTo>
                <a:lnTo>
                  <a:pt x="103" y="26"/>
                </a:lnTo>
                <a:lnTo>
                  <a:pt x="221" y="26"/>
                </a:lnTo>
                <a:lnTo>
                  <a:pt x="221" y="53"/>
                </a:lnTo>
                <a:lnTo>
                  <a:pt x="308" y="53"/>
                </a:lnTo>
                <a:lnTo>
                  <a:pt x="308" y="63"/>
                </a:lnTo>
                <a:lnTo>
                  <a:pt x="314" y="63"/>
                </a:lnTo>
                <a:lnTo>
                  <a:pt x="314" y="73"/>
                </a:lnTo>
                <a:lnTo>
                  <a:pt x="320" y="73"/>
                </a:lnTo>
                <a:lnTo>
                  <a:pt x="320" y="85"/>
                </a:lnTo>
                <a:lnTo>
                  <a:pt x="342" y="85"/>
                </a:lnTo>
                <a:lnTo>
                  <a:pt x="342" y="97"/>
                </a:lnTo>
                <a:lnTo>
                  <a:pt x="366" y="97"/>
                </a:lnTo>
                <a:lnTo>
                  <a:pt x="366" y="114"/>
                </a:lnTo>
                <a:lnTo>
                  <a:pt x="410" y="114"/>
                </a:lnTo>
                <a:lnTo>
                  <a:pt x="410" y="126"/>
                </a:lnTo>
                <a:lnTo>
                  <a:pt x="429" y="126"/>
                </a:lnTo>
                <a:lnTo>
                  <a:pt x="429" y="140"/>
                </a:lnTo>
                <a:lnTo>
                  <a:pt x="455" y="140"/>
                </a:lnTo>
                <a:lnTo>
                  <a:pt x="455" y="160"/>
                </a:lnTo>
                <a:lnTo>
                  <a:pt x="531" y="160"/>
                </a:lnTo>
                <a:lnTo>
                  <a:pt x="531" y="172"/>
                </a:lnTo>
                <a:lnTo>
                  <a:pt x="640" y="172"/>
                </a:lnTo>
                <a:lnTo>
                  <a:pt x="640" y="179"/>
                </a:lnTo>
                <a:lnTo>
                  <a:pt x="646" y="179"/>
                </a:lnTo>
                <a:lnTo>
                  <a:pt x="646" y="185"/>
                </a:lnTo>
                <a:lnTo>
                  <a:pt x="686" y="185"/>
                </a:lnTo>
                <a:lnTo>
                  <a:pt x="686" y="197"/>
                </a:lnTo>
                <a:lnTo>
                  <a:pt x="692" y="197"/>
                </a:lnTo>
                <a:lnTo>
                  <a:pt x="692" y="205"/>
                </a:lnTo>
                <a:lnTo>
                  <a:pt x="797" y="205"/>
                </a:lnTo>
                <a:lnTo>
                  <a:pt x="797" y="215"/>
                </a:lnTo>
                <a:lnTo>
                  <a:pt x="1012" y="215"/>
                </a:lnTo>
                <a:lnTo>
                  <a:pt x="1012" y="229"/>
                </a:lnTo>
                <a:lnTo>
                  <a:pt x="1064" y="229"/>
                </a:lnTo>
                <a:lnTo>
                  <a:pt x="1064" y="245"/>
                </a:lnTo>
                <a:lnTo>
                  <a:pt x="1092" y="245"/>
                </a:lnTo>
                <a:lnTo>
                  <a:pt x="1092" y="262"/>
                </a:lnTo>
                <a:lnTo>
                  <a:pt x="1155" y="262"/>
                </a:lnTo>
                <a:lnTo>
                  <a:pt x="1155" y="276"/>
                </a:lnTo>
                <a:lnTo>
                  <a:pt x="1175" y="276"/>
                </a:lnTo>
                <a:lnTo>
                  <a:pt x="1175" y="290"/>
                </a:lnTo>
                <a:lnTo>
                  <a:pt x="1354" y="29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56" name="Straight Connector 55"/>
          <p:cNvCxnSpPr/>
          <p:nvPr/>
        </p:nvCxnSpPr>
        <p:spPr>
          <a:xfrm>
            <a:off x="1165106" y="3678689"/>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1165106" y="3835851"/>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8" name="TextBox 57"/>
          <p:cNvSpPr txBox="1"/>
          <p:nvPr/>
        </p:nvSpPr>
        <p:spPr>
          <a:xfrm rot="16200000">
            <a:off x="2158123" y="3503192"/>
            <a:ext cx="2199640" cy="246221"/>
          </a:xfrm>
          <a:prstGeom prst="rect">
            <a:avLst/>
          </a:prstGeom>
          <a:noFill/>
        </p:spPr>
        <p:txBody>
          <a:bodyPr wrap="none" rtlCol="0">
            <a:spAutoFit/>
          </a:bodyPr>
          <a:lstStyle/>
          <a:p>
            <a:pPr algn="ctr"/>
            <a:r>
              <a:rPr lang="en-GB" sz="1000" b="1" dirty="0">
                <a:solidFill>
                  <a:srgbClr val="4D4D4D"/>
                </a:solidFill>
              </a:rPr>
              <a:t>Proportion alive and disease-free</a:t>
            </a:r>
          </a:p>
        </p:txBody>
      </p:sp>
      <p:sp>
        <p:nvSpPr>
          <p:cNvPr id="59" name="TextBox 58"/>
          <p:cNvSpPr txBox="1"/>
          <p:nvPr/>
        </p:nvSpPr>
        <p:spPr>
          <a:xfrm>
            <a:off x="4338405" y="5067904"/>
            <a:ext cx="936475" cy="246221"/>
          </a:xfrm>
          <a:prstGeom prst="rect">
            <a:avLst/>
          </a:prstGeom>
          <a:noFill/>
        </p:spPr>
        <p:txBody>
          <a:bodyPr wrap="none" rtlCol="0">
            <a:spAutoFit/>
          </a:bodyPr>
          <a:lstStyle/>
          <a:p>
            <a:pPr algn="ctr"/>
            <a:r>
              <a:rPr lang="en-GB" sz="1000" b="1" dirty="0">
                <a:solidFill>
                  <a:srgbClr val="4D4D4D"/>
                </a:solidFill>
              </a:rPr>
              <a:t>Time (years)</a:t>
            </a:r>
          </a:p>
        </p:txBody>
      </p:sp>
      <p:sp>
        <p:nvSpPr>
          <p:cNvPr id="60" name="TextBox 59"/>
          <p:cNvSpPr txBox="1"/>
          <p:nvPr/>
        </p:nvSpPr>
        <p:spPr>
          <a:xfrm>
            <a:off x="3653536" y="4918679"/>
            <a:ext cx="255198" cy="246221"/>
          </a:xfrm>
          <a:prstGeom prst="rect">
            <a:avLst/>
          </a:prstGeom>
          <a:noFill/>
        </p:spPr>
        <p:txBody>
          <a:bodyPr wrap="none" rtlCol="0">
            <a:spAutoFit/>
          </a:bodyPr>
          <a:lstStyle/>
          <a:p>
            <a:pPr algn="ctr"/>
            <a:r>
              <a:rPr lang="en-GB" sz="1000" dirty="0">
                <a:solidFill>
                  <a:srgbClr val="4D4D4D"/>
                </a:solidFill>
              </a:rPr>
              <a:t>0</a:t>
            </a:r>
          </a:p>
        </p:txBody>
      </p:sp>
      <p:sp>
        <p:nvSpPr>
          <p:cNvPr id="61" name="TextBox 60"/>
          <p:cNvSpPr txBox="1"/>
          <p:nvPr/>
        </p:nvSpPr>
        <p:spPr>
          <a:xfrm>
            <a:off x="4083589" y="4918679"/>
            <a:ext cx="255199" cy="246221"/>
          </a:xfrm>
          <a:prstGeom prst="rect">
            <a:avLst/>
          </a:prstGeom>
          <a:noFill/>
        </p:spPr>
        <p:txBody>
          <a:bodyPr wrap="none" rtlCol="0">
            <a:spAutoFit/>
          </a:bodyPr>
          <a:lstStyle/>
          <a:p>
            <a:pPr algn="ctr"/>
            <a:r>
              <a:rPr lang="en-GB" sz="1000" dirty="0">
                <a:solidFill>
                  <a:srgbClr val="4D4D4D"/>
                </a:solidFill>
              </a:rPr>
              <a:t>1</a:t>
            </a:r>
          </a:p>
        </p:txBody>
      </p:sp>
      <p:sp>
        <p:nvSpPr>
          <p:cNvPr id="62" name="TextBox 61"/>
          <p:cNvSpPr txBox="1"/>
          <p:nvPr/>
        </p:nvSpPr>
        <p:spPr>
          <a:xfrm>
            <a:off x="4513643" y="4918679"/>
            <a:ext cx="255199" cy="246221"/>
          </a:xfrm>
          <a:prstGeom prst="rect">
            <a:avLst/>
          </a:prstGeom>
          <a:noFill/>
        </p:spPr>
        <p:txBody>
          <a:bodyPr wrap="none" rtlCol="0">
            <a:spAutoFit/>
          </a:bodyPr>
          <a:lstStyle/>
          <a:p>
            <a:pPr algn="ctr"/>
            <a:r>
              <a:rPr lang="en-GB" sz="1000" dirty="0">
                <a:solidFill>
                  <a:srgbClr val="4D4D4D"/>
                </a:solidFill>
              </a:rPr>
              <a:t>2</a:t>
            </a:r>
          </a:p>
        </p:txBody>
      </p:sp>
      <p:sp>
        <p:nvSpPr>
          <p:cNvPr id="63" name="TextBox 62"/>
          <p:cNvSpPr txBox="1"/>
          <p:nvPr/>
        </p:nvSpPr>
        <p:spPr>
          <a:xfrm>
            <a:off x="4943697" y="4918679"/>
            <a:ext cx="255199" cy="246221"/>
          </a:xfrm>
          <a:prstGeom prst="rect">
            <a:avLst/>
          </a:prstGeom>
          <a:noFill/>
        </p:spPr>
        <p:txBody>
          <a:bodyPr wrap="none" rtlCol="0">
            <a:spAutoFit/>
          </a:bodyPr>
          <a:lstStyle/>
          <a:p>
            <a:pPr algn="ctr"/>
            <a:r>
              <a:rPr lang="en-GB" sz="1000" dirty="0">
                <a:solidFill>
                  <a:srgbClr val="4D4D4D"/>
                </a:solidFill>
              </a:rPr>
              <a:t>3</a:t>
            </a:r>
          </a:p>
        </p:txBody>
      </p:sp>
      <p:sp>
        <p:nvSpPr>
          <p:cNvPr id="64" name="TextBox 63"/>
          <p:cNvSpPr txBox="1"/>
          <p:nvPr/>
        </p:nvSpPr>
        <p:spPr>
          <a:xfrm>
            <a:off x="5373751" y="4918679"/>
            <a:ext cx="255199" cy="246221"/>
          </a:xfrm>
          <a:prstGeom prst="rect">
            <a:avLst/>
          </a:prstGeom>
          <a:noFill/>
        </p:spPr>
        <p:txBody>
          <a:bodyPr wrap="none" rtlCol="0">
            <a:spAutoFit/>
          </a:bodyPr>
          <a:lstStyle/>
          <a:p>
            <a:pPr algn="ctr"/>
            <a:r>
              <a:rPr lang="en-GB" sz="1000" dirty="0">
                <a:solidFill>
                  <a:srgbClr val="4D4D4D"/>
                </a:solidFill>
              </a:rPr>
              <a:t>4</a:t>
            </a:r>
          </a:p>
        </p:txBody>
      </p:sp>
      <p:sp>
        <p:nvSpPr>
          <p:cNvPr id="65" name="TextBox 64"/>
          <p:cNvSpPr txBox="1"/>
          <p:nvPr/>
        </p:nvSpPr>
        <p:spPr>
          <a:xfrm>
            <a:off x="5803805" y="4918679"/>
            <a:ext cx="255198" cy="246221"/>
          </a:xfrm>
          <a:prstGeom prst="rect">
            <a:avLst/>
          </a:prstGeom>
          <a:noFill/>
        </p:spPr>
        <p:txBody>
          <a:bodyPr wrap="none" rtlCol="0">
            <a:spAutoFit/>
          </a:bodyPr>
          <a:lstStyle/>
          <a:p>
            <a:pPr algn="ctr"/>
            <a:r>
              <a:rPr lang="en-GB" sz="1000" dirty="0">
                <a:solidFill>
                  <a:srgbClr val="4D4D4D"/>
                </a:solidFill>
              </a:rPr>
              <a:t>5</a:t>
            </a:r>
          </a:p>
        </p:txBody>
      </p:sp>
      <p:sp>
        <p:nvSpPr>
          <p:cNvPr id="66" name="TextBox 65"/>
          <p:cNvSpPr txBox="1"/>
          <p:nvPr/>
        </p:nvSpPr>
        <p:spPr>
          <a:xfrm>
            <a:off x="3273415" y="4731354"/>
            <a:ext cx="360997" cy="246221"/>
          </a:xfrm>
          <a:prstGeom prst="rect">
            <a:avLst/>
          </a:prstGeom>
          <a:noFill/>
        </p:spPr>
        <p:txBody>
          <a:bodyPr wrap="none" rtlCol="0">
            <a:spAutoFit/>
          </a:bodyPr>
          <a:lstStyle/>
          <a:p>
            <a:pPr algn="r"/>
            <a:r>
              <a:rPr lang="en-GB" sz="1000" dirty="0">
                <a:solidFill>
                  <a:srgbClr val="4D4D4D"/>
                </a:solidFill>
              </a:rPr>
              <a:t>0.0</a:t>
            </a:r>
          </a:p>
        </p:txBody>
      </p:sp>
      <p:sp>
        <p:nvSpPr>
          <p:cNvPr id="67" name="TextBox 66"/>
          <p:cNvSpPr txBox="1"/>
          <p:nvPr/>
        </p:nvSpPr>
        <p:spPr>
          <a:xfrm>
            <a:off x="3273415" y="4486563"/>
            <a:ext cx="360997" cy="246221"/>
          </a:xfrm>
          <a:prstGeom prst="rect">
            <a:avLst/>
          </a:prstGeom>
          <a:noFill/>
        </p:spPr>
        <p:txBody>
          <a:bodyPr wrap="none" rtlCol="0">
            <a:spAutoFit/>
          </a:bodyPr>
          <a:lstStyle/>
          <a:p>
            <a:pPr algn="r"/>
            <a:r>
              <a:rPr lang="en-GB" sz="1000" dirty="0">
                <a:solidFill>
                  <a:srgbClr val="4D4D4D"/>
                </a:solidFill>
              </a:rPr>
              <a:t>0.1</a:t>
            </a:r>
          </a:p>
        </p:txBody>
      </p:sp>
      <p:sp>
        <p:nvSpPr>
          <p:cNvPr id="68" name="TextBox 67"/>
          <p:cNvSpPr txBox="1"/>
          <p:nvPr/>
        </p:nvSpPr>
        <p:spPr>
          <a:xfrm>
            <a:off x="3273415" y="4241770"/>
            <a:ext cx="360997" cy="246221"/>
          </a:xfrm>
          <a:prstGeom prst="rect">
            <a:avLst/>
          </a:prstGeom>
          <a:noFill/>
        </p:spPr>
        <p:txBody>
          <a:bodyPr wrap="none" rtlCol="0">
            <a:spAutoFit/>
          </a:bodyPr>
          <a:lstStyle/>
          <a:p>
            <a:pPr algn="r"/>
            <a:r>
              <a:rPr lang="en-GB" sz="1000" dirty="0">
                <a:solidFill>
                  <a:srgbClr val="4D4D4D"/>
                </a:solidFill>
              </a:rPr>
              <a:t>0.2</a:t>
            </a:r>
          </a:p>
        </p:txBody>
      </p:sp>
      <p:sp>
        <p:nvSpPr>
          <p:cNvPr id="69" name="TextBox 68"/>
          <p:cNvSpPr txBox="1"/>
          <p:nvPr/>
        </p:nvSpPr>
        <p:spPr>
          <a:xfrm>
            <a:off x="3273415" y="3996977"/>
            <a:ext cx="360997" cy="246221"/>
          </a:xfrm>
          <a:prstGeom prst="rect">
            <a:avLst/>
          </a:prstGeom>
          <a:noFill/>
        </p:spPr>
        <p:txBody>
          <a:bodyPr wrap="none" rtlCol="0">
            <a:spAutoFit/>
          </a:bodyPr>
          <a:lstStyle/>
          <a:p>
            <a:pPr algn="r"/>
            <a:r>
              <a:rPr lang="en-GB" sz="1000" dirty="0">
                <a:solidFill>
                  <a:srgbClr val="4D4D4D"/>
                </a:solidFill>
              </a:rPr>
              <a:t>0.3</a:t>
            </a:r>
          </a:p>
        </p:txBody>
      </p:sp>
      <p:sp>
        <p:nvSpPr>
          <p:cNvPr id="70" name="TextBox 69"/>
          <p:cNvSpPr txBox="1"/>
          <p:nvPr/>
        </p:nvSpPr>
        <p:spPr>
          <a:xfrm>
            <a:off x="3273415" y="3752184"/>
            <a:ext cx="360997" cy="246221"/>
          </a:xfrm>
          <a:prstGeom prst="rect">
            <a:avLst/>
          </a:prstGeom>
          <a:noFill/>
        </p:spPr>
        <p:txBody>
          <a:bodyPr wrap="none" rtlCol="0">
            <a:spAutoFit/>
          </a:bodyPr>
          <a:lstStyle/>
          <a:p>
            <a:pPr algn="r"/>
            <a:r>
              <a:rPr lang="en-GB" sz="1000" dirty="0">
                <a:solidFill>
                  <a:srgbClr val="4D4D4D"/>
                </a:solidFill>
              </a:rPr>
              <a:t>0.4</a:t>
            </a:r>
          </a:p>
        </p:txBody>
      </p:sp>
      <p:sp>
        <p:nvSpPr>
          <p:cNvPr id="71" name="TextBox 70"/>
          <p:cNvSpPr txBox="1"/>
          <p:nvPr/>
        </p:nvSpPr>
        <p:spPr>
          <a:xfrm>
            <a:off x="3273415" y="3507392"/>
            <a:ext cx="360997" cy="246221"/>
          </a:xfrm>
          <a:prstGeom prst="rect">
            <a:avLst/>
          </a:prstGeom>
          <a:noFill/>
        </p:spPr>
        <p:txBody>
          <a:bodyPr wrap="none" rtlCol="0">
            <a:spAutoFit/>
          </a:bodyPr>
          <a:lstStyle/>
          <a:p>
            <a:pPr algn="r"/>
            <a:r>
              <a:rPr lang="en-GB" sz="1000" dirty="0">
                <a:solidFill>
                  <a:srgbClr val="4D4D4D"/>
                </a:solidFill>
              </a:rPr>
              <a:t>0.5</a:t>
            </a:r>
          </a:p>
        </p:txBody>
      </p:sp>
      <p:sp>
        <p:nvSpPr>
          <p:cNvPr id="72" name="TextBox 71"/>
          <p:cNvSpPr txBox="1"/>
          <p:nvPr/>
        </p:nvSpPr>
        <p:spPr>
          <a:xfrm>
            <a:off x="3273415" y="3262599"/>
            <a:ext cx="360997" cy="246221"/>
          </a:xfrm>
          <a:prstGeom prst="rect">
            <a:avLst/>
          </a:prstGeom>
          <a:noFill/>
        </p:spPr>
        <p:txBody>
          <a:bodyPr wrap="none" rtlCol="0">
            <a:spAutoFit/>
          </a:bodyPr>
          <a:lstStyle/>
          <a:p>
            <a:pPr algn="r"/>
            <a:r>
              <a:rPr lang="en-GB" sz="1000" dirty="0">
                <a:solidFill>
                  <a:srgbClr val="4D4D4D"/>
                </a:solidFill>
              </a:rPr>
              <a:t>0.6</a:t>
            </a:r>
          </a:p>
        </p:txBody>
      </p:sp>
      <p:sp>
        <p:nvSpPr>
          <p:cNvPr id="73" name="TextBox 72"/>
          <p:cNvSpPr txBox="1"/>
          <p:nvPr/>
        </p:nvSpPr>
        <p:spPr>
          <a:xfrm>
            <a:off x="3273415" y="3017806"/>
            <a:ext cx="360997" cy="246221"/>
          </a:xfrm>
          <a:prstGeom prst="rect">
            <a:avLst/>
          </a:prstGeom>
          <a:noFill/>
        </p:spPr>
        <p:txBody>
          <a:bodyPr wrap="none" rtlCol="0">
            <a:spAutoFit/>
          </a:bodyPr>
          <a:lstStyle/>
          <a:p>
            <a:pPr algn="r"/>
            <a:r>
              <a:rPr lang="en-GB" sz="1000" dirty="0">
                <a:solidFill>
                  <a:srgbClr val="4D4D4D"/>
                </a:solidFill>
              </a:rPr>
              <a:t>0.7</a:t>
            </a:r>
          </a:p>
        </p:txBody>
      </p:sp>
      <p:sp>
        <p:nvSpPr>
          <p:cNvPr id="74" name="TextBox 73"/>
          <p:cNvSpPr txBox="1"/>
          <p:nvPr/>
        </p:nvSpPr>
        <p:spPr>
          <a:xfrm>
            <a:off x="3273415" y="2773013"/>
            <a:ext cx="360997" cy="246221"/>
          </a:xfrm>
          <a:prstGeom prst="rect">
            <a:avLst/>
          </a:prstGeom>
          <a:noFill/>
        </p:spPr>
        <p:txBody>
          <a:bodyPr wrap="none" rtlCol="0">
            <a:spAutoFit/>
          </a:bodyPr>
          <a:lstStyle/>
          <a:p>
            <a:pPr algn="r"/>
            <a:r>
              <a:rPr lang="en-GB" sz="1000" dirty="0">
                <a:solidFill>
                  <a:srgbClr val="4D4D4D"/>
                </a:solidFill>
              </a:rPr>
              <a:t>0.8</a:t>
            </a:r>
          </a:p>
        </p:txBody>
      </p:sp>
      <p:sp>
        <p:nvSpPr>
          <p:cNvPr id="75" name="TextBox 74"/>
          <p:cNvSpPr txBox="1"/>
          <p:nvPr/>
        </p:nvSpPr>
        <p:spPr>
          <a:xfrm>
            <a:off x="3273415" y="2528221"/>
            <a:ext cx="360997" cy="246221"/>
          </a:xfrm>
          <a:prstGeom prst="rect">
            <a:avLst/>
          </a:prstGeom>
          <a:noFill/>
        </p:spPr>
        <p:txBody>
          <a:bodyPr wrap="none" rtlCol="0">
            <a:spAutoFit/>
          </a:bodyPr>
          <a:lstStyle/>
          <a:p>
            <a:pPr algn="r"/>
            <a:r>
              <a:rPr lang="en-GB" sz="1000" dirty="0">
                <a:solidFill>
                  <a:srgbClr val="4D4D4D"/>
                </a:solidFill>
              </a:rPr>
              <a:t>0.9</a:t>
            </a:r>
          </a:p>
        </p:txBody>
      </p:sp>
      <p:sp>
        <p:nvSpPr>
          <p:cNvPr id="76" name="TextBox 75"/>
          <p:cNvSpPr txBox="1"/>
          <p:nvPr/>
        </p:nvSpPr>
        <p:spPr>
          <a:xfrm>
            <a:off x="3273415" y="2283429"/>
            <a:ext cx="360997" cy="246221"/>
          </a:xfrm>
          <a:prstGeom prst="rect">
            <a:avLst/>
          </a:prstGeom>
          <a:noFill/>
        </p:spPr>
        <p:txBody>
          <a:bodyPr wrap="none" rtlCol="0">
            <a:spAutoFit/>
          </a:bodyPr>
          <a:lstStyle/>
          <a:p>
            <a:pPr algn="r"/>
            <a:r>
              <a:rPr lang="en-GB" sz="1000" dirty="0">
                <a:solidFill>
                  <a:srgbClr val="4D4D4D"/>
                </a:solidFill>
              </a:rPr>
              <a:t>1.0</a:t>
            </a:r>
          </a:p>
        </p:txBody>
      </p:sp>
      <p:sp>
        <p:nvSpPr>
          <p:cNvPr id="77" name="TextBox 76"/>
          <p:cNvSpPr txBox="1"/>
          <p:nvPr/>
        </p:nvSpPr>
        <p:spPr>
          <a:xfrm>
            <a:off x="3931248" y="2031621"/>
            <a:ext cx="1750800" cy="246221"/>
          </a:xfrm>
          <a:prstGeom prst="rect">
            <a:avLst/>
          </a:prstGeom>
          <a:noFill/>
        </p:spPr>
        <p:txBody>
          <a:bodyPr wrap="none" rtlCol="0">
            <a:spAutoFit/>
          </a:bodyPr>
          <a:lstStyle/>
          <a:p>
            <a:pPr algn="ctr"/>
            <a:r>
              <a:rPr lang="en-GB" sz="1000" b="1" dirty="0" smtClean="0">
                <a:solidFill>
                  <a:srgbClr val="4D4D4D"/>
                </a:solidFill>
              </a:rPr>
              <a:t>KRAS mutant + BRAF WT</a:t>
            </a:r>
            <a:endParaRPr lang="en-GB" sz="1000" b="1" dirty="0">
              <a:solidFill>
                <a:srgbClr val="4D4D4D"/>
              </a:solidFill>
            </a:endParaRPr>
          </a:p>
        </p:txBody>
      </p:sp>
      <p:sp>
        <p:nvSpPr>
          <p:cNvPr id="78" name="Freeform 77"/>
          <p:cNvSpPr/>
          <p:nvPr/>
        </p:nvSpPr>
        <p:spPr>
          <a:xfrm>
            <a:off x="3653679" y="2397577"/>
            <a:ext cx="2286000" cy="2457450"/>
          </a:xfrm>
          <a:custGeom>
            <a:avLst/>
            <a:gdLst>
              <a:gd name="connsiteX0" fmla="*/ 0 w 2286000"/>
              <a:gd name="connsiteY0" fmla="*/ 0 h 2438400"/>
              <a:gd name="connsiteX1" fmla="*/ 0 w 2286000"/>
              <a:gd name="connsiteY1" fmla="*/ 2438400 h 2438400"/>
              <a:gd name="connsiteX2" fmla="*/ 2286000 w 2286000"/>
              <a:gd name="connsiteY2" fmla="*/ 2438400 h 2438400"/>
            </a:gdLst>
            <a:ahLst/>
            <a:cxnLst>
              <a:cxn ang="0">
                <a:pos x="connsiteX0" y="connsiteY0"/>
              </a:cxn>
              <a:cxn ang="0">
                <a:pos x="connsiteX1" y="connsiteY1"/>
              </a:cxn>
              <a:cxn ang="0">
                <a:pos x="connsiteX2" y="connsiteY2"/>
              </a:cxn>
            </a:cxnLst>
            <a:rect l="l" t="t" r="r" b="b"/>
            <a:pathLst>
              <a:path w="2286000" h="2438400">
                <a:moveTo>
                  <a:pt x="0" y="0"/>
                </a:moveTo>
                <a:lnTo>
                  <a:pt x="0" y="2438400"/>
                </a:lnTo>
                <a:lnTo>
                  <a:pt x="2286000" y="24384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79" name="Straight Connector 78"/>
          <p:cNvCxnSpPr/>
          <p:nvPr/>
        </p:nvCxnSpPr>
        <p:spPr>
          <a:xfrm>
            <a:off x="3565085" y="240653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a:off x="3565085" y="2651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a:off x="3565085" y="289623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a:off x="3565085" y="314108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3565085" y="338593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3565085" y="363078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3565085" y="387563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3565085" y="412048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3565085" y="436533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p:nvPr/>
        </p:nvCxnSpPr>
        <p:spPr>
          <a:xfrm>
            <a:off x="3565085" y="461018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3565085" y="48550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rot="5400000">
            <a:off x="3736135"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rot="5400000">
            <a:off x="4166189"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rot="5400000">
            <a:off x="4596243"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rot="5400000">
            <a:off x="5026297"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rot="5400000">
            <a:off x="5456351"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p:cNvCxnSpPr/>
          <p:nvPr/>
        </p:nvCxnSpPr>
        <p:spPr>
          <a:xfrm rot="5400000">
            <a:off x="5886404"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6" name="TextBox 95"/>
          <p:cNvSpPr txBox="1"/>
          <p:nvPr/>
        </p:nvSpPr>
        <p:spPr>
          <a:xfrm>
            <a:off x="4093802" y="3555993"/>
            <a:ext cx="1107996" cy="553998"/>
          </a:xfrm>
          <a:prstGeom prst="rect">
            <a:avLst/>
          </a:prstGeom>
          <a:noFill/>
        </p:spPr>
        <p:txBody>
          <a:bodyPr wrap="none" rtlCol="0">
            <a:spAutoFit/>
          </a:bodyPr>
          <a:lstStyle/>
          <a:p>
            <a:r>
              <a:rPr lang="en-GB" sz="1000" dirty="0">
                <a:solidFill>
                  <a:srgbClr val="4D4D4D"/>
                </a:solidFill>
              </a:rPr>
              <a:t>TIL high</a:t>
            </a:r>
          </a:p>
          <a:p>
            <a:r>
              <a:rPr lang="en-GB" sz="1000" dirty="0">
                <a:solidFill>
                  <a:srgbClr val="4D4D4D"/>
                </a:solidFill>
              </a:rPr>
              <a:t>TIL low</a:t>
            </a:r>
          </a:p>
          <a:p>
            <a:r>
              <a:rPr lang="en-GB" sz="1000" dirty="0">
                <a:solidFill>
                  <a:srgbClr val="4D4D4D"/>
                </a:solidFill>
              </a:rPr>
              <a:t>Adjusted </a:t>
            </a:r>
            <a:r>
              <a:rPr lang="en-GB" sz="1000" dirty="0" smtClean="0">
                <a:solidFill>
                  <a:srgbClr val="4D4D4D"/>
                </a:solidFill>
              </a:rPr>
              <a:t>p=0.71</a:t>
            </a:r>
            <a:endParaRPr lang="en-GB" sz="1000" dirty="0">
              <a:solidFill>
                <a:srgbClr val="4D4D4D"/>
              </a:solidFill>
            </a:endParaRPr>
          </a:p>
        </p:txBody>
      </p:sp>
      <p:cxnSp>
        <p:nvCxnSpPr>
          <p:cNvPr id="97" name="Straight Connector 96"/>
          <p:cNvCxnSpPr/>
          <p:nvPr/>
        </p:nvCxnSpPr>
        <p:spPr>
          <a:xfrm>
            <a:off x="4005961" y="3678690"/>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8" name="Straight Connector 97"/>
          <p:cNvCxnSpPr/>
          <p:nvPr/>
        </p:nvCxnSpPr>
        <p:spPr>
          <a:xfrm>
            <a:off x="4005961" y="3835852"/>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9" name="TextBox 98"/>
          <p:cNvSpPr txBox="1"/>
          <p:nvPr/>
        </p:nvSpPr>
        <p:spPr>
          <a:xfrm rot="16200000">
            <a:off x="4981223" y="3503192"/>
            <a:ext cx="2199640" cy="246221"/>
          </a:xfrm>
          <a:prstGeom prst="rect">
            <a:avLst/>
          </a:prstGeom>
          <a:noFill/>
        </p:spPr>
        <p:txBody>
          <a:bodyPr wrap="none" rtlCol="0">
            <a:spAutoFit/>
          </a:bodyPr>
          <a:lstStyle/>
          <a:p>
            <a:pPr algn="ctr"/>
            <a:r>
              <a:rPr lang="en-GB" sz="1000" b="1" dirty="0">
                <a:solidFill>
                  <a:srgbClr val="4D4D4D"/>
                </a:solidFill>
              </a:rPr>
              <a:t>Proportion alive and disease-free</a:t>
            </a:r>
          </a:p>
        </p:txBody>
      </p:sp>
      <p:sp>
        <p:nvSpPr>
          <p:cNvPr id="100" name="TextBox 99"/>
          <p:cNvSpPr txBox="1"/>
          <p:nvPr/>
        </p:nvSpPr>
        <p:spPr>
          <a:xfrm>
            <a:off x="7161505" y="5067904"/>
            <a:ext cx="936475" cy="246221"/>
          </a:xfrm>
          <a:prstGeom prst="rect">
            <a:avLst/>
          </a:prstGeom>
          <a:noFill/>
        </p:spPr>
        <p:txBody>
          <a:bodyPr wrap="none" rtlCol="0">
            <a:spAutoFit/>
          </a:bodyPr>
          <a:lstStyle/>
          <a:p>
            <a:pPr algn="ctr"/>
            <a:r>
              <a:rPr lang="en-GB" sz="1000" b="1" dirty="0">
                <a:solidFill>
                  <a:srgbClr val="4D4D4D"/>
                </a:solidFill>
              </a:rPr>
              <a:t>Time (years)</a:t>
            </a:r>
          </a:p>
        </p:txBody>
      </p:sp>
      <p:sp>
        <p:nvSpPr>
          <p:cNvPr id="101" name="TextBox 100"/>
          <p:cNvSpPr txBox="1"/>
          <p:nvPr/>
        </p:nvSpPr>
        <p:spPr>
          <a:xfrm>
            <a:off x="6476636" y="4918679"/>
            <a:ext cx="255198" cy="246221"/>
          </a:xfrm>
          <a:prstGeom prst="rect">
            <a:avLst/>
          </a:prstGeom>
          <a:noFill/>
        </p:spPr>
        <p:txBody>
          <a:bodyPr wrap="none" rtlCol="0">
            <a:spAutoFit/>
          </a:bodyPr>
          <a:lstStyle/>
          <a:p>
            <a:pPr algn="ctr"/>
            <a:r>
              <a:rPr lang="en-GB" sz="1000" dirty="0">
                <a:solidFill>
                  <a:srgbClr val="4D4D4D"/>
                </a:solidFill>
              </a:rPr>
              <a:t>0</a:t>
            </a:r>
          </a:p>
        </p:txBody>
      </p:sp>
      <p:sp>
        <p:nvSpPr>
          <p:cNvPr id="102" name="TextBox 101"/>
          <p:cNvSpPr txBox="1"/>
          <p:nvPr/>
        </p:nvSpPr>
        <p:spPr>
          <a:xfrm>
            <a:off x="6906689" y="4918679"/>
            <a:ext cx="255199" cy="246221"/>
          </a:xfrm>
          <a:prstGeom prst="rect">
            <a:avLst/>
          </a:prstGeom>
          <a:noFill/>
        </p:spPr>
        <p:txBody>
          <a:bodyPr wrap="none" rtlCol="0">
            <a:spAutoFit/>
          </a:bodyPr>
          <a:lstStyle/>
          <a:p>
            <a:pPr algn="ctr"/>
            <a:r>
              <a:rPr lang="en-GB" sz="1000" dirty="0">
                <a:solidFill>
                  <a:srgbClr val="4D4D4D"/>
                </a:solidFill>
              </a:rPr>
              <a:t>1</a:t>
            </a:r>
          </a:p>
        </p:txBody>
      </p:sp>
      <p:sp>
        <p:nvSpPr>
          <p:cNvPr id="103" name="TextBox 102"/>
          <p:cNvSpPr txBox="1"/>
          <p:nvPr/>
        </p:nvSpPr>
        <p:spPr>
          <a:xfrm>
            <a:off x="7336743" y="4918679"/>
            <a:ext cx="255199" cy="246221"/>
          </a:xfrm>
          <a:prstGeom prst="rect">
            <a:avLst/>
          </a:prstGeom>
          <a:noFill/>
        </p:spPr>
        <p:txBody>
          <a:bodyPr wrap="none" rtlCol="0">
            <a:spAutoFit/>
          </a:bodyPr>
          <a:lstStyle/>
          <a:p>
            <a:pPr algn="ctr"/>
            <a:r>
              <a:rPr lang="en-GB" sz="1000" dirty="0">
                <a:solidFill>
                  <a:srgbClr val="4D4D4D"/>
                </a:solidFill>
              </a:rPr>
              <a:t>2</a:t>
            </a:r>
          </a:p>
        </p:txBody>
      </p:sp>
      <p:sp>
        <p:nvSpPr>
          <p:cNvPr id="104" name="TextBox 103"/>
          <p:cNvSpPr txBox="1"/>
          <p:nvPr/>
        </p:nvSpPr>
        <p:spPr>
          <a:xfrm>
            <a:off x="7766797" y="4918679"/>
            <a:ext cx="255199" cy="246221"/>
          </a:xfrm>
          <a:prstGeom prst="rect">
            <a:avLst/>
          </a:prstGeom>
          <a:noFill/>
        </p:spPr>
        <p:txBody>
          <a:bodyPr wrap="none" rtlCol="0">
            <a:spAutoFit/>
          </a:bodyPr>
          <a:lstStyle/>
          <a:p>
            <a:pPr algn="ctr"/>
            <a:r>
              <a:rPr lang="en-GB" sz="1000" dirty="0">
                <a:solidFill>
                  <a:srgbClr val="4D4D4D"/>
                </a:solidFill>
              </a:rPr>
              <a:t>3</a:t>
            </a:r>
          </a:p>
        </p:txBody>
      </p:sp>
      <p:sp>
        <p:nvSpPr>
          <p:cNvPr id="105" name="TextBox 104"/>
          <p:cNvSpPr txBox="1"/>
          <p:nvPr/>
        </p:nvSpPr>
        <p:spPr>
          <a:xfrm>
            <a:off x="8196851" y="4918679"/>
            <a:ext cx="255199" cy="246221"/>
          </a:xfrm>
          <a:prstGeom prst="rect">
            <a:avLst/>
          </a:prstGeom>
          <a:noFill/>
        </p:spPr>
        <p:txBody>
          <a:bodyPr wrap="none" rtlCol="0">
            <a:spAutoFit/>
          </a:bodyPr>
          <a:lstStyle/>
          <a:p>
            <a:pPr algn="ctr"/>
            <a:r>
              <a:rPr lang="en-GB" sz="1000" dirty="0">
                <a:solidFill>
                  <a:srgbClr val="4D4D4D"/>
                </a:solidFill>
              </a:rPr>
              <a:t>4</a:t>
            </a:r>
          </a:p>
        </p:txBody>
      </p:sp>
      <p:sp>
        <p:nvSpPr>
          <p:cNvPr id="106" name="TextBox 105"/>
          <p:cNvSpPr txBox="1"/>
          <p:nvPr/>
        </p:nvSpPr>
        <p:spPr>
          <a:xfrm>
            <a:off x="8626905" y="4918679"/>
            <a:ext cx="255198" cy="246221"/>
          </a:xfrm>
          <a:prstGeom prst="rect">
            <a:avLst/>
          </a:prstGeom>
          <a:noFill/>
        </p:spPr>
        <p:txBody>
          <a:bodyPr wrap="none" rtlCol="0">
            <a:spAutoFit/>
          </a:bodyPr>
          <a:lstStyle/>
          <a:p>
            <a:pPr algn="ctr"/>
            <a:r>
              <a:rPr lang="en-GB" sz="1000" dirty="0">
                <a:solidFill>
                  <a:srgbClr val="4D4D4D"/>
                </a:solidFill>
              </a:rPr>
              <a:t>5</a:t>
            </a:r>
          </a:p>
        </p:txBody>
      </p:sp>
      <p:sp>
        <p:nvSpPr>
          <p:cNvPr id="107" name="TextBox 106"/>
          <p:cNvSpPr txBox="1"/>
          <p:nvPr/>
        </p:nvSpPr>
        <p:spPr>
          <a:xfrm>
            <a:off x="6096515" y="4731354"/>
            <a:ext cx="360997" cy="246221"/>
          </a:xfrm>
          <a:prstGeom prst="rect">
            <a:avLst/>
          </a:prstGeom>
          <a:noFill/>
        </p:spPr>
        <p:txBody>
          <a:bodyPr wrap="none" rtlCol="0">
            <a:spAutoFit/>
          </a:bodyPr>
          <a:lstStyle/>
          <a:p>
            <a:pPr algn="r"/>
            <a:r>
              <a:rPr lang="en-GB" sz="1000" dirty="0">
                <a:solidFill>
                  <a:srgbClr val="4D4D4D"/>
                </a:solidFill>
              </a:rPr>
              <a:t>0.0</a:t>
            </a:r>
          </a:p>
        </p:txBody>
      </p:sp>
      <p:sp>
        <p:nvSpPr>
          <p:cNvPr id="108" name="TextBox 107"/>
          <p:cNvSpPr txBox="1"/>
          <p:nvPr/>
        </p:nvSpPr>
        <p:spPr>
          <a:xfrm>
            <a:off x="6096515" y="4486563"/>
            <a:ext cx="360997" cy="246221"/>
          </a:xfrm>
          <a:prstGeom prst="rect">
            <a:avLst/>
          </a:prstGeom>
          <a:noFill/>
        </p:spPr>
        <p:txBody>
          <a:bodyPr wrap="none" rtlCol="0">
            <a:spAutoFit/>
          </a:bodyPr>
          <a:lstStyle/>
          <a:p>
            <a:pPr algn="r"/>
            <a:r>
              <a:rPr lang="en-GB" sz="1000" dirty="0">
                <a:solidFill>
                  <a:srgbClr val="4D4D4D"/>
                </a:solidFill>
              </a:rPr>
              <a:t>0.1</a:t>
            </a:r>
          </a:p>
        </p:txBody>
      </p:sp>
      <p:sp>
        <p:nvSpPr>
          <p:cNvPr id="109" name="TextBox 108"/>
          <p:cNvSpPr txBox="1"/>
          <p:nvPr/>
        </p:nvSpPr>
        <p:spPr>
          <a:xfrm>
            <a:off x="6096515" y="4241770"/>
            <a:ext cx="360997" cy="246221"/>
          </a:xfrm>
          <a:prstGeom prst="rect">
            <a:avLst/>
          </a:prstGeom>
          <a:noFill/>
        </p:spPr>
        <p:txBody>
          <a:bodyPr wrap="none" rtlCol="0">
            <a:spAutoFit/>
          </a:bodyPr>
          <a:lstStyle/>
          <a:p>
            <a:pPr algn="r"/>
            <a:r>
              <a:rPr lang="en-GB" sz="1000" dirty="0">
                <a:solidFill>
                  <a:srgbClr val="4D4D4D"/>
                </a:solidFill>
              </a:rPr>
              <a:t>0.2</a:t>
            </a:r>
          </a:p>
        </p:txBody>
      </p:sp>
      <p:sp>
        <p:nvSpPr>
          <p:cNvPr id="110" name="TextBox 109"/>
          <p:cNvSpPr txBox="1"/>
          <p:nvPr/>
        </p:nvSpPr>
        <p:spPr>
          <a:xfrm>
            <a:off x="6096515" y="3996977"/>
            <a:ext cx="360997" cy="246221"/>
          </a:xfrm>
          <a:prstGeom prst="rect">
            <a:avLst/>
          </a:prstGeom>
          <a:noFill/>
        </p:spPr>
        <p:txBody>
          <a:bodyPr wrap="none" rtlCol="0">
            <a:spAutoFit/>
          </a:bodyPr>
          <a:lstStyle/>
          <a:p>
            <a:pPr algn="r"/>
            <a:r>
              <a:rPr lang="en-GB" sz="1000" dirty="0">
                <a:solidFill>
                  <a:srgbClr val="4D4D4D"/>
                </a:solidFill>
              </a:rPr>
              <a:t>0.3</a:t>
            </a:r>
          </a:p>
        </p:txBody>
      </p:sp>
      <p:sp>
        <p:nvSpPr>
          <p:cNvPr id="111" name="TextBox 110"/>
          <p:cNvSpPr txBox="1"/>
          <p:nvPr/>
        </p:nvSpPr>
        <p:spPr>
          <a:xfrm>
            <a:off x="6096515" y="3752184"/>
            <a:ext cx="360997" cy="246221"/>
          </a:xfrm>
          <a:prstGeom prst="rect">
            <a:avLst/>
          </a:prstGeom>
          <a:noFill/>
        </p:spPr>
        <p:txBody>
          <a:bodyPr wrap="none" rtlCol="0">
            <a:spAutoFit/>
          </a:bodyPr>
          <a:lstStyle/>
          <a:p>
            <a:pPr algn="r"/>
            <a:r>
              <a:rPr lang="en-GB" sz="1000" dirty="0">
                <a:solidFill>
                  <a:srgbClr val="4D4D4D"/>
                </a:solidFill>
              </a:rPr>
              <a:t>0.4</a:t>
            </a:r>
          </a:p>
        </p:txBody>
      </p:sp>
      <p:sp>
        <p:nvSpPr>
          <p:cNvPr id="112" name="TextBox 111"/>
          <p:cNvSpPr txBox="1"/>
          <p:nvPr/>
        </p:nvSpPr>
        <p:spPr>
          <a:xfrm>
            <a:off x="6096515" y="3507392"/>
            <a:ext cx="360997" cy="246221"/>
          </a:xfrm>
          <a:prstGeom prst="rect">
            <a:avLst/>
          </a:prstGeom>
          <a:noFill/>
        </p:spPr>
        <p:txBody>
          <a:bodyPr wrap="none" rtlCol="0">
            <a:spAutoFit/>
          </a:bodyPr>
          <a:lstStyle/>
          <a:p>
            <a:pPr algn="r"/>
            <a:r>
              <a:rPr lang="en-GB" sz="1000" dirty="0">
                <a:solidFill>
                  <a:srgbClr val="4D4D4D"/>
                </a:solidFill>
              </a:rPr>
              <a:t>0.5</a:t>
            </a:r>
          </a:p>
        </p:txBody>
      </p:sp>
      <p:sp>
        <p:nvSpPr>
          <p:cNvPr id="113" name="TextBox 112"/>
          <p:cNvSpPr txBox="1"/>
          <p:nvPr/>
        </p:nvSpPr>
        <p:spPr>
          <a:xfrm>
            <a:off x="6096515" y="3262599"/>
            <a:ext cx="360997" cy="246221"/>
          </a:xfrm>
          <a:prstGeom prst="rect">
            <a:avLst/>
          </a:prstGeom>
          <a:noFill/>
        </p:spPr>
        <p:txBody>
          <a:bodyPr wrap="none" rtlCol="0">
            <a:spAutoFit/>
          </a:bodyPr>
          <a:lstStyle/>
          <a:p>
            <a:pPr algn="r"/>
            <a:r>
              <a:rPr lang="en-GB" sz="1000" dirty="0">
                <a:solidFill>
                  <a:srgbClr val="4D4D4D"/>
                </a:solidFill>
              </a:rPr>
              <a:t>0.6</a:t>
            </a:r>
          </a:p>
        </p:txBody>
      </p:sp>
      <p:sp>
        <p:nvSpPr>
          <p:cNvPr id="114" name="TextBox 113"/>
          <p:cNvSpPr txBox="1"/>
          <p:nvPr/>
        </p:nvSpPr>
        <p:spPr>
          <a:xfrm>
            <a:off x="6096515" y="3017806"/>
            <a:ext cx="360997" cy="246221"/>
          </a:xfrm>
          <a:prstGeom prst="rect">
            <a:avLst/>
          </a:prstGeom>
          <a:noFill/>
        </p:spPr>
        <p:txBody>
          <a:bodyPr wrap="none" rtlCol="0">
            <a:spAutoFit/>
          </a:bodyPr>
          <a:lstStyle/>
          <a:p>
            <a:pPr algn="r"/>
            <a:r>
              <a:rPr lang="en-GB" sz="1000" dirty="0">
                <a:solidFill>
                  <a:srgbClr val="4D4D4D"/>
                </a:solidFill>
              </a:rPr>
              <a:t>0.7</a:t>
            </a:r>
          </a:p>
        </p:txBody>
      </p:sp>
      <p:sp>
        <p:nvSpPr>
          <p:cNvPr id="115" name="TextBox 114"/>
          <p:cNvSpPr txBox="1"/>
          <p:nvPr/>
        </p:nvSpPr>
        <p:spPr>
          <a:xfrm>
            <a:off x="6096515" y="2773013"/>
            <a:ext cx="360997" cy="246221"/>
          </a:xfrm>
          <a:prstGeom prst="rect">
            <a:avLst/>
          </a:prstGeom>
          <a:noFill/>
        </p:spPr>
        <p:txBody>
          <a:bodyPr wrap="none" rtlCol="0">
            <a:spAutoFit/>
          </a:bodyPr>
          <a:lstStyle/>
          <a:p>
            <a:pPr algn="r"/>
            <a:r>
              <a:rPr lang="en-GB" sz="1000" dirty="0">
                <a:solidFill>
                  <a:srgbClr val="4D4D4D"/>
                </a:solidFill>
              </a:rPr>
              <a:t>0.8</a:t>
            </a:r>
          </a:p>
        </p:txBody>
      </p:sp>
      <p:sp>
        <p:nvSpPr>
          <p:cNvPr id="116" name="TextBox 115"/>
          <p:cNvSpPr txBox="1"/>
          <p:nvPr/>
        </p:nvSpPr>
        <p:spPr>
          <a:xfrm>
            <a:off x="6096515" y="2528221"/>
            <a:ext cx="360997" cy="246221"/>
          </a:xfrm>
          <a:prstGeom prst="rect">
            <a:avLst/>
          </a:prstGeom>
          <a:noFill/>
        </p:spPr>
        <p:txBody>
          <a:bodyPr wrap="none" rtlCol="0">
            <a:spAutoFit/>
          </a:bodyPr>
          <a:lstStyle/>
          <a:p>
            <a:pPr algn="r"/>
            <a:r>
              <a:rPr lang="en-GB" sz="1000" dirty="0">
                <a:solidFill>
                  <a:srgbClr val="4D4D4D"/>
                </a:solidFill>
              </a:rPr>
              <a:t>0.9</a:t>
            </a:r>
          </a:p>
        </p:txBody>
      </p:sp>
      <p:sp>
        <p:nvSpPr>
          <p:cNvPr id="117" name="TextBox 116"/>
          <p:cNvSpPr txBox="1"/>
          <p:nvPr/>
        </p:nvSpPr>
        <p:spPr>
          <a:xfrm>
            <a:off x="6096515" y="2283429"/>
            <a:ext cx="360997" cy="246221"/>
          </a:xfrm>
          <a:prstGeom prst="rect">
            <a:avLst/>
          </a:prstGeom>
          <a:noFill/>
        </p:spPr>
        <p:txBody>
          <a:bodyPr wrap="none" rtlCol="0">
            <a:spAutoFit/>
          </a:bodyPr>
          <a:lstStyle/>
          <a:p>
            <a:pPr algn="r"/>
            <a:r>
              <a:rPr lang="en-GB" sz="1000" dirty="0">
                <a:solidFill>
                  <a:srgbClr val="4D4D4D"/>
                </a:solidFill>
              </a:rPr>
              <a:t>1.0</a:t>
            </a:r>
          </a:p>
        </p:txBody>
      </p:sp>
      <p:sp>
        <p:nvSpPr>
          <p:cNvPr id="118" name="TextBox 117"/>
          <p:cNvSpPr txBox="1"/>
          <p:nvPr/>
        </p:nvSpPr>
        <p:spPr>
          <a:xfrm>
            <a:off x="6754344" y="2031621"/>
            <a:ext cx="1750800" cy="246221"/>
          </a:xfrm>
          <a:prstGeom prst="rect">
            <a:avLst/>
          </a:prstGeom>
          <a:noFill/>
        </p:spPr>
        <p:txBody>
          <a:bodyPr wrap="none" rtlCol="0">
            <a:spAutoFit/>
          </a:bodyPr>
          <a:lstStyle/>
          <a:p>
            <a:pPr algn="ctr"/>
            <a:r>
              <a:rPr lang="en-GB" sz="1000" b="1" dirty="0" smtClean="0">
                <a:solidFill>
                  <a:srgbClr val="4D4D4D"/>
                </a:solidFill>
              </a:rPr>
              <a:t>KRAS WT + </a:t>
            </a:r>
            <a:r>
              <a:rPr lang="en-GB" sz="1000" b="1" dirty="0">
                <a:solidFill>
                  <a:srgbClr val="4D4D4D"/>
                </a:solidFill>
              </a:rPr>
              <a:t>BRAF mutant</a:t>
            </a:r>
          </a:p>
        </p:txBody>
      </p:sp>
      <p:sp>
        <p:nvSpPr>
          <p:cNvPr id="119" name="Freeform 118"/>
          <p:cNvSpPr/>
          <p:nvPr/>
        </p:nvSpPr>
        <p:spPr>
          <a:xfrm>
            <a:off x="6476779" y="2397577"/>
            <a:ext cx="2286000" cy="2457450"/>
          </a:xfrm>
          <a:custGeom>
            <a:avLst/>
            <a:gdLst>
              <a:gd name="connsiteX0" fmla="*/ 0 w 2286000"/>
              <a:gd name="connsiteY0" fmla="*/ 0 h 2438400"/>
              <a:gd name="connsiteX1" fmla="*/ 0 w 2286000"/>
              <a:gd name="connsiteY1" fmla="*/ 2438400 h 2438400"/>
              <a:gd name="connsiteX2" fmla="*/ 2286000 w 2286000"/>
              <a:gd name="connsiteY2" fmla="*/ 2438400 h 2438400"/>
            </a:gdLst>
            <a:ahLst/>
            <a:cxnLst>
              <a:cxn ang="0">
                <a:pos x="connsiteX0" y="connsiteY0"/>
              </a:cxn>
              <a:cxn ang="0">
                <a:pos x="connsiteX1" y="connsiteY1"/>
              </a:cxn>
              <a:cxn ang="0">
                <a:pos x="connsiteX2" y="connsiteY2"/>
              </a:cxn>
            </a:cxnLst>
            <a:rect l="l" t="t" r="r" b="b"/>
            <a:pathLst>
              <a:path w="2286000" h="2438400">
                <a:moveTo>
                  <a:pt x="0" y="0"/>
                </a:moveTo>
                <a:lnTo>
                  <a:pt x="0" y="2438400"/>
                </a:lnTo>
                <a:lnTo>
                  <a:pt x="2286000" y="24384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20" name="Straight Connector 119"/>
          <p:cNvCxnSpPr/>
          <p:nvPr/>
        </p:nvCxnSpPr>
        <p:spPr>
          <a:xfrm>
            <a:off x="6388185" y="240653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p:cNvCxnSpPr/>
          <p:nvPr/>
        </p:nvCxnSpPr>
        <p:spPr>
          <a:xfrm>
            <a:off x="6388185" y="2651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p:cNvCxnSpPr/>
          <p:nvPr/>
        </p:nvCxnSpPr>
        <p:spPr>
          <a:xfrm>
            <a:off x="6388185" y="289623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p:cNvCxnSpPr/>
          <p:nvPr/>
        </p:nvCxnSpPr>
        <p:spPr>
          <a:xfrm>
            <a:off x="6388185" y="314108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4" name="Straight Connector 123"/>
          <p:cNvCxnSpPr/>
          <p:nvPr/>
        </p:nvCxnSpPr>
        <p:spPr>
          <a:xfrm>
            <a:off x="6388185" y="338593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6388185" y="363078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p:nvCxnSpPr>
        <p:spPr>
          <a:xfrm>
            <a:off x="6388185" y="387563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p:nvCxnSpPr>
        <p:spPr>
          <a:xfrm>
            <a:off x="6388185" y="412048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8" name="Straight Connector 127"/>
          <p:cNvCxnSpPr/>
          <p:nvPr/>
        </p:nvCxnSpPr>
        <p:spPr>
          <a:xfrm>
            <a:off x="6388185" y="436533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9" name="Straight Connector 128"/>
          <p:cNvCxnSpPr/>
          <p:nvPr/>
        </p:nvCxnSpPr>
        <p:spPr>
          <a:xfrm>
            <a:off x="6388185" y="461018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6388185" y="48550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rot="5400000">
            <a:off x="6559235"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rot="5400000">
            <a:off x="6989289"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3" name="Straight Connector 132"/>
          <p:cNvCxnSpPr/>
          <p:nvPr/>
        </p:nvCxnSpPr>
        <p:spPr>
          <a:xfrm rot="5400000">
            <a:off x="7419343"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4" name="Straight Connector 133"/>
          <p:cNvCxnSpPr/>
          <p:nvPr/>
        </p:nvCxnSpPr>
        <p:spPr>
          <a:xfrm rot="5400000">
            <a:off x="7849397"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5" name="Straight Connector 134"/>
          <p:cNvCxnSpPr/>
          <p:nvPr/>
        </p:nvCxnSpPr>
        <p:spPr>
          <a:xfrm rot="5400000">
            <a:off x="8279451"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6" name="Straight Connector 135"/>
          <p:cNvCxnSpPr/>
          <p:nvPr/>
        </p:nvCxnSpPr>
        <p:spPr>
          <a:xfrm rot="5400000">
            <a:off x="8709504"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37" name="TextBox 136"/>
          <p:cNvSpPr txBox="1"/>
          <p:nvPr/>
        </p:nvSpPr>
        <p:spPr>
          <a:xfrm>
            <a:off x="6916902" y="3555993"/>
            <a:ext cx="1107996" cy="553998"/>
          </a:xfrm>
          <a:prstGeom prst="rect">
            <a:avLst/>
          </a:prstGeom>
          <a:noFill/>
        </p:spPr>
        <p:txBody>
          <a:bodyPr wrap="none" rtlCol="0">
            <a:spAutoFit/>
          </a:bodyPr>
          <a:lstStyle/>
          <a:p>
            <a:r>
              <a:rPr lang="en-GB" sz="1000" dirty="0">
                <a:solidFill>
                  <a:srgbClr val="4D4D4D"/>
                </a:solidFill>
              </a:rPr>
              <a:t>TIL high</a:t>
            </a:r>
          </a:p>
          <a:p>
            <a:r>
              <a:rPr lang="en-GB" sz="1000" dirty="0">
                <a:solidFill>
                  <a:srgbClr val="4D4D4D"/>
                </a:solidFill>
              </a:rPr>
              <a:t>TIL low</a:t>
            </a:r>
          </a:p>
          <a:p>
            <a:r>
              <a:rPr lang="en-GB" sz="1000" dirty="0">
                <a:solidFill>
                  <a:srgbClr val="4D4D4D"/>
                </a:solidFill>
              </a:rPr>
              <a:t>Adjusted </a:t>
            </a:r>
            <a:r>
              <a:rPr lang="en-GB" sz="1000" dirty="0" smtClean="0">
                <a:solidFill>
                  <a:srgbClr val="4D4D4D"/>
                </a:solidFill>
              </a:rPr>
              <a:t>p=0.18</a:t>
            </a:r>
            <a:endParaRPr lang="en-GB" sz="1000" dirty="0">
              <a:solidFill>
                <a:srgbClr val="4D4D4D"/>
              </a:solidFill>
            </a:endParaRPr>
          </a:p>
        </p:txBody>
      </p:sp>
      <p:cxnSp>
        <p:nvCxnSpPr>
          <p:cNvPr id="138" name="Straight Connector 137"/>
          <p:cNvCxnSpPr/>
          <p:nvPr/>
        </p:nvCxnSpPr>
        <p:spPr>
          <a:xfrm>
            <a:off x="6829061" y="3678690"/>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9" name="Straight Connector 138"/>
          <p:cNvCxnSpPr/>
          <p:nvPr/>
        </p:nvCxnSpPr>
        <p:spPr>
          <a:xfrm>
            <a:off x="6829061" y="3835852"/>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40" name="Freeform 61"/>
          <p:cNvSpPr>
            <a:spLocks/>
          </p:cNvSpPr>
          <p:nvPr/>
        </p:nvSpPr>
        <p:spPr bwMode="auto">
          <a:xfrm>
            <a:off x="3790836" y="2460974"/>
            <a:ext cx="2131334" cy="887002"/>
          </a:xfrm>
          <a:custGeom>
            <a:avLst/>
            <a:gdLst>
              <a:gd name="T0" fmla="*/ 1137 w 1348"/>
              <a:gd name="T1" fmla="*/ 561 h 561"/>
              <a:gd name="T2" fmla="*/ 817 w 1348"/>
              <a:gd name="T3" fmla="*/ 534 h 561"/>
              <a:gd name="T4" fmla="*/ 686 w 1348"/>
              <a:gd name="T5" fmla="*/ 510 h 561"/>
              <a:gd name="T6" fmla="*/ 660 w 1348"/>
              <a:gd name="T7" fmla="*/ 490 h 561"/>
              <a:gd name="T8" fmla="*/ 634 w 1348"/>
              <a:gd name="T9" fmla="*/ 466 h 561"/>
              <a:gd name="T10" fmla="*/ 624 w 1348"/>
              <a:gd name="T11" fmla="*/ 443 h 561"/>
              <a:gd name="T12" fmla="*/ 598 w 1348"/>
              <a:gd name="T13" fmla="*/ 421 h 561"/>
              <a:gd name="T14" fmla="*/ 590 w 1348"/>
              <a:gd name="T15" fmla="*/ 411 h 561"/>
              <a:gd name="T16" fmla="*/ 577 w 1348"/>
              <a:gd name="T17" fmla="*/ 401 h 561"/>
              <a:gd name="T18" fmla="*/ 561 w 1348"/>
              <a:gd name="T19" fmla="*/ 381 h 561"/>
              <a:gd name="T20" fmla="*/ 541 w 1348"/>
              <a:gd name="T21" fmla="*/ 354 h 561"/>
              <a:gd name="T22" fmla="*/ 527 w 1348"/>
              <a:gd name="T23" fmla="*/ 330 h 561"/>
              <a:gd name="T24" fmla="*/ 513 w 1348"/>
              <a:gd name="T25" fmla="*/ 310 h 561"/>
              <a:gd name="T26" fmla="*/ 419 w 1348"/>
              <a:gd name="T27" fmla="*/ 283 h 561"/>
              <a:gd name="T28" fmla="*/ 388 w 1348"/>
              <a:gd name="T29" fmla="*/ 261 h 561"/>
              <a:gd name="T30" fmla="*/ 366 w 1348"/>
              <a:gd name="T31" fmla="*/ 257 h 561"/>
              <a:gd name="T32" fmla="*/ 348 w 1348"/>
              <a:gd name="T33" fmla="*/ 243 h 561"/>
              <a:gd name="T34" fmla="*/ 330 w 1348"/>
              <a:gd name="T35" fmla="*/ 225 h 561"/>
              <a:gd name="T36" fmla="*/ 304 w 1348"/>
              <a:gd name="T37" fmla="*/ 203 h 561"/>
              <a:gd name="T38" fmla="*/ 296 w 1348"/>
              <a:gd name="T39" fmla="*/ 192 h 561"/>
              <a:gd name="T40" fmla="*/ 278 w 1348"/>
              <a:gd name="T41" fmla="*/ 180 h 561"/>
              <a:gd name="T42" fmla="*/ 274 w 1348"/>
              <a:gd name="T43" fmla="*/ 170 h 561"/>
              <a:gd name="T44" fmla="*/ 225 w 1348"/>
              <a:gd name="T45" fmla="*/ 158 h 561"/>
              <a:gd name="T46" fmla="*/ 193 w 1348"/>
              <a:gd name="T47" fmla="*/ 134 h 561"/>
              <a:gd name="T48" fmla="*/ 151 w 1348"/>
              <a:gd name="T49" fmla="*/ 113 h 561"/>
              <a:gd name="T50" fmla="*/ 131 w 1348"/>
              <a:gd name="T51" fmla="*/ 89 h 561"/>
              <a:gd name="T52" fmla="*/ 127 w 1348"/>
              <a:gd name="T53" fmla="*/ 71 h 561"/>
              <a:gd name="T54" fmla="*/ 123 w 1348"/>
              <a:gd name="T55" fmla="*/ 61 h 561"/>
              <a:gd name="T56" fmla="*/ 56 w 1348"/>
              <a:gd name="T57" fmla="*/ 47 h 561"/>
              <a:gd name="T58" fmla="*/ 54 w 1348"/>
              <a:gd name="T59" fmla="*/ 28 h 561"/>
              <a:gd name="T60" fmla="*/ 50 w 1348"/>
              <a:gd name="T61" fmla="*/ 14 h 561"/>
              <a:gd name="T62" fmla="*/ 0 w 1348"/>
              <a:gd name="T63"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8" h="561">
                <a:moveTo>
                  <a:pt x="1348" y="561"/>
                </a:moveTo>
                <a:lnTo>
                  <a:pt x="1137" y="561"/>
                </a:lnTo>
                <a:lnTo>
                  <a:pt x="1137" y="534"/>
                </a:lnTo>
                <a:lnTo>
                  <a:pt x="817" y="534"/>
                </a:lnTo>
                <a:lnTo>
                  <a:pt x="817" y="510"/>
                </a:lnTo>
                <a:lnTo>
                  <a:pt x="686" y="510"/>
                </a:lnTo>
                <a:lnTo>
                  <a:pt x="686" y="490"/>
                </a:lnTo>
                <a:lnTo>
                  <a:pt x="660" y="490"/>
                </a:lnTo>
                <a:lnTo>
                  <a:pt x="660" y="466"/>
                </a:lnTo>
                <a:lnTo>
                  <a:pt x="634" y="466"/>
                </a:lnTo>
                <a:lnTo>
                  <a:pt x="634" y="443"/>
                </a:lnTo>
                <a:lnTo>
                  <a:pt x="624" y="443"/>
                </a:lnTo>
                <a:lnTo>
                  <a:pt x="624" y="421"/>
                </a:lnTo>
                <a:lnTo>
                  <a:pt x="598" y="421"/>
                </a:lnTo>
                <a:lnTo>
                  <a:pt x="598" y="411"/>
                </a:lnTo>
                <a:lnTo>
                  <a:pt x="590" y="411"/>
                </a:lnTo>
                <a:lnTo>
                  <a:pt x="590" y="401"/>
                </a:lnTo>
                <a:lnTo>
                  <a:pt x="577" y="401"/>
                </a:lnTo>
                <a:lnTo>
                  <a:pt x="577" y="381"/>
                </a:lnTo>
                <a:lnTo>
                  <a:pt x="561" y="381"/>
                </a:lnTo>
                <a:lnTo>
                  <a:pt x="561" y="354"/>
                </a:lnTo>
                <a:lnTo>
                  <a:pt x="541" y="354"/>
                </a:lnTo>
                <a:lnTo>
                  <a:pt x="541" y="330"/>
                </a:lnTo>
                <a:lnTo>
                  <a:pt x="527" y="330"/>
                </a:lnTo>
                <a:lnTo>
                  <a:pt x="527" y="310"/>
                </a:lnTo>
                <a:lnTo>
                  <a:pt x="513" y="310"/>
                </a:lnTo>
                <a:lnTo>
                  <a:pt x="513" y="283"/>
                </a:lnTo>
                <a:lnTo>
                  <a:pt x="419" y="283"/>
                </a:lnTo>
                <a:lnTo>
                  <a:pt x="419" y="261"/>
                </a:lnTo>
                <a:lnTo>
                  <a:pt x="388" y="261"/>
                </a:lnTo>
                <a:lnTo>
                  <a:pt x="388" y="257"/>
                </a:lnTo>
                <a:lnTo>
                  <a:pt x="366" y="257"/>
                </a:lnTo>
                <a:lnTo>
                  <a:pt x="366" y="243"/>
                </a:lnTo>
                <a:lnTo>
                  <a:pt x="348" y="243"/>
                </a:lnTo>
                <a:lnTo>
                  <a:pt x="348" y="225"/>
                </a:lnTo>
                <a:lnTo>
                  <a:pt x="330" y="225"/>
                </a:lnTo>
                <a:lnTo>
                  <a:pt x="330" y="203"/>
                </a:lnTo>
                <a:lnTo>
                  <a:pt x="304" y="203"/>
                </a:lnTo>
                <a:lnTo>
                  <a:pt x="304" y="192"/>
                </a:lnTo>
                <a:lnTo>
                  <a:pt x="296" y="192"/>
                </a:lnTo>
                <a:lnTo>
                  <a:pt x="296" y="180"/>
                </a:lnTo>
                <a:lnTo>
                  <a:pt x="278" y="180"/>
                </a:lnTo>
                <a:lnTo>
                  <a:pt x="278" y="170"/>
                </a:lnTo>
                <a:lnTo>
                  <a:pt x="274" y="170"/>
                </a:lnTo>
                <a:lnTo>
                  <a:pt x="274" y="158"/>
                </a:lnTo>
                <a:lnTo>
                  <a:pt x="225" y="158"/>
                </a:lnTo>
                <a:lnTo>
                  <a:pt x="225" y="134"/>
                </a:lnTo>
                <a:lnTo>
                  <a:pt x="193" y="134"/>
                </a:lnTo>
                <a:lnTo>
                  <a:pt x="193" y="113"/>
                </a:lnTo>
                <a:lnTo>
                  <a:pt x="151" y="113"/>
                </a:lnTo>
                <a:lnTo>
                  <a:pt x="151" y="89"/>
                </a:lnTo>
                <a:lnTo>
                  <a:pt x="131" y="89"/>
                </a:lnTo>
                <a:lnTo>
                  <a:pt x="131" y="71"/>
                </a:lnTo>
                <a:lnTo>
                  <a:pt x="127" y="71"/>
                </a:lnTo>
                <a:lnTo>
                  <a:pt x="127" y="61"/>
                </a:lnTo>
                <a:lnTo>
                  <a:pt x="123" y="61"/>
                </a:lnTo>
                <a:lnTo>
                  <a:pt x="123" y="47"/>
                </a:lnTo>
                <a:lnTo>
                  <a:pt x="56" y="47"/>
                </a:lnTo>
                <a:lnTo>
                  <a:pt x="56" y="28"/>
                </a:lnTo>
                <a:lnTo>
                  <a:pt x="54" y="28"/>
                </a:lnTo>
                <a:lnTo>
                  <a:pt x="54" y="14"/>
                </a:lnTo>
                <a:lnTo>
                  <a:pt x="50" y="14"/>
                </a:lnTo>
                <a:lnTo>
                  <a:pt x="50"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Freeform 62"/>
          <p:cNvSpPr>
            <a:spLocks/>
          </p:cNvSpPr>
          <p:nvPr/>
        </p:nvSpPr>
        <p:spPr bwMode="auto">
          <a:xfrm>
            <a:off x="3762376" y="2435676"/>
            <a:ext cx="2159794" cy="931273"/>
          </a:xfrm>
          <a:custGeom>
            <a:avLst/>
            <a:gdLst>
              <a:gd name="T0" fmla="*/ 1259 w 1366"/>
              <a:gd name="T1" fmla="*/ 579 h 589"/>
              <a:gd name="T2" fmla="*/ 1125 w 1366"/>
              <a:gd name="T3" fmla="*/ 569 h 589"/>
              <a:gd name="T4" fmla="*/ 1062 w 1366"/>
              <a:gd name="T5" fmla="*/ 550 h 589"/>
              <a:gd name="T6" fmla="*/ 952 w 1366"/>
              <a:gd name="T7" fmla="*/ 538 h 589"/>
              <a:gd name="T8" fmla="*/ 895 w 1366"/>
              <a:gd name="T9" fmla="*/ 526 h 589"/>
              <a:gd name="T10" fmla="*/ 869 w 1366"/>
              <a:gd name="T11" fmla="*/ 516 h 589"/>
              <a:gd name="T12" fmla="*/ 837 w 1366"/>
              <a:gd name="T13" fmla="*/ 500 h 589"/>
              <a:gd name="T14" fmla="*/ 785 w 1366"/>
              <a:gd name="T15" fmla="*/ 482 h 589"/>
              <a:gd name="T16" fmla="*/ 722 w 1366"/>
              <a:gd name="T17" fmla="*/ 463 h 589"/>
              <a:gd name="T18" fmla="*/ 676 w 1366"/>
              <a:gd name="T19" fmla="*/ 449 h 589"/>
              <a:gd name="T20" fmla="*/ 632 w 1366"/>
              <a:gd name="T21" fmla="*/ 437 h 589"/>
              <a:gd name="T22" fmla="*/ 610 w 1366"/>
              <a:gd name="T23" fmla="*/ 425 h 589"/>
              <a:gd name="T24" fmla="*/ 587 w 1366"/>
              <a:gd name="T25" fmla="*/ 411 h 589"/>
              <a:gd name="T26" fmla="*/ 539 w 1366"/>
              <a:gd name="T27" fmla="*/ 397 h 589"/>
              <a:gd name="T28" fmla="*/ 533 w 1366"/>
              <a:gd name="T29" fmla="*/ 384 h 589"/>
              <a:gd name="T30" fmla="*/ 527 w 1366"/>
              <a:gd name="T31" fmla="*/ 372 h 589"/>
              <a:gd name="T32" fmla="*/ 513 w 1366"/>
              <a:gd name="T33" fmla="*/ 360 h 589"/>
              <a:gd name="T34" fmla="*/ 501 w 1366"/>
              <a:gd name="T35" fmla="*/ 350 h 589"/>
              <a:gd name="T36" fmla="*/ 465 w 1366"/>
              <a:gd name="T37" fmla="*/ 340 h 589"/>
              <a:gd name="T38" fmla="*/ 457 w 1366"/>
              <a:gd name="T39" fmla="*/ 328 h 589"/>
              <a:gd name="T40" fmla="*/ 441 w 1366"/>
              <a:gd name="T41" fmla="*/ 318 h 589"/>
              <a:gd name="T42" fmla="*/ 420 w 1366"/>
              <a:gd name="T43" fmla="*/ 304 h 589"/>
              <a:gd name="T44" fmla="*/ 408 w 1366"/>
              <a:gd name="T45" fmla="*/ 287 h 589"/>
              <a:gd name="T46" fmla="*/ 386 w 1366"/>
              <a:gd name="T47" fmla="*/ 275 h 589"/>
              <a:gd name="T48" fmla="*/ 362 w 1366"/>
              <a:gd name="T49" fmla="*/ 265 h 589"/>
              <a:gd name="T50" fmla="*/ 352 w 1366"/>
              <a:gd name="T51" fmla="*/ 251 h 589"/>
              <a:gd name="T52" fmla="*/ 340 w 1366"/>
              <a:gd name="T53" fmla="*/ 241 h 589"/>
              <a:gd name="T54" fmla="*/ 332 w 1366"/>
              <a:gd name="T55" fmla="*/ 227 h 589"/>
              <a:gd name="T56" fmla="*/ 322 w 1366"/>
              <a:gd name="T57" fmla="*/ 212 h 589"/>
              <a:gd name="T58" fmla="*/ 310 w 1366"/>
              <a:gd name="T59" fmla="*/ 200 h 589"/>
              <a:gd name="T60" fmla="*/ 296 w 1366"/>
              <a:gd name="T61" fmla="*/ 188 h 589"/>
              <a:gd name="T62" fmla="*/ 288 w 1366"/>
              <a:gd name="T63" fmla="*/ 180 h 589"/>
              <a:gd name="T64" fmla="*/ 276 w 1366"/>
              <a:gd name="T65" fmla="*/ 170 h 589"/>
              <a:gd name="T66" fmla="*/ 264 w 1366"/>
              <a:gd name="T67" fmla="*/ 156 h 589"/>
              <a:gd name="T68" fmla="*/ 251 w 1366"/>
              <a:gd name="T69" fmla="*/ 142 h 589"/>
              <a:gd name="T70" fmla="*/ 241 w 1366"/>
              <a:gd name="T71" fmla="*/ 131 h 589"/>
              <a:gd name="T72" fmla="*/ 229 w 1366"/>
              <a:gd name="T73" fmla="*/ 121 h 589"/>
              <a:gd name="T74" fmla="*/ 215 w 1366"/>
              <a:gd name="T75" fmla="*/ 109 h 589"/>
              <a:gd name="T76" fmla="*/ 203 w 1366"/>
              <a:gd name="T77" fmla="*/ 97 h 589"/>
              <a:gd name="T78" fmla="*/ 189 w 1366"/>
              <a:gd name="T79" fmla="*/ 87 h 589"/>
              <a:gd name="T80" fmla="*/ 173 w 1366"/>
              <a:gd name="T81" fmla="*/ 73 h 589"/>
              <a:gd name="T82" fmla="*/ 161 w 1366"/>
              <a:gd name="T83" fmla="*/ 63 h 589"/>
              <a:gd name="T84" fmla="*/ 149 w 1366"/>
              <a:gd name="T85" fmla="*/ 51 h 589"/>
              <a:gd name="T86" fmla="*/ 125 w 1366"/>
              <a:gd name="T87" fmla="*/ 34 h 589"/>
              <a:gd name="T88" fmla="*/ 103 w 1366"/>
              <a:gd name="T89" fmla="*/ 26 h 589"/>
              <a:gd name="T90" fmla="*/ 76 w 1366"/>
              <a:gd name="T91" fmla="*/ 14 h 589"/>
              <a:gd name="T92" fmla="*/ 22 w 1366"/>
              <a:gd name="T93" fmla="*/ 8 h 589"/>
              <a:gd name="T94" fmla="*/ 0 w 1366"/>
              <a:gd name="T95"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6" h="589">
                <a:moveTo>
                  <a:pt x="1366" y="589"/>
                </a:moveTo>
                <a:lnTo>
                  <a:pt x="1304" y="589"/>
                </a:lnTo>
                <a:lnTo>
                  <a:pt x="1304" y="579"/>
                </a:lnTo>
                <a:lnTo>
                  <a:pt x="1259" y="579"/>
                </a:lnTo>
                <a:lnTo>
                  <a:pt x="1259" y="575"/>
                </a:lnTo>
                <a:lnTo>
                  <a:pt x="1159" y="575"/>
                </a:lnTo>
                <a:lnTo>
                  <a:pt x="1159" y="569"/>
                </a:lnTo>
                <a:lnTo>
                  <a:pt x="1125" y="569"/>
                </a:lnTo>
                <a:lnTo>
                  <a:pt x="1125" y="559"/>
                </a:lnTo>
                <a:lnTo>
                  <a:pt x="1084" y="559"/>
                </a:lnTo>
                <a:lnTo>
                  <a:pt x="1084" y="550"/>
                </a:lnTo>
                <a:lnTo>
                  <a:pt x="1062" y="550"/>
                </a:lnTo>
                <a:lnTo>
                  <a:pt x="1062" y="544"/>
                </a:lnTo>
                <a:lnTo>
                  <a:pt x="1014" y="544"/>
                </a:lnTo>
                <a:lnTo>
                  <a:pt x="1014" y="538"/>
                </a:lnTo>
                <a:lnTo>
                  <a:pt x="952" y="538"/>
                </a:lnTo>
                <a:lnTo>
                  <a:pt x="952" y="532"/>
                </a:lnTo>
                <a:lnTo>
                  <a:pt x="925" y="532"/>
                </a:lnTo>
                <a:lnTo>
                  <a:pt x="925" y="526"/>
                </a:lnTo>
                <a:lnTo>
                  <a:pt x="895" y="526"/>
                </a:lnTo>
                <a:lnTo>
                  <a:pt x="895" y="520"/>
                </a:lnTo>
                <a:lnTo>
                  <a:pt x="875" y="520"/>
                </a:lnTo>
                <a:lnTo>
                  <a:pt x="875" y="516"/>
                </a:lnTo>
                <a:lnTo>
                  <a:pt x="869" y="516"/>
                </a:lnTo>
                <a:lnTo>
                  <a:pt x="869" y="510"/>
                </a:lnTo>
                <a:lnTo>
                  <a:pt x="861" y="510"/>
                </a:lnTo>
                <a:lnTo>
                  <a:pt x="861" y="500"/>
                </a:lnTo>
                <a:lnTo>
                  <a:pt x="837" y="500"/>
                </a:lnTo>
                <a:lnTo>
                  <a:pt x="837" y="490"/>
                </a:lnTo>
                <a:lnTo>
                  <a:pt x="813" y="490"/>
                </a:lnTo>
                <a:lnTo>
                  <a:pt x="813" y="482"/>
                </a:lnTo>
                <a:lnTo>
                  <a:pt x="785" y="482"/>
                </a:lnTo>
                <a:lnTo>
                  <a:pt x="785" y="474"/>
                </a:lnTo>
                <a:lnTo>
                  <a:pt x="734" y="474"/>
                </a:lnTo>
                <a:lnTo>
                  <a:pt x="734" y="463"/>
                </a:lnTo>
                <a:lnTo>
                  <a:pt x="722" y="463"/>
                </a:lnTo>
                <a:lnTo>
                  <a:pt x="722" y="455"/>
                </a:lnTo>
                <a:lnTo>
                  <a:pt x="694" y="455"/>
                </a:lnTo>
                <a:lnTo>
                  <a:pt x="694" y="449"/>
                </a:lnTo>
                <a:lnTo>
                  <a:pt x="676" y="449"/>
                </a:lnTo>
                <a:lnTo>
                  <a:pt x="676" y="443"/>
                </a:lnTo>
                <a:lnTo>
                  <a:pt x="648" y="443"/>
                </a:lnTo>
                <a:lnTo>
                  <a:pt x="648" y="437"/>
                </a:lnTo>
                <a:lnTo>
                  <a:pt x="632" y="437"/>
                </a:lnTo>
                <a:lnTo>
                  <a:pt x="632" y="431"/>
                </a:lnTo>
                <a:lnTo>
                  <a:pt x="616" y="431"/>
                </a:lnTo>
                <a:lnTo>
                  <a:pt x="616" y="425"/>
                </a:lnTo>
                <a:lnTo>
                  <a:pt x="610" y="425"/>
                </a:lnTo>
                <a:lnTo>
                  <a:pt x="610" y="419"/>
                </a:lnTo>
                <a:lnTo>
                  <a:pt x="599" y="419"/>
                </a:lnTo>
                <a:lnTo>
                  <a:pt x="599" y="411"/>
                </a:lnTo>
                <a:lnTo>
                  <a:pt x="587" y="411"/>
                </a:lnTo>
                <a:lnTo>
                  <a:pt x="587" y="407"/>
                </a:lnTo>
                <a:lnTo>
                  <a:pt x="565" y="407"/>
                </a:lnTo>
                <a:lnTo>
                  <a:pt x="565" y="397"/>
                </a:lnTo>
                <a:lnTo>
                  <a:pt x="539" y="397"/>
                </a:lnTo>
                <a:lnTo>
                  <a:pt x="539" y="389"/>
                </a:lnTo>
                <a:lnTo>
                  <a:pt x="537" y="389"/>
                </a:lnTo>
                <a:lnTo>
                  <a:pt x="537" y="384"/>
                </a:lnTo>
                <a:lnTo>
                  <a:pt x="533" y="384"/>
                </a:lnTo>
                <a:lnTo>
                  <a:pt x="533" y="378"/>
                </a:lnTo>
                <a:lnTo>
                  <a:pt x="529" y="378"/>
                </a:lnTo>
                <a:lnTo>
                  <a:pt x="529" y="372"/>
                </a:lnTo>
                <a:lnTo>
                  <a:pt x="527" y="372"/>
                </a:lnTo>
                <a:lnTo>
                  <a:pt x="527" y="366"/>
                </a:lnTo>
                <a:lnTo>
                  <a:pt x="523" y="366"/>
                </a:lnTo>
                <a:lnTo>
                  <a:pt x="523" y="360"/>
                </a:lnTo>
                <a:lnTo>
                  <a:pt x="513" y="360"/>
                </a:lnTo>
                <a:lnTo>
                  <a:pt x="513" y="352"/>
                </a:lnTo>
                <a:lnTo>
                  <a:pt x="507" y="352"/>
                </a:lnTo>
                <a:lnTo>
                  <a:pt x="507" y="350"/>
                </a:lnTo>
                <a:lnTo>
                  <a:pt x="501" y="350"/>
                </a:lnTo>
                <a:lnTo>
                  <a:pt x="501" y="344"/>
                </a:lnTo>
                <a:lnTo>
                  <a:pt x="471" y="344"/>
                </a:lnTo>
                <a:lnTo>
                  <a:pt x="471" y="340"/>
                </a:lnTo>
                <a:lnTo>
                  <a:pt x="465" y="340"/>
                </a:lnTo>
                <a:lnTo>
                  <a:pt x="465" y="334"/>
                </a:lnTo>
                <a:lnTo>
                  <a:pt x="461" y="334"/>
                </a:lnTo>
                <a:lnTo>
                  <a:pt x="461" y="328"/>
                </a:lnTo>
                <a:lnTo>
                  <a:pt x="457" y="328"/>
                </a:lnTo>
                <a:lnTo>
                  <a:pt x="457" y="322"/>
                </a:lnTo>
                <a:lnTo>
                  <a:pt x="449" y="322"/>
                </a:lnTo>
                <a:lnTo>
                  <a:pt x="449" y="318"/>
                </a:lnTo>
                <a:lnTo>
                  <a:pt x="441" y="318"/>
                </a:lnTo>
                <a:lnTo>
                  <a:pt x="441" y="310"/>
                </a:lnTo>
                <a:lnTo>
                  <a:pt x="426" y="310"/>
                </a:lnTo>
                <a:lnTo>
                  <a:pt x="426" y="304"/>
                </a:lnTo>
                <a:lnTo>
                  <a:pt x="420" y="304"/>
                </a:lnTo>
                <a:lnTo>
                  <a:pt x="420" y="293"/>
                </a:lnTo>
                <a:lnTo>
                  <a:pt x="414" y="293"/>
                </a:lnTo>
                <a:lnTo>
                  <a:pt x="414" y="287"/>
                </a:lnTo>
                <a:lnTo>
                  <a:pt x="408" y="287"/>
                </a:lnTo>
                <a:lnTo>
                  <a:pt x="408" y="283"/>
                </a:lnTo>
                <a:lnTo>
                  <a:pt x="400" y="283"/>
                </a:lnTo>
                <a:lnTo>
                  <a:pt x="400" y="275"/>
                </a:lnTo>
                <a:lnTo>
                  <a:pt x="386" y="275"/>
                </a:lnTo>
                <a:lnTo>
                  <a:pt x="386" y="271"/>
                </a:lnTo>
                <a:lnTo>
                  <a:pt x="382" y="271"/>
                </a:lnTo>
                <a:lnTo>
                  <a:pt x="382" y="265"/>
                </a:lnTo>
                <a:lnTo>
                  <a:pt x="362" y="265"/>
                </a:lnTo>
                <a:lnTo>
                  <a:pt x="362" y="259"/>
                </a:lnTo>
                <a:lnTo>
                  <a:pt x="360" y="259"/>
                </a:lnTo>
                <a:lnTo>
                  <a:pt x="360" y="251"/>
                </a:lnTo>
                <a:lnTo>
                  <a:pt x="352" y="251"/>
                </a:lnTo>
                <a:lnTo>
                  <a:pt x="352" y="249"/>
                </a:lnTo>
                <a:lnTo>
                  <a:pt x="344" y="249"/>
                </a:lnTo>
                <a:lnTo>
                  <a:pt x="344" y="241"/>
                </a:lnTo>
                <a:lnTo>
                  <a:pt x="340" y="241"/>
                </a:lnTo>
                <a:lnTo>
                  <a:pt x="340" y="233"/>
                </a:lnTo>
                <a:lnTo>
                  <a:pt x="334" y="233"/>
                </a:lnTo>
                <a:lnTo>
                  <a:pt x="334" y="227"/>
                </a:lnTo>
                <a:lnTo>
                  <a:pt x="332" y="227"/>
                </a:lnTo>
                <a:lnTo>
                  <a:pt x="332" y="219"/>
                </a:lnTo>
                <a:lnTo>
                  <a:pt x="328" y="219"/>
                </a:lnTo>
                <a:lnTo>
                  <a:pt x="328" y="212"/>
                </a:lnTo>
                <a:lnTo>
                  <a:pt x="322" y="212"/>
                </a:lnTo>
                <a:lnTo>
                  <a:pt x="322" y="206"/>
                </a:lnTo>
                <a:lnTo>
                  <a:pt x="316" y="206"/>
                </a:lnTo>
                <a:lnTo>
                  <a:pt x="316" y="200"/>
                </a:lnTo>
                <a:lnTo>
                  <a:pt x="310" y="200"/>
                </a:lnTo>
                <a:lnTo>
                  <a:pt x="310" y="194"/>
                </a:lnTo>
                <a:lnTo>
                  <a:pt x="306" y="194"/>
                </a:lnTo>
                <a:lnTo>
                  <a:pt x="306" y="188"/>
                </a:lnTo>
                <a:lnTo>
                  <a:pt x="296" y="188"/>
                </a:lnTo>
                <a:lnTo>
                  <a:pt x="296" y="184"/>
                </a:lnTo>
                <a:lnTo>
                  <a:pt x="294" y="184"/>
                </a:lnTo>
                <a:lnTo>
                  <a:pt x="294" y="180"/>
                </a:lnTo>
                <a:lnTo>
                  <a:pt x="288" y="180"/>
                </a:lnTo>
                <a:lnTo>
                  <a:pt x="288" y="174"/>
                </a:lnTo>
                <a:lnTo>
                  <a:pt x="284" y="174"/>
                </a:lnTo>
                <a:lnTo>
                  <a:pt x="284" y="170"/>
                </a:lnTo>
                <a:lnTo>
                  <a:pt x="276" y="170"/>
                </a:lnTo>
                <a:lnTo>
                  <a:pt x="276" y="164"/>
                </a:lnTo>
                <a:lnTo>
                  <a:pt x="268" y="164"/>
                </a:lnTo>
                <a:lnTo>
                  <a:pt x="268" y="156"/>
                </a:lnTo>
                <a:lnTo>
                  <a:pt x="264" y="156"/>
                </a:lnTo>
                <a:lnTo>
                  <a:pt x="264" y="148"/>
                </a:lnTo>
                <a:lnTo>
                  <a:pt x="255" y="148"/>
                </a:lnTo>
                <a:lnTo>
                  <a:pt x="255" y="142"/>
                </a:lnTo>
                <a:lnTo>
                  <a:pt x="251" y="142"/>
                </a:lnTo>
                <a:lnTo>
                  <a:pt x="251" y="138"/>
                </a:lnTo>
                <a:lnTo>
                  <a:pt x="247" y="138"/>
                </a:lnTo>
                <a:lnTo>
                  <a:pt x="247" y="131"/>
                </a:lnTo>
                <a:lnTo>
                  <a:pt x="241" y="131"/>
                </a:lnTo>
                <a:lnTo>
                  <a:pt x="241" y="125"/>
                </a:lnTo>
                <a:lnTo>
                  <a:pt x="237" y="125"/>
                </a:lnTo>
                <a:lnTo>
                  <a:pt x="237" y="121"/>
                </a:lnTo>
                <a:lnTo>
                  <a:pt x="229" y="121"/>
                </a:lnTo>
                <a:lnTo>
                  <a:pt x="229" y="115"/>
                </a:lnTo>
                <a:lnTo>
                  <a:pt x="223" y="115"/>
                </a:lnTo>
                <a:lnTo>
                  <a:pt x="223" y="109"/>
                </a:lnTo>
                <a:lnTo>
                  <a:pt x="215" y="109"/>
                </a:lnTo>
                <a:lnTo>
                  <a:pt x="215" y="101"/>
                </a:lnTo>
                <a:lnTo>
                  <a:pt x="211" y="101"/>
                </a:lnTo>
                <a:lnTo>
                  <a:pt x="211" y="97"/>
                </a:lnTo>
                <a:lnTo>
                  <a:pt x="203" y="97"/>
                </a:lnTo>
                <a:lnTo>
                  <a:pt x="203" y="93"/>
                </a:lnTo>
                <a:lnTo>
                  <a:pt x="193" y="93"/>
                </a:lnTo>
                <a:lnTo>
                  <a:pt x="193" y="87"/>
                </a:lnTo>
                <a:lnTo>
                  <a:pt x="189" y="87"/>
                </a:lnTo>
                <a:lnTo>
                  <a:pt x="189" y="79"/>
                </a:lnTo>
                <a:lnTo>
                  <a:pt x="179" y="79"/>
                </a:lnTo>
                <a:lnTo>
                  <a:pt x="179" y="73"/>
                </a:lnTo>
                <a:lnTo>
                  <a:pt x="173" y="73"/>
                </a:lnTo>
                <a:lnTo>
                  <a:pt x="173" y="67"/>
                </a:lnTo>
                <a:lnTo>
                  <a:pt x="167" y="67"/>
                </a:lnTo>
                <a:lnTo>
                  <a:pt x="167" y="63"/>
                </a:lnTo>
                <a:lnTo>
                  <a:pt x="161" y="63"/>
                </a:lnTo>
                <a:lnTo>
                  <a:pt x="161" y="59"/>
                </a:lnTo>
                <a:lnTo>
                  <a:pt x="153" y="59"/>
                </a:lnTo>
                <a:lnTo>
                  <a:pt x="153" y="51"/>
                </a:lnTo>
                <a:lnTo>
                  <a:pt x="149" y="51"/>
                </a:lnTo>
                <a:lnTo>
                  <a:pt x="149" y="42"/>
                </a:lnTo>
                <a:lnTo>
                  <a:pt x="143" y="42"/>
                </a:lnTo>
                <a:lnTo>
                  <a:pt x="143" y="34"/>
                </a:lnTo>
                <a:lnTo>
                  <a:pt x="125" y="34"/>
                </a:lnTo>
                <a:lnTo>
                  <a:pt x="125" y="30"/>
                </a:lnTo>
                <a:lnTo>
                  <a:pt x="109" y="30"/>
                </a:lnTo>
                <a:lnTo>
                  <a:pt x="109" y="26"/>
                </a:lnTo>
                <a:lnTo>
                  <a:pt x="103" y="26"/>
                </a:lnTo>
                <a:lnTo>
                  <a:pt x="103" y="16"/>
                </a:lnTo>
                <a:lnTo>
                  <a:pt x="89" y="16"/>
                </a:lnTo>
                <a:lnTo>
                  <a:pt x="89" y="14"/>
                </a:lnTo>
                <a:lnTo>
                  <a:pt x="76" y="14"/>
                </a:lnTo>
                <a:lnTo>
                  <a:pt x="76" y="10"/>
                </a:lnTo>
                <a:lnTo>
                  <a:pt x="60" y="10"/>
                </a:lnTo>
                <a:lnTo>
                  <a:pt x="60" y="8"/>
                </a:lnTo>
                <a:lnTo>
                  <a:pt x="22" y="8"/>
                </a:lnTo>
                <a:lnTo>
                  <a:pt x="22" y="4"/>
                </a:lnTo>
                <a:lnTo>
                  <a:pt x="16" y="4"/>
                </a:lnTo>
                <a:lnTo>
                  <a:pt x="16"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Freeform 72"/>
          <p:cNvSpPr>
            <a:spLocks/>
          </p:cNvSpPr>
          <p:nvPr/>
        </p:nvSpPr>
        <p:spPr bwMode="auto">
          <a:xfrm>
            <a:off x="6774657" y="2511082"/>
            <a:ext cx="1990725" cy="895350"/>
          </a:xfrm>
          <a:custGeom>
            <a:avLst/>
            <a:gdLst>
              <a:gd name="T0" fmla="*/ 1230 w 1254"/>
              <a:gd name="T1" fmla="*/ 556 h 564"/>
              <a:gd name="T2" fmla="*/ 1179 w 1254"/>
              <a:gd name="T3" fmla="*/ 548 h 564"/>
              <a:gd name="T4" fmla="*/ 1145 w 1254"/>
              <a:gd name="T5" fmla="*/ 536 h 564"/>
              <a:gd name="T6" fmla="*/ 1067 w 1254"/>
              <a:gd name="T7" fmla="*/ 530 h 564"/>
              <a:gd name="T8" fmla="*/ 1000 w 1254"/>
              <a:gd name="T9" fmla="*/ 515 h 564"/>
              <a:gd name="T10" fmla="*/ 972 w 1254"/>
              <a:gd name="T11" fmla="*/ 507 h 564"/>
              <a:gd name="T12" fmla="*/ 926 w 1254"/>
              <a:gd name="T13" fmla="*/ 491 h 564"/>
              <a:gd name="T14" fmla="*/ 892 w 1254"/>
              <a:gd name="T15" fmla="*/ 483 h 564"/>
              <a:gd name="T16" fmla="*/ 855 w 1254"/>
              <a:gd name="T17" fmla="*/ 467 h 564"/>
              <a:gd name="T18" fmla="*/ 835 w 1254"/>
              <a:gd name="T19" fmla="*/ 459 h 564"/>
              <a:gd name="T20" fmla="*/ 791 w 1254"/>
              <a:gd name="T21" fmla="*/ 449 h 564"/>
              <a:gd name="T22" fmla="*/ 775 w 1254"/>
              <a:gd name="T23" fmla="*/ 443 h 564"/>
              <a:gd name="T24" fmla="*/ 753 w 1254"/>
              <a:gd name="T25" fmla="*/ 422 h 564"/>
              <a:gd name="T26" fmla="*/ 598 w 1254"/>
              <a:gd name="T27" fmla="*/ 414 h 564"/>
              <a:gd name="T28" fmla="*/ 555 w 1254"/>
              <a:gd name="T29" fmla="*/ 402 h 564"/>
              <a:gd name="T30" fmla="*/ 507 w 1254"/>
              <a:gd name="T31" fmla="*/ 392 h 564"/>
              <a:gd name="T32" fmla="*/ 501 w 1254"/>
              <a:gd name="T33" fmla="*/ 384 h 564"/>
              <a:gd name="T34" fmla="*/ 415 w 1254"/>
              <a:gd name="T35" fmla="*/ 376 h 564"/>
              <a:gd name="T36" fmla="*/ 394 w 1254"/>
              <a:gd name="T37" fmla="*/ 358 h 564"/>
              <a:gd name="T38" fmla="*/ 386 w 1254"/>
              <a:gd name="T39" fmla="*/ 350 h 564"/>
              <a:gd name="T40" fmla="*/ 364 w 1254"/>
              <a:gd name="T41" fmla="*/ 338 h 564"/>
              <a:gd name="T42" fmla="*/ 328 w 1254"/>
              <a:gd name="T43" fmla="*/ 330 h 564"/>
              <a:gd name="T44" fmla="*/ 320 w 1254"/>
              <a:gd name="T45" fmla="*/ 317 h 564"/>
              <a:gd name="T46" fmla="*/ 296 w 1254"/>
              <a:gd name="T47" fmla="*/ 309 h 564"/>
              <a:gd name="T48" fmla="*/ 292 w 1254"/>
              <a:gd name="T49" fmla="*/ 293 h 564"/>
              <a:gd name="T50" fmla="*/ 264 w 1254"/>
              <a:gd name="T51" fmla="*/ 287 h 564"/>
              <a:gd name="T52" fmla="*/ 239 w 1254"/>
              <a:gd name="T53" fmla="*/ 271 h 564"/>
              <a:gd name="T54" fmla="*/ 215 w 1254"/>
              <a:gd name="T55" fmla="*/ 263 h 564"/>
              <a:gd name="T56" fmla="*/ 207 w 1254"/>
              <a:gd name="T57" fmla="*/ 237 h 564"/>
              <a:gd name="T58" fmla="*/ 195 w 1254"/>
              <a:gd name="T59" fmla="*/ 230 h 564"/>
              <a:gd name="T60" fmla="*/ 189 w 1254"/>
              <a:gd name="T61" fmla="*/ 216 h 564"/>
              <a:gd name="T62" fmla="*/ 159 w 1254"/>
              <a:gd name="T63" fmla="*/ 206 h 564"/>
              <a:gd name="T64" fmla="*/ 145 w 1254"/>
              <a:gd name="T65" fmla="*/ 190 h 564"/>
              <a:gd name="T66" fmla="*/ 133 w 1254"/>
              <a:gd name="T67" fmla="*/ 180 h 564"/>
              <a:gd name="T68" fmla="*/ 127 w 1254"/>
              <a:gd name="T69" fmla="*/ 164 h 564"/>
              <a:gd name="T70" fmla="*/ 111 w 1254"/>
              <a:gd name="T71" fmla="*/ 160 h 564"/>
              <a:gd name="T72" fmla="*/ 105 w 1254"/>
              <a:gd name="T73" fmla="*/ 144 h 564"/>
              <a:gd name="T74" fmla="*/ 97 w 1254"/>
              <a:gd name="T75" fmla="*/ 127 h 564"/>
              <a:gd name="T76" fmla="*/ 76 w 1254"/>
              <a:gd name="T77" fmla="*/ 105 h 564"/>
              <a:gd name="T78" fmla="*/ 70 w 1254"/>
              <a:gd name="T79" fmla="*/ 97 h 564"/>
              <a:gd name="T80" fmla="*/ 68 w 1254"/>
              <a:gd name="T81" fmla="*/ 71 h 564"/>
              <a:gd name="T82" fmla="*/ 60 w 1254"/>
              <a:gd name="T83" fmla="*/ 61 h 564"/>
              <a:gd name="T84" fmla="*/ 48 w 1254"/>
              <a:gd name="T85" fmla="*/ 45 h 564"/>
              <a:gd name="T86" fmla="*/ 36 w 1254"/>
              <a:gd name="T87" fmla="*/ 34 h 564"/>
              <a:gd name="T88" fmla="*/ 30 w 1254"/>
              <a:gd name="T89" fmla="*/ 22 h 564"/>
              <a:gd name="T90" fmla="*/ 22 w 1254"/>
              <a:gd name="T91" fmla="*/ 14 h 564"/>
              <a:gd name="T92" fmla="*/ 8 w 1254"/>
              <a:gd name="T9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4" h="564">
                <a:moveTo>
                  <a:pt x="1254" y="564"/>
                </a:moveTo>
                <a:lnTo>
                  <a:pt x="1230" y="564"/>
                </a:lnTo>
                <a:lnTo>
                  <a:pt x="1230" y="556"/>
                </a:lnTo>
                <a:lnTo>
                  <a:pt x="1216" y="556"/>
                </a:lnTo>
                <a:lnTo>
                  <a:pt x="1216" y="548"/>
                </a:lnTo>
                <a:lnTo>
                  <a:pt x="1179" y="548"/>
                </a:lnTo>
                <a:lnTo>
                  <a:pt x="1179" y="544"/>
                </a:lnTo>
                <a:lnTo>
                  <a:pt x="1145" y="544"/>
                </a:lnTo>
                <a:lnTo>
                  <a:pt x="1145" y="536"/>
                </a:lnTo>
                <a:lnTo>
                  <a:pt x="1101" y="536"/>
                </a:lnTo>
                <a:lnTo>
                  <a:pt x="1101" y="530"/>
                </a:lnTo>
                <a:lnTo>
                  <a:pt x="1067" y="530"/>
                </a:lnTo>
                <a:lnTo>
                  <a:pt x="1067" y="521"/>
                </a:lnTo>
                <a:lnTo>
                  <a:pt x="1000" y="521"/>
                </a:lnTo>
                <a:lnTo>
                  <a:pt x="1000" y="515"/>
                </a:lnTo>
                <a:lnTo>
                  <a:pt x="988" y="515"/>
                </a:lnTo>
                <a:lnTo>
                  <a:pt x="988" y="507"/>
                </a:lnTo>
                <a:lnTo>
                  <a:pt x="972" y="507"/>
                </a:lnTo>
                <a:lnTo>
                  <a:pt x="972" y="501"/>
                </a:lnTo>
                <a:lnTo>
                  <a:pt x="926" y="501"/>
                </a:lnTo>
                <a:lnTo>
                  <a:pt x="926" y="491"/>
                </a:lnTo>
                <a:lnTo>
                  <a:pt x="904" y="491"/>
                </a:lnTo>
                <a:lnTo>
                  <a:pt x="904" y="483"/>
                </a:lnTo>
                <a:lnTo>
                  <a:pt x="892" y="483"/>
                </a:lnTo>
                <a:lnTo>
                  <a:pt x="892" y="477"/>
                </a:lnTo>
                <a:lnTo>
                  <a:pt x="855" y="477"/>
                </a:lnTo>
                <a:lnTo>
                  <a:pt x="855" y="467"/>
                </a:lnTo>
                <a:lnTo>
                  <a:pt x="843" y="467"/>
                </a:lnTo>
                <a:lnTo>
                  <a:pt x="843" y="459"/>
                </a:lnTo>
                <a:lnTo>
                  <a:pt x="835" y="459"/>
                </a:lnTo>
                <a:lnTo>
                  <a:pt x="835" y="453"/>
                </a:lnTo>
                <a:lnTo>
                  <a:pt x="791" y="453"/>
                </a:lnTo>
                <a:lnTo>
                  <a:pt x="791" y="449"/>
                </a:lnTo>
                <a:lnTo>
                  <a:pt x="785" y="449"/>
                </a:lnTo>
                <a:lnTo>
                  <a:pt x="785" y="443"/>
                </a:lnTo>
                <a:lnTo>
                  <a:pt x="775" y="443"/>
                </a:lnTo>
                <a:lnTo>
                  <a:pt x="775" y="435"/>
                </a:lnTo>
                <a:lnTo>
                  <a:pt x="753" y="435"/>
                </a:lnTo>
                <a:lnTo>
                  <a:pt x="753" y="422"/>
                </a:lnTo>
                <a:lnTo>
                  <a:pt x="731" y="422"/>
                </a:lnTo>
                <a:lnTo>
                  <a:pt x="731" y="414"/>
                </a:lnTo>
                <a:lnTo>
                  <a:pt x="598" y="414"/>
                </a:lnTo>
                <a:lnTo>
                  <a:pt x="598" y="410"/>
                </a:lnTo>
                <a:lnTo>
                  <a:pt x="555" y="410"/>
                </a:lnTo>
                <a:lnTo>
                  <a:pt x="555" y="402"/>
                </a:lnTo>
                <a:lnTo>
                  <a:pt x="513" y="402"/>
                </a:lnTo>
                <a:lnTo>
                  <a:pt x="513" y="392"/>
                </a:lnTo>
                <a:lnTo>
                  <a:pt x="507" y="392"/>
                </a:lnTo>
                <a:lnTo>
                  <a:pt x="507" y="388"/>
                </a:lnTo>
                <a:lnTo>
                  <a:pt x="501" y="388"/>
                </a:lnTo>
                <a:lnTo>
                  <a:pt x="501" y="384"/>
                </a:lnTo>
                <a:lnTo>
                  <a:pt x="421" y="384"/>
                </a:lnTo>
                <a:lnTo>
                  <a:pt x="421" y="376"/>
                </a:lnTo>
                <a:lnTo>
                  <a:pt x="415" y="376"/>
                </a:lnTo>
                <a:lnTo>
                  <a:pt x="415" y="368"/>
                </a:lnTo>
                <a:lnTo>
                  <a:pt x="394" y="368"/>
                </a:lnTo>
                <a:lnTo>
                  <a:pt x="394" y="358"/>
                </a:lnTo>
                <a:lnTo>
                  <a:pt x="386" y="358"/>
                </a:lnTo>
                <a:lnTo>
                  <a:pt x="386" y="350"/>
                </a:lnTo>
                <a:lnTo>
                  <a:pt x="386" y="350"/>
                </a:lnTo>
                <a:lnTo>
                  <a:pt x="386" y="344"/>
                </a:lnTo>
                <a:lnTo>
                  <a:pt x="364" y="344"/>
                </a:lnTo>
                <a:lnTo>
                  <a:pt x="364" y="338"/>
                </a:lnTo>
                <a:lnTo>
                  <a:pt x="360" y="338"/>
                </a:lnTo>
                <a:lnTo>
                  <a:pt x="360" y="330"/>
                </a:lnTo>
                <a:lnTo>
                  <a:pt x="328" y="330"/>
                </a:lnTo>
                <a:lnTo>
                  <a:pt x="328" y="323"/>
                </a:lnTo>
                <a:lnTo>
                  <a:pt x="320" y="323"/>
                </a:lnTo>
                <a:lnTo>
                  <a:pt x="320" y="317"/>
                </a:lnTo>
                <a:lnTo>
                  <a:pt x="306" y="317"/>
                </a:lnTo>
                <a:lnTo>
                  <a:pt x="306" y="309"/>
                </a:lnTo>
                <a:lnTo>
                  <a:pt x="296" y="309"/>
                </a:lnTo>
                <a:lnTo>
                  <a:pt x="296" y="301"/>
                </a:lnTo>
                <a:lnTo>
                  <a:pt x="292" y="301"/>
                </a:lnTo>
                <a:lnTo>
                  <a:pt x="292" y="293"/>
                </a:lnTo>
                <a:lnTo>
                  <a:pt x="284" y="293"/>
                </a:lnTo>
                <a:lnTo>
                  <a:pt x="284" y="287"/>
                </a:lnTo>
                <a:lnTo>
                  <a:pt x="264" y="287"/>
                </a:lnTo>
                <a:lnTo>
                  <a:pt x="264" y="277"/>
                </a:lnTo>
                <a:lnTo>
                  <a:pt x="239" y="277"/>
                </a:lnTo>
                <a:lnTo>
                  <a:pt x="239" y="271"/>
                </a:lnTo>
                <a:lnTo>
                  <a:pt x="225" y="271"/>
                </a:lnTo>
                <a:lnTo>
                  <a:pt x="225" y="263"/>
                </a:lnTo>
                <a:lnTo>
                  <a:pt x="215" y="263"/>
                </a:lnTo>
                <a:lnTo>
                  <a:pt x="215" y="245"/>
                </a:lnTo>
                <a:lnTo>
                  <a:pt x="207" y="245"/>
                </a:lnTo>
                <a:lnTo>
                  <a:pt x="207" y="237"/>
                </a:lnTo>
                <a:lnTo>
                  <a:pt x="199" y="237"/>
                </a:lnTo>
                <a:lnTo>
                  <a:pt x="199" y="230"/>
                </a:lnTo>
                <a:lnTo>
                  <a:pt x="195" y="230"/>
                </a:lnTo>
                <a:lnTo>
                  <a:pt x="195" y="224"/>
                </a:lnTo>
                <a:lnTo>
                  <a:pt x="189" y="224"/>
                </a:lnTo>
                <a:lnTo>
                  <a:pt x="189" y="216"/>
                </a:lnTo>
                <a:lnTo>
                  <a:pt x="183" y="216"/>
                </a:lnTo>
                <a:lnTo>
                  <a:pt x="183" y="206"/>
                </a:lnTo>
                <a:lnTo>
                  <a:pt x="159" y="206"/>
                </a:lnTo>
                <a:lnTo>
                  <a:pt x="159" y="200"/>
                </a:lnTo>
                <a:lnTo>
                  <a:pt x="145" y="200"/>
                </a:lnTo>
                <a:lnTo>
                  <a:pt x="145" y="190"/>
                </a:lnTo>
                <a:lnTo>
                  <a:pt x="141" y="190"/>
                </a:lnTo>
                <a:lnTo>
                  <a:pt x="141" y="180"/>
                </a:lnTo>
                <a:lnTo>
                  <a:pt x="133" y="180"/>
                </a:lnTo>
                <a:lnTo>
                  <a:pt x="133" y="170"/>
                </a:lnTo>
                <a:lnTo>
                  <a:pt x="127" y="170"/>
                </a:lnTo>
                <a:lnTo>
                  <a:pt x="127" y="164"/>
                </a:lnTo>
                <a:lnTo>
                  <a:pt x="123" y="164"/>
                </a:lnTo>
                <a:lnTo>
                  <a:pt x="123" y="160"/>
                </a:lnTo>
                <a:lnTo>
                  <a:pt x="111" y="160"/>
                </a:lnTo>
                <a:lnTo>
                  <a:pt x="111" y="152"/>
                </a:lnTo>
                <a:lnTo>
                  <a:pt x="105" y="152"/>
                </a:lnTo>
                <a:lnTo>
                  <a:pt x="105" y="144"/>
                </a:lnTo>
                <a:lnTo>
                  <a:pt x="101" y="144"/>
                </a:lnTo>
                <a:lnTo>
                  <a:pt x="101" y="127"/>
                </a:lnTo>
                <a:lnTo>
                  <a:pt x="97" y="127"/>
                </a:lnTo>
                <a:lnTo>
                  <a:pt x="97" y="121"/>
                </a:lnTo>
                <a:lnTo>
                  <a:pt x="76" y="121"/>
                </a:lnTo>
                <a:lnTo>
                  <a:pt x="76" y="105"/>
                </a:lnTo>
                <a:lnTo>
                  <a:pt x="72" y="105"/>
                </a:lnTo>
                <a:lnTo>
                  <a:pt x="72" y="97"/>
                </a:lnTo>
                <a:lnTo>
                  <a:pt x="70" y="97"/>
                </a:lnTo>
                <a:lnTo>
                  <a:pt x="70" y="85"/>
                </a:lnTo>
                <a:lnTo>
                  <a:pt x="68" y="85"/>
                </a:lnTo>
                <a:lnTo>
                  <a:pt x="68" y="71"/>
                </a:lnTo>
                <a:lnTo>
                  <a:pt x="64" y="71"/>
                </a:lnTo>
                <a:lnTo>
                  <a:pt x="64" y="61"/>
                </a:lnTo>
                <a:lnTo>
                  <a:pt x="60" y="61"/>
                </a:lnTo>
                <a:lnTo>
                  <a:pt x="60" y="55"/>
                </a:lnTo>
                <a:lnTo>
                  <a:pt x="48" y="55"/>
                </a:lnTo>
                <a:lnTo>
                  <a:pt x="48" y="45"/>
                </a:lnTo>
                <a:lnTo>
                  <a:pt x="42" y="45"/>
                </a:lnTo>
                <a:lnTo>
                  <a:pt x="42" y="34"/>
                </a:lnTo>
                <a:lnTo>
                  <a:pt x="36" y="34"/>
                </a:lnTo>
                <a:lnTo>
                  <a:pt x="36" y="28"/>
                </a:lnTo>
                <a:lnTo>
                  <a:pt x="30" y="28"/>
                </a:lnTo>
                <a:lnTo>
                  <a:pt x="30" y="22"/>
                </a:lnTo>
                <a:lnTo>
                  <a:pt x="24" y="22"/>
                </a:lnTo>
                <a:lnTo>
                  <a:pt x="24" y="14"/>
                </a:lnTo>
                <a:lnTo>
                  <a:pt x="22" y="14"/>
                </a:lnTo>
                <a:lnTo>
                  <a:pt x="22" y="6"/>
                </a:lnTo>
                <a:lnTo>
                  <a:pt x="8" y="6"/>
                </a:lnTo>
                <a:lnTo>
                  <a:pt x="8"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Freeform 73"/>
          <p:cNvSpPr>
            <a:spLocks/>
          </p:cNvSpPr>
          <p:nvPr/>
        </p:nvSpPr>
        <p:spPr bwMode="auto">
          <a:xfrm>
            <a:off x="6774657" y="2512669"/>
            <a:ext cx="1990725" cy="461963"/>
          </a:xfrm>
          <a:custGeom>
            <a:avLst/>
            <a:gdLst>
              <a:gd name="T0" fmla="*/ 1254 w 1254"/>
              <a:gd name="T1" fmla="*/ 291 h 291"/>
              <a:gd name="T2" fmla="*/ 769 w 1254"/>
              <a:gd name="T3" fmla="*/ 291 h 291"/>
              <a:gd name="T4" fmla="*/ 769 w 1254"/>
              <a:gd name="T5" fmla="*/ 261 h 291"/>
              <a:gd name="T6" fmla="*/ 304 w 1254"/>
              <a:gd name="T7" fmla="*/ 261 h 291"/>
              <a:gd name="T8" fmla="*/ 304 w 1254"/>
              <a:gd name="T9" fmla="*/ 234 h 291"/>
              <a:gd name="T10" fmla="*/ 217 w 1254"/>
              <a:gd name="T11" fmla="*/ 234 h 291"/>
              <a:gd name="T12" fmla="*/ 217 w 1254"/>
              <a:gd name="T13" fmla="*/ 208 h 291"/>
              <a:gd name="T14" fmla="*/ 143 w 1254"/>
              <a:gd name="T15" fmla="*/ 208 h 291"/>
              <a:gd name="T16" fmla="*/ 143 w 1254"/>
              <a:gd name="T17" fmla="*/ 180 h 291"/>
              <a:gd name="T18" fmla="*/ 135 w 1254"/>
              <a:gd name="T19" fmla="*/ 180 h 291"/>
              <a:gd name="T20" fmla="*/ 135 w 1254"/>
              <a:gd name="T21" fmla="*/ 168 h 291"/>
              <a:gd name="T22" fmla="*/ 127 w 1254"/>
              <a:gd name="T23" fmla="*/ 168 h 291"/>
              <a:gd name="T24" fmla="*/ 127 w 1254"/>
              <a:gd name="T25" fmla="*/ 154 h 291"/>
              <a:gd name="T26" fmla="*/ 111 w 1254"/>
              <a:gd name="T27" fmla="*/ 154 h 291"/>
              <a:gd name="T28" fmla="*/ 111 w 1254"/>
              <a:gd name="T29" fmla="*/ 146 h 291"/>
              <a:gd name="T30" fmla="*/ 105 w 1254"/>
              <a:gd name="T31" fmla="*/ 146 h 291"/>
              <a:gd name="T32" fmla="*/ 105 w 1254"/>
              <a:gd name="T33" fmla="*/ 133 h 291"/>
              <a:gd name="T34" fmla="*/ 101 w 1254"/>
              <a:gd name="T35" fmla="*/ 133 h 291"/>
              <a:gd name="T36" fmla="*/ 101 w 1254"/>
              <a:gd name="T37" fmla="*/ 121 h 291"/>
              <a:gd name="T38" fmla="*/ 80 w 1254"/>
              <a:gd name="T39" fmla="*/ 121 h 291"/>
              <a:gd name="T40" fmla="*/ 80 w 1254"/>
              <a:gd name="T41" fmla="*/ 113 h 291"/>
              <a:gd name="T42" fmla="*/ 76 w 1254"/>
              <a:gd name="T43" fmla="*/ 113 h 291"/>
              <a:gd name="T44" fmla="*/ 76 w 1254"/>
              <a:gd name="T45" fmla="*/ 99 h 291"/>
              <a:gd name="T46" fmla="*/ 44 w 1254"/>
              <a:gd name="T47" fmla="*/ 99 h 291"/>
              <a:gd name="T48" fmla="*/ 44 w 1254"/>
              <a:gd name="T49" fmla="*/ 69 h 291"/>
              <a:gd name="T50" fmla="*/ 8 w 1254"/>
              <a:gd name="T51" fmla="*/ 69 h 291"/>
              <a:gd name="T52" fmla="*/ 8 w 1254"/>
              <a:gd name="T53" fmla="*/ 40 h 291"/>
              <a:gd name="T54" fmla="*/ 0 w 1254"/>
              <a:gd name="T55" fmla="*/ 40 h 291"/>
              <a:gd name="T56" fmla="*/ 0 w 1254"/>
              <a:gd name="T5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4" h="291">
                <a:moveTo>
                  <a:pt x="1254" y="291"/>
                </a:moveTo>
                <a:lnTo>
                  <a:pt x="769" y="291"/>
                </a:lnTo>
                <a:lnTo>
                  <a:pt x="769" y="261"/>
                </a:lnTo>
                <a:lnTo>
                  <a:pt x="304" y="261"/>
                </a:lnTo>
                <a:lnTo>
                  <a:pt x="304" y="234"/>
                </a:lnTo>
                <a:lnTo>
                  <a:pt x="217" y="234"/>
                </a:lnTo>
                <a:lnTo>
                  <a:pt x="217" y="208"/>
                </a:lnTo>
                <a:lnTo>
                  <a:pt x="143" y="208"/>
                </a:lnTo>
                <a:lnTo>
                  <a:pt x="143" y="180"/>
                </a:lnTo>
                <a:lnTo>
                  <a:pt x="135" y="180"/>
                </a:lnTo>
                <a:lnTo>
                  <a:pt x="135" y="168"/>
                </a:lnTo>
                <a:lnTo>
                  <a:pt x="127" y="168"/>
                </a:lnTo>
                <a:lnTo>
                  <a:pt x="127" y="154"/>
                </a:lnTo>
                <a:lnTo>
                  <a:pt x="111" y="154"/>
                </a:lnTo>
                <a:lnTo>
                  <a:pt x="111" y="146"/>
                </a:lnTo>
                <a:lnTo>
                  <a:pt x="105" y="146"/>
                </a:lnTo>
                <a:lnTo>
                  <a:pt x="105" y="133"/>
                </a:lnTo>
                <a:lnTo>
                  <a:pt x="101" y="133"/>
                </a:lnTo>
                <a:lnTo>
                  <a:pt x="101" y="121"/>
                </a:lnTo>
                <a:lnTo>
                  <a:pt x="80" y="121"/>
                </a:lnTo>
                <a:lnTo>
                  <a:pt x="80" y="113"/>
                </a:lnTo>
                <a:lnTo>
                  <a:pt x="76" y="113"/>
                </a:lnTo>
                <a:lnTo>
                  <a:pt x="76" y="99"/>
                </a:lnTo>
                <a:lnTo>
                  <a:pt x="44" y="99"/>
                </a:lnTo>
                <a:lnTo>
                  <a:pt x="44" y="69"/>
                </a:lnTo>
                <a:lnTo>
                  <a:pt x="8" y="69"/>
                </a:lnTo>
                <a:lnTo>
                  <a:pt x="8" y="40"/>
                </a:lnTo>
                <a:lnTo>
                  <a:pt x="0" y="4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val="276893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7876" cy="807720"/>
          </a:xfrm>
        </p:spPr>
        <p:txBody>
          <a:bodyPr/>
          <a:lstStyle/>
          <a:p>
            <a:r>
              <a:rPr lang="en-GB" dirty="0"/>
              <a:t>3518: Association of </a:t>
            </a:r>
            <a:r>
              <a:rPr lang="en-GB" dirty="0" err="1"/>
              <a:t>tumor</a:t>
            </a:r>
            <a:r>
              <a:rPr lang="en-GB" dirty="0"/>
              <a:t> infiltrating lymphocytes (TILs) with </a:t>
            </a:r>
            <a:r>
              <a:rPr lang="en-GB" spc="-10" dirty="0"/>
              <a:t>molecular subtype and prognosis in stage III colon cancers (CC) from </a:t>
            </a:r>
            <a:r>
              <a:rPr lang="en-GB" dirty="0"/>
              <a:t>a FOLFOX-based adjuvant chemotherapy </a:t>
            </a:r>
            <a:r>
              <a:rPr lang="en-GB" dirty="0" smtClean="0"/>
              <a:t>trial </a:t>
            </a:r>
            <a:r>
              <a:rPr lang="en-GB" dirty="0"/>
              <a:t>– </a:t>
            </a:r>
            <a:r>
              <a:rPr lang="en-GB" dirty="0" err="1" smtClean="0"/>
              <a:t>Sinicrope</a:t>
            </a:r>
            <a:r>
              <a:rPr lang="en-GB" dirty="0" smtClean="0"/>
              <a:t> FA,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smtClean="0"/>
          </a:p>
          <a:p>
            <a:endParaRPr lang="en-GB" dirty="0" smtClean="0"/>
          </a:p>
          <a:p>
            <a:endParaRPr lang="en-GB" dirty="0" smtClean="0"/>
          </a:p>
          <a:p>
            <a:endParaRPr lang="en-GB"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smtClean="0"/>
          </a:p>
          <a:p>
            <a:pPr marL="0" indent="0">
              <a:spcBef>
                <a:spcPts val="1200"/>
              </a:spcBef>
              <a:buNone/>
            </a:pPr>
            <a:r>
              <a:rPr lang="en-GB" b="1" dirty="0" smtClean="0"/>
              <a:t>Conclusions</a:t>
            </a:r>
          </a:p>
          <a:p>
            <a:r>
              <a:rPr lang="en-GB" b="1" dirty="0" smtClean="0"/>
              <a:t>High </a:t>
            </a:r>
            <a:r>
              <a:rPr lang="en-GB" b="1" dirty="0" err="1" smtClean="0"/>
              <a:t>vs</a:t>
            </a:r>
            <a:r>
              <a:rPr lang="en-GB" b="1" dirty="0" smtClean="0"/>
              <a:t> low TIL density indicates immune activation that was prognostic for DFS and OS in patients with Stage III colon cancer</a:t>
            </a:r>
          </a:p>
          <a:p>
            <a:r>
              <a:rPr lang="en-GB" b="1" dirty="0" smtClean="0"/>
              <a:t>The association of TIL density with prognosis was lost in the presence of KRAS mutation and attenuated with BRAF mutations </a:t>
            </a:r>
            <a:r>
              <a:rPr lang="en-GB" b="1" dirty="0" err="1" smtClean="0"/>
              <a:t>vs</a:t>
            </a:r>
            <a:r>
              <a:rPr lang="en-GB" b="1" dirty="0" smtClean="0"/>
              <a:t> tumours lacking these mutations</a:t>
            </a:r>
            <a:endParaRPr lang="en-GB" b="1" dirty="0"/>
          </a:p>
        </p:txBody>
      </p:sp>
      <p:sp>
        <p:nvSpPr>
          <p:cNvPr id="4" name="Text Placeholder 3"/>
          <p:cNvSpPr>
            <a:spLocks noGrp="1"/>
          </p:cNvSpPr>
          <p:nvPr>
            <p:ph type="body" sz="quarter" idx="10"/>
          </p:nvPr>
        </p:nvSpPr>
        <p:spPr>
          <a:xfrm>
            <a:off x="365124" y="6324600"/>
            <a:ext cx="4392000" cy="258763"/>
          </a:xfrm>
        </p:spPr>
        <p:txBody>
          <a:bodyPr/>
          <a:lstStyle/>
          <a:p>
            <a:r>
              <a:rPr lang="en-GB" dirty="0" err="1"/>
              <a:t>Adj</a:t>
            </a:r>
            <a:r>
              <a:rPr lang="en-GB" dirty="0"/>
              <a:t>, adjusted; Ref, reference; TIL, tumour infiltrating lymphocyte</a:t>
            </a:r>
            <a:r>
              <a:rPr lang="en-GB" dirty="0" smtClean="0"/>
              <a:t>.</a:t>
            </a:r>
            <a:endParaRPr lang="en-GB" dirty="0"/>
          </a:p>
        </p:txBody>
      </p:sp>
      <p:sp>
        <p:nvSpPr>
          <p:cNvPr id="5" name="Text Placeholder 4"/>
          <p:cNvSpPr>
            <a:spLocks noGrp="1"/>
          </p:cNvSpPr>
          <p:nvPr>
            <p:ph type="body" sz="quarter" idx="11"/>
          </p:nvPr>
        </p:nvSpPr>
        <p:spPr/>
        <p:txBody>
          <a:bodyPr/>
          <a:lstStyle/>
          <a:p>
            <a:r>
              <a:rPr lang="en-GB" dirty="0" err="1" smtClean="0"/>
              <a:t>Sinicrope</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3518</a:t>
            </a:r>
            <a:endParaRPr lang="en-GB" dirty="0"/>
          </a:p>
        </p:txBody>
      </p:sp>
      <p:sp>
        <p:nvSpPr>
          <p:cNvPr id="11" name="TextBox 10"/>
          <p:cNvSpPr txBox="1"/>
          <p:nvPr/>
        </p:nvSpPr>
        <p:spPr>
          <a:xfrm>
            <a:off x="5717487" y="1536315"/>
            <a:ext cx="2448272" cy="276999"/>
          </a:xfrm>
          <a:prstGeom prst="rect">
            <a:avLst/>
          </a:prstGeom>
          <a:noFill/>
        </p:spPr>
        <p:txBody>
          <a:bodyPr wrap="square" rtlCol="0">
            <a:spAutoFit/>
          </a:bodyPr>
          <a:lstStyle/>
          <a:p>
            <a:pPr algn="ctr"/>
            <a:r>
              <a:rPr lang="en-GB" sz="1200" b="1" dirty="0">
                <a:solidFill>
                  <a:srgbClr val="4D4D4D"/>
                </a:solidFill>
              </a:rPr>
              <a:t>OS (overall cohort)</a:t>
            </a:r>
          </a:p>
        </p:txBody>
      </p:sp>
      <p:sp>
        <p:nvSpPr>
          <p:cNvPr id="12" name="TextBox 11"/>
          <p:cNvSpPr txBox="1"/>
          <p:nvPr/>
        </p:nvSpPr>
        <p:spPr>
          <a:xfrm>
            <a:off x="1547799" y="1573299"/>
            <a:ext cx="2304256" cy="276999"/>
          </a:xfrm>
          <a:prstGeom prst="rect">
            <a:avLst/>
          </a:prstGeom>
          <a:noFill/>
        </p:spPr>
        <p:txBody>
          <a:bodyPr wrap="square" rtlCol="0">
            <a:spAutoFit/>
          </a:bodyPr>
          <a:lstStyle/>
          <a:p>
            <a:pPr algn="ctr"/>
            <a:r>
              <a:rPr lang="en-GB" sz="1200" b="1" dirty="0">
                <a:solidFill>
                  <a:srgbClr val="4D4D4D"/>
                </a:solidFill>
              </a:rPr>
              <a:t>DFS (overall cohort)</a:t>
            </a:r>
          </a:p>
        </p:txBody>
      </p:sp>
      <p:sp>
        <p:nvSpPr>
          <p:cNvPr id="13" name="TextBox 12"/>
          <p:cNvSpPr txBox="1"/>
          <p:nvPr/>
        </p:nvSpPr>
        <p:spPr>
          <a:xfrm rot="16200000">
            <a:off x="-469674" y="2524399"/>
            <a:ext cx="1884250" cy="400110"/>
          </a:xfrm>
          <a:prstGeom prst="rect">
            <a:avLst/>
          </a:prstGeom>
          <a:noFill/>
        </p:spPr>
        <p:txBody>
          <a:bodyPr wrap="square" rtlCol="0">
            <a:spAutoFit/>
          </a:bodyPr>
          <a:lstStyle/>
          <a:p>
            <a:pPr algn="ctr"/>
            <a:r>
              <a:rPr lang="en-GB" sz="1000" b="1" dirty="0">
                <a:solidFill>
                  <a:srgbClr val="4D4D4D"/>
                </a:solidFill>
              </a:rPr>
              <a:t>Proportion alive and disease-free</a:t>
            </a:r>
          </a:p>
        </p:txBody>
      </p:sp>
      <p:sp>
        <p:nvSpPr>
          <p:cNvPr id="14" name="TextBox 13"/>
          <p:cNvSpPr txBox="1"/>
          <p:nvPr/>
        </p:nvSpPr>
        <p:spPr>
          <a:xfrm>
            <a:off x="2107335" y="3747261"/>
            <a:ext cx="936475" cy="246221"/>
          </a:xfrm>
          <a:prstGeom prst="rect">
            <a:avLst/>
          </a:prstGeom>
          <a:noFill/>
        </p:spPr>
        <p:txBody>
          <a:bodyPr wrap="none" rtlCol="0">
            <a:spAutoFit/>
          </a:bodyPr>
          <a:lstStyle/>
          <a:p>
            <a:pPr algn="ctr"/>
            <a:r>
              <a:rPr lang="en-GB" sz="1000" b="1" dirty="0">
                <a:solidFill>
                  <a:srgbClr val="4D4D4D"/>
                </a:solidFill>
              </a:rPr>
              <a:t>Time (years)</a:t>
            </a:r>
          </a:p>
        </p:txBody>
      </p:sp>
      <p:graphicFrame>
        <p:nvGraphicFramePr>
          <p:cNvPr id="15" name="Table 14"/>
          <p:cNvGraphicFramePr>
            <a:graphicFrameLocks noGrp="1"/>
          </p:cNvGraphicFramePr>
          <p:nvPr>
            <p:extLst>
              <p:ext uri="{D42A27DB-BD31-4B8C-83A1-F6EECF244321}">
                <p14:modId xmlns:p14="http://schemas.microsoft.com/office/powerpoint/2010/main" val="3202938837"/>
              </p:ext>
            </p:extLst>
          </p:nvPr>
        </p:nvGraphicFramePr>
        <p:xfrm>
          <a:off x="1340909" y="4055514"/>
          <a:ext cx="2634901" cy="685800"/>
        </p:xfrm>
        <a:graphic>
          <a:graphicData uri="http://schemas.openxmlformats.org/drawingml/2006/table">
            <a:tbl>
              <a:tblPr>
                <a:tableStyleId>{9D7B26C5-4107-4FEC-AEDC-1716B250A1EF}</a:tableStyleId>
              </a:tblPr>
              <a:tblGrid>
                <a:gridCol w="364616">
                  <a:extLst>
                    <a:ext uri="{9D8B030D-6E8A-4147-A177-3AD203B41FA5}">
                      <a16:colId xmlns="" xmlns:a16="http://schemas.microsoft.com/office/drawing/2014/main" val="1654576620"/>
                    </a:ext>
                  </a:extLst>
                </a:gridCol>
                <a:gridCol w="648653">
                  <a:extLst>
                    <a:ext uri="{9D8B030D-6E8A-4147-A177-3AD203B41FA5}">
                      <a16:colId xmlns="" xmlns:a16="http://schemas.microsoft.com/office/drawing/2014/main" val="290659208"/>
                    </a:ext>
                  </a:extLst>
                </a:gridCol>
                <a:gridCol w="648653">
                  <a:extLst>
                    <a:ext uri="{9D8B030D-6E8A-4147-A177-3AD203B41FA5}">
                      <a16:colId xmlns="" xmlns:a16="http://schemas.microsoft.com/office/drawing/2014/main" val="1151026577"/>
                    </a:ext>
                  </a:extLst>
                </a:gridCol>
                <a:gridCol w="972979">
                  <a:extLst>
                    <a:ext uri="{9D8B030D-6E8A-4147-A177-3AD203B41FA5}">
                      <a16:colId xmlns="" xmlns:a16="http://schemas.microsoft.com/office/drawing/2014/main" val="1029522211"/>
                    </a:ext>
                  </a:extLst>
                </a:gridCol>
              </a:tblGrid>
              <a:tr h="0">
                <a:tc>
                  <a:txBody>
                    <a:bodyPr/>
                    <a:lstStyle/>
                    <a:p>
                      <a:r>
                        <a:rPr lang="en-GB" sz="900" dirty="0"/>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a:t>n</a:t>
                      </a:r>
                      <a:r>
                        <a:rPr lang="en-GB" sz="900" dirty="0" smtClean="0"/>
                        <a:t> </a:t>
                      </a:r>
                      <a:r>
                        <a:rPr lang="en-GB" sz="900" dirty="0"/>
                        <a:t>(events)</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smtClean="0"/>
                        <a:t>5-year </a:t>
                      </a:r>
                      <a:r>
                        <a:rPr lang="en-GB" sz="900" dirty="0"/>
                        <a:t>rate</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a:t>Adj. </a:t>
                      </a:r>
                      <a:r>
                        <a:rPr lang="en-GB" sz="900" dirty="0" smtClean="0"/>
                        <a:t>HR (95% CI)</a:t>
                      </a:r>
                      <a:endParaRPr lang="en-GB" sz="900" dirty="0"/>
                    </a:p>
                  </a:txBody>
                  <a:tcPr marL="36000" marR="3600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79977644"/>
                  </a:ext>
                </a:extLst>
              </a:tr>
              <a:tr h="0">
                <a:tc>
                  <a:txBody>
                    <a:bodyPr/>
                    <a:lstStyle/>
                    <a:p>
                      <a:r>
                        <a:rPr lang="en-GB" sz="900" dirty="0"/>
                        <a:t>High</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a:t>262 (67)</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a:t>0.73</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a:t>0.76 (</a:t>
                      </a:r>
                      <a:r>
                        <a:rPr lang="en-GB" sz="900" dirty="0" smtClean="0"/>
                        <a:t>0.57</a:t>
                      </a:r>
                      <a:r>
                        <a:rPr lang="en-GB" sz="900" dirty="0" smtClean="0">
                          <a:latin typeface="Calibri" panose="020F0502020204030204" pitchFamily="34" charset="0"/>
                        </a:rPr>
                        <a:t>,</a:t>
                      </a:r>
                      <a:r>
                        <a:rPr lang="en-GB" sz="900" baseline="0" dirty="0" smtClean="0">
                          <a:latin typeface="Calibri" panose="020F0502020204030204" pitchFamily="34" charset="0"/>
                        </a:rPr>
                        <a:t> </a:t>
                      </a:r>
                      <a:r>
                        <a:rPr lang="en-GB" sz="900" dirty="0" smtClean="0"/>
                        <a:t>1.01</a:t>
                      </a:r>
                      <a:r>
                        <a:rPr lang="en-GB" sz="900" dirty="0"/>
                        <a:t>)</a:t>
                      </a:r>
                    </a:p>
                  </a:txBody>
                  <a:tcPr marL="36000" marR="3600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13584483"/>
                  </a:ext>
                </a:extLst>
              </a:tr>
              <a:tr h="0">
                <a:tc>
                  <a:txBody>
                    <a:bodyPr/>
                    <a:lstStyle/>
                    <a:p>
                      <a:r>
                        <a:rPr lang="en-GB" sz="900" dirty="0"/>
                        <a:t>Low</a:t>
                      </a:r>
                    </a:p>
                  </a:txBody>
                  <a:tcPr marL="36000" marR="36000"/>
                </a:tc>
                <a:tc>
                  <a:txBody>
                    <a:bodyPr/>
                    <a:lstStyle/>
                    <a:p>
                      <a:pPr algn="ctr"/>
                      <a:r>
                        <a:rPr lang="en-GB" sz="900" dirty="0"/>
                        <a:t>2031 (680)</a:t>
                      </a:r>
                    </a:p>
                  </a:txBody>
                  <a:tcPr marL="36000" marR="36000"/>
                </a:tc>
                <a:tc>
                  <a:txBody>
                    <a:bodyPr/>
                    <a:lstStyle/>
                    <a:p>
                      <a:pPr algn="ctr"/>
                      <a:r>
                        <a:rPr lang="en-GB" sz="900" dirty="0"/>
                        <a:t>0.65</a:t>
                      </a:r>
                    </a:p>
                  </a:txBody>
                  <a:tcPr marL="36000" marR="36000"/>
                </a:tc>
                <a:tc>
                  <a:txBody>
                    <a:bodyPr/>
                    <a:lstStyle/>
                    <a:p>
                      <a:pPr algn="ctr"/>
                      <a:r>
                        <a:rPr lang="en-GB" sz="900" dirty="0" smtClean="0"/>
                        <a:t>Ref.</a:t>
                      </a:r>
                      <a:endParaRPr lang="en-GB" sz="900" dirty="0"/>
                    </a:p>
                  </a:txBody>
                  <a:tcPr marL="36000" marR="36000"/>
                </a:tc>
                <a:extLst>
                  <a:ext uri="{0D108BD9-81ED-4DB2-BD59-A6C34878D82A}">
                    <a16:rowId xmlns="" xmlns:a16="http://schemas.microsoft.com/office/drawing/2014/main" val="519193353"/>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378119778"/>
              </p:ext>
            </p:extLst>
          </p:nvPr>
        </p:nvGraphicFramePr>
        <p:xfrm>
          <a:off x="5670899" y="4055514"/>
          <a:ext cx="2634901" cy="685800"/>
        </p:xfrm>
        <a:graphic>
          <a:graphicData uri="http://schemas.openxmlformats.org/drawingml/2006/table">
            <a:tbl>
              <a:tblPr>
                <a:tableStyleId>{9D7B26C5-4107-4FEC-AEDC-1716B250A1EF}</a:tableStyleId>
              </a:tblPr>
              <a:tblGrid>
                <a:gridCol w="364616">
                  <a:extLst>
                    <a:ext uri="{9D8B030D-6E8A-4147-A177-3AD203B41FA5}">
                      <a16:colId xmlns="" xmlns:a16="http://schemas.microsoft.com/office/drawing/2014/main" val="1654576620"/>
                    </a:ext>
                  </a:extLst>
                </a:gridCol>
                <a:gridCol w="648653">
                  <a:extLst>
                    <a:ext uri="{9D8B030D-6E8A-4147-A177-3AD203B41FA5}">
                      <a16:colId xmlns="" xmlns:a16="http://schemas.microsoft.com/office/drawing/2014/main" val="290659208"/>
                    </a:ext>
                  </a:extLst>
                </a:gridCol>
                <a:gridCol w="648653">
                  <a:extLst>
                    <a:ext uri="{9D8B030D-6E8A-4147-A177-3AD203B41FA5}">
                      <a16:colId xmlns="" xmlns:a16="http://schemas.microsoft.com/office/drawing/2014/main" val="1151026577"/>
                    </a:ext>
                  </a:extLst>
                </a:gridCol>
                <a:gridCol w="972979">
                  <a:extLst>
                    <a:ext uri="{9D8B030D-6E8A-4147-A177-3AD203B41FA5}">
                      <a16:colId xmlns="" xmlns:a16="http://schemas.microsoft.com/office/drawing/2014/main" val="1029522211"/>
                    </a:ext>
                  </a:extLst>
                </a:gridCol>
              </a:tblGrid>
              <a:tr h="130374">
                <a:tc>
                  <a:txBody>
                    <a:bodyPr/>
                    <a:lstStyle/>
                    <a:p>
                      <a:r>
                        <a:rPr lang="en-GB" sz="900" dirty="0">
                          <a:latin typeface="+mj-lt"/>
                        </a:rPr>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a:t>n</a:t>
                      </a:r>
                      <a:r>
                        <a:rPr lang="en-GB" sz="900" dirty="0" smtClean="0"/>
                        <a:t> </a:t>
                      </a:r>
                      <a:r>
                        <a:rPr lang="en-GB" sz="900" dirty="0"/>
                        <a:t>(events)</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smtClean="0"/>
                        <a:t>5-year </a:t>
                      </a:r>
                      <a:r>
                        <a:rPr lang="en-GB" sz="900" dirty="0"/>
                        <a:t>rate</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a:t>Adj. </a:t>
                      </a:r>
                      <a:r>
                        <a:rPr lang="en-GB" sz="900" dirty="0" smtClean="0"/>
                        <a:t>HR (95% CI)</a:t>
                      </a:r>
                      <a:endParaRPr lang="en-GB" sz="900" dirty="0"/>
                    </a:p>
                  </a:txBody>
                  <a:tcPr marL="36000" marR="3600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79977644"/>
                  </a:ext>
                </a:extLst>
              </a:tr>
              <a:tr h="130374">
                <a:tc>
                  <a:txBody>
                    <a:bodyPr/>
                    <a:lstStyle/>
                    <a:p>
                      <a:r>
                        <a:rPr lang="en-GB" sz="900" dirty="0">
                          <a:latin typeface="+mj-lt"/>
                        </a:rPr>
                        <a:t>High</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a:latin typeface="+mj-lt"/>
                        </a:rPr>
                        <a:t>262 (57)</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a:latin typeface="+mj-lt"/>
                        </a:rPr>
                        <a:t>0.84</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a:latin typeface="+mj-lt"/>
                        </a:rPr>
                        <a:t>0.73 (</a:t>
                      </a:r>
                      <a:r>
                        <a:rPr lang="en-GB" sz="900" dirty="0" smtClean="0">
                          <a:latin typeface="+mj-lt"/>
                        </a:rPr>
                        <a:t>0.54,</a:t>
                      </a:r>
                      <a:r>
                        <a:rPr lang="en-GB" sz="900" baseline="0" dirty="0" smtClean="0">
                          <a:latin typeface="+mj-lt"/>
                        </a:rPr>
                        <a:t> </a:t>
                      </a:r>
                      <a:r>
                        <a:rPr lang="en-GB" sz="900" dirty="0" smtClean="0">
                          <a:latin typeface="+mj-lt"/>
                        </a:rPr>
                        <a:t>1.00</a:t>
                      </a:r>
                      <a:r>
                        <a:rPr lang="en-GB" sz="900" dirty="0">
                          <a:latin typeface="+mj-lt"/>
                        </a:rPr>
                        <a:t>)</a:t>
                      </a:r>
                    </a:p>
                  </a:txBody>
                  <a:tcPr marL="36000" marR="3600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13584483"/>
                  </a:ext>
                </a:extLst>
              </a:tr>
              <a:tr h="130374">
                <a:tc>
                  <a:txBody>
                    <a:bodyPr/>
                    <a:lstStyle/>
                    <a:p>
                      <a:r>
                        <a:rPr lang="en-GB" sz="900" dirty="0">
                          <a:latin typeface="+mj-lt"/>
                        </a:rPr>
                        <a:t>Low</a:t>
                      </a:r>
                    </a:p>
                  </a:txBody>
                  <a:tcPr marL="36000" marR="36000"/>
                </a:tc>
                <a:tc>
                  <a:txBody>
                    <a:bodyPr/>
                    <a:lstStyle/>
                    <a:p>
                      <a:pPr algn="ctr"/>
                      <a:r>
                        <a:rPr lang="en-GB" sz="900" dirty="0">
                          <a:latin typeface="+mj-lt"/>
                        </a:rPr>
                        <a:t>2031 (559)</a:t>
                      </a:r>
                    </a:p>
                  </a:txBody>
                  <a:tcPr marL="36000" marR="36000"/>
                </a:tc>
                <a:tc>
                  <a:txBody>
                    <a:bodyPr/>
                    <a:lstStyle/>
                    <a:p>
                      <a:pPr algn="ctr"/>
                      <a:r>
                        <a:rPr lang="en-GB" sz="900" dirty="0">
                          <a:latin typeface="+mj-lt"/>
                        </a:rPr>
                        <a:t>0.77</a:t>
                      </a:r>
                    </a:p>
                  </a:txBody>
                  <a:tcPr marL="36000" marR="36000"/>
                </a:tc>
                <a:tc>
                  <a:txBody>
                    <a:bodyPr/>
                    <a:lstStyle/>
                    <a:p>
                      <a:pPr algn="ctr"/>
                      <a:r>
                        <a:rPr lang="en-GB" sz="900" dirty="0" smtClean="0">
                          <a:latin typeface="+mj-lt"/>
                        </a:rPr>
                        <a:t>Ref.</a:t>
                      </a:r>
                      <a:endParaRPr lang="en-GB" sz="900" dirty="0">
                        <a:latin typeface="+mj-lt"/>
                      </a:endParaRPr>
                    </a:p>
                  </a:txBody>
                  <a:tcPr marL="36000" marR="36000"/>
                </a:tc>
                <a:extLst>
                  <a:ext uri="{0D108BD9-81ED-4DB2-BD59-A6C34878D82A}">
                    <a16:rowId xmlns="" xmlns:a16="http://schemas.microsoft.com/office/drawing/2014/main" val="519193353"/>
                  </a:ext>
                </a:extLst>
              </a:tr>
            </a:tbl>
          </a:graphicData>
        </a:graphic>
      </p:graphicFrame>
      <p:sp>
        <p:nvSpPr>
          <p:cNvPr id="17" name="TextBox 16"/>
          <p:cNvSpPr txBox="1"/>
          <p:nvPr/>
        </p:nvSpPr>
        <p:spPr>
          <a:xfrm>
            <a:off x="1082167" y="3600417"/>
            <a:ext cx="255198" cy="246221"/>
          </a:xfrm>
          <a:prstGeom prst="rect">
            <a:avLst/>
          </a:prstGeom>
          <a:noFill/>
        </p:spPr>
        <p:txBody>
          <a:bodyPr wrap="none" rtlCol="0">
            <a:spAutoFit/>
          </a:bodyPr>
          <a:lstStyle/>
          <a:p>
            <a:pPr algn="ctr"/>
            <a:r>
              <a:rPr lang="en-GB" sz="1000" dirty="0">
                <a:solidFill>
                  <a:srgbClr val="4D4D4D"/>
                </a:solidFill>
              </a:rPr>
              <a:t>0</a:t>
            </a:r>
          </a:p>
        </p:txBody>
      </p:sp>
      <p:sp>
        <p:nvSpPr>
          <p:cNvPr id="18" name="TextBox 17"/>
          <p:cNvSpPr txBox="1"/>
          <p:nvPr/>
        </p:nvSpPr>
        <p:spPr>
          <a:xfrm>
            <a:off x="1661604" y="3600417"/>
            <a:ext cx="255198" cy="246221"/>
          </a:xfrm>
          <a:prstGeom prst="rect">
            <a:avLst/>
          </a:prstGeom>
          <a:noFill/>
        </p:spPr>
        <p:txBody>
          <a:bodyPr wrap="none" rtlCol="0">
            <a:spAutoFit/>
          </a:bodyPr>
          <a:lstStyle/>
          <a:p>
            <a:pPr algn="ctr"/>
            <a:r>
              <a:rPr lang="en-GB" sz="1000" dirty="0">
                <a:solidFill>
                  <a:srgbClr val="4D4D4D"/>
                </a:solidFill>
              </a:rPr>
              <a:t>1</a:t>
            </a:r>
          </a:p>
        </p:txBody>
      </p:sp>
      <p:sp>
        <p:nvSpPr>
          <p:cNvPr id="19" name="TextBox 18"/>
          <p:cNvSpPr txBox="1"/>
          <p:nvPr/>
        </p:nvSpPr>
        <p:spPr>
          <a:xfrm>
            <a:off x="2241041" y="3600417"/>
            <a:ext cx="255198" cy="246221"/>
          </a:xfrm>
          <a:prstGeom prst="rect">
            <a:avLst/>
          </a:prstGeom>
          <a:noFill/>
        </p:spPr>
        <p:txBody>
          <a:bodyPr wrap="none" rtlCol="0">
            <a:spAutoFit/>
          </a:bodyPr>
          <a:lstStyle/>
          <a:p>
            <a:pPr algn="ctr"/>
            <a:r>
              <a:rPr lang="en-GB" sz="1000" dirty="0">
                <a:solidFill>
                  <a:srgbClr val="4D4D4D"/>
                </a:solidFill>
              </a:rPr>
              <a:t>2</a:t>
            </a:r>
          </a:p>
        </p:txBody>
      </p:sp>
      <p:sp>
        <p:nvSpPr>
          <p:cNvPr id="20" name="TextBox 19"/>
          <p:cNvSpPr txBox="1"/>
          <p:nvPr/>
        </p:nvSpPr>
        <p:spPr>
          <a:xfrm>
            <a:off x="2820478" y="3600417"/>
            <a:ext cx="255198" cy="246221"/>
          </a:xfrm>
          <a:prstGeom prst="rect">
            <a:avLst/>
          </a:prstGeom>
          <a:noFill/>
        </p:spPr>
        <p:txBody>
          <a:bodyPr wrap="none" rtlCol="0">
            <a:spAutoFit/>
          </a:bodyPr>
          <a:lstStyle/>
          <a:p>
            <a:pPr algn="ctr"/>
            <a:r>
              <a:rPr lang="en-GB" sz="1000" dirty="0">
                <a:solidFill>
                  <a:srgbClr val="4D4D4D"/>
                </a:solidFill>
              </a:rPr>
              <a:t>3</a:t>
            </a:r>
          </a:p>
        </p:txBody>
      </p:sp>
      <p:sp>
        <p:nvSpPr>
          <p:cNvPr id="21" name="TextBox 20"/>
          <p:cNvSpPr txBox="1"/>
          <p:nvPr/>
        </p:nvSpPr>
        <p:spPr>
          <a:xfrm>
            <a:off x="3399915" y="3600417"/>
            <a:ext cx="255198" cy="246221"/>
          </a:xfrm>
          <a:prstGeom prst="rect">
            <a:avLst/>
          </a:prstGeom>
          <a:noFill/>
        </p:spPr>
        <p:txBody>
          <a:bodyPr wrap="none" rtlCol="0">
            <a:spAutoFit/>
          </a:bodyPr>
          <a:lstStyle/>
          <a:p>
            <a:pPr algn="ctr"/>
            <a:r>
              <a:rPr lang="en-GB" sz="1000" dirty="0">
                <a:solidFill>
                  <a:srgbClr val="4D4D4D"/>
                </a:solidFill>
              </a:rPr>
              <a:t>4</a:t>
            </a:r>
          </a:p>
        </p:txBody>
      </p:sp>
      <p:sp>
        <p:nvSpPr>
          <p:cNvPr id="22" name="TextBox 21"/>
          <p:cNvSpPr txBox="1"/>
          <p:nvPr/>
        </p:nvSpPr>
        <p:spPr>
          <a:xfrm>
            <a:off x="3979353" y="3600417"/>
            <a:ext cx="255198" cy="246221"/>
          </a:xfrm>
          <a:prstGeom prst="rect">
            <a:avLst/>
          </a:prstGeom>
          <a:noFill/>
        </p:spPr>
        <p:txBody>
          <a:bodyPr wrap="none" rtlCol="0">
            <a:spAutoFit/>
          </a:bodyPr>
          <a:lstStyle/>
          <a:p>
            <a:pPr algn="ctr"/>
            <a:r>
              <a:rPr lang="en-GB" sz="1000" dirty="0">
                <a:solidFill>
                  <a:srgbClr val="4D4D4D"/>
                </a:solidFill>
              </a:rPr>
              <a:t>5</a:t>
            </a:r>
          </a:p>
        </p:txBody>
      </p:sp>
      <p:sp>
        <p:nvSpPr>
          <p:cNvPr id="23" name="TextBox 22"/>
          <p:cNvSpPr txBox="1"/>
          <p:nvPr/>
        </p:nvSpPr>
        <p:spPr>
          <a:xfrm>
            <a:off x="626418" y="3436111"/>
            <a:ext cx="360997" cy="246221"/>
          </a:xfrm>
          <a:prstGeom prst="rect">
            <a:avLst/>
          </a:prstGeom>
          <a:noFill/>
        </p:spPr>
        <p:txBody>
          <a:bodyPr wrap="none" rtlCol="0">
            <a:spAutoFit/>
          </a:bodyPr>
          <a:lstStyle/>
          <a:p>
            <a:pPr algn="r"/>
            <a:r>
              <a:rPr lang="en-GB" sz="1000" dirty="0">
                <a:solidFill>
                  <a:srgbClr val="4D4D4D"/>
                </a:solidFill>
              </a:rPr>
              <a:t>0.0</a:t>
            </a:r>
          </a:p>
        </p:txBody>
      </p:sp>
      <p:sp>
        <p:nvSpPr>
          <p:cNvPr id="24" name="TextBox 23"/>
          <p:cNvSpPr txBox="1"/>
          <p:nvPr/>
        </p:nvSpPr>
        <p:spPr>
          <a:xfrm>
            <a:off x="626418" y="3267991"/>
            <a:ext cx="360997" cy="246221"/>
          </a:xfrm>
          <a:prstGeom prst="rect">
            <a:avLst/>
          </a:prstGeom>
          <a:noFill/>
        </p:spPr>
        <p:txBody>
          <a:bodyPr wrap="none" rtlCol="0">
            <a:spAutoFit/>
          </a:bodyPr>
          <a:lstStyle/>
          <a:p>
            <a:pPr algn="r"/>
            <a:r>
              <a:rPr lang="en-GB" sz="1000" dirty="0">
                <a:solidFill>
                  <a:srgbClr val="4D4D4D"/>
                </a:solidFill>
              </a:rPr>
              <a:t>0.1</a:t>
            </a:r>
          </a:p>
        </p:txBody>
      </p:sp>
      <p:sp>
        <p:nvSpPr>
          <p:cNvPr id="25" name="TextBox 24"/>
          <p:cNvSpPr txBox="1"/>
          <p:nvPr/>
        </p:nvSpPr>
        <p:spPr>
          <a:xfrm>
            <a:off x="626418" y="3099875"/>
            <a:ext cx="360997" cy="246221"/>
          </a:xfrm>
          <a:prstGeom prst="rect">
            <a:avLst/>
          </a:prstGeom>
          <a:noFill/>
        </p:spPr>
        <p:txBody>
          <a:bodyPr wrap="none" rtlCol="0">
            <a:spAutoFit/>
          </a:bodyPr>
          <a:lstStyle/>
          <a:p>
            <a:pPr algn="r"/>
            <a:r>
              <a:rPr lang="en-GB" sz="1000" dirty="0">
                <a:solidFill>
                  <a:srgbClr val="4D4D4D"/>
                </a:solidFill>
              </a:rPr>
              <a:t>0.2</a:t>
            </a:r>
          </a:p>
        </p:txBody>
      </p:sp>
      <p:sp>
        <p:nvSpPr>
          <p:cNvPr id="26" name="TextBox 25"/>
          <p:cNvSpPr txBox="1"/>
          <p:nvPr/>
        </p:nvSpPr>
        <p:spPr>
          <a:xfrm>
            <a:off x="626418" y="2931759"/>
            <a:ext cx="360997" cy="246221"/>
          </a:xfrm>
          <a:prstGeom prst="rect">
            <a:avLst/>
          </a:prstGeom>
          <a:noFill/>
        </p:spPr>
        <p:txBody>
          <a:bodyPr wrap="none" rtlCol="0">
            <a:spAutoFit/>
          </a:bodyPr>
          <a:lstStyle/>
          <a:p>
            <a:pPr algn="r"/>
            <a:r>
              <a:rPr lang="en-GB" sz="1000" dirty="0">
                <a:solidFill>
                  <a:srgbClr val="4D4D4D"/>
                </a:solidFill>
              </a:rPr>
              <a:t>0.3</a:t>
            </a:r>
          </a:p>
        </p:txBody>
      </p:sp>
      <p:sp>
        <p:nvSpPr>
          <p:cNvPr id="27" name="TextBox 26"/>
          <p:cNvSpPr txBox="1"/>
          <p:nvPr/>
        </p:nvSpPr>
        <p:spPr>
          <a:xfrm>
            <a:off x="626418" y="2763643"/>
            <a:ext cx="360997" cy="246221"/>
          </a:xfrm>
          <a:prstGeom prst="rect">
            <a:avLst/>
          </a:prstGeom>
          <a:noFill/>
        </p:spPr>
        <p:txBody>
          <a:bodyPr wrap="none" rtlCol="0">
            <a:spAutoFit/>
          </a:bodyPr>
          <a:lstStyle/>
          <a:p>
            <a:pPr algn="r"/>
            <a:r>
              <a:rPr lang="en-GB" sz="1000" dirty="0">
                <a:solidFill>
                  <a:srgbClr val="4D4D4D"/>
                </a:solidFill>
              </a:rPr>
              <a:t>0.4</a:t>
            </a:r>
          </a:p>
        </p:txBody>
      </p:sp>
      <p:sp>
        <p:nvSpPr>
          <p:cNvPr id="28" name="TextBox 27"/>
          <p:cNvSpPr txBox="1"/>
          <p:nvPr/>
        </p:nvSpPr>
        <p:spPr>
          <a:xfrm>
            <a:off x="626418" y="2595527"/>
            <a:ext cx="360997" cy="246221"/>
          </a:xfrm>
          <a:prstGeom prst="rect">
            <a:avLst/>
          </a:prstGeom>
          <a:noFill/>
        </p:spPr>
        <p:txBody>
          <a:bodyPr wrap="none" rtlCol="0">
            <a:spAutoFit/>
          </a:bodyPr>
          <a:lstStyle/>
          <a:p>
            <a:pPr algn="r"/>
            <a:r>
              <a:rPr lang="en-GB" sz="1000" dirty="0">
                <a:solidFill>
                  <a:srgbClr val="4D4D4D"/>
                </a:solidFill>
              </a:rPr>
              <a:t>0.5</a:t>
            </a:r>
          </a:p>
        </p:txBody>
      </p:sp>
      <p:sp>
        <p:nvSpPr>
          <p:cNvPr id="29" name="TextBox 28"/>
          <p:cNvSpPr txBox="1"/>
          <p:nvPr/>
        </p:nvSpPr>
        <p:spPr>
          <a:xfrm>
            <a:off x="626419" y="2427411"/>
            <a:ext cx="360996" cy="246221"/>
          </a:xfrm>
          <a:prstGeom prst="rect">
            <a:avLst/>
          </a:prstGeom>
          <a:noFill/>
        </p:spPr>
        <p:txBody>
          <a:bodyPr wrap="none" rtlCol="0">
            <a:spAutoFit/>
          </a:bodyPr>
          <a:lstStyle/>
          <a:p>
            <a:pPr algn="r"/>
            <a:r>
              <a:rPr lang="en-GB" sz="1000" dirty="0">
                <a:solidFill>
                  <a:srgbClr val="4D4D4D"/>
                </a:solidFill>
              </a:rPr>
              <a:t>0.6</a:t>
            </a:r>
          </a:p>
        </p:txBody>
      </p:sp>
      <p:sp>
        <p:nvSpPr>
          <p:cNvPr id="30" name="TextBox 29"/>
          <p:cNvSpPr txBox="1"/>
          <p:nvPr/>
        </p:nvSpPr>
        <p:spPr>
          <a:xfrm>
            <a:off x="626418" y="2259295"/>
            <a:ext cx="360997" cy="246221"/>
          </a:xfrm>
          <a:prstGeom prst="rect">
            <a:avLst/>
          </a:prstGeom>
          <a:noFill/>
        </p:spPr>
        <p:txBody>
          <a:bodyPr wrap="none" rtlCol="0">
            <a:spAutoFit/>
          </a:bodyPr>
          <a:lstStyle/>
          <a:p>
            <a:pPr algn="r"/>
            <a:r>
              <a:rPr lang="en-GB" sz="1000" dirty="0">
                <a:solidFill>
                  <a:srgbClr val="4D4D4D"/>
                </a:solidFill>
              </a:rPr>
              <a:t>0.7</a:t>
            </a:r>
          </a:p>
        </p:txBody>
      </p:sp>
      <p:sp>
        <p:nvSpPr>
          <p:cNvPr id="31" name="TextBox 30"/>
          <p:cNvSpPr txBox="1"/>
          <p:nvPr/>
        </p:nvSpPr>
        <p:spPr>
          <a:xfrm>
            <a:off x="626418" y="2091179"/>
            <a:ext cx="360997" cy="246221"/>
          </a:xfrm>
          <a:prstGeom prst="rect">
            <a:avLst/>
          </a:prstGeom>
          <a:noFill/>
        </p:spPr>
        <p:txBody>
          <a:bodyPr wrap="none" rtlCol="0">
            <a:spAutoFit/>
          </a:bodyPr>
          <a:lstStyle/>
          <a:p>
            <a:pPr algn="r"/>
            <a:r>
              <a:rPr lang="en-GB" sz="1000" dirty="0">
                <a:solidFill>
                  <a:srgbClr val="4D4D4D"/>
                </a:solidFill>
              </a:rPr>
              <a:t>0.8</a:t>
            </a:r>
          </a:p>
        </p:txBody>
      </p:sp>
      <p:sp>
        <p:nvSpPr>
          <p:cNvPr id="32" name="TextBox 31"/>
          <p:cNvSpPr txBox="1"/>
          <p:nvPr/>
        </p:nvSpPr>
        <p:spPr>
          <a:xfrm>
            <a:off x="626418" y="1923063"/>
            <a:ext cx="360997" cy="246221"/>
          </a:xfrm>
          <a:prstGeom prst="rect">
            <a:avLst/>
          </a:prstGeom>
          <a:noFill/>
        </p:spPr>
        <p:txBody>
          <a:bodyPr wrap="none" rtlCol="0">
            <a:spAutoFit/>
          </a:bodyPr>
          <a:lstStyle/>
          <a:p>
            <a:pPr algn="r"/>
            <a:r>
              <a:rPr lang="en-GB" sz="1000" dirty="0">
                <a:solidFill>
                  <a:srgbClr val="4D4D4D"/>
                </a:solidFill>
              </a:rPr>
              <a:t>0.9</a:t>
            </a:r>
          </a:p>
        </p:txBody>
      </p:sp>
      <p:sp>
        <p:nvSpPr>
          <p:cNvPr id="33" name="TextBox 32"/>
          <p:cNvSpPr txBox="1"/>
          <p:nvPr/>
        </p:nvSpPr>
        <p:spPr>
          <a:xfrm>
            <a:off x="626418" y="1754947"/>
            <a:ext cx="360997" cy="246221"/>
          </a:xfrm>
          <a:prstGeom prst="rect">
            <a:avLst/>
          </a:prstGeom>
          <a:noFill/>
        </p:spPr>
        <p:txBody>
          <a:bodyPr wrap="none" rtlCol="0">
            <a:spAutoFit/>
          </a:bodyPr>
          <a:lstStyle/>
          <a:p>
            <a:pPr algn="r"/>
            <a:r>
              <a:rPr lang="en-GB" sz="1000" dirty="0">
                <a:solidFill>
                  <a:srgbClr val="4D4D4D"/>
                </a:solidFill>
              </a:rPr>
              <a:t>1.0</a:t>
            </a:r>
          </a:p>
        </p:txBody>
      </p:sp>
      <p:sp>
        <p:nvSpPr>
          <p:cNvPr id="34" name="Freeform 33"/>
          <p:cNvSpPr/>
          <p:nvPr/>
        </p:nvSpPr>
        <p:spPr>
          <a:xfrm>
            <a:off x="1038224" y="1869280"/>
            <a:ext cx="3228975" cy="1689895"/>
          </a:xfrm>
          <a:custGeom>
            <a:avLst/>
            <a:gdLst>
              <a:gd name="connsiteX0" fmla="*/ 0 w 2273300"/>
              <a:gd name="connsiteY0" fmla="*/ 0 h 1685925"/>
              <a:gd name="connsiteX1" fmla="*/ 0 w 2273300"/>
              <a:gd name="connsiteY1" fmla="*/ 1685925 h 1685925"/>
              <a:gd name="connsiteX2" fmla="*/ 2273300 w 2273300"/>
              <a:gd name="connsiteY2" fmla="*/ 1685925 h 1685925"/>
            </a:gdLst>
            <a:ahLst/>
            <a:cxnLst>
              <a:cxn ang="0">
                <a:pos x="connsiteX0" y="connsiteY0"/>
              </a:cxn>
              <a:cxn ang="0">
                <a:pos x="connsiteX1" y="connsiteY1"/>
              </a:cxn>
              <a:cxn ang="0">
                <a:pos x="connsiteX2" y="connsiteY2"/>
              </a:cxn>
            </a:cxnLst>
            <a:rect l="l" t="t" r="r" b="b"/>
            <a:pathLst>
              <a:path w="2273300" h="1685925">
                <a:moveTo>
                  <a:pt x="0" y="0"/>
                </a:moveTo>
                <a:lnTo>
                  <a:pt x="0" y="1685925"/>
                </a:lnTo>
                <a:lnTo>
                  <a:pt x="2273300" y="1685925"/>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5" name="Straight Connector 34"/>
          <p:cNvCxnSpPr/>
          <p:nvPr/>
        </p:nvCxnSpPr>
        <p:spPr>
          <a:xfrm>
            <a:off x="948224" y="18780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948224" y="204616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948224" y="22142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948224" y="23823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948224" y="255050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948224" y="271861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948224" y="288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948224" y="30548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948224" y="32229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948224" y="339106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a:off x="948224" y="355917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rot="16200000">
            <a:off x="1164766"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rot="16200000">
            <a:off x="1744203"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16200000">
            <a:off x="2323640"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16200000">
            <a:off x="2903077"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16200000">
            <a:off x="3482514"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rot="16200000">
            <a:off x="4061952"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2" name="TextBox 51"/>
          <p:cNvSpPr txBox="1"/>
          <p:nvPr/>
        </p:nvSpPr>
        <p:spPr>
          <a:xfrm>
            <a:off x="1270703" y="2808074"/>
            <a:ext cx="1178528" cy="553998"/>
          </a:xfrm>
          <a:prstGeom prst="rect">
            <a:avLst/>
          </a:prstGeom>
          <a:noFill/>
        </p:spPr>
        <p:txBody>
          <a:bodyPr wrap="none" rtlCol="0">
            <a:spAutoFit/>
          </a:bodyPr>
          <a:lstStyle/>
          <a:p>
            <a:r>
              <a:rPr lang="en-GB" sz="1000" dirty="0">
                <a:solidFill>
                  <a:srgbClr val="4D4D4D"/>
                </a:solidFill>
              </a:rPr>
              <a:t>TIL high</a:t>
            </a:r>
          </a:p>
          <a:p>
            <a:r>
              <a:rPr lang="en-GB" sz="1000" dirty="0">
                <a:solidFill>
                  <a:srgbClr val="4D4D4D"/>
                </a:solidFill>
              </a:rPr>
              <a:t>TIL low</a:t>
            </a:r>
          </a:p>
          <a:p>
            <a:r>
              <a:rPr lang="en-GB" sz="1000" dirty="0">
                <a:solidFill>
                  <a:srgbClr val="4D4D4D"/>
                </a:solidFill>
              </a:rPr>
              <a:t>Adjusted </a:t>
            </a:r>
            <a:r>
              <a:rPr lang="en-GB" sz="1000" dirty="0" smtClean="0">
                <a:solidFill>
                  <a:srgbClr val="4D4D4D"/>
                </a:solidFill>
              </a:rPr>
              <a:t>p=0.047</a:t>
            </a:r>
            <a:endParaRPr lang="en-GB" sz="1000" dirty="0">
              <a:solidFill>
                <a:srgbClr val="4D4D4D"/>
              </a:solidFill>
            </a:endParaRPr>
          </a:p>
        </p:txBody>
      </p:sp>
      <p:cxnSp>
        <p:nvCxnSpPr>
          <p:cNvPr id="53" name="Straight Connector 52"/>
          <p:cNvCxnSpPr/>
          <p:nvPr/>
        </p:nvCxnSpPr>
        <p:spPr>
          <a:xfrm>
            <a:off x="1182862" y="2930771"/>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a:off x="1182862" y="3087933"/>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5" name="Freeform 10"/>
          <p:cNvSpPr>
            <a:spLocks/>
          </p:cNvSpPr>
          <p:nvPr/>
        </p:nvSpPr>
        <p:spPr bwMode="auto">
          <a:xfrm>
            <a:off x="1211263" y="1881188"/>
            <a:ext cx="2878137" cy="581025"/>
          </a:xfrm>
          <a:custGeom>
            <a:avLst/>
            <a:gdLst>
              <a:gd name="T0" fmla="*/ 1725 w 1813"/>
              <a:gd name="T1" fmla="*/ 366 h 370"/>
              <a:gd name="T2" fmla="*/ 1605 w 1813"/>
              <a:gd name="T3" fmla="*/ 360 h 370"/>
              <a:gd name="T4" fmla="*/ 1497 w 1813"/>
              <a:gd name="T5" fmla="*/ 350 h 370"/>
              <a:gd name="T6" fmla="*/ 1369 w 1813"/>
              <a:gd name="T7" fmla="*/ 338 h 370"/>
              <a:gd name="T8" fmla="*/ 1269 w 1813"/>
              <a:gd name="T9" fmla="*/ 329 h 370"/>
              <a:gd name="T10" fmla="*/ 1179 w 1813"/>
              <a:gd name="T11" fmla="*/ 319 h 370"/>
              <a:gd name="T12" fmla="*/ 1147 w 1813"/>
              <a:gd name="T13" fmla="*/ 309 h 370"/>
              <a:gd name="T14" fmla="*/ 1073 w 1813"/>
              <a:gd name="T15" fmla="*/ 301 h 370"/>
              <a:gd name="T16" fmla="*/ 975 w 1813"/>
              <a:gd name="T17" fmla="*/ 295 h 370"/>
              <a:gd name="T18" fmla="*/ 921 w 1813"/>
              <a:gd name="T19" fmla="*/ 285 h 370"/>
              <a:gd name="T20" fmla="*/ 869 w 1813"/>
              <a:gd name="T21" fmla="*/ 275 h 370"/>
              <a:gd name="T22" fmla="*/ 811 w 1813"/>
              <a:gd name="T23" fmla="*/ 263 h 370"/>
              <a:gd name="T24" fmla="*/ 775 w 1813"/>
              <a:gd name="T25" fmla="*/ 255 h 370"/>
              <a:gd name="T26" fmla="*/ 739 w 1813"/>
              <a:gd name="T27" fmla="*/ 247 h 370"/>
              <a:gd name="T28" fmla="*/ 714 w 1813"/>
              <a:gd name="T29" fmla="*/ 241 h 370"/>
              <a:gd name="T30" fmla="*/ 692 w 1813"/>
              <a:gd name="T31" fmla="*/ 230 h 370"/>
              <a:gd name="T32" fmla="*/ 670 w 1813"/>
              <a:gd name="T33" fmla="*/ 222 h 370"/>
              <a:gd name="T34" fmla="*/ 650 w 1813"/>
              <a:gd name="T35" fmla="*/ 216 h 370"/>
              <a:gd name="T36" fmla="*/ 632 w 1813"/>
              <a:gd name="T37" fmla="*/ 210 h 370"/>
              <a:gd name="T38" fmla="*/ 614 w 1813"/>
              <a:gd name="T39" fmla="*/ 202 h 370"/>
              <a:gd name="T40" fmla="*/ 596 w 1813"/>
              <a:gd name="T41" fmla="*/ 198 h 370"/>
              <a:gd name="T42" fmla="*/ 560 w 1813"/>
              <a:gd name="T43" fmla="*/ 190 h 370"/>
              <a:gd name="T44" fmla="*/ 546 w 1813"/>
              <a:gd name="T45" fmla="*/ 180 h 370"/>
              <a:gd name="T46" fmla="*/ 528 w 1813"/>
              <a:gd name="T47" fmla="*/ 172 h 370"/>
              <a:gd name="T48" fmla="*/ 508 w 1813"/>
              <a:gd name="T49" fmla="*/ 166 h 370"/>
              <a:gd name="T50" fmla="*/ 494 w 1813"/>
              <a:gd name="T51" fmla="*/ 164 h 370"/>
              <a:gd name="T52" fmla="*/ 476 w 1813"/>
              <a:gd name="T53" fmla="*/ 158 h 370"/>
              <a:gd name="T54" fmla="*/ 460 w 1813"/>
              <a:gd name="T55" fmla="*/ 152 h 370"/>
              <a:gd name="T56" fmla="*/ 444 w 1813"/>
              <a:gd name="T57" fmla="*/ 148 h 370"/>
              <a:gd name="T58" fmla="*/ 432 w 1813"/>
              <a:gd name="T59" fmla="*/ 142 h 370"/>
              <a:gd name="T60" fmla="*/ 418 w 1813"/>
              <a:gd name="T61" fmla="*/ 133 h 370"/>
              <a:gd name="T62" fmla="*/ 404 w 1813"/>
              <a:gd name="T63" fmla="*/ 127 h 370"/>
              <a:gd name="T64" fmla="*/ 390 w 1813"/>
              <a:gd name="T65" fmla="*/ 119 h 370"/>
              <a:gd name="T66" fmla="*/ 372 w 1813"/>
              <a:gd name="T67" fmla="*/ 113 h 370"/>
              <a:gd name="T68" fmla="*/ 358 w 1813"/>
              <a:gd name="T69" fmla="*/ 105 h 370"/>
              <a:gd name="T70" fmla="*/ 342 w 1813"/>
              <a:gd name="T71" fmla="*/ 97 h 370"/>
              <a:gd name="T72" fmla="*/ 328 w 1813"/>
              <a:gd name="T73" fmla="*/ 91 h 370"/>
              <a:gd name="T74" fmla="*/ 314 w 1813"/>
              <a:gd name="T75" fmla="*/ 83 h 370"/>
              <a:gd name="T76" fmla="*/ 300 w 1813"/>
              <a:gd name="T77" fmla="*/ 77 h 370"/>
              <a:gd name="T78" fmla="*/ 282 w 1813"/>
              <a:gd name="T79" fmla="*/ 69 h 370"/>
              <a:gd name="T80" fmla="*/ 270 w 1813"/>
              <a:gd name="T81" fmla="*/ 63 h 370"/>
              <a:gd name="T82" fmla="*/ 242 w 1813"/>
              <a:gd name="T83" fmla="*/ 53 h 370"/>
              <a:gd name="T84" fmla="*/ 208 w 1813"/>
              <a:gd name="T85" fmla="*/ 42 h 370"/>
              <a:gd name="T86" fmla="*/ 172 w 1813"/>
              <a:gd name="T87" fmla="*/ 32 h 370"/>
              <a:gd name="T88" fmla="*/ 124 w 1813"/>
              <a:gd name="T89" fmla="*/ 24 h 370"/>
              <a:gd name="T90" fmla="*/ 98 w 1813"/>
              <a:gd name="T91" fmla="*/ 18 h 370"/>
              <a:gd name="T92" fmla="*/ 34 w 1813"/>
              <a:gd name="T93" fmla="*/ 10 h 370"/>
              <a:gd name="T94" fmla="*/ 0 w 1813"/>
              <a:gd name="T9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13" h="370">
                <a:moveTo>
                  <a:pt x="1813" y="370"/>
                </a:moveTo>
                <a:lnTo>
                  <a:pt x="1771" y="370"/>
                </a:lnTo>
                <a:lnTo>
                  <a:pt x="1771" y="366"/>
                </a:lnTo>
                <a:lnTo>
                  <a:pt x="1725" y="366"/>
                </a:lnTo>
                <a:lnTo>
                  <a:pt x="1725" y="362"/>
                </a:lnTo>
                <a:lnTo>
                  <a:pt x="1647" y="362"/>
                </a:lnTo>
                <a:lnTo>
                  <a:pt x="1647" y="360"/>
                </a:lnTo>
                <a:lnTo>
                  <a:pt x="1605" y="360"/>
                </a:lnTo>
                <a:lnTo>
                  <a:pt x="1605" y="356"/>
                </a:lnTo>
                <a:lnTo>
                  <a:pt x="1557" y="356"/>
                </a:lnTo>
                <a:lnTo>
                  <a:pt x="1557" y="350"/>
                </a:lnTo>
                <a:lnTo>
                  <a:pt x="1497" y="350"/>
                </a:lnTo>
                <a:lnTo>
                  <a:pt x="1497" y="346"/>
                </a:lnTo>
                <a:lnTo>
                  <a:pt x="1455" y="346"/>
                </a:lnTo>
                <a:lnTo>
                  <a:pt x="1455" y="338"/>
                </a:lnTo>
                <a:lnTo>
                  <a:pt x="1369" y="338"/>
                </a:lnTo>
                <a:lnTo>
                  <a:pt x="1369" y="334"/>
                </a:lnTo>
                <a:lnTo>
                  <a:pt x="1301" y="334"/>
                </a:lnTo>
                <a:lnTo>
                  <a:pt x="1301" y="329"/>
                </a:lnTo>
                <a:lnTo>
                  <a:pt x="1269" y="329"/>
                </a:lnTo>
                <a:lnTo>
                  <a:pt x="1269" y="323"/>
                </a:lnTo>
                <a:lnTo>
                  <a:pt x="1229" y="323"/>
                </a:lnTo>
                <a:lnTo>
                  <a:pt x="1229" y="319"/>
                </a:lnTo>
                <a:lnTo>
                  <a:pt x="1179" y="319"/>
                </a:lnTo>
                <a:lnTo>
                  <a:pt x="1179" y="313"/>
                </a:lnTo>
                <a:lnTo>
                  <a:pt x="1157" y="313"/>
                </a:lnTo>
                <a:lnTo>
                  <a:pt x="1157" y="309"/>
                </a:lnTo>
                <a:lnTo>
                  <a:pt x="1147" y="309"/>
                </a:lnTo>
                <a:lnTo>
                  <a:pt x="1147" y="305"/>
                </a:lnTo>
                <a:lnTo>
                  <a:pt x="1113" y="305"/>
                </a:lnTo>
                <a:lnTo>
                  <a:pt x="1113" y="301"/>
                </a:lnTo>
                <a:lnTo>
                  <a:pt x="1073" y="301"/>
                </a:lnTo>
                <a:lnTo>
                  <a:pt x="1073" y="297"/>
                </a:lnTo>
                <a:lnTo>
                  <a:pt x="1033" y="297"/>
                </a:lnTo>
                <a:lnTo>
                  <a:pt x="1033" y="295"/>
                </a:lnTo>
                <a:lnTo>
                  <a:pt x="975" y="295"/>
                </a:lnTo>
                <a:lnTo>
                  <a:pt x="975" y="291"/>
                </a:lnTo>
                <a:lnTo>
                  <a:pt x="957" y="291"/>
                </a:lnTo>
                <a:lnTo>
                  <a:pt x="957" y="285"/>
                </a:lnTo>
                <a:lnTo>
                  <a:pt x="921" y="285"/>
                </a:lnTo>
                <a:lnTo>
                  <a:pt x="921" y="279"/>
                </a:lnTo>
                <a:lnTo>
                  <a:pt x="887" y="279"/>
                </a:lnTo>
                <a:lnTo>
                  <a:pt x="887" y="275"/>
                </a:lnTo>
                <a:lnTo>
                  <a:pt x="869" y="275"/>
                </a:lnTo>
                <a:lnTo>
                  <a:pt x="869" y="269"/>
                </a:lnTo>
                <a:lnTo>
                  <a:pt x="831" y="269"/>
                </a:lnTo>
                <a:lnTo>
                  <a:pt x="831" y="263"/>
                </a:lnTo>
                <a:lnTo>
                  <a:pt x="811" y="263"/>
                </a:lnTo>
                <a:lnTo>
                  <a:pt x="811" y="259"/>
                </a:lnTo>
                <a:lnTo>
                  <a:pt x="789" y="259"/>
                </a:lnTo>
                <a:lnTo>
                  <a:pt x="789" y="255"/>
                </a:lnTo>
                <a:lnTo>
                  <a:pt x="775" y="255"/>
                </a:lnTo>
                <a:lnTo>
                  <a:pt x="775" y="253"/>
                </a:lnTo>
                <a:lnTo>
                  <a:pt x="757" y="253"/>
                </a:lnTo>
                <a:lnTo>
                  <a:pt x="757" y="247"/>
                </a:lnTo>
                <a:lnTo>
                  <a:pt x="739" y="247"/>
                </a:lnTo>
                <a:lnTo>
                  <a:pt x="739" y="243"/>
                </a:lnTo>
                <a:lnTo>
                  <a:pt x="720" y="243"/>
                </a:lnTo>
                <a:lnTo>
                  <a:pt x="720" y="241"/>
                </a:lnTo>
                <a:lnTo>
                  <a:pt x="714" y="241"/>
                </a:lnTo>
                <a:lnTo>
                  <a:pt x="714" y="234"/>
                </a:lnTo>
                <a:lnTo>
                  <a:pt x="704" y="234"/>
                </a:lnTo>
                <a:lnTo>
                  <a:pt x="704" y="230"/>
                </a:lnTo>
                <a:lnTo>
                  <a:pt x="692" y="230"/>
                </a:lnTo>
                <a:lnTo>
                  <a:pt x="692" y="224"/>
                </a:lnTo>
                <a:lnTo>
                  <a:pt x="680" y="224"/>
                </a:lnTo>
                <a:lnTo>
                  <a:pt x="680" y="222"/>
                </a:lnTo>
                <a:lnTo>
                  <a:pt x="670" y="222"/>
                </a:lnTo>
                <a:lnTo>
                  <a:pt x="670" y="218"/>
                </a:lnTo>
                <a:lnTo>
                  <a:pt x="662" y="218"/>
                </a:lnTo>
                <a:lnTo>
                  <a:pt x="662" y="216"/>
                </a:lnTo>
                <a:lnTo>
                  <a:pt x="650" y="216"/>
                </a:lnTo>
                <a:lnTo>
                  <a:pt x="650" y="214"/>
                </a:lnTo>
                <a:lnTo>
                  <a:pt x="640" y="214"/>
                </a:lnTo>
                <a:lnTo>
                  <a:pt x="640" y="210"/>
                </a:lnTo>
                <a:lnTo>
                  <a:pt x="632" y="210"/>
                </a:lnTo>
                <a:lnTo>
                  <a:pt x="632" y="206"/>
                </a:lnTo>
                <a:lnTo>
                  <a:pt x="624" y="206"/>
                </a:lnTo>
                <a:lnTo>
                  <a:pt x="624" y="202"/>
                </a:lnTo>
                <a:lnTo>
                  <a:pt x="614" y="202"/>
                </a:lnTo>
                <a:lnTo>
                  <a:pt x="614" y="202"/>
                </a:lnTo>
                <a:lnTo>
                  <a:pt x="604" y="202"/>
                </a:lnTo>
                <a:lnTo>
                  <a:pt x="604" y="198"/>
                </a:lnTo>
                <a:lnTo>
                  <a:pt x="596" y="198"/>
                </a:lnTo>
                <a:lnTo>
                  <a:pt x="596" y="194"/>
                </a:lnTo>
                <a:lnTo>
                  <a:pt x="588" y="194"/>
                </a:lnTo>
                <a:lnTo>
                  <a:pt x="588" y="190"/>
                </a:lnTo>
                <a:lnTo>
                  <a:pt x="560" y="190"/>
                </a:lnTo>
                <a:lnTo>
                  <a:pt x="560" y="186"/>
                </a:lnTo>
                <a:lnTo>
                  <a:pt x="550" y="186"/>
                </a:lnTo>
                <a:lnTo>
                  <a:pt x="550" y="180"/>
                </a:lnTo>
                <a:lnTo>
                  <a:pt x="546" y="180"/>
                </a:lnTo>
                <a:lnTo>
                  <a:pt x="546" y="176"/>
                </a:lnTo>
                <a:lnTo>
                  <a:pt x="538" y="176"/>
                </a:lnTo>
                <a:lnTo>
                  <a:pt x="538" y="172"/>
                </a:lnTo>
                <a:lnTo>
                  <a:pt x="528" y="172"/>
                </a:lnTo>
                <a:lnTo>
                  <a:pt x="528" y="170"/>
                </a:lnTo>
                <a:lnTo>
                  <a:pt x="516" y="170"/>
                </a:lnTo>
                <a:lnTo>
                  <a:pt x="516" y="166"/>
                </a:lnTo>
                <a:lnTo>
                  <a:pt x="508" y="166"/>
                </a:lnTo>
                <a:lnTo>
                  <a:pt x="508" y="166"/>
                </a:lnTo>
                <a:lnTo>
                  <a:pt x="502" y="166"/>
                </a:lnTo>
                <a:lnTo>
                  <a:pt x="502" y="164"/>
                </a:lnTo>
                <a:lnTo>
                  <a:pt x="494" y="164"/>
                </a:lnTo>
                <a:lnTo>
                  <a:pt x="494" y="160"/>
                </a:lnTo>
                <a:lnTo>
                  <a:pt x="486" y="160"/>
                </a:lnTo>
                <a:lnTo>
                  <a:pt x="486" y="158"/>
                </a:lnTo>
                <a:lnTo>
                  <a:pt x="476" y="158"/>
                </a:lnTo>
                <a:lnTo>
                  <a:pt x="476" y="156"/>
                </a:lnTo>
                <a:lnTo>
                  <a:pt x="468" y="156"/>
                </a:lnTo>
                <a:lnTo>
                  <a:pt x="468" y="152"/>
                </a:lnTo>
                <a:lnTo>
                  <a:pt x="460" y="152"/>
                </a:lnTo>
                <a:lnTo>
                  <a:pt x="460" y="150"/>
                </a:lnTo>
                <a:lnTo>
                  <a:pt x="450" y="150"/>
                </a:lnTo>
                <a:lnTo>
                  <a:pt x="450" y="148"/>
                </a:lnTo>
                <a:lnTo>
                  <a:pt x="444" y="148"/>
                </a:lnTo>
                <a:lnTo>
                  <a:pt x="444" y="144"/>
                </a:lnTo>
                <a:lnTo>
                  <a:pt x="438" y="144"/>
                </a:lnTo>
                <a:lnTo>
                  <a:pt x="438" y="142"/>
                </a:lnTo>
                <a:lnTo>
                  <a:pt x="432" y="142"/>
                </a:lnTo>
                <a:lnTo>
                  <a:pt x="432" y="137"/>
                </a:lnTo>
                <a:lnTo>
                  <a:pt x="426" y="137"/>
                </a:lnTo>
                <a:lnTo>
                  <a:pt x="426" y="133"/>
                </a:lnTo>
                <a:lnTo>
                  <a:pt x="418" y="133"/>
                </a:lnTo>
                <a:lnTo>
                  <a:pt x="418" y="129"/>
                </a:lnTo>
                <a:lnTo>
                  <a:pt x="410" y="129"/>
                </a:lnTo>
                <a:lnTo>
                  <a:pt x="410" y="127"/>
                </a:lnTo>
                <a:lnTo>
                  <a:pt x="404" y="127"/>
                </a:lnTo>
                <a:lnTo>
                  <a:pt x="404" y="123"/>
                </a:lnTo>
                <a:lnTo>
                  <a:pt x="398" y="123"/>
                </a:lnTo>
                <a:lnTo>
                  <a:pt x="398" y="119"/>
                </a:lnTo>
                <a:lnTo>
                  <a:pt x="390" y="119"/>
                </a:lnTo>
                <a:lnTo>
                  <a:pt x="390" y="115"/>
                </a:lnTo>
                <a:lnTo>
                  <a:pt x="378" y="115"/>
                </a:lnTo>
                <a:lnTo>
                  <a:pt x="378" y="113"/>
                </a:lnTo>
                <a:lnTo>
                  <a:pt x="372" y="113"/>
                </a:lnTo>
                <a:lnTo>
                  <a:pt x="372" y="109"/>
                </a:lnTo>
                <a:lnTo>
                  <a:pt x="364" y="109"/>
                </a:lnTo>
                <a:lnTo>
                  <a:pt x="364" y="105"/>
                </a:lnTo>
                <a:lnTo>
                  <a:pt x="358" y="105"/>
                </a:lnTo>
                <a:lnTo>
                  <a:pt x="358" y="101"/>
                </a:lnTo>
                <a:lnTo>
                  <a:pt x="352" y="101"/>
                </a:lnTo>
                <a:lnTo>
                  <a:pt x="352" y="97"/>
                </a:lnTo>
                <a:lnTo>
                  <a:pt x="342" y="97"/>
                </a:lnTo>
                <a:lnTo>
                  <a:pt x="342" y="95"/>
                </a:lnTo>
                <a:lnTo>
                  <a:pt x="336" y="95"/>
                </a:lnTo>
                <a:lnTo>
                  <a:pt x="336" y="91"/>
                </a:lnTo>
                <a:lnTo>
                  <a:pt x="328" y="91"/>
                </a:lnTo>
                <a:lnTo>
                  <a:pt x="328" y="85"/>
                </a:lnTo>
                <a:lnTo>
                  <a:pt x="320" y="85"/>
                </a:lnTo>
                <a:lnTo>
                  <a:pt x="320" y="83"/>
                </a:lnTo>
                <a:lnTo>
                  <a:pt x="314" y="83"/>
                </a:lnTo>
                <a:lnTo>
                  <a:pt x="314" y="81"/>
                </a:lnTo>
                <a:lnTo>
                  <a:pt x="306" y="81"/>
                </a:lnTo>
                <a:lnTo>
                  <a:pt x="306" y="77"/>
                </a:lnTo>
                <a:lnTo>
                  <a:pt x="300" y="77"/>
                </a:lnTo>
                <a:lnTo>
                  <a:pt x="300" y="73"/>
                </a:lnTo>
                <a:lnTo>
                  <a:pt x="292" y="73"/>
                </a:lnTo>
                <a:lnTo>
                  <a:pt x="292" y="69"/>
                </a:lnTo>
                <a:lnTo>
                  <a:pt x="282" y="69"/>
                </a:lnTo>
                <a:lnTo>
                  <a:pt x="282" y="65"/>
                </a:lnTo>
                <a:lnTo>
                  <a:pt x="278" y="65"/>
                </a:lnTo>
                <a:lnTo>
                  <a:pt x="278" y="63"/>
                </a:lnTo>
                <a:lnTo>
                  <a:pt x="270" y="63"/>
                </a:lnTo>
                <a:lnTo>
                  <a:pt x="270" y="59"/>
                </a:lnTo>
                <a:lnTo>
                  <a:pt x="250" y="59"/>
                </a:lnTo>
                <a:lnTo>
                  <a:pt x="250" y="53"/>
                </a:lnTo>
                <a:lnTo>
                  <a:pt x="242" y="53"/>
                </a:lnTo>
                <a:lnTo>
                  <a:pt x="242" y="49"/>
                </a:lnTo>
                <a:lnTo>
                  <a:pt x="226" y="49"/>
                </a:lnTo>
                <a:lnTo>
                  <a:pt x="226" y="42"/>
                </a:lnTo>
                <a:lnTo>
                  <a:pt x="208" y="42"/>
                </a:lnTo>
                <a:lnTo>
                  <a:pt x="208" y="38"/>
                </a:lnTo>
                <a:lnTo>
                  <a:pt x="192" y="38"/>
                </a:lnTo>
                <a:lnTo>
                  <a:pt x="192" y="32"/>
                </a:lnTo>
                <a:lnTo>
                  <a:pt x="172" y="32"/>
                </a:lnTo>
                <a:lnTo>
                  <a:pt x="172" y="28"/>
                </a:lnTo>
                <a:lnTo>
                  <a:pt x="140" y="28"/>
                </a:lnTo>
                <a:lnTo>
                  <a:pt x="140" y="24"/>
                </a:lnTo>
                <a:lnTo>
                  <a:pt x="124" y="24"/>
                </a:lnTo>
                <a:lnTo>
                  <a:pt x="124" y="20"/>
                </a:lnTo>
                <a:lnTo>
                  <a:pt x="110" y="20"/>
                </a:lnTo>
                <a:lnTo>
                  <a:pt x="110" y="18"/>
                </a:lnTo>
                <a:lnTo>
                  <a:pt x="98" y="18"/>
                </a:lnTo>
                <a:lnTo>
                  <a:pt x="98" y="14"/>
                </a:lnTo>
                <a:lnTo>
                  <a:pt x="80" y="14"/>
                </a:lnTo>
                <a:lnTo>
                  <a:pt x="80" y="10"/>
                </a:lnTo>
                <a:lnTo>
                  <a:pt x="34" y="10"/>
                </a:lnTo>
                <a:lnTo>
                  <a:pt x="34" y="4"/>
                </a:lnTo>
                <a:lnTo>
                  <a:pt x="20" y="4"/>
                </a:lnTo>
                <a:lnTo>
                  <a:pt x="2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Freeform 11"/>
          <p:cNvSpPr>
            <a:spLocks/>
          </p:cNvSpPr>
          <p:nvPr/>
        </p:nvSpPr>
        <p:spPr bwMode="auto">
          <a:xfrm>
            <a:off x="1195388" y="1884329"/>
            <a:ext cx="2903537" cy="438124"/>
          </a:xfrm>
          <a:custGeom>
            <a:avLst/>
            <a:gdLst>
              <a:gd name="T0" fmla="*/ 1561 w 1829"/>
              <a:gd name="T1" fmla="*/ 279 h 279"/>
              <a:gd name="T2" fmla="*/ 1551 w 1829"/>
              <a:gd name="T3" fmla="*/ 271 h 279"/>
              <a:gd name="T4" fmla="*/ 1475 w 1829"/>
              <a:gd name="T5" fmla="*/ 263 h 279"/>
              <a:gd name="T6" fmla="*/ 1433 w 1829"/>
              <a:gd name="T7" fmla="*/ 261 h 279"/>
              <a:gd name="T8" fmla="*/ 1381 w 1829"/>
              <a:gd name="T9" fmla="*/ 255 h 279"/>
              <a:gd name="T10" fmla="*/ 1185 w 1829"/>
              <a:gd name="T11" fmla="*/ 251 h 279"/>
              <a:gd name="T12" fmla="*/ 1123 w 1829"/>
              <a:gd name="T13" fmla="*/ 245 h 279"/>
              <a:gd name="T14" fmla="*/ 1087 w 1829"/>
              <a:gd name="T15" fmla="*/ 239 h 279"/>
              <a:gd name="T16" fmla="*/ 943 w 1829"/>
              <a:gd name="T17" fmla="*/ 237 h 279"/>
              <a:gd name="T18" fmla="*/ 939 w 1829"/>
              <a:gd name="T19" fmla="*/ 230 h 279"/>
              <a:gd name="T20" fmla="*/ 907 w 1829"/>
              <a:gd name="T21" fmla="*/ 228 h 279"/>
              <a:gd name="T22" fmla="*/ 881 w 1829"/>
              <a:gd name="T23" fmla="*/ 224 h 279"/>
              <a:gd name="T24" fmla="*/ 873 w 1829"/>
              <a:gd name="T25" fmla="*/ 218 h 279"/>
              <a:gd name="T26" fmla="*/ 865 w 1829"/>
              <a:gd name="T27" fmla="*/ 216 h 279"/>
              <a:gd name="T28" fmla="*/ 821 w 1829"/>
              <a:gd name="T29" fmla="*/ 212 h 279"/>
              <a:gd name="T30" fmla="*/ 803 w 1829"/>
              <a:gd name="T31" fmla="*/ 208 h 279"/>
              <a:gd name="T32" fmla="*/ 775 w 1829"/>
              <a:gd name="T33" fmla="*/ 202 h 279"/>
              <a:gd name="T34" fmla="*/ 747 w 1829"/>
              <a:gd name="T35" fmla="*/ 198 h 279"/>
              <a:gd name="T36" fmla="*/ 733 w 1829"/>
              <a:gd name="T37" fmla="*/ 192 h 279"/>
              <a:gd name="T38" fmla="*/ 726 w 1829"/>
              <a:gd name="T39" fmla="*/ 188 h 279"/>
              <a:gd name="T40" fmla="*/ 632 w 1829"/>
              <a:gd name="T41" fmla="*/ 182 h 279"/>
              <a:gd name="T42" fmla="*/ 596 w 1829"/>
              <a:gd name="T43" fmla="*/ 180 h 279"/>
              <a:gd name="T44" fmla="*/ 586 w 1829"/>
              <a:gd name="T45" fmla="*/ 172 h 279"/>
              <a:gd name="T46" fmla="*/ 578 w 1829"/>
              <a:gd name="T47" fmla="*/ 168 h 279"/>
              <a:gd name="T48" fmla="*/ 570 w 1829"/>
              <a:gd name="T49" fmla="*/ 164 h 279"/>
              <a:gd name="T50" fmla="*/ 564 w 1829"/>
              <a:gd name="T51" fmla="*/ 162 h 279"/>
              <a:gd name="T52" fmla="*/ 518 w 1829"/>
              <a:gd name="T53" fmla="*/ 158 h 279"/>
              <a:gd name="T54" fmla="*/ 510 w 1829"/>
              <a:gd name="T55" fmla="*/ 154 h 279"/>
              <a:gd name="T56" fmla="*/ 500 w 1829"/>
              <a:gd name="T57" fmla="*/ 150 h 279"/>
              <a:gd name="T58" fmla="*/ 488 w 1829"/>
              <a:gd name="T59" fmla="*/ 146 h 279"/>
              <a:gd name="T60" fmla="*/ 480 w 1829"/>
              <a:gd name="T61" fmla="*/ 144 h 279"/>
              <a:gd name="T62" fmla="*/ 472 w 1829"/>
              <a:gd name="T63" fmla="*/ 137 h 279"/>
              <a:gd name="T64" fmla="*/ 464 w 1829"/>
              <a:gd name="T65" fmla="*/ 135 h 279"/>
              <a:gd name="T66" fmla="*/ 454 w 1829"/>
              <a:gd name="T67" fmla="*/ 131 h 279"/>
              <a:gd name="T68" fmla="*/ 448 w 1829"/>
              <a:gd name="T69" fmla="*/ 127 h 279"/>
              <a:gd name="T70" fmla="*/ 438 w 1829"/>
              <a:gd name="T71" fmla="*/ 123 h 279"/>
              <a:gd name="T72" fmla="*/ 426 w 1829"/>
              <a:gd name="T73" fmla="*/ 121 h 279"/>
              <a:gd name="T74" fmla="*/ 410 w 1829"/>
              <a:gd name="T75" fmla="*/ 119 h 279"/>
              <a:gd name="T76" fmla="*/ 400 w 1829"/>
              <a:gd name="T77" fmla="*/ 115 h 279"/>
              <a:gd name="T78" fmla="*/ 388 w 1829"/>
              <a:gd name="T79" fmla="*/ 111 h 279"/>
              <a:gd name="T80" fmla="*/ 378 w 1829"/>
              <a:gd name="T81" fmla="*/ 107 h 279"/>
              <a:gd name="T82" fmla="*/ 348 w 1829"/>
              <a:gd name="T83" fmla="*/ 101 h 279"/>
              <a:gd name="T84" fmla="*/ 338 w 1829"/>
              <a:gd name="T85" fmla="*/ 97 h 279"/>
              <a:gd name="T86" fmla="*/ 324 w 1829"/>
              <a:gd name="T87" fmla="*/ 91 h 279"/>
              <a:gd name="T88" fmla="*/ 314 w 1829"/>
              <a:gd name="T89" fmla="*/ 79 h 279"/>
              <a:gd name="T90" fmla="*/ 296 w 1829"/>
              <a:gd name="T91" fmla="*/ 75 h 279"/>
              <a:gd name="T92" fmla="*/ 286 w 1829"/>
              <a:gd name="T93" fmla="*/ 73 h 279"/>
              <a:gd name="T94" fmla="*/ 246 w 1829"/>
              <a:gd name="T95" fmla="*/ 69 h 279"/>
              <a:gd name="T96" fmla="*/ 224 w 1829"/>
              <a:gd name="T97" fmla="*/ 63 h 279"/>
              <a:gd name="T98" fmla="*/ 212 w 1829"/>
              <a:gd name="T99" fmla="*/ 59 h 279"/>
              <a:gd name="T100" fmla="*/ 202 w 1829"/>
              <a:gd name="T101" fmla="*/ 57 h 279"/>
              <a:gd name="T102" fmla="*/ 194 w 1829"/>
              <a:gd name="T103" fmla="*/ 51 h 279"/>
              <a:gd name="T104" fmla="*/ 184 w 1829"/>
              <a:gd name="T105" fmla="*/ 47 h 279"/>
              <a:gd name="T106" fmla="*/ 162 w 1829"/>
              <a:gd name="T107" fmla="*/ 38 h 279"/>
              <a:gd name="T108" fmla="*/ 154 w 1829"/>
              <a:gd name="T109" fmla="*/ 32 h 279"/>
              <a:gd name="T110" fmla="*/ 144 w 1829"/>
              <a:gd name="T111" fmla="*/ 24 h 279"/>
              <a:gd name="T112" fmla="*/ 134 w 1829"/>
              <a:gd name="T113" fmla="*/ 18 h 279"/>
              <a:gd name="T114" fmla="*/ 112 w 1829"/>
              <a:gd name="T115" fmla="*/ 14 h 279"/>
              <a:gd name="T116" fmla="*/ 90 w 1829"/>
              <a:gd name="T117" fmla="*/ 10 h 279"/>
              <a:gd name="T118" fmla="*/ 78 w 1829"/>
              <a:gd name="T119" fmla="*/ 6 h 279"/>
              <a:gd name="T120" fmla="*/ 32 w 1829"/>
              <a:gd name="T12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9" h="279">
                <a:moveTo>
                  <a:pt x="1829" y="279"/>
                </a:moveTo>
                <a:lnTo>
                  <a:pt x="1561" y="279"/>
                </a:lnTo>
                <a:lnTo>
                  <a:pt x="1561" y="271"/>
                </a:lnTo>
                <a:lnTo>
                  <a:pt x="1551" y="271"/>
                </a:lnTo>
                <a:lnTo>
                  <a:pt x="1551" y="263"/>
                </a:lnTo>
                <a:lnTo>
                  <a:pt x="1475" y="263"/>
                </a:lnTo>
                <a:lnTo>
                  <a:pt x="1475" y="261"/>
                </a:lnTo>
                <a:lnTo>
                  <a:pt x="1433" y="261"/>
                </a:lnTo>
                <a:lnTo>
                  <a:pt x="1381" y="261"/>
                </a:lnTo>
                <a:lnTo>
                  <a:pt x="1381" y="255"/>
                </a:lnTo>
                <a:lnTo>
                  <a:pt x="1185" y="255"/>
                </a:lnTo>
                <a:lnTo>
                  <a:pt x="1185" y="251"/>
                </a:lnTo>
                <a:lnTo>
                  <a:pt x="1123" y="251"/>
                </a:lnTo>
                <a:lnTo>
                  <a:pt x="1123" y="245"/>
                </a:lnTo>
                <a:lnTo>
                  <a:pt x="1087" y="245"/>
                </a:lnTo>
                <a:lnTo>
                  <a:pt x="1087" y="239"/>
                </a:lnTo>
                <a:lnTo>
                  <a:pt x="943" y="239"/>
                </a:lnTo>
                <a:lnTo>
                  <a:pt x="943" y="237"/>
                </a:lnTo>
                <a:lnTo>
                  <a:pt x="939" y="237"/>
                </a:lnTo>
                <a:lnTo>
                  <a:pt x="939" y="230"/>
                </a:lnTo>
                <a:lnTo>
                  <a:pt x="907" y="230"/>
                </a:lnTo>
                <a:lnTo>
                  <a:pt x="907" y="228"/>
                </a:lnTo>
                <a:lnTo>
                  <a:pt x="881" y="228"/>
                </a:lnTo>
                <a:lnTo>
                  <a:pt x="881" y="224"/>
                </a:lnTo>
                <a:lnTo>
                  <a:pt x="873" y="224"/>
                </a:lnTo>
                <a:lnTo>
                  <a:pt x="873" y="218"/>
                </a:lnTo>
                <a:lnTo>
                  <a:pt x="865" y="218"/>
                </a:lnTo>
                <a:lnTo>
                  <a:pt x="865" y="216"/>
                </a:lnTo>
                <a:lnTo>
                  <a:pt x="821" y="216"/>
                </a:lnTo>
                <a:lnTo>
                  <a:pt x="821" y="212"/>
                </a:lnTo>
                <a:lnTo>
                  <a:pt x="803" y="212"/>
                </a:lnTo>
                <a:lnTo>
                  <a:pt x="803" y="208"/>
                </a:lnTo>
                <a:lnTo>
                  <a:pt x="775" y="208"/>
                </a:lnTo>
                <a:lnTo>
                  <a:pt x="775" y="202"/>
                </a:lnTo>
                <a:lnTo>
                  <a:pt x="747" y="202"/>
                </a:lnTo>
                <a:lnTo>
                  <a:pt x="747" y="198"/>
                </a:lnTo>
                <a:lnTo>
                  <a:pt x="733" y="198"/>
                </a:lnTo>
                <a:lnTo>
                  <a:pt x="733" y="192"/>
                </a:lnTo>
                <a:lnTo>
                  <a:pt x="726" y="192"/>
                </a:lnTo>
                <a:lnTo>
                  <a:pt x="726" y="188"/>
                </a:lnTo>
                <a:lnTo>
                  <a:pt x="632" y="188"/>
                </a:lnTo>
                <a:lnTo>
                  <a:pt x="632" y="182"/>
                </a:lnTo>
                <a:lnTo>
                  <a:pt x="596" y="182"/>
                </a:lnTo>
                <a:lnTo>
                  <a:pt x="596" y="180"/>
                </a:lnTo>
                <a:lnTo>
                  <a:pt x="586" y="180"/>
                </a:lnTo>
                <a:lnTo>
                  <a:pt x="586" y="172"/>
                </a:lnTo>
                <a:lnTo>
                  <a:pt x="578" y="172"/>
                </a:lnTo>
                <a:lnTo>
                  <a:pt x="578" y="168"/>
                </a:lnTo>
                <a:lnTo>
                  <a:pt x="570" y="168"/>
                </a:lnTo>
                <a:lnTo>
                  <a:pt x="570" y="164"/>
                </a:lnTo>
                <a:lnTo>
                  <a:pt x="564" y="164"/>
                </a:lnTo>
                <a:lnTo>
                  <a:pt x="564" y="162"/>
                </a:lnTo>
                <a:lnTo>
                  <a:pt x="518" y="162"/>
                </a:lnTo>
                <a:lnTo>
                  <a:pt x="518" y="158"/>
                </a:lnTo>
                <a:lnTo>
                  <a:pt x="510" y="158"/>
                </a:lnTo>
                <a:lnTo>
                  <a:pt x="510" y="154"/>
                </a:lnTo>
                <a:lnTo>
                  <a:pt x="500" y="154"/>
                </a:lnTo>
                <a:lnTo>
                  <a:pt x="500" y="150"/>
                </a:lnTo>
                <a:lnTo>
                  <a:pt x="488" y="150"/>
                </a:lnTo>
                <a:lnTo>
                  <a:pt x="488" y="146"/>
                </a:lnTo>
                <a:lnTo>
                  <a:pt x="480" y="146"/>
                </a:lnTo>
                <a:lnTo>
                  <a:pt x="480" y="144"/>
                </a:lnTo>
                <a:lnTo>
                  <a:pt x="472" y="144"/>
                </a:lnTo>
                <a:lnTo>
                  <a:pt x="472" y="137"/>
                </a:lnTo>
                <a:lnTo>
                  <a:pt x="464" y="137"/>
                </a:lnTo>
                <a:lnTo>
                  <a:pt x="464" y="135"/>
                </a:lnTo>
                <a:lnTo>
                  <a:pt x="454" y="135"/>
                </a:lnTo>
                <a:lnTo>
                  <a:pt x="454" y="131"/>
                </a:lnTo>
                <a:lnTo>
                  <a:pt x="448" y="131"/>
                </a:lnTo>
                <a:lnTo>
                  <a:pt x="448" y="127"/>
                </a:lnTo>
                <a:lnTo>
                  <a:pt x="438" y="127"/>
                </a:lnTo>
                <a:lnTo>
                  <a:pt x="438" y="123"/>
                </a:lnTo>
                <a:lnTo>
                  <a:pt x="426" y="123"/>
                </a:lnTo>
                <a:lnTo>
                  <a:pt x="426" y="121"/>
                </a:lnTo>
                <a:lnTo>
                  <a:pt x="410" y="121"/>
                </a:lnTo>
                <a:lnTo>
                  <a:pt x="410" y="119"/>
                </a:lnTo>
                <a:lnTo>
                  <a:pt x="400" y="119"/>
                </a:lnTo>
                <a:lnTo>
                  <a:pt x="400" y="115"/>
                </a:lnTo>
                <a:lnTo>
                  <a:pt x="388" y="115"/>
                </a:lnTo>
                <a:lnTo>
                  <a:pt x="388" y="111"/>
                </a:lnTo>
                <a:lnTo>
                  <a:pt x="378" y="111"/>
                </a:lnTo>
                <a:lnTo>
                  <a:pt x="378" y="107"/>
                </a:lnTo>
                <a:lnTo>
                  <a:pt x="348" y="107"/>
                </a:lnTo>
                <a:lnTo>
                  <a:pt x="348" y="101"/>
                </a:lnTo>
                <a:lnTo>
                  <a:pt x="338" y="101"/>
                </a:lnTo>
                <a:lnTo>
                  <a:pt x="338" y="97"/>
                </a:lnTo>
                <a:lnTo>
                  <a:pt x="324" y="97"/>
                </a:lnTo>
                <a:lnTo>
                  <a:pt x="324" y="91"/>
                </a:lnTo>
                <a:lnTo>
                  <a:pt x="314" y="91"/>
                </a:lnTo>
                <a:lnTo>
                  <a:pt x="314" y="79"/>
                </a:lnTo>
                <a:lnTo>
                  <a:pt x="296" y="79"/>
                </a:lnTo>
                <a:lnTo>
                  <a:pt x="296" y="75"/>
                </a:lnTo>
                <a:lnTo>
                  <a:pt x="286" y="75"/>
                </a:lnTo>
                <a:lnTo>
                  <a:pt x="286" y="73"/>
                </a:lnTo>
                <a:lnTo>
                  <a:pt x="246" y="73"/>
                </a:lnTo>
                <a:lnTo>
                  <a:pt x="246" y="69"/>
                </a:lnTo>
                <a:lnTo>
                  <a:pt x="224" y="69"/>
                </a:lnTo>
                <a:lnTo>
                  <a:pt x="224" y="63"/>
                </a:lnTo>
                <a:lnTo>
                  <a:pt x="212" y="63"/>
                </a:lnTo>
                <a:lnTo>
                  <a:pt x="212" y="59"/>
                </a:lnTo>
                <a:lnTo>
                  <a:pt x="202" y="59"/>
                </a:lnTo>
                <a:lnTo>
                  <a:pt x="202" y="57"/>
                </a:lnTo>
                <a:lnTo>
                  <a:pt x="194" y="57"/>
                </a:lnTo>
                <a:lnTo>
                  <a:pt x="194" y="51"/>
                </a:lnTo>
                <a:lnTo>
                  <a:pt x="184" y="51"/>
                </a:lnTo>
                <a:lnTo>
                  <a:pt x="184" y="47"/>
                </a:lnTo>
                <a:lnTo>
                  <a:pt x="162" y="47"/>
                </a:lnTo>
                <a:lnTo>
                  <a:pt x="162" y="38"/>
                </a:lnTo>
                <a:lnTo>
                  <a:pt x="154" y="38"/>
                </a:lnTo>
                <a:lnTo>
                  <a:pt x="154" y="32"/>
                </a:lnTo>
                <a:lnTo>
                  <a:pt x="144" y="32"/>
                </a:lnTo>
                <a:lnTo>
                  <a:pt x="144" y="24"/>
                </a:lnTo>
                <a:lnTo>
                  <a:pt x="134" y="24"/>
                </a:lnTo>
                <a:lnTo>
                  <a:pt x="134" y="18"/>
                </a:lnTo>
                <a:lnTo>
                  <a:pt x="112" y="18"/>
                </a:lnTo>
                <a:lnTo>
                  <a:pt x="112" y="14"/>
                </a:lnTo>
                <a:lnTo>
                  <a:pt x="90" y="14"/>
                </a:lnTo>
                <a:lnTo>
                  <a:pt x="90" y="10"/>
                </a:lnTo>
                <a:lnTo>
                  <a:pt x="78" y="10"/>
                </a:lnTo>
                <a:lnTo>
                  <a:pt x="78" y="6"/>
                </a:lnTo>
                <a:lnTo>
                  <a:pt x="32" y="6"/>
                </a:lnTo>
                <a:lnTo>
                  <a:pt x="32"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TextBox 56"/>
          <p:cNvSpPr txBox="1"/>
          <p:nvPr/>
        </p:nvSpPr>
        <p:spPr>
          <a:xfrm rot="16200000">
            <a:off x="3854676" y="2601343"/>
            <a:ext cx="1884250" cy="246221"/>
          </a:xfrm>
          <a:prstGeom prst="rect">
            <a:avLst/>
          </a:prstGeom>
          <a:noFill/>
        </p:spPr>
        <p:txBody>
          <a:bodyPr wrap="square" rtlCol="0">
            <a:spAutoFit/>
          </a:bodyPr>
          <a:lstStyle/>
          <a:p>
            <a:pPr algn="ctr"/>
            <a:r>
              <a:rPr lang="en-GB" sz="1000" b="1" dirty="0">
                <a:solidFill>
                  <a:srgbClr val="4D4D4D"/>
                </a:solidFill>
              </a:rPr>
              <a:t>Proportion alive</a:t>
            </a:r>
          </a:p>
        </p:txBody>
      </p:sp>
      <p:sp>
        <p:nvSpPr>
          <p:cNvPr id="58" name="TextBox 57"/>
          <p:cNvSpPr txBox="1"/>
          <p:nvPr/>
        </p:nvSpPr>
        <p:spPr>
          <a:xfrm>
            <a:off x="6431685" y="3747261"/>
            <a:ext cx="936475" cy="246221"/>
          </a:xfrm>
          <a:prstGeom prst="rect">
            <a:avLst/>
          </a:prstGeom>
          <a:noFill/>
        </p:spPr>
        <p:txBody>
          <a:bodyPr wrap="none" rtlCol="0">
            <a:spAutoFit/>
          </a:bodyPr>
          <a:lstStyle/>
          <a:p>
            <a:pPr algn="ctr"/>
            <a:r>
              <a:rPr lang="en-GB" sz="1000" b="1" dirty="0">
                <a:solidFill>
                  <a:srgbClr val="4D4D4D"/>
                </a:solidFill>
              </a:rPr>
              <a:t>Time (years)</a:t>
            </a:r>
          </a:p>
        </p:txBody>
      </p:sp>
      <p:sp>
        <p:nvSpPr>
          <p:cNvPr id="59" name="TextBox 58"/>
          <p:cNvSpPr txBox="1"/>
          <p:nvPr/>
        </p:nvSpPr>
        <p:spPr>
          <a:xfrm>
            <a:off x="5406517" y="3600417"/>
            <a:ext cx="255198" cy="246221"/>
          </a:xfrm>
          <a:prstGeom prst="rect">
            <a:avLst/>
          </a:prstGeom>
          <a:noFill/>
        </p:spPr>
        <p:txBody>
          <a:bodyPr wrap="none" rtlCol="0">
            <a:spAutoFit/>
          </a:bodyPr>
          <a:lstStyle/>
          <a:p>
            <a:pPr algn="ctr"/>
            <a:r>
              <a:rPr lang="en-GB" sz="1000" dirty="0">
                <a:solidFill>
                  <a:srgbClr val="4D4D4D"/>
                </a:solidFill>
              </a:rPr>
              <a:t>0</a:t>
            </a:r>
          </a:p>
        </p:txBody>
      </p:sp>
      <p:sp>
        <p:nvSpPr>
          <p:cNvPr id="60" name="TextBox 59"/>
          <p:cNvSpPr txBox="1"/>
          <p:nvPr/>
        </p:nvSpPr>
        <p:spPr>
          <a:xfrm>
            <a:off x="5985954" y="3600417"/>
            <a:ext cx="255198" cy="246221"/>
          </a:xfrm>
          <a:prstGeom prst="rect">
            <a:avLst/>
          </a:prstGeom>
          <a:noFill/>
        </p:spPr>
        <p:txBody>
          <a:bodyPr wrap="none" rtlCol="0">
            <a:spAutoFit/>
          </a:bodyPr>
          <a:lstStyle/>
          <a:p>
            <a:pPr algn="ctr"/>
            <a:r>
              <a:rPr lang="en-GB" sz="1000" dirty="0">
                <a:solidFill>
                  <a:srgbClr val="4D4D4D"/>
                </a:solidFill>
              </a:rPr>
              <a:t>1</a:t>
            </a:r>
          </a:p>
        </p:txBody>
      </p:sp>
      <p:sp>
        <p:nvSpPr>
          <p:cNvPr id="61" name="TextBox 60"/>
          <p:cNvSpPr txBox="1"/>
          <p:nvPr/>
        </p:nvSpPr>
        <p:spPr>
          <a:xfrm>
            <a:off x="6565391" y="3600417"/>
            <a:ext cx="255198" cy="246221"/>
          </a:xfrm>
          <a:prstGeom prst="rect">
            <a:avLst/>
          </a:prstGeom>
          <a:noFill/>
        </p:spPr>
        <p:txBody>
          <a:bodyPr wrap="none" rtlCol="0">
            <a:spAutoFit/>
          </a:bodyPr>
          <a:lstStyle/>
          <a:p>
            <a:pPr algn="ctr"/>
            <a:r>
              <a:rPr lang="en-GB" sz="1000" dirty="0">
                <a:solidFill>
                  <a:srgbClr val="4D4D4D"/>
                </a:solidFill>
              </a:rPr>
              <a:t>2</a:t>
            </a:r>
          </a:p>
        </p:txBody>
      </p:sp>
      <p:sp>
        <p:nvSpPr>
          <p:cNvPr id="62" name="TextBox 61"/>
          <p:cNvSpPr txBox="1"/>
          <p:nvPr/>
        </p:nvSpPr>
        <p:spPr>
          <a:xfrm>
            <a:off x="7144828" y="3600417"/>
            <a:ext cx="255198" cy="246221"/>
          </a:xfrm>
          <a:prstGeom prst="rect">
            <a:avLst/>
          </a:prstGeom>
          <a:noFill/>
        </p:spPr>
        <p:txBody>
          <a:bodyPr wrap="none" rtlCol="0">
            <a:spAutoFit/>
          </a:bodyPr>
          <a:lstStyle/>
          <a:p>
            <a:pPr algn="ctr"/>
            <a:r>
              <a:rPr lang="en-GB" sz="1000" dirty="0">
                <a:solidFill>
                  <a:srgbClr val="4D4D4D"/>
                </a:solidFill>
              </a:rPr>
              <a:t>3</a:t>
            </a:r>
          </a:p>
        </p:txBody>
      </p:sp>
      <p:sp>
        <p:nvSpPr>
          <p:cNvPr id="63" name="TextBox 62"/>
          <p:cNvSpPr txBox="1"/>
          <p:nvPr/>
        </p:nvSpPr>
        <p:spPr>
          <a:xfrm>
            <a:off x="7724265" y="3600417"/>
            <a:ext cx="255198" cy="246221"/>
          </a:xfrm>
          <a:prstGeom prst="rect">
            <a:avLst/>
          </a:prstGeom>
          <a:noFill/>
        </p:spPr>
        <p:txBody>
          <a:bodyPr wrap="none" rtlCol="0">
            <a:spAutoFit/>
          </a:bodyPr>
          <a:lstStyle/>
          <a:p>
            <a:pPr algn="ctr"/>
            <a:r>
              <a:rPr lang="en-GB" sz="1000" dirty="0">
                <a:solidFill>
                  <a:srgbClr val="4D4D4D"/>
                </a:solidFill>
              </a:rPr>
              <a:t>4</a:t>
            </a:r>
          </a:p>
        </p:txBody>
      </p:sp>
      <p:sp>
        <p:nvSpPr>
          <p:cNvPr id="64" name="TextBox 63"/>
          <p:cNvSpPr txBox="1"/>
          <p:nvPr/>
        </p:nvSpPr>
        <p:spPr>
          <a:xfrm>
            <a:off x="8303703" y="3600417"/>
            <a:ext cx="255198" cy="246221"/>
          </a:xfrm>
          <a:prstGeom prst="rect">
            <a:avLst/>
          </a:prstGeom>
          <a:noFill/>
        </p:spPr>
        <p:txBody>
          <a:bodyPr wrap="none" rtlCol="0">
            <a:spAutoFit/>
          </a:bodyPr>
          <a:lstStyle/>
          <a:p>
            <a:pPr algn="ctr"/>
            <a:r>
              <a:rPr lang="en-GB" sz="1000" dirty="0">
                <a:solidFill>
                  <a:srgbClr val="4D4D4D"/>
                </a:solidFill>
              </a:rPr>
              <a:t>5</a:t>
            </a:r>
          </a:p>
        </p:txBody>
      </p:sp>
      <p:sp>
        <p:nvSpPr>
          <p:cNvPr id="65" name="TextBox 64"/>
          <p:cNvSpPr txBox="1"/>
          <p:nvPr/>
        </p:nvSpPr>
        <p:spPr>
          <a:xfrm>
            <a:off x="4950768" y="3436111"/>
            <a:ext cx="360997" cy="246221"/>
          </a:xfrm>
          <a:prstGeom prst="rect">
            <a:avLst/>
          </a:prstGeom>
          <a:noFill/>
        </p:spPr>
        <p:txBody>
          <a:bodyPr wrap="none" rtlCol="0">
            <a:spAutoFit/>
          </a:bodyPr>
          <a:lstStyle/>
          <a:p>
            <a:pPr algn="r"/>
            <a:r>
              <a:rPr lang="en-GB" sz="1000" dirty="0">
                <a:solidFill>
                  <a:srgbClr val="4D4D4D"/>
                </a:solidFill>
              </a:rPr>
              <a:t>0.0</a:t>
            </a:r>
          </a:p>
        </p:txBody>
      </p:sp>
      <p:sp>
        <p:nvSpPr>
          <p:cNvPr id="66" name="TextBox 65"/>
          <p:cNvSpPr txBox="1"/>
          <p:nvPr/>
        </p:nvSpPr>
        <p:spPr>
          <a:xfrm>
            <a:off x="4950768" y="3267991"/>
            <a:ext cx="360997" cy="246221"/>
          </a:xfrm>
          <a:prstGeom prst="rect">
            <a:avLst/>
          </a:prstGeom>
          <a:noFill/>
        </p:spPr>
        <p:txBody>
          <a:bodyPr wrap="none" rtlCol="0">
            <a:spAutoFit/>
          </a:bodyPr>
          <a:lstStyle/>
          <a:p>
            <a:pPr algn="r"/>
            <a:r>
              <a:rPr lang="en-GB" sz="1000" dirty="0">
                <a:solidFill>
                  <a:srgbClr val="4D4D4D"/>
                </a:solidFill>
              </a:rPr>
              <a:t>0.1</a:t>
            </a:r>
          </a:p>
        </p:txBody>
      </p:sp>
      <p:sp>
        <p:nvSpPr>
          <p:cNvPr id="67" name="TextBox 66"/>
          <p:cNvSpPr txBox="1"/>
          <p:nvPr/>
        </p:nvSpPr>
        <p:spPr>
          <a:xfrm>
            <a:off x="4950768" y="3099875"/>
            <a:ext cx="360997" cy="246221"/>
          </a:xfrm>
          <a:prstGeom prst="rect">
            <a:avLst/>
          </a:prstGeom>
          <a:noFill/>
        </p:spPr>
        <p:txBody>
          <a:bodyPr wrap="none" rtlCol="0">
            <a:spAutoFit/>
          </a:bodyPr>
          <a:lstStyle/>
          <a:p>
            <a:pPr algn="r"/>
            <a:r>
              <a:rPr lang="en-GB" sz="1000" dirty="0">
                <a:solidFill>
                  <a:srgbClr val="4D4D4D"/>
                </a:solidFill>
              </a:rPr>
              <a:t>0.2</a:t>
            </a:r>
          </a:p>
        </p:txBody>
      </p:sp>
      <p:sp>
        <p:nvSpPr>
          <p:cNvPr id="68" name="TextBox 67"/>
          <p:cNvSpPr txBox="1"/>
          <p:nvPr/>
        </p:nvSpPr>
        <p:spPr>
          <a:xfrm>
            <a:off x="4950768" y="2931759"/>
            <a:ext cx="360997" cy="246221"/>
          </a:xfrm>
          <a:prstGeom prst="rect">
            <a:avLst/>
          </a:prstGeom>
          <a:noFill/>
        </p:spPr>
        <p:txBody>
          <a:bodyPr wrap="none" rtlCol="0">
            <a:spAutoFit/>
          </a:bodyPr>
          <a:lstStyle/>
          <a:p>
            <a:pPr algn="r"/>
            <a:r>
              <a:rPr lang="en-GB" sz="1000" dirty="0">
                <a:solidFill>
                  <a:srgbClr val="4D4D4D"/>
                </a:solidFill>
              </a:rPr>
              <a:t>0.3</a:t>
            </a:r>
          </a:p>
        </p:txBody>
      </p:sp>
      <p:sp>
        <p:nvSpPr>
          <p:cNvPr id="69" name="TextBox 68"/>
          <p:cNvSpPr txBox="1"/>
          <p:nvPr/>
        </p:nvSpPr>
        <p:spPr>
          <a:xfrm>
            <a:off x="4950768" y="2763643"/>
            <a:ext cx="360997" cy="246221"/>
          </a:xfrm>
          <a:prstGeom prst="rect">
            <a:avLst/>
          </a:prstGeom>
          <a:noFill/>
        </p:spPr>
        <p:txBody>
          <a:bodyPr wrap="none" rtlCol="0">
            <a:spAutoFit/>
          </a:bodyPr>
          <a:lstStyle/>
          <a:p>
            <a:pPr algn="r"/>
            <a:r>
              <a:rPr lang="en-GB" sz="1000" dirty="0">
                <a:solidFill>
                  <a:srgbClr val="4D4D4D"/>
                </a:solidFill>
              </a:rPr>
              <a:t>0.4</a:t>
            </a:r>
          </a:p>
        </p:txBody>
      </p:sp>
      <p:sp>
        <p:nvSpPr>
          <p:cNvPr id="70" name="TextBox 69"/>
          <p:cNvSpPr txBox="1"/>
          <p:nvPr/>
        </p:nvSpPr>
        <p:spPr>
          <a:xfrm>
            <a:off x="4950768" y="2595527"/>
            <a:ext cx="360997" cy="246221"/>
          </a:xfrm>
          <a:prstGeom prst="rect">
            <a:avLst/>
          </a:prstGeom>
          <a:noFill/>
        </p:spPr>
        <p:txBody>
          <a:bodyPr wrap="none" rtlCol="0">
            <a:spAutoFit/>
          </a:bodyPr>
          <a:lstStyle/>
          <a:p>
            <a:pPr algn="r"/>
            <a:r>
              <a:rPr lang="en-GB" sz="1000" dirty="0">
                <a:solidFill>
                  <a:srgbClr val="4D4D4D"/>
                </a:solidFill>
              </a:rPr>
              <a:t>0.5</a:t>
            </a:r>
          </a:p>
        </p:txBody>
      </p:sp>
      <p:sp>
        <p:nvSpPr>
          <p:cNvPr id="71" name="TextBox 70"/>
          <p:cNvSpPr txBox="1"/>
          <p:nvPr/>
        </p:nvSpPr>
        <p:spPr>
          <a:xfrm>
            <a:off x="4950769" y="2427411"/>
            <a:ext cx="360996" cy="246221"/>
          </a:xfrm>
          <a:prstGeom prst="rect">
            <a:avLst/>
          </a:prstGeom>
          <a:noFill/>
        </p:spPr>
        <p:txBody>
          <a:bodyPr wrap="none" rtlCol="0">
            <a:spAutoFit/>
          </a:bodyPr>
          <a:lstStyle/>
          <a:p>
            <a:pPr algn="r"/>
            <a:r>
              <a:rPr lang="en-GB" sz="1000" dirty="0">
                <a:solidFill>
                  <a:srgbClr val="4D4D4D"/>
                </a:solidFill>
              </a:rPr>
              <a:t>0.6</a:t>
            </a:r>
          </a:p>
        </p:txBody>
      </p:sp>
      <p:sp>
        <p:nvSpPr>
          <p:cNvPr id="72" name="TextBox 71"/>
          <p:cNvSpPr txBox="1"/>
          <p:nvPr/>
        </p:nvSpPr>
        <p:spPr>
          <a:xfrm>
            <a:off x="4950768" y="2259295"/>
            <a:ext cx="360997" cy="246221"/>
          </a:xfrm>
          <a:prstGeom prst="rect">
            <a:avLst/>
          </a:prstGeom>
          <a:noFill/>
        </p:spPr>
        <p:txBody>
          <a:bodyPr wrap="none" rtlCol="0">
            <a:spAutoFit/>
          </a:bodyPr>
          <a:lstStyle/>
          <a:p>
            <a:pPr algn="r"/>
            <a:r>
              <a:rPr lang="en-GB" sz="1000" dirty="0">
                <a:solidFill>
                  <a:srgbClr val="4D4D4D"/>
                </a:solidFill>
              </a:rPr>
              <a:t>0.7</a:t>
            </a:r>
          </a:p>
        </p:txBody>
      </p:sp>
      <p:sp>
        <p:nvSpPr>
          <p:cNvPr id="73" name="TextBox 72"/>
          <p:cNvSpPr txBox="1"/>
          <p:nvPr/>
        </p:nvSpPr>
        <p:spPr>
          <a:xfrm>
            <a:off x="4950768" y="2091179"/>
            <a:ext cx="360997" cy="246221"/>
          </a:xfrm>
          <a:prstGeom prst="rect">
            <a:avLst/>
          </a:prstGeom>
          <a:noFill/>
        </p:spPr>
        <p:txBody>
          <a:bodyPr wrap="none" rtlCol="0">
            <a:spAutoFit/>
          </a:bodyPr>
          <a:lstStyle/>
          <a:p>
            <a:pPr algn="r"/>
            <a:r>
              <a:rPr lang="en-GB" sz="1000" dirty="0">
                <a:solidFill>
                  <a:srgbClr val="4D4D4D"/>
                </a:solidFill>
              </a:rPr>
              <a:t>0.8</a:t>
            </a:r>
          </a:p>
        </p:txBody>
      </p:sp>
      <p:sp>
        <p:nvSpPr>
          <p:cNvPr id="74" name="TextBox 73"/>
          <p:cNvSpPr txBox="1"/>
          <p:nvPr/>
        </p:nvSpPr>
        <p:spPr>
          <a:xfrm>
            <a:off x="4950768" y="1923063"/>
            <a:ext cx="360997" cy="246221"/>
          </a:xfrm>
          <a:prstGeom prst="rect">
            <a:avLst/>
          </a:prstGeom>
          <a:noFill/>
        </p:spPr>
        <p:txBody>
          <a:bodyPr wrap="none" rtlCol="0">
            <a:spAutoFit/>
          </a:bodyPr>
          <a:lstStyle/>
          <a:p>
            <a:pPr algn="r"/>
            <a:r>
              <a:rPr lang="en-GB" sz="1000" dirty="0">
                <a:solidFill>
                  <a:srgbClr val="4D4D4D"/>
                </a:solidFill>
              </a:rPr>
              <a:t>0.9</a:t>
            </a:r>
          </a:p>
        </p:txBody>
      </p:sp>
      <p:sp>
        <p:nvSpPr>
          <p:cNvPr id="75" name="TextBox 74"/>
          <p:cNvSpPr txBox="1"/>
          <p:nvPr/>
        </p:nvSpPr>
        <p:spPr>
          <a:xfrm>
            <a:off x="4950768" y="1754947"/>
            <a:ext cx="360997" cy="246221"/>
          </a:xfrm>
          <a:prstGeom prst="rect">
            <a:avLst/>
          </a:prstGeom>
          <a:noFill/>
        </p:spPr>
        <p:txBody>
          <a:bodyPr wrap="none" rtlCol="0">
            <a:spAutoFit/>
          </a:bodyPr>
          <a:lstStyle/>
          <a:p>
            <a:pPr algn="r"/>
            <a:r>
              <a:rPr lang="en-GB" sz="1000" dirty="0">
                <a:solidFill>
                  <a:srgbClr val="4D4D4D"/>
                </a:solidFill>
              </a:rPr>
              <a:t>1.0</a:t>
            </a:r>
          </a:p>
        </p:txBody>
      </p:sp>
      <p:sp>
        <p:nvSpPr>
          <p:cNvPr id="76" name="Freeform 75"/>
          <p:cNvSpPr/>
          <p:nvPr/>
        </p:nvSpPr>
        <p:spPr>
          <a:xfrm>
            <a:off x="5362574" y="1869280"/>
            <a:ext cx="3228975" cy="1689895"/>
          </a:xfrm>
          <a:custGeom>
            <a:avLst/>
            <a:gdLst>
              <a:gd name="connsiteX0" fmla="*/ 0 w 2273300"/>
              <a:gd name="connsiteY0" fmla="*/ 0 h 1685925"/>
              <a:gd name="connsiteX1" fmla="*/ 0 w 2273300"/>
              <a:gd name="connsiteY1" fmla="*/ 1685925 h 1685925"/>
              <a:gd name="connsiteX2" fmla="*/ 2273300 w 2273300"/>
              <a:gd name="connsiteY2" fmla="*/ 1685925 h 1685925"/>
            </a:gdLst>
            <a:ahLst/>
            <a:cxnLst>
              <a:cxn ang="0">
                <a:pos x="connsiteX0" y="connsiteY0"/>
              </a:cxn>
              <a:cxn ang="0">
                <a:pos x="connsiteX1" y="connsiteY1"/>
              </a:cxn>
              <a:cxn ang="0">
                <a:pos x="connsiteX2" y="connsiteY2"/>
              </a:cxn>
            </a:cxnLst>
            <a:rect l="l" t="t" r="r" b="b"/>
            <a:pathLst>
              <a:path w="2273300" h="1685925">
                <a:moveTo>
                  <a:pt x="0" y="0"/>
                </a:moveTo>
                <a:lnTo>
                  <a:pt x="0" y="1685925"/>
                </a:lnTo>
                <a:lnTo>
                  <a:pt x="2273300" y="1685925"/>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77" name="Straight Connector 76"/>
          <p:cNvCxnSpPr/>
          <p:nvPr/>
        </p:nvCxnSpPr>
        <p:spPr>
          <a:xfrm>
            <a:off x="5272574" y="18780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a:off x="5272574" y="204616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a:off x="5272574" y="22142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a:off x="5272574" y="23823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a:off x="5272574" y="255050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a:off x="5272574" y="271861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5272574" y="288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5272574" y="30548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5272574" y="32229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5272574" y="339106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5272574" y="355917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p:nvPr/>
        </p:nvCxnSpPr>
        <p:spPr>
          <a:xfrm rot="16200000">
            <a:off x="5489116"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rot="16200000">
            <a:off x="6068553"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rot="16200000">
            <a:off x="6647990"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rot="16200000">
            <a:off x="7227427"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rot="16200000">
            <a:off x="7806864"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rot="16200000">
            <a:off x="8386302"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4" name="TextBox 93"/>
          <p:cNvSpPr txBox="1"/>
          <p:nvPr/>
        </p:nvSpPr>
        <p:spPr>
          <a:xfrm>
            <a:off x="5595053" y="2808074"/>
            <a:ext cx="1178528" cy="553998"/>
          </a:xfrm>
          <a:prstGeom prst="rect">
            <a:avLst/>
          </a:prstGeom>
          <a:noFill/>
        </p:spPr>
        <p:txBody>
          <a:bodyPr wrap="none" rtlCol="0">
            <a:spAutoFit/>
          </a:bodyPr>
          <a:lstStyle/>
          <a:p>
            <a:r>
              <a:rPr lang="en-GB" sz="1000" dirty="0">
                <a:solidFill>
                  <a:srgbClr val="4D4D4D"/>
                </a:solidFill>
              </a:rPr>
              <a:t>TIL high</a:t>
            </a:r>
          </a:p>
          <a:p>
            <a:r>
              <a:rPr lang="en-GB" sz="1000" dirty="0">
                <a:solidFill>
                  <a:srgbClr val="4D4D4D"/>
                </a:solidFill>
              </a:rPr>
              <a:t>TIL low</a:t>
            </a:r>
          </a:p>
          <a:p>
            <a:r>
              <a:rPr lang="en-GB" sz="1000" dirty="0">
                <a:solidFill>
                  <a:srgbClr val="4D4D4D"/>
                </a:solidFill>
              </a:rPr>
              <a:t>Adjusted </a:t>
            </a:r>
            <a:r>
              <a:rPr lang="en-GB" sz="1000" dirty="0" smtClean="0">
                <a:solidFill>
                  <a:srgbClr val="4D4D4D"/>
                </a:solidFill>
              </a:rPr>
              <a:t>p=0.039</a:t>
            </a:r>
            <a:endParaRPr lang="en-GB" sz="1000" dirty="0">
              <a:solidFill>
                <a:srgbClr val="4D4D4D"/>
              </a:solidFill>
            </a:endParaRPr>
          </a:p>
        </p:txBody>
      </p:sp>
      <p:cxnSp>
        <p:nvCxnSpPr>
          <p:cNvPr id="95" name="Straight Connector 94"/>
          <p:cNvCxnSpPr/>
          <p:nvPr/>
        </p:nvCxnSpPr>
        <p:spPr>
          <a:xfrm>
            <a:off x="5507212" y="2930771"/>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p:nvPr/>
        </p:nvCxnSpPr>
        <p:spPr>
          <a:xfrm>
            <a:off x="5507212" y="3087933"/>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7" name="Freeform 19"/>
          <p:cNvSpPr>
            <a:spLocks/>
          </p:cNvSpPr>
          <p:nvPr/>
        </p:nvSpPr>
        <p:spPr bwMode="auto">
          <a:xfrm>
            <a:off x="5537200" y="1871663"/>
            <a:ext cx="2879725" cy="392112"/>
          </a:xfrm>
          <a:custGeom>
            <a:avLst/>
            <a:gdLst>
              <a:gd name="T0" fmla="*/ 1814 w 1814"/>
              <a:gd name="T1" fmla="*/ 241 h 247"/>
              <a:gd name="T2" fmla="*/ 1744 w 1814"/>
              <a:gd name="T3" fmla="*/ 237 h 247"/>
              <a:gd name="T4" fmla="*/ 1699 w 1814"/>
              <a:gd name="T5" fmla="*/ 231 h 247"/>
              <a:gd name="T6" fmla="*/ 1683 w 1814"/>
              <a:gd name="T7" fmla="*/ 228 h 247"/>
              <a:gd name="T8" fmla="*/ 1671 w 1814"/>
              <a:gd name="T9" fmla="*/ 224 h 247"/>
              <a:gd name="T10" fmla="*/ 1613 w 1814"/>
              <a:gd name="T11" fmla="*/ 218 h 247"/>
              <a:gd name="T12" fmla="*/ 1571 w 1814"/>
              <a:gd name="T13" fmla="*/ 214 h 247"/>
              <a:gd name="T14" fmla="*/ 1561 w 1814"/>
              <a:gd name="T15" fmla="*/ 212 h 247"/>
              <a:gd name="T16" fmla="*/ 1557 w 1814"/>
              <a:gd name="T17" fmla="*/ 206 h 247"/>
              <a:gd name="T18" fmla="*/ 1508 w 1814"/>
              <a:gd name="T19" fmla="*/ 202 h 247"/>
              <a:gd name="T20" fmla="*/ 1448 w 1814"/>
              <a:gd name="T21" fmla="*/ 198 h 247"/>
              <a:gd name="T22" fmla="*/ 1436 w 1814"/>
              <a:gd name="T23" fmla="*/ 191 h 247"/>
              <a:gd name="T24" fmla="*/ 1406 w 1814"/>
              <a:gd name="T25" fmla="*/ 187 h 247"/>
              <a:gd name="T26" fmla="*/ 1374 w 1814"/>
              <a:gd name="T27" fmla="*/ 181 h 247"/>
              <a:gd name="T28" fmla="*/ 1341 w 1814"/>
              <a:gd name="T29" fmla="*/ 177 h 247"/>
              <a:gd name="T30" fmla="*/ 1313 w 1814"/>
              <a:gd name="T31" fmla="*/ 173 h 247"/>
              <a:gd name="T32" fmla="*/ 1277 w 1814"/>
              <a:gd name="T33" fmla="*/ 169 h 247"/>
              <a:gd name="T34" fmla="*/ 1265 w 1814"/>
              <a:gd name="T35" fmla="*/ 167 h 247"/>
              <a:gd name="T36" fmla="*/ 1251 w 1814"/>
              <a:gd name="T37" fmla="*/ 163 h 247"/>
              <a:gd name="T38" fmla="*/ 1237 w 1814"/>
              <a:gd name="T39" fmla="*/ 159 h 247"/>
              <a:gd name="T40" fmla="*/ 1209 w 1814"/>
              <a:gd name="T41" fmla="*/ 154 h 247"/>
              <a:gd name="T42" fmla="*/ 1154 w 1814"/>
              <a:gd name="T43" fmla="*/ 148 h 247"/>
              <a:gd name="T44" fmla="*/ 1102 w 1814"/>
              <a:gd name="T45" fmla="*/ 142 h 247"/>
              <a:gd name="T46" fmla="*/ 1076 w 1814"/>
              <a:gd name="T47" fmla="*/ 138 h 247"/>
              <a:gd name="T48" fmla="*/ 1022 w 1814"/>
              <a:gd name="T49" fmla="*/ 132 h 247"/>
              <a:gd name="T50" fmla="*/ 1012 w 1814"/>
              <a:gd name="T51" fmla="*/ 128 h 247"/>
              <a:gd name="T52" fmla="*/ 961 w 1814"/>
              <a:gd name="T53" fmla="*/ 124 h 247"/>
              <a:gd name="T54" fmla="*/ 921 w 1814"/>
              <a:gd name="T55" fmla="*/ 117 h 247"/>
              <a:gd name="T56" fmla="*/ 891 w 1814"/>
              <a:gd name="T57" fmla="*/ 111 h 247"/>
              <a:gd name="T58" fmla="*/ 861 w 1814"/>
              <a:gd name="T59" fmla="*/ 109 h 247"/>
              <a:gd name="T60" fmla="*/ 851 w 1814"/>
              <a:gd name="T61" fmla="*/ 105 h 247"/>
              <a:gd name="T62" fmla="*/ 818 w 1814"/>
              <a:gd name="T63" fmla="*/ 101 h 247"/>
              <a:gd name="T64" fmla="*/ 808 w 1814"/>
              <a:gd name="T65" fmla="*/ 97 h 247"/>
              <a:gd name="T66" fmla="*/ 792 w 1814"/>
              <a:gd name="T67" fmla="*/ 97 h 247"/>
              <a:gd name="T68" fmla="*/ 766 w 1814"/>
              <a:gd name="T69" fmla="*/ 91 h 247"/>
              <a:gd name="T70" fmla="*/ 726 w 1814"/>
              <a:gd name="T71" fmla="*/ 87 h 247"/>
              <a:gd name="T72" fmla="*/ 712 w 1814"/>
              <a:gd name="T73" fmla="*/ 82 h 247"/>
              <a:gd name="T74" fmla="*/ 694 w 1814"/>
              <a:gd name="T75" fmla="*/ 80 h 247"/>
              <a:gd name="T76" fmla="*/ 672 w 1814"/>
              <a:gd name="T77" fmla="*/ 76 h 247"/>
              <a:gd name="T78" fmla="*/ 656 w 1814"/>
              <a:gd name="T79" fmla="*/ 68 h 247"/>
              <a:gd name="T80" fmla="*/ 627 w 1814"/>
              <a:gd name="T81" fmla="*/ 62 h 247"/>
              <a:gd name="T82" fmla="*/ 577 w 1814"/>
              <a:gd name="T83" fmla="*/ 58 h 247"/>
              <a:gd name="T84" fmla="*/ 545 w 1814"/>
              <a:gd name="T85" fmla="*/ 54 h 247"/>
              <a:gd name="T86" fmla="*/ 509 w 1814"/>
              <a:gd name="T87" fmla="*/ 47 h 247"/>
              <a:gd name="T88" fmla="*/ 442 w 1814"/>
              <a:gd name="T89" fmla="*/ 41 h 247"/>
              <a:gd name="T90" fmla="*/ 428 w 1814"/>
              <a:gd name="T91" fmla="*/ 37 h 247"/>
              <a:gd name="T92" fmla="*/ 390 w 1814"/>
              <a:gd name="T93" fmla="*/ 31 h 247"/>
              <a:gd name="T94" fmla="*/ 352 w 1814"/>
              <a:gd name="T95" fmla="*/ 25 h 247"/>
              <a:gd name="T96" fmla="*/ 300 w 1814"/>
              <a:gd name="T97" fmla="*/ 19 h 247"/>
              <a:gd name="T98" fmla="*/ 225 w 1814"/>
              <a:gd name="T99" fmla="*/ 17 h 247"/>
              <a:gd name="T100" fmla="*/ 151 w 1814"/>
              <a:gd name="T101" fmla="*/ 10 h 247"/>
              <a:gd name="T102" fmla="*/ 103 w 1814"/>
              <a:gd name="T103" fmla="*/ 6 h 247"/>
              <a:gd name="T104" fmla="*/ 38 w 1814"/>
              <a:gd name="T105" fmla="*/ 2 h 247"/>
              <a:gd name="T106" fmla="*/ 24 w 1814"/>
              <a:gd name="T10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4" h="247">
                <a:moveTo>
                  <a:pt x="1814" y="247"/>
                </a:moveTo>
                <a:lnTo>
                  <a:pt x="1814" y="241"/>
                </a:lnTo>
                <a:lnTo>
                  <a:pt x="1744" y="241"/>
                </a:lnTo>
                <a:lnTo>
                  <a:pt x="1744" y="237"/>
                </a:lnTo>
                <a:lnTo>
                  <a:pt x="1699" y="237"/>
                </a:lnTo>
                <a:lnTo>
                  <a:pt x="1699" y="231"/>
                </a:lnTo>
                <a:lnTo>
                  <a:pt x="1683" y="231"/>
                </a:lnTo>
                <a:lnTo>
                  <a:pt x="1683" y="228"/>
                </a:lnTo>
                <a:lnTo>
                  <a:pt x="1671" y="228"/>
                </a:lnTo>
                <a:lnTo>
                  <a:pt x="1671" y="224"/>
                </a:lnTo>
                <a:lnTo>
                  <a:pt x="1613" y="224"/>
                </a:lnTo>
                <a:lnTo>
                  <a:pt x="1613" y="218"/>
                </a:lnTo>
                <a:lnTo>
                  <a:pt x="1571" y="218"/>
                </a:lnTo>
                <a:lnTo>
                  <a:pt x="1571" y="214"/>
                </a:lnTo>
                <a:lnTo>
                  <a:pt x="1561" y="214"/>
                </a:lnTo>
                <a:lnTo>
                  <a:pt x="1561" y="212"/>
                </a:lnTo>
                <a:lnTo>
                  <a:pt x="1557" y="212"/>
                </a:lnTo>
                <a:lnTo>
                  <a:pt x="1557" y="206"/>
                </a:lnTo>
                <a:lnTo>
                  <a:pt x="1508" y="206"/>
                </a:lnTo>
                <a:lnTo>
                  <a:pt x="1508" y="202"/>
                </a:lnTo>
                <a:lnTo>
                  <a:pt x="1448" y="202"/>
                </a:lnTo>
                <a:lnTo>
                  <a:pt x="1448" y="198"/>
                </a:lnTo>
                <a:lnTo>
                  <a:pt x="1436" y="198"/>
                </a:lnTo>
                <a:lnTo>
                  <a:pt x="1436" y="191"/>
                </a:lnTo>
                <a:lnTo>
                  <a:pt x="1406" y="191"/>
                </a:lnTo>
                <a:lnTo>
                  <a:pt x="1406" y="187"/>
                </a:lnTo>
                <a:lnTo>
                  <a:pt x="1374" y="187"/>
                </a:lnTo>
                <a:lnTo>
                  <a:pt x="1374" y="181"/>
                </a:lnTo>
                <a:lnTo>
                  <a:pt x="1341" y="181"/>
                </a:lnTo>
                <a:lnTo>
                  <a:pt x="1341" y="177"/>
                </a:lnTo>
                <a:lnTo>
                  <a:pt x="1313" y="177"/>
                </a:lnTo>
                <a:lnTo>
                  <a:pt x="1313" y="173"/>
                </a:lnTo>
                <a:lnTo>
                  <a:pt x="1277" y="173"/>
                </a:lnTo>
                <a:lnTo>
                  <a:pt x="1277" y="169"/>
                </a:lnTo>
                <a:lnTo>
                  <a:pt x="1265" y="169"/>
                </a:lnTo>
                <a:lnTo>
                  <a:pt x="1265" y="167"/>
                </a:lnTo>
                <a:lnTo>
                  <a:pt x="1251" y="167"/>
                </a:lnTo>
                <a:lnTo>
                  <a:pt x="1251" y="163"/>
                </a:lnTo>
                <a:lnTo>
                  <a:pt x="1237" y="163"/>
                </a:lnTo>
                <a:lnTo>
                  <a:pt x="1237" y="159"/>
                </a:lnTo>
                <a:lnTo>
                  <a:pt x="1209" y="159"/>
                </a:lnTo>
                <a:lnTo>
                  <a:pt x="1209" y="154"/>
                </a:lnTo>
                <a:lnTo>
                  <a:pt x="1154" y="154"/>
                </a:lnTo>
                <a:lnTo>
                  <a:pt x="1154" y="148"/>
                </a:lnTo>
                <a:lnTo>
                  <a:pt x="1102" y="148"/>
                </a:lnTo>
                <a:lnTo>
                  <a:pt x="1102" y="142"/>
                </a:lnTo>
                <a:lnTo>
                  <a:pt x="1076" y="142"/>
                </a:lnTo>
                <a:lnTo>
                  <a:pt x="1076" y="138"/>
                </a:lnTo>
                <a:lnTo>
                  <a:pt x="1022" y="138"/>
                </a:lnTo>
                <a:lnTo>
                  <a:pt x="1022" y="132"/>
                </a:lnTo>
                <a:lnTo>
                  <a:pt x="1012" y="132"/>
                </a:lnTo>
                <a:lnTo>
                  <a:pt x="1012" y="128"/>
                </a:lnTo>
                <a:lnTo>
                  <a:pt x="961" y="128"/>
                </a:lnTo>
                <a:lnTo>
                  <a:pt x="961" y="124"/>
                </a:lnTo>
                <a:lnTo>
                  <a:pt x="921" y="124"/>
                </a:lnTo>
                <a:lnTo>
                  <a:pt x="921" y="117"/>
                </a:lnTo>
                <a:lnTo>
                  <a:pt x="891" y="117"/>
                </a:lnTo>
                <a:lnTo>
                  <a:pt x="891" y="111"/>
                </a:lnTo>
                <a:lnTo>
                  <a:pt x="861" y="111"/>
                </a:lnTo>
                <a:lnTo>
                  <a:pt x="861" y="109"/>
                </a:lnTo>
                <a:lnTo>
                  <a:pt x="851" y="109"/>
                </a:lnTo>
                <a:lnTo>
                  <a:pt x="851" y="105"/>
                </a:lnTo>
                <a:lnTo>
                  <a:pt x="818" y="105"/>
                </a:lnTo>
                <a:lnTo>
                  <a:pt x="818" y="101"/>
                </a:lnTo>
                <a:lnTo>
                  <a:pt x="808" y="101"/>
                </a:lnTo>
                <a:lnTo>
                  <a:pt x="808" y="97"/>
                </a:lnTo>
                <a:lnTo>
                  <a:pt x="792" y="97"/>
                </a:lnTo>
                <a:lnTo>
                  <a:pt x="792" y="97"/>
                </a:lnTo>
                <a:lnTo>
                  <a:pt x="766" y="97"/>
                </a:lnTo>
                <a:lnTo>
                  <a:pt x="766" y="91"/>
                </a:lnTo>
                <a:lnTo>
                  <a:pt x="726" y="91"/>
                </a:lnTo>
                <a:lnTo>
                  <a:pt x="726" y="87"/>
                </a:lnTo>
                <a:lnTo>
                  <a:pt x="712" y="87"/>
                </a:lnTo>
                <a:lnTo>
                  <a:pt x="712" y="82"/>
                </a:lnTo>
                <a:lnTo>
                  <a:pt x="694" y="82"/>
                </a:lnTo>
                <a:lnTo>
                  <a:pt x="694" y="80"/>
                </a:lnTo>
                <a:lnTo>
                  <a:pt x="672" y="80"/>
                </a:lnTo>
                <a:lnTo>
                  <a:pt x="672" y="76"/>
                </a:lnTo>
                <a:lnTo>
                  <a:pt x="656" y="76"/>
                </a:lnTo>
                <a:lnTo>
                  <a:pt x="656" y="68"/>
                </a:lnTo>
                <a:lnTo>
                  <a:pt x="627" y="68"/>
                </a:lnTo>
                <a:lnTo>
                  <a:pt x="627" y="62"/>
                </a:lnTo>
                <a:lnTo>
                  <a:pt x="577" y="62"/>
                </a:lnTo>
                <a:lnTo>
                  <a:pt x="577" y="58"/>
                </a:lnTo>
                <a:lnTo>
                  <a:pt x="545" y="58"/>
                </a:lnTo>
                <a:lnTo>
                  <a:pt x="545" y="54"/>
                </a:lnTo>
                <a:lnTo>
                  <a:pt x="509" y="54"/>
                </a:lnTo>
                <a:lnTo>
                  <a:pt x="509" y="47"/>
                </a:lnTo>
                <a:lnTo>
                  <a:pt x="442" y="47"/>
                </a:lnTo>
                <a:lnTo>
                  <a:pt x="442" y="41"/>
                </a:lnTo>
                <a:lnTo>
                  <a:pt x="428" y="41"/>
                </a:lnTo>
                <a:lnTo>
                  <a:pt x="428" y="37"/>
                </a:lnTo>
                <a:lnTo>
                  <a:pt x="390" y="37"/>
                </a:lnTo>
                <a:lnTo>
                  <a:pt x="390" y="31"/>
                </a:lnTo>
                <a:lnTo>
                  <a:pt x="352" y="31"/>
                </a:lnTo>
                <a:lnTo>
                  <a:pt x="352" y="25"/>
                </a:lnTo>
                <a:lnTo>
                  <a:pt x="300" y="25"/>
                </a:lnTo>
                <a:lnTo>
                  <a:pt x="300" y="19"/>
                </a:lnTo>
                <a:lnTo>
                  <a:pt x="225" y="19"/>
                </a:lnTo>
                <a:lnTo>
                  <a:pt x="225" y="17"/>
                </a:lnTo>
                <a:lnTo>
                  <a:pt x="151" y="17"/>
                </a:lnTo>
                <a:lnTo>
                  <a:pt x="151" y="10"/>
                </a:lnTo>
                <a:lnTo>
                  <a:pt x="103" y="10"/>
                </a:lnTo>
                <a:lnTo>
                  <a:pt x="103" y="6"/>
                </a:lnTo>
                <a:lnTo>
                  <a:pt x="38" y="6"/>
                </a:lnTo>
                <a:lnTo>
                  <a:pt x="38" y="2"/>
                </a:lnTo>
                <a:lnTo>
                  <a:pt x="24" y="2"/>
                </a:lnTo>
                <a:lnTo>
                  <a:pt x="24"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Freeform 20"/>
          <p:cNvSpPr>
            <a:spLocks/>
          </p:cNvSpPr>
          <p:nvPr/>
        </p:nvSpPr>
        <p:spPr bwMode="auto">
          <a:xfrm>
            <a:off x="5553075" y="1874838"/>
            <a:ext cx="2879725" cy="265112"/>
          </a:xfrm>
          <a:custGeom>
            <a:avLst/>
            <a:gdLst>
              <a:gd name="T0" fmla="*/ 1780 w 1814"/>
              <a:gd name="T1" fmla="*/ 167 h 167"/>
              <a:gd name="T2" fmla="*/ 1647 w 1814"/>
              <a:gd name="T3" fmla="*/ 157 h 167"/>
              <a:gd name="T4" fmla="*/ 1530 w 1814"/>
              <a:gd name="T5" fmla="*/ 154 h 167"/>
              <a:gd name="T6" fmla="*/ 1516 w 1814"/>
              <a:gd name="T7" fmla="*/ 148 h 167"/>
              <a:gd name="T8" fmla="*/ 1460 w 1814"/>
              <a:gd name="T9" fmla="*/ 144 h 167"/>
              <a:gd name="T10" fmla="*/ 1349 w 1814"/>
              <a:gd name="T11" fmla="*/ 140 h 167"/>
              <a:gd name="T12" fmla="*/ 1259 w 1814"/>
              <a:gd name="T13" fmla="*/ 136 h 167"/>
              <a:gd name="T14" fmla="*/ 1098 w 1814"/>
              <a:gd name="T15" fmla="*/ 132 h 167"/>
              <a:gd name="T16" fmla="*/ 1072 w 1814"/>
              <a:gd name="T17" fmla="*/ 128 h 167"/>
              <a:gd name="T18" fmla="*/ 1058 w 1814"/>
              <a:gd name="T19" fmla="*/ 124 h 167"/>
              <a:gd name="T20" fmla="*/ 1022 w 1814"/>
              <a:gd name="T21" fmla="*/ 119 h 167"/>
              <a:gd name="T22" fmla="*/ 979 w 1814"/>
              <a:gd name="T23" fmla="*/ 113 h 167"/>
              <a:gd name="T24" fmla="*/ 953 w 1814"/>
              <a:gd name="T25" fmla="*/ 111 h 167"/>
              <a:gd name="T26" fmla="*/ 909 w 1814"/>
              <a:gd name="T27" fmla="*/ 109 h 167"/>
              <a:gd name="T28" fmla="*/ 885 w 1814"/>
              <a:gd name="T29" fmla="*/ 105 h 167"/>
              <a:gd name="T30" fmla="*/ 861 w 1814"/>
              <a:gd name="T31" fmla="*/ 101 h 167"/>
              <a:gd name="T32" fmla="*/ 853 w 1814"/>
              <a:gd name="T33" fmla="*/ 93 h 167"/>
              <a:gd name="T34" fmla="*/ 716 w 1814"/>
              <a:gd name="T35" fmla="*/ 87 h 167"/>
              <a:gd name="T36" fmla="*/ 702 w 1814"/>
              <a:gd name="T37" fmla="*/ 85 h 167"/>
              <a:gd name="T38" fmla="*/ 599 w 1814"/>
              <a:gd name="T39" fmla="*/ 80 h 167"/>
              <a:gd name="T40" fmla="*/ 565 w 1814"/>
              <a:gd name="T41" fmla="*/ 76 h 167"/>
              <a:gd name="T42" fmla="*/ 533 w 1814"/>
              <a:gd name="T43" fmla="*/ 70 h 167"/>
              <a:gd name="T44" fmla="*/ 527 w 1814"/>
              <a:gd name="T45" fmla="*/ 64 h 167"/>
              <a:gd name="T46" fmla="*/ 469 w 1814"/>
              <a:gd name="T47" fmla="*/ 60 h 167"/>
              <a:gd name="T48" fmla="*/ 414 w 1814"/>
              <a:gd name="T49" fmla="*/ 56 h 167"/>
              <a:gd name="T50" fmla="*/ 374 w 1814"/>
              <a:gd name="T51" fmla="*/ 52 h 167"/>
              <a:gd name="T52" fmla="*/ 340 w 1814"/>
              <a:gd name="T53" fmla="*/ 50 h 167"/>
              <a:gd name="T54" fmla="*/ 334 w 1814"/>
              <a:gd name="T55" fmla="*/ 43 h 167"/>
              <a:gd name="T56" fmla="*/ 300 w 1814"/>
              <a:gd name="T57" fmla="*/ 39 h 167"/>
              <a:gd name="T58" fmla="*/ 296 w 1814"/>
              <a:gd name="T59" fmla="*/ 29 h 167"/>
              <a:gd name="T60" fmla="*/ 229 w 1814"/>
              <a:gd name="T61" fmla="*/ 25 h 167"/>
              <a:gd name="T62" fmla="*/ 213 w 1814"/>
              <a:gd name="T63" fmla="*/ 23 h 167"/>
              <a:gd name="T64" fmla="*/ 189 w 1814"/>
              <a:gd name="T65" fmla="*/ 19 h 167"/>
              <a:gd name="T66" fmla="*/ 145 w 1814"/>
              <a:gd name="T67" fmla="*/ 12 h 167"/>
              <a:gd name="T68" fmla="*/ 93 w 1814"/>
              <a:gd name="T69" fmla="*/ 6 h 167"/>
              <a:gd name="T70" fmla="*/ 28 w 1814"/>
              <a:gd name="T71" fmla="*/ 2 h 167"/>
              <a:gd name="T72" fmla="*/ 0 w 1814"/>
              <a:gd name="T7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4" h="167">
                <a:moveTo>
                  <a:pt x="1814" y="167"/>
                </a:moveTo>
                <a:lnTo>
                  <a:pt x="1780" y="167"/>
                </a:lnTo>
                <a:lnTo>
                  <a:pt x="1780" y="157"/>
                </a:lnTo>
                <a:lnTo>
                  <a:pt x="1647" y="157"/>
                </a:lnTo>
                <a:lnTo>
                  <a:pt x="1647" y="154"/>
                </a:lnTo>
                <a:lnTo>
                  <a:pt x="1530" y="154"/>
                </a:lnTo>
                <a:lnTo>
                  <a:pt x="1530" y="148"/>
                </a:lnTo>
                <a:lnTo>
                  <a:pt x="1516" y="148"/>
                </a:lnTo>
                <a:lnTo>
                  <a:pt x="1516" y="144"/>
                </a:lnTo>
                <a:lnTo>
                  <a:pt x="1460" y="144"/>
                </a:lnTo>
                <a:lnTo>
                  <a:pt x="1460" y="140"/>
                </a:lnTo>
                <a:lnTo>
                  <a:pt x="1349" y="140"/>
                </a:lnTo>
                <a:lnTo>
                  <a:pt x="1349" y="136"/>
                </a:lnTo>
                <a:lnTo>
                  <a:pt x="1259" y="136"/>
                </a:lnTo>
                <a:lnTo>
                  <a:pt x="1259" y="132"/>
                </a:lnTo>
                <a:lnTo>
                  <a:pt x="1098" y="132"/>
                </a:lnTo>
                <a:lnTo>
                  <a:pt x="1098" y="128"/>
                </a:lnTo>
                <a:lnTo>
                  <a:pt x="1072" y="128"/>
                </a:lnTo>
                <a:lnTo>
                  <a:pt x="1072" y="124"/>
                </a:lnTo>
                <a:lnTo>
                  <a:pt x="1058" y="124"/>
                </a:lnTo>
                <a:lnTo>
                  <a:pt x="1058" y="119"/>
                </a:lnTo>
                <a:lnTo>
                  <a:pt x="1022" y="119"/>
                </a:lnTo>
                <a:lnTo>
                  <a:pt x="1022" y="113"/>
                </a:lnTo>
                <a:lnTo>
                  <a:pt x="979" y="113"/>
                </a:lnTo>
                <a:lnTo>
                  <a:pt x="979" y="111"/>
                </a:lnTo>
                <a:lnTo>
                  <a:pt x="953" y="111"/>
                </a:lnTo>
                <a:lnTo>
                  <a:pt x="953" y="109"/>
                </a:lnTo>
                <a:lnTo>
                  <a:pt x="909" y="109"/>
                </a:lnTo>
                <a:lnTo>
                  <a:pt x="909" y="105"/>
                </a:lnTo>
                <a:lnTo>
                  <a:pt x="885" y="105"/>
                </a:lnTo>
                <a:lnTo>
                  <a:pt x="885" y="101"/>
                </a:lnTo>
                <a:lnTo>
                  <a:pt x="861" y="101"/>
                </a:lnTo>
                <a:lnTo>
                  <a:pt x="861" y="93"/>
                </a:lnTo>
                <a:lnTo>
                  <a:pt x="853" y="93"/>
                </a:lnTo>
                <a:lnTo>
                  <a:pt x="853" y="87"/>
                </a:lnTo>
                <a:lnTo>
                  <a:pt x="716" y="87"/>
                </a:lnTo>
                <a:lnTo>
                  <a:pt x="716" y="85"/>
                </a:lnTo>
                <a:lnTo>
                  <a:pt x="702" y="85"/>
                </a:lnTo>
                <a:lnTo>
                  <a:pt x="702" y="80"/>
                </a:lnTo>
                <a:lnTo>
                  <a:pt x="599" y="80"/>
                </a:lnTo>
                <a:lnTo>
                  <a:pt x="599" y="76"/>
                </a:lnTo>
                <a:lnTo>
                  <a:pt x="565" y="76"/>
                </a:lnTo>
                <a:lnTo>
                  <a:pt x="565" y="70"/>
                </a:lnTo>
                <a:lnTo>
                  <a:pt x="533" y="70"/>
                </a:lnTo>
                <a:lnTo>
                  <a:pt x="533" y="64"/>
                </a:lnTo>
                <a:lnTo>
                  <a:pt x="527" y="64"/>
                </a:lnTo>
                <a:lnTo>
                  <a:pt x="527" y="60"/>
                </a:lnTo>
                <a:lnTo>
                  <a:pt x="469" y="60"/>
                </a:lnTo>
                <a:lnTo>
                  <a:pt x="469" y="56"/>
                </a:lnTo>
                <a:lnTo>
                  <a:pt x="414" y="56"/>
                </a:lnTo>
                <a:lnTo>
                  <a:pt x="414" y="52"/>
                </a:lnTo>
                <a:lnTo>
                  <a:pt x="374" y="52"/>
                </a:lnTo>
                <a:lnTo>
                  <a:pt x="374" y="50"/>
                </a:lnTo>
                <a:lnTo>
                  <a:pt x="340" y="50"/>
                </a:lnTo>
                <a:lnTo>
                  <a:pt x="340" y="43"/>
                </a:lnTo>
                <a:lnTo>
                  <a:pt x="334" y="43"/>
                </a:lnTo>
                <a:lnTo>
                  <a:pt x="334" y="39"/>
                </a:lnTo>
                <a:lnTo>
                  <a:pt x="300" y="39"/>
                </a:lnTo>
                <a:lnTo>
                  <a:pt x="300" y="29"/>
                </a:lnTo>
                <a:lnTo>
                  <a:pt x="296" y="29"/>
                </a:lnTo>
                <a:lnTo>
                  <a:pt x="296" y="25"/>
                </a:lnTo>
                <a:lnTo>
                  <a:pt x="229" y="25"/>
                </a:lnTo>
                <a:lnTo>
                  <a:pt x="229" y="23"/>
                </a:lnTo>
                <a:lnTo>
                  <a:pt x="213" y="23"/>
                </a:lnTo>
                <a:lnTo>
                  <a:pt x="213" y="19"/>
                </a:lnTo>
                <a:lnTo>
                  <a:pt x="189" y="19"/>
                </a:lnTo>
                <a:lnTo>
                  <a:pt x="189" y="12"/>
                </a:lnTo>
                <a:lnTo>
                  <a:pt x="145" y="12"/>
                </a:lnTo>
                <a:lnTo>
                  <a:pt x="145" y="6"/>
                </a:lnTo>
                <a:lnTo>
                  <a:pt x="93" y="6"/>
                </a:lnTo>
                <a:lnTo>
                  <a:pt x="93" y="2"/>
                </a:lnTo>
                <a:lnTo>
                  <a:pt x="28" y="2"/>
                </a:lnTo>
                <a:lnTo>
                  <a:pt x="28"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val="1988523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Letter from ESDO</a:t>
            </a:r>
            <a:endParaRPr lang="en-US" dirty="0" smtClean="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en-GB" sz="1400" b="1" dirty="0" smtClean="0">
                <a:solidFill>
                  <a:schemeClr val="bg2"/>
                </a:solidFill>
              </a:rPr>
              <a:t>DEAR COLLEAGUES</a:t>
            </a:r>
            <a:endParaRPr lang="en-US" sz="1400" b="1" dirty="0" smtClean="0">
              <a:solidFill>
                <a:schemeClr val="bg2"/>
              </a:solidFill>
            </a:endParaRPr>
          </a:p>
          <a:p>
            <a:pPr marL="0" indent="0">
              <a:buNone/>
              <a:tabLst>
                <a:tab pos="441325" algn="l"/>
              </a:tabLst>
              <a:defRPr/>
            </a:pPr>
            <a:r>
              <a:rPr lang="en-US" sz="1400" dirty="0" smtClean="0"/>
              <a:t>It is my pleasure to present this ESDO slide set which has been designed to highlight and summarise key findings in digestive cancers from the major congresses in 2016. This slide set specifically focuses on the </a:t>
            </a:r>
            <a:r>
              <a:rPr lang="en-US" sz="1400" b="1" dirty="0" smtClean="0"/>
              <a:t>American Society of Clinical Oncology Annual Meeting 2016 </a:t>
            </a:r>
            <a:r>
              <a:rPr lang="en-US" sz="1400" dirty="0" smtClean="0"/>
              <a:t>and is available in English and Japanese.</a:t>
            </a:r>
          </a:p>
          <a:p>
            <a:pPr marL="0" indent="0">
              <a:buNone/>
              <a:tabLst>
                <a:tab pos="441325" algn="l"/>
              </a:tabLst>
              <a:defRPr/>
            </a:pPr>
            <a:r>
              <a:rPr lang="en-GB" sz="1400" dirty="0" smtClean="0"/>
              <a:t>The area of clinical research in oncology is a challenging and ever changing environment. Within this environment, we all value access to scientific data and research that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smtClean="0">
                <a:solidFill>
                  <a:schemeClr val="bg1"/>
                </a:solidFill>
              </a:rPr>
              <a:t>.</a:t>
            </a:r>
            <a:endParaRPr lang="en-GB" sz="1400" dirty="0" smtClean="0">
              <a:solidFill>
                <a:srgbClr val="FF0000"/>
              </a:solidFill>
            </a:endParaRPr>
          </a:p>
          <a:p>
            <a:pPr marL="0" indent="0">
              <a:spcBef>
                <a:spcPts val="0"/>
              </a:spcBef>
              <a:spcAft>
                <a:spcPts val="1200"/>
              </a:spcAft>
              <a:buFontTx/>
              <a:buNone/>
              <a:tabLst>
                <a:tab pos="441325" algn="l"/>
              </a:tabLst>
              <a:defRPr/>
            </a:pPr>
            <a:r>
              <a:rPr lang="en-US" sz="1400" dirty="0" smtClean="0"/>
              <a:t>Finally, we are also very grateful to Lilly Oncology for their financial, administrative and logistical support in the realisation of this activity.</a:t>
            </a:r>
          </a:p>
          <a:p>
            <a:pPr marL="0" indent="0">
              <a:buNone/>
              <a:tabLst>
                <a:tab pos="441325" algn="l"/>
              </a:tabLst>
              <a:defRPr/>
            </a:pPr>
            <a:r>
              <a:rPr lang="en-US" sz="1400" dirty="0" smtClean="0">
                <a:solidFill>
                  <a:schemeClr val="tx1"/>
                </a:solidFill>
              </a:rPr>
              <a:t>Yours sincerely, </a:t>
            </a:r>
            <a:endParaRPr lang="en-US" sz="1400" dirty="0">
              <a:solidFill>
                <a:schemeClr val="tx1"/>
              </a:solidFill>
            </a:endParaRPr>
          </a:p>
          <a:p>
            <a:pPr marL="0" indent="0">
              <a:buNone/>
              <a:tabLst>
                <a:tab pos="441325" algn="l"/>
              </a:tabLst>
              <a:defRPr/>
            </a:pPr>
            <a:r>
              <a:rPr lang="en-GB" sz="1400" b="1" dirty="0" smtClean="0">
                <a:solidFill>
                  <a:schemeClr val="tx1"/>
                </a:solidFill>
              </a:rPr>
              <a:t>Eric </a:t>
            </a:r>
            <a:r>
              <a:rPr lang="en-GB" sz="1400" b="1" dirty="0">
                <a:solidFill>
                  <a:schemeClr val="tx1"/>
                </a:solidFill>
              </a:rPr>
              <a:t>Van </a:t>
            </a:r>
            <a:r>
              <a:rPr lang="en-GB" sz="1400" b="1" dirty="0" err="1" smtClean="0">
                <a:solidFill>
                  <a:schemeClr val="tx1"/>
                </a:solidFill>
              </a:rPr>
              <a:t>Cutsem</a:t>
            </a:r>
            <a:r>
              <a:rPr lang="en-GB" sz="1400" b="1" dirty="0">
                <a:solidFill>
                  <a:schemeClr val="tx1"/>
                </a:solidFill>
              </a:rPr>
              <a:t/>
            </a:r>
            <a:br>
              <a:rPr lang="en-GB" sz="1400" b="1" dirty="0">
                <a:solidFill>
                  <a:schemeClr val="tx1"/>
                </a:solidFill>
              </a:rPr>
            </a:br>
            <a:r>
              <a:rPr lang="en-GB" sz="1400" b="1" dirty="0" smtClean="0">
                <a:solidFill>
                  <a:schemeClr val="tx1"/>
                </a:solidFill>
              </a:rPr>
              <a:t>Wolff </a:t>
            </a:r>
            <a:r>
              <a:rPr lang="en-GB" sz="1400" b="1" dirty="0" err="1" smtClean="0">
                <a:solidFill>
                  <a:schemeClr val="tx1"/>
                </a:solidFill>
              </a:rPr>
              <a:t>Schmiegel</a:t>
            </a:r>
            <a:r>
              <a:rPr lang="en-GB" sz="1400" b="1" dirty="0">
                <a:solidFill>
                  <a:schemeClr val="tx1"/>
                </a:solidFill>
              </a:rPr>
              <a:t/>
            </a:r>
            <a:br>
              <a:rPr lang="en-GB" sz="1400" b="1" dirty="0">
                <a:solidFill>
                  <a:schemeClr val="tx1"/>
                </a:solidFill>
              </a:rPr>
            </a:br>
            <a:r>
              <a:rPr lang="en-GB" sz="1400" b="1" dirty="0" smtClean="0">
                <a:solidFill>
                  <a:schemeClr val="tx1"/>
                </a:solidFill>
              </a:rPr>
              <a:t>Philippe </a:t>
            </a:r>
            <a:r>
              <a:rPr lang="en-GB" sz="1400" b="1" dirty="0" err="1" smtClean="0">
                <a:solidFill>
                  <a:schemeClr val="tx1"/>
                </a:solidFill>
              </a:rPr>
              <a:t>Rougier</a:t>
            </a:r>
            <a:r>
              <a:rPr lang="en-GB" sz="1400" b="1" dirty="0">
                <a:solidFill>
                  <a:schemeClr val="tx1"/>
                </a:solidFill>
              </a:rPr>
              <a:t/>
            </a:r>
            <a:br>
              <a:rPr lang="en-GB" sz="1400" b="1" dirty="0">
                <a:solidFill>
                  <a:schemeClr val="tx1"/>
                </a:solidFill>
              </a:rPr>
            </a:br>
            <a:r>
              <a:rPr lang="en-GB" sz="1400" b="1" dirty="0" smtClean="0">
                <a:solidFill>
                  <a:schemeClr val="tx1"/>
                </a:solidFill>
              </a:rPr>
              <a:t>Thomas </a:t>
            </a:r>
            <a:r>
              <a:rPr lang="en-GB" sz="1400" b="1" dirty="0" err="1" smtClean="0">
                <a:solidFill>
                  <a:schemeClr val="tx1"/>
                </a:solidFill>
              </a:rPr>
              <a:t>Seufferlein</a:t>
            </a:r>
            <a:endParaRPr lang="en-GB" sz="1400" dirty="0">
              <a:solidFill>
                <a:schemeClr val="tx1"/>
              </a:solidFill>
            </a:endParaRPr>
          </a:p>
          <a:p>
            <a:pPr marL="0" indent="0">
              <a:buNone/>
              <a:tabLst>
                <a:tab pos="441325" algn="l"/>
              </a:tabLst>
              <a:defRPr/>
            </a:pPr>
            <a:r>
              <a:rPr lang="en-GB" sz="1400" dirty="0" smtClean="0">
                <a:solidFill>
                  <a:schemeClr val="tx1"/>
                </a:solidFill>
              </a:rPr>
              <a:t>(ESDO </a:t>
            </a:r>
            <a:r>
              <a:rPr lang="en-GB" sz="1400" dirty="0">
                <a:solidFill>
                  <a:schemeClr val="tx1"/>
                </a:solidFill>
              </a:rPr>
              <a:t>Governing Board)</a:t>
            </a:r>
            <a:endParaRPr lang="en-GB"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val="1010248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3519: </a:t>
            </a:r>
            <a:r>
              <a:rPr lang="en-GB" dirty="0" smtClean="0"/>
              <a:t>Improved prognostication </a:t>
            </a:r>
            <a:r>
              <a:rPr lang="en-GB" dirty="0"/>
              <a:t>using molecular </a:t>
            </a:r>
            <a:r>
              <a:rPr lang="en-GB" dirty="0" smtClean="0"/>
              <a:t>markers </a:t>
            </a:r>
            <a:r>
              <a:rPr lang="en-GB" dirty="0"/>
              <a:t>and </a:t>
            </a:r>
            <a:r>
              <a:rPr lang="en-GB" dirty="0" err="1"/>
              <a:t>clinicopathological</a:t>
            </a:r>
            <a:r>
              <a:rPr lang="en-GB" dirty="0"/>
              <a:t> </a:t>
            </a:r>
            <a:r>
              <a:rPr lang="en-GB" dirty="0" smtClean="0"/>
              <a:t>features </a:t>
            </a:r>
            <a:r>
              <a:rPr lang="en-GB" dirty="0"/>
              <a:t>in high-risk stage II/III colon </a:t>
            </a:r>
            <a:r>
              <a:rPr lang="en-GB" dirty="0" smtClean="0"/>
              <a:t>cancer </a:t>
            </a:r>
            <a:br>
              <a:rPr lang="en-GB" dirty="0" smtClean="0"/>
            </a:br>
            <a:r>
              <a:rPr lang="en-GB" dirty="0" smtClean="0"/>
              <a:t>– </a:t>
            </a:r>
            <a:r>
              <a:rPr lang="en-GB" dirty="0" err="1" smtClean="0"/>
              <a:t>Dienstmann</a:t>
            </a:r>
            <a:r>
              <a:rPr lang="en-GB" dirty="0" smtClean="0"/>
              <a:t> R, et al</a:t>
            </a:r>
            <a:endParaRPr lang="en-GB" dirty="0"/>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evaluate the prognostic value of molecular markers (MSI and mutations in BRAF and KRAS) in patients with Stage II/III colon cancer receiving adjuvant CT</a:t>
            </a:r>
          </a:p>
          <a:p>
            <a:endParaRPr lang="en-GB" dirty="0"/>
          </a:p>
          <a:p>
            <a:endParaRPr lang="en-US" b="1" dirty="0" smtClean="0"/>
          </a:p>
          <a:p>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GB" dirty="0" smtClean="0"/>
          </a:p>
          <a:p>
            <a:endParaRPr lang="en-GB" dirty="0"/>
          </a:p>
        </p:txBody>
      </p:sp>
      <p:sp>
        <p:nvSpPr>
          <p:cNvPr id="5" name="Text Placeholder 4"/>
          <p:cNvSpPr>
            <a:spLocks noGrp="1"/>
          </p:cNvSpPr>
          <p:nvPr>
            <p:ph type="body" sz="quarter" idx="11"/>
          </p:nvPr>
        </p:nvSpPr>
        <p:spPr/>
        <p:txBody>
          <a:bodyPr/>
          <a:lstStyle/>
          <a:p>
            <a:r>
              <a:rPr lang="en-GB" dirty="0" err="1" smtClean="0"/>
              <a:t>Dienstmann</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3519</a:t>
            </a:r>
            <a:endParaRPr lang="en-GB" dirty="0"/>
          </a:p>
        </p:txBody>
      </p:sp>
      <p:sp>
        <p:nvSpPr>
          <p:cNvPr id="7" name="TextBox 6"/>
          <p:cNvSpPr txBox="1"/>
          <p:nvPr/>
        </p:nvSpPr>
        <p:spPr>
          <a:xfrm>
            <a:off x="1934032" y="2797941"/>
            <a:ext cx="1257075" cy="246221"/>
          </a:xfrm>
          <a:prstGeom prst="rect">
            <a:avLst/>
          </a:prstGeom>
          <a:noFill/>
        </p:spPr>
        <p:txBody>
          <a:bodyPr wrap="none" rtlCol="0">
            <a:spAutoFit/>
          </a:bodyPr>
          <a:lstStyle/>
          <a:p>
            <a:r>
              <a:rPr lang="en-GB" sz="1000" dirty="0" smtClean="0">
                <a:solidFill>
                  <a:srgbClr val="043882"/>
                </a:solidFill>
              </a:rPr>
              <a:t>Descriptive section</a:t>
            </a:r>
            <a:endParaRPr lang="en-GB" sz="1000" dirty="0">
              <a:solidFill>
                <a:srgbClr val="043882"/>
              </a:solidFill>
            </a:endParaRPr>
          </a:p>
        </p:txBody>
      </p:sp>
      <p:sp>
        <p:nvSpPr>
          <p:cNvPr id="8" name="TextBox 7"/>
          <p:cNvSpPr txBox="1"/>
          <p:nvPr/>
        </p:nvSpPr>
        <p:spPr>
          <a:xfrm>
            <a:off x="5293271" y="5817714"/>
            <a:ext cx="1035861" cy="246221"/>
          </a:xfrm>
          <a:prstGeom prst="rect">
            <a:avLst/>
          </a:prstGeom>
          <a:noFill/>
        </p:spPr>
        <p:txBody>
          <a:bodyPr wrap="none" rtlCol="0">
            <a:spAutoFit/>
          </a:bodyPr>
          <a:lstStyle/>
          <a:p>
            <a:r>
              <a:rPr lang="en-GB" sz="1000" dirty="0" smtClean="0">
                <a:solidFill>
                  <a:srgbClr val="043882"/>
                </a:solidFill>
              </a:rPr>
              <a:t>Models section</a:t>
            </a:r>
            <a:endParaRPr lang="en-GB" sz="1000" dirty="0">
              <a:solidFill>
                <a:srgbClr val="043882"/>
              </a:solidFill>
            </a:endParaRPr>
          </a:p>
        </p:txBody>
      </p:sp>
      <p:sp>
        <p:nvSpPr>
          <p:cNvPr id="9" name="TextBox 8"/>
          <p:cNvSpPr txBox="1"/>
          <p:nvPr/>
        </p:nvSpPr>
        <p:spPr>
          <a:xfrm>
            <a:off x="5036714" y="2209800"/>
            <a:ext cx="2315057" cy="553998"/>
          </a:xfrm>
          <a:prstGeom prst="rect">
            <a:avLst/>
          </a:prstGeom>
          <a:noFill/>
        </p:spPr>
        <p:txBody>
          <a:bodyPr wrap="none" rtlCol="0">
            <a:spAutoFit/>
          </a:bodyPr>
          <a:lstStyle/>
          <a:p>
            <a:r>
              <a:rPr lang="en-GB" sz="1000" dirty="0" smtClean="0">
                <a:solidFill>
                  <a:srgbClr val="4D4D4D"/>
                </a:solidFill>
              </a:rPr>
              <a:t>Exclude rectal cancer samples</a:t>
            </a:r>
          </a:p>
          <a:p>
            <a:r>
              <a:rPr lang="en-GB" sz="1000" dirty="0" smtClean="0">
                <a:solidFill>
                  <a:srgbClr val="4D4D4D"/>
                </a:solidFill>
              </a:rPr>
              <a:t>Exclude stage I and stage IV samples</a:t>
            </a:r>
          </a:p>
          <a:p>
            <a:r>
              <a:rPr lang="en-GB" sz="1000" dirty="0" smtClean="0">
                <a:solidFill>
                  <a:srgbClr val="4D4D4D"/>
                </a:solidFill>
              </a:rPr>
              <a:t>Exclude missing TNM samples</a:t>
            </a:r>
            <a:endParaRPr lang="en-GB" sz="1000" dirty="0">
              <a:solidFill>
                <a:srgbClr val="4D4D4D"/>
              </a:solidFill>
            </a:endParaRPr>
          </a:p>
        </p:txBody>
      </p:sp>
      <p:sp>
        <p:nvSpPr>
          <p:cNvPr id="10" name="TextBox 9"/>
          <p:cNvSpPr txBox="1"/>
          <p:nvPr/>
        </p:nvSpPr>
        <p:spPr>
          <a:xfrm>
            <a:off x="5036714" y="2779712"/>
            <a:ext cx="1832933" cy="400110"/>
          </a:xfrm>
          <a:prstGeom prst="rect">
            <a:avLst/>
          </a:prstGeom>
          <a:noFill/>
        </p:spPr>
        <p:txBody>
          <a:bodyPr wrap="square" rtlCol="0">
            <a:spAutoFit/>
          </a:bodyPr>
          <a:lstStyle/>
          <a:p>
            <a:r>
              <a:rPr lang="en-GB" sz="1000" dirty="0" smtClean="0">
                <a:solidFill>
                  <a:srgbClr val="4D4D4D"/>
                </a:solidFill>
              </a:rPr>
              <a:t>Exclude missing random values in </a:t>
            </a:r>
            <a:r>
              <a:rPr lang="en-GB" sz="1000" dirty="0" err="1" smtClean="0">
                <a:solidFill>
                  <a:srgbClr val="4D4D4D"/>
                </a:solidFill>
              </a:rPr>
              <a:t>clin</a:t>
            </a:r>
            <a:r>
              <a:rPr lang="en-GB" sz="1000" dirty="0" smtClean="0">
                <a:solidFill>
                  <a:srgbClr val="4D4D4D"/>
                </a:solidFill>
              </a:rPr>
              <a:t>/path variables</a:t>
            </a:r>
            <a:endParaRPr lang="en-GB" sz="1000" dirty="0">
              <a:solidFill>
                <a:srgbClr val="4D4D4D"/>
              </a:solidFill>
            </a:endParaRPr>
          </a:p>
        </p:txBody>
      </p:sp>
      <p:sp>
        <p:nvSpPr>
          <p:cNvPr id="11" name="TextBox 10"/>
          <p:cNvSpPr txBox="1"/>
          <p:nvPr/>
        </p:nvSpPr>
        <p:spPr>
          <a:xfrm>
            <a:off x="6154572" y="4648700"/>
            <a:ext cx="1700507" cy="553998"/>
          </a:xfrm>
          <a:prstGeom prst="rect">
            <a:avLst/>
          </a:prstGeom>
          <a:noFill/>
        </p:spPr>
        <p:txBody>
          <a:bodyPr wrap="square" rtlCol="0">
            <a:spAutoFit/>
          </a:bodyPr>
          <a:lstStyle/>
          <a:p>
            <a:r>
              <a:rPr lang="en-GB" sz="1000" dirty="0" smtClean="0">
                <a:solidFill>
                  <a:srgbClr val="4D4D4D"/>
                </a:solidFill>
              </a:rPr>
              <a:t>Exclude samples with missing values in </a:t>
            </a:r>
            <a:br>
              <a:rPr lang="en-GB" sz="1000" dirty="0" smtClean="0">
                <a:solidFill>
                  <a:srgbClr val="4D4D4D"/>
                </a:solidFill>
              </a:rPr>
            </a:br>
            <a:r>
              <a:rPr lang="en-GB" sz="1000" dirty="0" smtClean="0">
                <a:solidFill>
                  <a:srgbClr val="4D4D4D"/>
                </a:solidFill>
              </a:rPr>
              <a:t>mol. variables</a:t>
            </a:r>
            <a:endParaRPr lang="en-GB" sz="1000" dirty="0">
              <a:solidFill>
                <a:srgbClr val="4D4D4D"/>
              </a:solidFill>
            </a:endParaRPr>
          </a:p>
        </p:txBody>
      </p:sp>
      <p:sp>
        <p:nvSpPr>
          <p:cNvPr id="12" name="TextBox 11"/>
          <p:cNvSpPr txBox="1"/>
          <p:nvPr/>
        </p:nvSpPr>
        <p:spPr>
          <a:xfrm>
            <a:off x="1712315" y="3893563"/>
            <a:ext cx="1700507" cy="400110"/>
          </a:xfrm>
          <a:prstGeom prst="rect">
            <a:avLst/>
          </a:prstGeom>
          <a:noFill/>
        </p:spPr>
        <p:txBody>
          <a:bodyPr wrap="square" rtlCol="0">
            <a:spAutoFit/>
          </a:bodyPr>
          <a:lstStyle/>
          <a:p>
            <a:r>
              <a:rPr lang="en-GB" sz="1000" dirty="0" smtClean="0">
                <a:solidFill>
                  <a:srgbClr val="4D4D4D"/>
                </a:solidFill>
              </a:rPr>
              <a:t>Complete </a:t>
            </a:r>
            <a:r>
              <a:rPr lang="en-GB" sz="1000" dirty="0" err="1" smtClean="0">
                <a:solidFill>
                  <a:srgbClr val="4D4D4D"/>
                </a:solidFill>
              </a:rPr>
              <a:t>clin</a:t>
            </a:r>
            <a:r>
              <a:rPr lang="en-GB" sz="1000" dirty="0" smtClean="0">
                <a:solidFill>
                  <a:srgbClr val="4D4D4D"/>
                </a:solidFill>
              </a:rPr>
              <a:t>/path data</a:t>
            </a:r>
            <a:br>
              <a:rPr lang="en-GB" sz="1000" dirty="0" smtClean="0">
                <a:solidFill>
                  <a:srgbClr val="4D4D4D"/>
                </a:solidFill>
              </a:rPr>
            </a:br>
            <a:r>
              <a:rPr lang="en-GB" sz="1000" dirty="0" smtClean="0">
                <a:solidFill>
                  <a:srgbClr val="4D4D4D"/>
                </a:solidFill>
              </a:rPr>
              <a:t>Limited </a:t>
            </a:r>
            <a:r>
              <a:rPr lang="en-GB" sz="1000" dirty="0" err="1" smtClean="0">
                <a:solidFill>
                  <a:srgbClr val="4D4D4D"/>
                </a:solidFill>
              </a:rPr>
              <a:t>clin</a:t>
            </a:r>
            <a:r>
              <a:rPr lang="en-GB" sz="1000" dirty="0" smtClean="0">
                <a:solidFill>
                  <a:srgbClr val="4D4D4D"/>
                </a:solidFill>
              </a:rPr>
              <a:t>/path data</a:t>
            </a:r>
            <a:endParaRPr lang="en-GB" sz="1000" dirty="0">
              <a:solidFill>
                <a:srgbClr val="4D4D4D"/>
              </a:solidFill>
            </a:endParaRPr>
          </a:p>
        </p:txBody>
      </p:sp>
      <p:sp>
        <p:nvSpPr>
          <p:cNvPr id="13" name="TextBox 12"/>
          <p:cNvSpPr txBox="1"/>
          <p:nvPr/>
        </p:nvSpPr>
        <p:spPr>
          <a:xfrm>
            <a:off x="1712315" y="5021835"/>
            <a:ext cx="1700507" cy="707886"/>
          </a:xfrm>
          <a:prstGeom prst="rect">
            <a:avLst/>
          </a:prstGeom>
          <a:noFill/>
        </p:spPr>
        <p:txBody>
          <a:bodyPr wrap="square" rtlCol="0">
            <a:spAutoFit/>
          </a:bodyPr>
          <a:lstStyle/>
          <a:p>
            <a:r>
              <a:rPr lang="en-GB" sz="1000" dirty="0" smtClean="0">
                <a:solidFill>
                  <a:srgbClr val="4D4D4D"/>
                </a:solidFill>
              </a:rPr>
              <a:t>TNM</a:t>
            </a:r>
          </a:p>
          <a:p>
            <a:r>
              <a:rPr lang="en-GB" sz="1000" dirty="0" smtClean="0">
                <a:solidFill>
                  <a:srgbClr val="4D4D4D"/>
                </a:solidFill>
              </a:rPr>
              <a:t>TNM mol.</a:t>
            </a:r>
          </a:p>
          <a:p>
            <a:r>
              <a:rPr lang="en-GB" sz="1000" dirty="0" smtClean="0">
                <a:solidFill>
                  <a:srgbClr val="4D4D4D"/>
                </a:solidFill>
              </a:rPr>
              <a:t>TNM </a:t>
            </a:r>
            <a:r>
              <a:rPr lang="en-GB" sz="1000" dirty="0" err="1" smtClean="0">
                <a:solidFill>
                  <a:srgbClr val="4D4D4D"/>
                </a:solidFill>
              </a:rPr>
              <a:t>clin</a:t>
            </a:r>
            <a:r>
              <a:rPr lang="en-GB" sz="1000" dirty="0" smtClean="0">
                <a:solidFill>
                  <a:srgbClr val="4D4D4D"/>
                </a:solidFill>
              </a:rPr>
              <a:t>/path</a:t>
            </a:r>
          </a:p>
          <a:p>
            <a:r>
              <a:rPr lang="en-GB" sz="1000" dirty="0" smtClean="0">
                <a:solidFill>
                  <a:srgbClr val="4D4D4D"/>
                </a:solidFill>
              </a:rPr>
              <a:t>TNM </a:t>
            </a:r>
            <a:r>
              <a:rPr lang="en-GB" sz="1000" dirty="0" err="1" smtClean="0">
                <a:solidFill>
                  <a:srgbClr val="4D4D4D"/>
                </a:solidFill>
              </a:rPr>
              <a:t>clin</a:t>
            </a:r>
            <a:r>
              <a:rPr lang="en-GB" sz="1000" dirty="0" smtClean="0">
                <a:solidFill>
                  <a:srgbClr val="4D4D4D"/>
                </a:solidFill>
              </a:rPr>
              <a:t>/path </a:t>
            </a:r>
            <a:r>
              <a:rPr lang="en-GB" sz="1000" dirty="0">
                <a:solidFill>
                  <a:srgbClr val="4D4D4D"/>
                </a:solidFill>
              </a:rPr>
              <a:t>m</a:t>
            </a:r>
            <a:r>
              <a:rPr lang="en-GB" sz="1000" dirty="0" smtClean="0">
                <a:solidFill>
                  <a:srgbClr val="4D4D4D"/>
                </a:solidFill>
              </a:rPr>
              <a:t>ol.</a:t>
            </a:r>
            <a:endParaRPr lang="en-GB" sz="1000" dirty="0">
              <a:solidFill>
                <a:srgbClr val="4D4D4D"/>
              </a:solidFill>
            </a:endParaRPr>
          </a:p>
        </p:txBody>
      </p:sp>
      <p:sp>
        <p:nvSpPr>
          <p:cNvPr id="14" name="TextBox 13"/>
          <p:cNvSpPr txBox="1"/>
          <p:nvPr/>
        </p:nvSpPr>
        <p:spPr>
          <a:xfrm>
            <a:off x="1712315" y="5716464"/>
            <a:ext cx="1080120" cy="400110"/>
          </a:xfrm>
          <a:prstGeom prst="rect">
            <a:avLst/>
          </a:prstGeom>
          <a:noFill/>
        </p:spPr>
        <p:txBody>
          <a:bodyPr wrap="square" rtlCol="0">
            <a:spAutoFit/>
          </a:bodyPr>
          <a:lstStyle/>
          <a:p>
            <a:r>
              <a:rPr lang="en-GB" sz="1000" dirty="0" smtClean="0">
                <a:solidFill>
                  <a:srgbClr val="4D4D4D"/>
                </a:solidFill>
              </a:rPr>
              <a:t>TNM</a:t>
            </a:r>
          </a:p>
          <a:p>
            <a:r>
              <a:rPr lang="en-GB" sz="1000" dirty="0" smtClean="0">
                <a:solidFill>
                  <a:srgbClr val="4D4D4D"/>
                </a:solidFill>
              </a:rPr>
              <a:t>TNM mol.</a:t>
            </a:r>
          </a:p>
        </p:txBody>
      </p:sp>
      <p:cxnSp>
        <p:nvCxnSpPr>
          <p:cNvPr id="15" name="Straight Arrow Connector 14"/>
          <p:cNvCxnSpPr/>
          <p:nvPr/>
        </p:nvCxnSpPr>
        <p:spPr>
          <a:xfrm>
            <a:off x="1429662" y="5363277"/>
            <a:ext cx="3197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429662" y="5916897"/>
            <a:ext cx="319770"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429662" y="4028654"/>
            <a:ext cx="319770" cy="0"/>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429662" y="4170146"/>
            <a:ext cx="319770" cy="0"/>
          </a:xfrm>
          <a:prstGeom prst="straightConnector1">
            <a:avLst/>
          </a:prstGeom>
          <a:ln w="28575">
            <a:solidFill>
              <a:srgbClr val="E75C0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228959" y="2293997"/>
            <a:ext cx="537327" cy="324000"/>
            <a:chOff x="4239707" y="2232334"/>
            <a:chExt cx="537327" cy="324000"/>
          </a:xfrm>
        </p:grpSpPr>
        <p:sp>
          <p:nvSpPr>
            <p:cNvPr id="20" name="Rectangle 19"/>
            <p:cNvSpPr/>
            <p:nvPr/>
          </p:nvSpPr>
          <p:spPr>
            <a:xfrm>
              <a:off x="4261880" y="2232334"/>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 name="TextBox 20"/>
            <p:cNvSpPr txBox="1"/>
            <p:nvPr/>
          </p:nvSpPr>
          <p:spPr>
            <a:xfrm>
              <a:off x="4239707" y="2271224"/>
              <a:ext cx="537327" cy="246221"/>
            </a:xfrm>
            <a:prstGeom prst="rect">
              <a:avLst/>
            </a:prstGeom>
            <a:noFill/>
          </p:spPr>
          <p:txBody>
            <a:bodyPr wrap="none" rtlCol="0">
              <a:spAutoFit/>
            </a:bodyPr>
            <a:lstStyle/>
            <a:p>
              <a:pPr algn="ctr"/>
              <a:r>
                <a:rPr lang="en-GB" sz="1000" dirty="0" smtClean="0">
                  <a:solidFill>
                    <a:srgbClr val="4D4D4D"/>
                  </a:solidFill>
                </a:rPr>
                <a:t>10230</a:t>
              </a:r>
              <a:endParaRPr lang="en-GB" sz="1000" dirty="0">
                <a:solidFill>
                  <a:srgbClr val="4D4D4D"/>
                </a:solidFill>
              </a:endParaRPr>
            </a:p>
          </p:txBody>
        </p:sp>
      </p:grpSp>
      <p:sp>
        <p:nvSpPr>
          <p:cNvPr id="22" name="Rectangle 21"/>
          <p:cNvSpPr/>
          <p:nvPr/>
        </p:nvSpPr>
        <p:spPr>
          <a:xfrm>
            <a:off x="4251132" y="2720162"/>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 name="TextBox 22"/>
          <p:cNvSpPr txBox="1"/>
          <p:nvPr/>
        </p:nvSpPr>
        <p:spPr>
          <a:xfrm>
            <a:off x="4264225" y="2759052"/>
            <a:ext cx="466794" cy="246221"/>
          </a:xfrm>
          <a:prstGeom prst="rect">
            <a:avLst/>
          </a:prstGeom>
          <a:noFill/>
        </p:spPr>
        <p:txBody>
          <a:bodyPr wrap="none" rtlCol="0">
            <a:spAutoFit/>
          </a:bodyPr>
          <a:lstStyle/>
          <a:p>
            <a:pPr algn="ctr"/>
            <a:r>
              <a:rPr lang="en-GB" sz="1000" dirty="0" smtClean="0">
                <a:solidFill>
                  <a:srgbClr val="E75C00"/>
                </a:solidFill>
              </a:rPr>
              <a:t>8072</a:t>
            </a:r>
            <a:endParaRPr lang="en-GB" sz="1000" dirty="0">
              <a:solidFill>
                <a:srgbClr val="E75C00"/>
              </a:solidFill>
            </a:endParaRPr>
          </a:p>
        </p:txBody>
      </p:sp>
      <p:sp>
        <p:nvSpPr>
          <p:cNvPr id="24" name="TextBox 23"/>
          <p:cNvSpPr txBox="1"/>
          <p:nvPr/>
        </p:nvSpPr>
        <p:spPr>
          <a:xfrm>
            <a:off x="4264225" y="5848653"/>
            <a:ext cx="466795" cy="246221"/>
          </a:xfrm>
          <a:prstGeom prst="rect">
            <a:avLst/>
          </a:prstGeom>
          <a:noFill/>
        </p:spPr>
        <p:txBody>
          <a:bodyPr wrap="none" rtlCol="0">
            <a:spAutoFit/>
          </a:bodyPr>
          <a:lstStyle/>
          <a:p>
            <a:pPr algn="ctr"/>
            <a:r>
              <a:rPr lang="en-GB" sz="1000" dirty="0" smtClean="0">
                <a:solidFill>
                  <a:srgbClr val="E75C00"/>
                </a:solidFill>
              </a:rPr>
              <a:t>7690</a:t>
            </a:r>
            <a:endParaRPr lang="en-GB" sz="1000" dirty="0">
              <a:solidFill>
                <a:srgbClr val="E75C00"/>
              </a:solidFill>
            </a:endParaRPr>
          </a:p>
        </p:txBody>
      </p:sp>
      <p:sp>
        <p:nvSpPr>
          <p:cNvPr id="25" name="Rectangle 24"/>
          <p:cNvSpPr/>
          <p:nvPr/>
        </p:nvSpPr>
        <p:spPr>
          <a:xfrm>
            <a:off x="4251132" y="580976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26" name="Straight Arrow Connector 25"/>
          <p:cNvCxnSpPr/>
          <p:nvPr/>
        </p:nvCxnSpPr>
        <p:spPr>
          <a:xfrm flipH="1">
            <a:off x="3562185" y="3026687"/>
            <a:ext cx="620201" cy="2437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338960" y="3044162"/>
            <a:ext cx="114128" cy="242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08838" y="3026687"/>
            <a:ext cx="685512" cy="2596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752738" y="3044162"/>
            <a:ext cx="157412" cy="2144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98540" y="3258647"/>
            <a:ext cx="659155" cy="338554"/>
          </a:xfrm>
          <a:prstGeom prst="rect">
            <a:avLst/>
          </a:prstGeom>
          <a:noFill/>
        </p:spPr>
        <p:txBody>
          <a:bodyPr wrap="none" rtlCol="0">
            <a:spAutoFit/>
          </a:bodyPr>
          <a:lstStyle/>
          <a:p>
            <a:pPr algn="ctr"/>
            <a:r>
              <a:rPr lang="en-GB" sz="800" i="1" dirty="0" smtClean="0">
                <a:solidFill>
                  <a:srgbClr val="4D4D4D"/>
                </a:solidFill>
              </a:rPr>
              <a:t>PETACC3</a:t>
            </a:r>
            <a:br>
              <a:rPr lang="en-GB" sz="800" i="1" dirty="0" smtClean="0">
                <a:solidFill>
                  <a:srgbClr val="4D4D4D"/>
                </a:solidFill>
              </a:rPr>
            </a:br>
            <a:r>
              <a:rPr lang="en-GB" sz="800" i="1" dirty="0" smtClean="0">
                <a:solidFill>
                  <a:srgbClr val="4D4D4D"/>
                </a:solidFill>
              </a:rPr>
              <a:t>NO147</a:t>
            </a:r>
            <a:endParaRPr lang="en-GB" sz="800" i="1" dirty="0">
              <a:solidFill>
                <a:srgbClr val="4D4D4D"/>
              </a:solidFill>
            </a:endParaRPr>
          </a:p>
        </p:txBody>
      </p:sp>
      <p:sp>
        <p:nvSpPr>
          <p:cNvPr id="31" name="TextBox 30"/>
          <p:cNvSpPr txBox="1"/>
          <p:nvPr/>
        </p:nvSpPr>
        <p:spPr>
          <a:xfrm>
            <a:off x="3991124" y="3258647"/>
            <a:ext cx="548548" cy="215444"/>
          </a:xfrm>
          <a:prstGeom prst="rect">
            <a:avLst/>
          </a:prstGeom>
          <a:noFill/>
        </p:spPr>
        <p:txBody>
          <a:bodyPr wrap="none" rtlCol="0">
            <a:spAutoFit/>
          </a:bodyPr>
          <a:lstStyle/>
          <a:p>
            <a:pPr algn="ctr"/>
            <a:r>
              <a:rPr lang="en-GB" sz="800" i="1" dirty="0" smtClean="0">
                <a:solidFill>
                  <a:srgbClr val="4D4D4D"/>
                </a:solidFill>
              </a:rPr>
              <a:t>CRCSC</a:t>
            </a:r>
            <a:endParaRPr lang="en-GB" sz="800" i="1" dirty="0">
              <a:solidFill>
                <a:srgbClr val="4D4D4D"/>
              </a:solidFill>
            </a:endParaRPr>
          </a:p>
        </p:txBody>
      </p:sp>
      <p:sp>
        <p:nvSpPr>
          <p:cNvPr id="32" name="TextBox 31"/>
          <p:cNvSpPr txBox="1"/>
          <p:nvPr/>
        </p:nvSpPr>
        <p:spPr>
          <a:xfrm>
            <a:off x="4799632" y="3258647"/>
            <a:ext cx="468398" cy="215444"/>
          </a:xfrm>
          <a:prstGeom prst="rect">
            <a:avLst/>
          </a:prstGeom>
          <a:noFill/>
        </p:spPr>
        <p:txBody>
          <a:bodyPr wrap="none" rtlCol="0">
            <a:spAutoFit/>
          </a:bodyPr>
          <a:lstStyle/>
          <a:p>
            <a:pPr algn="ctr"/>
            <a:r>
              <a:rPr lang="en-GB" sz="800" i="1" dirty="0" smtClean="0">
                <a:solidFill>
                  <a:srgbClr val="4D4D4D"/>
                </a:solidFill>
              </a:rPr>
              <a:t>CCFR</a:t>
            </a:r>
            <a:endParaRPr lang="en-GB" sz="800" i="1" dirty="0">
              <a:solidFill>
                <a:srgbClr val="4D4D4D"/>
              </a:solidFill>
            </a:endParaRPr>
          </a:p>
        </p:txBody>
      </p:sp>
      <p:sp>
        <p:nvSpPr>
          <p:cNvPr id="33" name="TextBox 32"/>
          <p:cNvSpPr txBox="1"/>
          <p:nvPr/>
        </p:nvSpPr>
        <p:spPr>
          <a:xfrm>
            <a:off x="5575399" y="3258647"/>
            <a:ext cx="471604" cy="215444"/>
          </a:xfrm>
          <a:prstGeom prst="rect">
            <a:avLst/>
          </a:prstGeom>
          <a:noFill/>
        </p:spPr>
        <p:txBody>
          <a:bodyPr wrap="none" rtlCol="0">
            <a:spAutoFit/>
          </a:bodyPr>
          <a:lstStyle/>
          <a:p>
            <a:pPr algn="ctr"/>
            <a:r>
              <a:rPr lang="en-GB" sz="800" i="1" dirty="0" smtClean="0">
                <a:solidFill>
                  <a:srgbClr val="4D4D4D"/>
                </a:solidFill>
              </a:rPr>
              <a:t>OSLO</a:t>
            </a:r>
            <a:endParaRPr lang="en-GB" sz="800" i="1" dirty="0">
              <a:solidFill>
                <a:srgbClr val="4D4D4D"/>
              </a:solidFill>
            </a:endParaRPr>
          </a:p>
        </p:txBody>
      </p:sp>
      <p:sp>
        <p:nvSpPr>
          <p:cNvPr id="34" name="Rectangle 33"/>
          <p:cNvSpPr/>
          <p:nvPr/>
        </p:nvSpPr>
        <p:spPr>
          <a:xfrm>
            <a:off x="3347498" y="356932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TextBox 34"/>
          <p:cNvSpPr txBox="1"/>
          <p:nvPr/>
        </p:nvSpPr>
        <p:spPr>
          <a:xfrm>
            <a:off x="3360591" y="3608213"/>
            <a:ext cx="466795" cy="246221"/>
          </a:xfrm>
          <a:prstGeom prst="rect">
            <a:avLst/>
          </a:prstGeom>
          <a:noFill/>
        </p:spPr>
        <p:txBody>
          <a:bodyPr wrap="none" rtlCol="0">
            <a:spAutoFit/>
          </a:bodyPr>
          <a:lstStyle/>
          <a:p>
            <a:pPr algn="ctr"/>
            <a:r>
              <a:rPr lang="en-GB" sz="1000" dirty="0" smtClean="0">
                <a:solidFill>
                  <a:srgbClr val="4D4D4D"/>
                </a:solidFill>
              </a:rPr>
              <a:t>4796</a:t>
            </a:r>
            <a:endParaRPr lang="en-GB" sz="1000" dirty="0">
              <a:solidFill>
                <a:srgbClr val="4D4D4D"/>
              </a:solidFill>
            </a:endParaRPr>
          </a:p>
        </p:txBody>
      </p:sp>
      <p:sp>
        <p:nvSpPr>
          <p:cNvPr id="36" name="Rectangle 35"/>
          <p:cNvSpPr/>
          <p:nvPr/>
        </p:nvSpPr>
        <p:spPr>
          <a:xfrm>
            <a:off x="4004394" y="356932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 name="TextBox 36"/>
          <p:cNvSpPr txBox="1"/>
          <p:nvPr/>
        </p:nvSpPr>
        <p:spPr>
          <a:xfrm>
            <a:off x="4052753" y="3608213"/>
            <a:ext cx="396263" cy="246221"/>
          </a:xfrm>
          <a:prstGeom prst="rect">
            <a:avLst/>
          </a:prstGeom>
          <a:noFill/>
        </p:spPr>
        <p:txBody>
          <a:bodyPr wrap="none" rtlCol="0">
            <a:spAutoFit/>
          </a:bodyPr>
          <a:lstStyle/>
          <a:p>
            <a:pPr algn="ctr"/>
            <a:r>
              <a:rPr lang="en-GB" sz="1000" dirty="0" smtClean="0">
                <a:solidFill>
                  <a:srgbClr val="4D4D4D"/>
                </a:solidFill>
              </a:rPr>
              <a:t>609</a:t>
            </a:r>
            <a:endParaRPr lang="en-GB" sz="1000" dirty="0">
              <a:solidFill>
                <a:srgbClr val="4D4D4D"/>
              </a:solidFill>
            </a:endParaRPr>
          </a:p>
        </p:txBody>
      </p:sp>
      <p:sp>
        <p:nvSpPr>
          <p:cNvPr id="38" name="Rectangle 37"/>
          <p:cNvSpPr/>
          <p:nvPr/>
        </p:nvSpPr>
        <p:spPr>
          <a:xfrm>
            <a:off x="4794324" y="356932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 name="TextBox 38"/>
          <p:cNvSpPr txBox="1"/>
          <p:nvPr/>
        </p:nvSpPr>
        <p:spPr>
          <a:xfrm>
            <a:off x="4807417" y="3608213"/>
            <a:ext cx="466795" cy="246221"/>
          </a:xfrm>
          <a:prstGeom prst="rect">
            <a:avLst/>
          </a:prstGeom>
          <a:noFill/>
        </p:spPr>
        <p:txBody>
          <a:bodyPr wrap="none" rtlCol="0">
            <a:spAutoFit/>
          </a:bodyPr>
          <a:lstStyle/>
          <a:p>
            <a:pPr algn="ctr"/>
            <a:r>
              <a:rPr lang="en-GB" sz="1000" dirty="0" smtClean="0">
                <a:solidFill>
                  <a:srgbClr val="4D4D4D"/>
                </a:solidFill>
              </a:rPr>
              <a:t>2058</a:t>
            </a:r>
            <a:endParaRPr lang="en-GB" sz="1000" dirty="0">
              <a:solidFill>
                <a:srgbClr val="4D4D4D"/>
              </a:solidFill>
            </a:endParaRPr>
          </a:p>
        </p:txBody>
      </p:sp>
      <p:sp>
        <p:nvSpPr>
          <p:cNvPr id="40" name="TextBox 39"/>
          <p:cNvSpPr txBox="1"/>
          <p:nvPr/>
        </p:nvSpPr>
        <p:spPr>
          <a:xfrm>
            <a:off x="5622191" y="3608213"/>
            <a:ext cx="396263" cy="246221"/>
          </a:xfrm>
          <a:prstGeom prst="rect">
            <a:avLst/>
          </a:prstGeom>
          <a:noFill/>
        </p:spPr>
        <p:txBody>
          <a:bodyPr wrap="none" rtlCol="0">
            <a:spAutoFit/>
          </a:bodyPr>
          <a:lstStyle/>
          <a:p>
            <a:pPr algn="ctr"/>
            <a:r>
              <a:rPr lang="en-GB" sz="1000" dirty="0" smtClean="0">
                <a:solidFill>
                  <a:srgbClr val="4D4D4D"/>
                </a:solidFill>
              </a:rPr>
              <a:t>609</a:t>
            </a:r>
            <a:endParaRPr lang="en-GB" sz="1000" dirty="0">
              <a:solidFill>
                <a:srgbClr val="4D4D4D"/>
              </a:solidFill>
            </a:endParaRPr>
          </a:p>
        </p:txBody>
      </p:sp>
      <p:sp>
        <p:nvSpPr>
          <p:cNvPr id="41" name="Rectangle 40"/>
          <p:cNvSpPr/>
          <p:nvPr/>
        </p:nvSpPr>
        <p:spPr>
          <a:xfrm>
            <a:off x="5573832" y="356932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42" name="Straight Arrow Connector 41"/>
          <p:cNvCxnSpPr/>
          <p:nvPr/>
        </p:nvCxnSpPr>
        <p:spPr>
          <a:xfrm flipH="1">
            <a:off x="3360591" y="3968776"/>
            <a:ext cx="158064" cy="233174"/>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761447" y="3968776"/>
            <a:ext cx="158064" cy="233174"/>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5660437" y="4085363"/>
            <a:ext cx="319770" cy="0"/>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4337737" y="4085363"/>
            <a:ext cx="319770" cy="0"/>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859432" y="4085363"/>
            <a:ext cx="319770" cy="0"/>
          </a:xfrm>
          <a:prstGeom prst="straightConnector1">
            <a:avLst/>
          </a:prstGeom>
          <a:ln w="28575">
            <a:solidFill>
              <a:srgbClr val="E75C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572000" y="3971798"/>
            <a:ext cx="349857" cy="227131"/>
          </a:xfrm>
          <a:prstGeom prst="straightConnector1">
            <a:avLst/>
          </a:prstGeom>
          <a:ln w="28575">
            <a:solidFill>
              <a:srgbClr val="E75C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4668650" y="3971798"/>
            <a:ext cx="349857" cy="227131"/>
          </a:xfrm>
          <a:prstGeom prst="straightConnector1">
            <a:avLst/>
          </a:prstGeom>
          <a:ln w="28575">
            <a:solidFill>
              <a:srgbClr val="E75C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925223" y="4245248"/>
            <a:ext cx="689612" cy="246221"/>
          </a:xfrm>
          <a:prstGeom prst="rect">
            <a:avLst/>
          </a:prstGeom>
          <a:noFill/>
        </p:spPr>
        <p:txBody>
          <a:bodyPr wrap="none" rtlCol="0">
            <a:spAutoFit/>
          </a:bodyPr>
          <a:lstStyle/>
          <a:p>
            <a:pPr algn="ctr"/>
            <a:r>
              <a:rPr lang="en-GB" sz="1000" b="1" dirty="0" smtClean="0">
                <a:solidFill>
                  <a:srgbClr val="4D4D4D"/>
                </a:solidFill>
              </a:rPr>
              <a:t>Training</a:t>
            </a:r>
            <a:endParaRPr lang="en-GB" sz="1000" b="1" dirty="0">
              <a:solidFill>
                <a:srgbClr val="4D4D4D"/>
              </a:solidFill>
            </a:endParaRPr>
          </a:p>
        </p:txBody>
      </p:sp>
      <p:sp>
        <p:nvSpPr>
          <p:cNvPr id="50" name="TextBox 49"/>
          <p:cNvSpPr txBox="1"/>
          <p:nvPr/>
        </p:nvSpPr>
        <p:spPr>
          <a:xfrm>
            <a:off x="3651444" y="4245248"/>
            <a:ext cx="481222" cy="246221"/>
          </a:xfrm>
          <a:prstGeom prst="rect">
            <a:avLst/>
          </a:prstGeom>
          <a:noFill/>
        </p:spPr>
        <p:txBody>
          <a:bodyPr wrap="none" rtlCol="0">
            <a:spAutoFit/>
          </a:bodyPr>
          <a:lstStyle/>
          <a:p>
            <a:pPr algn="ctr"/>
            <a:r>
              <a:rPr lang="en-GB" sz="1000" b="1" dirty="0" smtClean="0">
                <a:solidFill>
                  <a:srgbClr val="4D4D4D"/>
                </a:solidFill>
              </a:rPr>
              <a:t>Val 1</a:t>
            </a:r>
            <a:endParaRPr lang="en-GB" sz="1000" b="1" dirty="0">
              <a:solidFill>
                <a:srgbClr val="4D4D4D"/>
              </a:solidFill>
            </a:endParaRPr>
          </a:p>
        </p:txBody>
      </p:sp>
      <p:sp>
        <p:nvSpPr>
          <p:cNvPr id="51" name="TextBox 50"/>
          <p:cNvSpPr txBox="1"/>
          <p:nvPr/>
        </p:nvSpPr>
        <p:spPr>
          <a:xfrm>
            <a:off x="4257011" y="4245248"/>
            <a:ext cx="481222" cy="246221"/>
          </a:xfrm>
          <a:prstGeom prst="rect">
            <a:avLst/>
          </a:prstGeom>
          <a:noFill/>
        </p:spPr>
        <p:txBody>
          <a:bodyPr wrap="none" rtlCol="0">
            <a:spAutoFit/>
          </a:bodyPr>
          <a:lstStyle/>
          <a:p>
            <a:pPr algn="ctr"/>
            <a:r>
              <a:rPr lang="en-GB" sz="1000" b="1" dirty="0" smtClean="0">
                <a:solidFill>
                  <a:srgbClr val="4D4D4D"/>
                </a:solidFill>
              </a:rPr>
              <a:t>Val 2</a:t>
            </a:r>
            <a:endParaRPr lang="en-GB" sz="1000" b="1" dirty="0">
              <a:solidFill>
                <a:srgbClr val="4D4D4D"/>
              </a:solidFill>
            </a:endParaRPr>
          </a:p>
        </p:txBody>
      </p:sp>
      <p:sp>
        <p:nvSpPr>
          <p:cNvPr id="52" name="TextBox 51"/>
          <p:cNvSpPr txBox="1"/>
          <p:nvPr/>
        </p:nvSpPr>
        <p:spPr>
          <a:xfrm>
            <a:off x="4815986" y="4245248"/>
            <a:ext cx="481222" cy="246221"/>
          </a:xfrm>
          <a:prstGeom prst="rect">
            <a:avLst/>
          </a:prstGeom>
          <a:noFill/>
        </p:spPr>
        <p:txBody>
          <a:bodyPr wrap="none" rtlCol="0">
            <a:spAutoFit/>
          </a:bodyPr>
          <a:lstStyle/>
          <a:p>
            <a:pPr algn="ctr"/>
            <a:r>
              <a:rPr lang="en-GB" sz="1000" b="1" dirty="0" smtClean="0">
                <a:solidFill>
                  <a:srgbClr val="4D4D4D"/>
                </a:solidFill>
              </a:rPr>
              <a:t>Val 3</a:t>
            </a:r>
            <a:endParaRPr lang="en-GB" sz="1000" b="1" dirty="0">
              <a:solidFill>
                <a:srgbClr val="4D4D4D"/>
              </a:solidFill>
            </a:endParaRPr>
          </a:p>
        </p:txBody>
      </p:sp>
      <p:sp>
        <p:nvSpPr>
          <p:cNvPr id="53" name="TextBox 52"/>
          <p:cNvSpPr txBox="1"/>
          <p:nvPr/>
        </p:nvSpPr>
        <p:spPr>
          <a:xfrm>
            <a:off x="5573179" y="4245248"/>
            <a:ext cx="481222" cy="246221"/>
          </a:xfrm>
          <a:prstGeom prst="rect">
            <a:avLst/>
          </a:prstGeom>
          <a:noFill/>
        </p:spPr>
        <p:txBody>
          <a:bodyPr wrap="none" rtlCol="0">
            <a:spAutoFit/>
          </a:bodyPr>
          <a:lstStyle/>
          <a:p>
            <a:pPr algn="ctr"/>
            <a:r>
              <a:rPr lang="en-GB" sz="1000" b="1" dirty="0" smtClean="0">
                <a:solidFill>
                  <a:srgbClr val="4D4D4D"/>
                </a:solidFill>
              </a:rPr>
              <a:t>Val 4</a:t>
            </a:r>
            <a:endParaRPr lang="en-GB" sz="1000" b="1" dirty="0">
              <a:solidFill>
                <a:srgbClr val="4D4D4D"/>
              </a:solidFill>
            </a:endParaRPr>
          </a:p>
        </p:txBody>
      </p:sp>
      <p:grpSp>
        <p:nvGrpSpPr>
          <p:cNvPr id="54" name="Group 53"/>
          <p:cNvGrpSpPr/>
          <p:nvPr/>
        </p:nvGrpSpPr>
        <p:grpSpPr>
          <a:xfrm>
            <a:off x="3016862" y="4527644"/>
            <a:ext cx="3028581" cy="324000"/>
            <a:chOff x="3012321" y="4629757"/>
            <a:chExt cx="3028581" cy="324000"/>
          </a:xfrm>
        </p:grpSpPr>
        <p:sp>
          <p:nvSpPr>
            <p:cNvPr id="55" name="TextBox 54"/>
            <p:cNvSpPr txBox="1"/>
            <p:nvPr/>
          </p:nvSpPr>
          <p:spPr>
            <a:xfrm>
              <a:off x="5596280" y="4668647"/>
              <a:ext cx="396263" cy="246221"/>
            </a:xfrm>
            <a:prstGeom prst="rect">
              <a:avLst/>
            </a:prstGeom>
            <a:noFill/>
          </p:spPr>
          <p:txBody>
            <a:bodyPr wrap="none" rtlCol="0">
              <a:spAutoFit/>
            </a:bodyPr>
            <a:lstStyle/>
            <a:p>
              <a:pPr algn="ctr"/>
              <a:r>
                <a:rPr lang="en-GB" sz="1000" dirty="0" smtClean="0">
                  <a:solidFill>
                    <a:srgbClr val="4D4D4D"/>
                  </a:solidFill>
                </a:rPr>
                <a:t>609</a:t>
              </a:r>
              <a:endParaRPr lang="en-GB" sz="1000" dirty="0">
                <a:solidFill>
                  <a:srgbClr val="4D4D4D"/>
                </a:solidFill>
              </a:endParaRPr>
            </a:p>
          </p:txBody>
        </p:sp>
        <p:sp>
          <p:nvSpPr>
            <p:cNvPr id="56" name="Rectangle 55"/>
            <p:cNvSpPr/>
            <p:nvPr/>
          </p:nvSpPr>
          <p:spPr>
            <a:xfrm>
              <a:off x="5547921"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TextBox 56"/>
            <p:cNvSpPr txBox="1"/>
            <p:nvPr/>
          </p:nvSpPr>
          <p:spPr>
            <a:xfrm>
              <a:off x="4847052" y="4668647"/>
              <a:ext cx="466795" cy="246221"/>
            </a:xfrm>
            <a:prstGeom prst="rect">
              <a:avLst/>
            </a:prstGeom>
            <a:noFill/>
          </p:spPr>
          <p:txBody>
            <a:bodyPr wrap="none" rtlCol="0">
              <a:spAutoFit/>
            </a:bodyPr>
            <a:lstStyle/>
            <a:p>
              <a:pPr algn="ctr"/>
              <a:r>
                <a:rPr lang="en-GB" sz="1000" dirty="0" smtClean="0">
                  <a:solidFill>
                    <a:srgbClr val="4D4D4D"/>
                  </a:solidFill>
                </a:rPr>
                <a:t>1236</a:t>
              </a:r>
              <a:endParaRPr lang="en-GB" sz="1000" dirty="0">
                <a:solidFill>
                  <a:srgbClr val="4D4D4D"/>
                </a:solidFill>
              </a:endParaRPr>
            </a:p>
          </p:txBody>
        </p:sp>
        <p:sp>
          <p:nvSpPr>
            <p:cNvPr id="58" name="Rectangle 57"/>
            <p:cNvSpPr/>
            <p:nvPr/>
          </p:nvSpPr>
          <p:spPr>
            <a:xfrm>
              <a:off x="483395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TextBox 58"/>
            <p:cNvSpPr txBox="1"/>
            <p:nvPr/>
          </p:nvSpPr>
          <p:spPr>
            <a:xfrm>
              <a:off x="4261042" y="4668647"/>
              <a:ext cx="466795" cy="246221"/>
            </a:xfrm>
            <a:prstGeom prst="rect">
              <a:avLst/>
            </a:prstGeom>
            <a:noFill/>
          </p:spPr>
          <p:txBody>
            <a:bodyPr wrap="none" rtlCol="0">
              <a:spAutoFit/>
            </a:bodyPr>
            <a:lstStyle/>
            <a:p>
              <a:pPr algn="ctr"/>
              <a:r>
                <a:rPr lang="en-GB" sz="1000" dirty="0" smtClean="0">
                  <a:solidFill>
                    <a:srgbClr val="4D4D4D"/>
                  </a:solidFill>
                </a:rPr>
                <a:t>1431</a:t>
              </a:r>
              <a:endParaRPr lang="en-GB" sz="1000" dirty="0">
                <a:solidFill>
                  <a:srgbClr val="4D4D4D"/>
                </a:solidFill>
              </a:endParaRPr>
            </a:p>
          </p:txBody>
        </p:sp>
        <p:sp>
          <p:nvSpPr>
            <p:cNvPr id="60" name="Rectangle 59"/>
            <p:cNvSpPr/>
            <p:nvPr/>
          </p:nvSpPr>
          <p:spPr>
            <a:xfrm>
              <a:off x="424794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1" name="TextBox 60"/>
            <p:cNvSpPr txBox="1"/>
            <p:nvPr/>
          </p:nvSpPr>
          <p:spPr>
            <a:xfrm>
              <a:off x="3675032" y="4668647"/>
              <a:ext cx="466795" cy="246221"/>
            </a:xfrm>
            <a:prstGeom prst="rect">
              <a:avLst/>
            </a:prstGeom>
            <a:noFill/>
          </p:spPr>
          <p:txBody>
            <a:bodyPr wrap="none" rtlCol="0">
              <a:spAutoFit/>
            </a:bodyPr>
            <a:lstStyle/>
            <a:p>
              <a:pPr algn="ctr"/>
              <a:r>
                <a:rPr lang="en-GB" sz="1000" dirty="0" smtClean="0">
                  <a:solidFill>
                    <a:srgbClr val="4D4D4D"/>
                  </a:solidFill>
                </a:rPr>
                <a:t>1624</a:t>
              </a:r>
              <a:endParaRPr lang="en-GB" sz="1000" dirty="0">
                <a:solidFill>
                  <a:srgbClr val="4D4D4D"/>
                </a:solidFill>
              </a:endParaRPr>
            </a:p>
          </p:txBody>
        </p:sp>
        <p:sp>
          <p:nvSpPr>
            <p:cNvPr id="62" name="Rectangle 61"/>
            <p:cNvSpPr/>
            <p:nvPr/>
          </p:nvSpPr>
          <p:spPr>
            <a:xfrm>
              <a:off x="366193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3" name="TextBox 62"/>
            <p:cNvSpPr txBox="1"/>
            <p:nvPr/>
          </p:nvSpPr>
          <p:spPr>
            <a:xfrm>
              <a:off x="3025414" y="4668647"/>
              <a:ext cx="466795" cy="246221"/>
            </a:xfrm>
            <a:prstGeom prst="rect">
              <a:avLst/>
            </a:prstGeom>
            <a:noFill/>
          </p:spPr>
          <p:txBody>
            <a:bodyPr wrap="none" rtlCol="0">
              <a:spAutoFit/>
            </a:bodyPr>
            <a:lstStyle/>
            <a:p>
              <a:pPr algn="ctr"/>
              <a:r>
                <a:rPr lang="en-GB" sz="1000" dirty="0" smtClean="0">
                  <a:solidFill>
                    <a:srgbClr val="4D4D4D"/>
                  </a:solidFill>
                </a:rPr>
                <a:t>3172</a:t>
              </a:r>
              <a:endParaRPr lang="en-GB" sz="1000" dirty="0">
                <a:solidFill>
                  <a:srgbClr val="4D4D4D"/>
                </a:solidFill>
              </a:endParaRPr>
            </a:p>
          </p:txBody>
        </p:sp>
        <p:sp>
          <p:nvSpPr>
            <p:cNvPr id="64" name="Rectangle 63"/>
            <p:cNvSpPr/>
            <p:nvPr/>
          </p:nvSpPr>
          <p:spPr>
            <a:xfrm>
              <a:off x="3012321"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65" name="Group 64"/>
          <p:cNvGrpSpPr/>
          <p:nvPr/>
        </p:nvGrpSpPr>
        <p:grpSpPr>
          <a:xfrm>
            <a:off x="3016862" y="5114445"/>
            <a:ext cx="3028581" cy="324000"/>
            <a:chOff x="3012321" y="4629757"/>
            <a:chExt cx="3028581" cy="324000"/>
          </a:xfrm>
        </p:grpSpPr>
        <p:sp>
          <p:nvSpPr>
            <p:cNvPr id="66" name="TextBox 65"/>
            <p:cNvSpPr txBox="1"/>
            <p:nvPr/>
          </p:nvSpPr>
          <p:spPr>
            <a:xfrm>
              <a:off x="5596280" y="4668647"/>
              <a:ext cx="396263" cy="246221"/>
            </a:xfrm>
            <a:prstGeom prst="rect">
              <a:avLst/>
            </a:prstGeom>
            <a:noFill/>
          </p:spPr>
          <p:txBody>
            <a:bodyPr wrap="none" rtlCol="0">
              <a:spAutoFit/>
            </a:bodyPr>
            <a:lstStyle/>
            <a:p>
              <a:pPr algn="ctr"/>
              <a:r>
                <a:rPr lang="en-GB" sz="1000" dirty="0" smtClean="0">
                  <a:solidFill>
                    <a:srgbClr val="4D4D4D"/>
                  </a:solidFill>
                </a:rPr>
                <a:t>599</a:t>
              </a:r>
              <a:endParaRPr lang="en-GB" sz="1000" dirty="0">
                <a:solidFill>
                  <a:srgbClr val="4D4D4D"/>
                </a:solidFill>
              </a:endParaRPr>
            </a:p>
          </p:txBody>
        </p:sp>
        <p:sp>
          <p:nvSpPr>
            <p:cNvPr id="67" name="Rectangle 66"/>
            <p:cNvSpPr/>
            <p:nvPr/>
          </p:nvSpPr>
          <p:spPr>
            <a:xfrm>
              <a:off x="5547921"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TextBox 67"/>
            <p:cNvSpPr txBox="1"/>
            <p:nvPr/>
          </p:nvSpPr>
          <p:spPr>
            <a:xfrm>
              <a:off x="4847052" y="4668647"/>
              <a:ext cx="466795" cy="246221"/>
            </a:xfrm>
            <a:prstGeom prst="rect">
              <a:avLst/>
            </a:prstGeom>
            <a:noFill/>
          </p:spPr>
          <p:txBody>
            <a:bodyPr wrap="none" rtlCol="0">
              <a:spAutoFit/>
            </a:bodyPr>
            <a:lstStyle/>
            <a:p>
              <a:pPr algn="ctr"/>
              <a:r>
                <a:rPr lang="en-GB" sz="1000" dirty="0" smtClean="0">
                  <a:solidFill>
                    <a:srgbClr val="4D4D4D"/>
                  </a:solidFill>
                </a:rPr>
                <a:t>1143</a:t>
              </a:r>
              <a:endParaRPr lang="en-GB" sz="1000" dirty="0">
                <a:solidFill>
                  <a:srgbClr val="4D4D4D"/>
                </a:solidFill>
              </a:endParaRPr>
            </a:p>
          </p:txBody>
        </p:sp>
        <p:sp>
          <p:nvSpPr>
            <p:cNvPr id="69" name="Rectangle 68"/>
            <p:cNvSpPr/>
            <p:nvPr/>
          </p:nvSpPr>
          <p:spPr>
            <a:xfrm>
              <a:off x="483395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TextBox 69"/>
            <p:cNvSpPr txBox="1"/>
            <p:nvPr/>
          </p:nvSpPr>
          <p:spPr>
            <a:xfrm>
              <a:off x="4261042" y="4668647"/>
              <a:ext cx="466795" cy="246221"/>
            </a:xfrm>
            <a:prstGeom prst="rect">
              <a:avLst/>
            </a:prstGeom>
            <a:noFill/>
          </p:spPr>
          <p:txBody>
            <a:bodyPr wrap="none" rtlCol="0">
              <a:spAutoFit/>
            </a:bodyPr>
            <a:lstStyle/>
            <a:p>
              <a:pPr algn="ctr"/>
              <a:r>
                <a:rPr lang="en-GB" sz="1000" dirty="0" smtClean="0">
                  <a:solidFill>
                    <a:srgbClr val="4D4D4D"/>
                  </a:solidFill>
                </a:rPr>
                <a:t>1431</a:t>
              </a:r>
              <a:endParaRPr lang="en-GB" sz="1000" dirty="0">
                <a:solidFill>
                  <a:srgbClr val="4D4D4D"/>
                </a:solidFill>
              </a:endParaRPr>
            </a:p>
          </p:txBody>
        </p:sp>
        <p:sp>
          <p:nvSpPr>
            <p:cNvPr id="71" name="Rectangle 70"/>
            <p:cNvSpPr/>
            <p:nvPr/>
          </p:nvSpPr>
          <p:spPr>
            <a:xfrm>
              <a:off x="424794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2" name="TextBox 71"/>
            <p:cNvSpPr txBox="1"/>
            <p:nvPr/>
          </p:nvSpPr>
          <p:spPr>
            <a:xfrm>
              <a:off x="3675032" y="4668647"/>
              <a:ext cx="466795" cy="246221"/>
            </a:xfrm>
            <a:prstGeom prst="rect">
              <a:avLst/>
            </a:prstGeom>
            <a:noFill/>
          </p:spPr>
          <p:txBody>
            <a:bodyPr wrap="none" rtlCol="0">
              <a:spAutoFit/>
            </a:bodyPr>
            <a:lstStyle/>
            <a:p>
              <a:pPr algn="ctr"/>
              <a:r>
                <a:rPr lang="en-GB" sz="1000" dirty="0" smtClean="0">
                  <a:solidFill>
                    <a:srgbClr val="4D4D4D"/>
                  </a:solidFill>
                </a:rPr>
                <a:t>1499</a:t>
              </a:r>
              <a:endParaRPr lang="en-GB" sz="1000" dirty="0">
                <a:solidFill>
                  <a:srgbClr val="4D4D4D"/>
                </a:solidFill>
              </a:endParaRPr>
            </a:p>
          </p:txBody>
        </p:sp>
        <p:sp>
          <p:nvSpPr>
            <p:cNvPr id="73" name="Rectangle 72"/>
            <p:cNvSpPr/>
            <p:nvPr/>
          </p:nvSpPr>
          <p:spPr>
            <a:xfrm>
              <a:off x="366193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4" name="TextBox 73"/>
            <p:cNvSpPr txBox="1"/>
            <p:nvPr/>
          </p:nvSpPr>
          <p:spPr>
            <a:xfrm>
              <a:off x="3025414" y="4668647"/>
              <a:ext cx="466795" cy="246221"/>
            </a:xfrm>
            <a:prstGeom prst="rect">
              <a:avLst/>
            </a:prstGeom>
            <a:noFill/>
          </p:spPr>
          <p:txBody>
            <a:bodyPr wrap="none" rtlCol="0">
              <a:spAutoFit/>
            </a:bodyPr>
            <a:lstStyle/>
            <a:p>
              <a:pPr algn="ctr"/>
              <a:r>
                <a:rPr lang="en-GB" sz="1000" dirty="0" smtClean="0">
                  <a:solidFill>
                    <a:srgbClr val="4D4D4D"/>
                  </a:solidFill>
                </a:rPr>
                <a:t>3018</a:t>
              </a:r>
              <a:endParaRPr lang="en-GB" sz="1000" dirty="0">
                <a:solidFill>
                  <a:srgbClr val="4D4D4D"/>
                </a:solidFill>
              </a:endParaRPr>
            </a:p>
          </p:txBody>
        </p:sp>
        <p:sp>
          <p:nvSpPr>
            <p:cNvPr id="75" name="Rectangle 74"/>
            <p:cNvSpPr/>
            <p:nvPr/>
          </p:nvSpPr>
          <p:spPr>
            <a:xfrm>
              <a:off x="3012321"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cxnSp>
        <p:nvCxnSpPr>
          <p:cNvPr id="76" name="Straight Arrow Connector 75"/>
          <p:cNvCxnSpPr/>
          <p:nvPr/>
        </p:nvCxnSpPr>
        <p:spPr>
          <a:xfrm rot="5400000">
            <a:off x="5694322" y="4973405"/>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4961718" y="4973405"/>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4371622" y="4973405"/>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a:off x="3766055" y="4973405"/>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3139847" y="4891517"/>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a:off x="4371622" y="5639509"/>
            <a:ext cx="252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5151594" y="5483782"/>
            <a:ext cx="660239" cy="281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4653980" y="5513509"/>
            <a:ext cx="497614" cy="25200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349453" y="5483782"/>
            <a:ext cx="660239" cy="281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3872285" y="5513509"/>
            <a:ext cx="497614" cy="25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 Placeholder 3"/>
          <p:cNvSpPr>
            <a:spLocks noGrp="1"/>
          </p:cNvSpPr>
          <p:nvPr>
            <p:ph type="body" sz="quarter" idx="10"/>
          </p:nvPr>
        </p:nvSpPr>
        <p:spPr>
          <a:xfrm>
            <a:off x="365125" y="6341519"/>
            <a:ext cx="4130675" cy="241844"/>
          </a:xfrm>
        </p:spPr>
        <p:txBody>
          <a:bodyPr/>
          <a:lstStyle/>
          <a:p>
            <a:r>
              <a:rPr lang="en-GB" dirty="0" err="1" smtClean="0"/>
              <a:t>Clin</a:t>
            </a:r>
            <a:r>
              <a:rPr lang="en-GB" dirty="0" smtClean="0"/>
              <a:t>/path, </a:t>
            </a:r>
            <a:r>
              <a:rPr lang="en-GB" dirty="0" err="1" smtClean="0"/>
              <a:t>clinicopathological</a:t>
            </a:r>
            <a:r>
              <a:rPr lang="en-GB" dirty="0" smtClean="0"/>
              <a:t> features; </a:t>
            </a:r>
            <a:br>
              <a:rPr lang="en-GB" dirty="0" smtClean="0"/>
            </a:br>
            <a:r>
              <a:rPr lang="en-GB" dirty="0" err="1" smtClean="0"/>
              <a:t>mol</a:t>
            </a:r>
            <a:r>
              <a:rPr lang="en-GB" dirty="0" smtClean="0"/>
              <a:t>, molecular; </a:t>
            </a:r>
            <a:r>
              <a:rPr lang="en-GB" dirty="0" err="1" smtClean="0"/>
              <a:t>val</a:t>
            </a:r>
            <a:r>
              <a:rPr lang="en-GB" dirty="0" smtClean="0"/>
              <a:t>, validation. </a:t>
            </a:r>
            <a:endParaRPr lang="en-GB" dirty="0"/>
          </a:p>
        </p:txBody>
      </p:sp>
    </p:spTree>
    <p:extLst>
      <p:ext uri="{BB962C8B-B14F-4D97-AF65-F5344CB8AC3E}">
        <p14:creationId xmlns:p14="http://schemas.microsoft.com/office/powerpoint/2010/main" val="3454660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3519: Improved prognostication using molecular markers and </a:t>
            </a:r>
            <a:r>
              <a:rPr lang="en-GB" dirty="0" err="1"/>
              <a:t>clinicopathological</a:t>
            </a:r>
            <a:r>
              <a:rPr lang="en-GB" dirty="0"/>
              <a:t> features in high-risk stage II/III colon cancer </a:t>
            </a:r>
            <a:r>
              <a:rPr lang="en-GB" dirty="0" smtClean="0"/>
              <a:t/>
            </a:r>
            <a:br>
              <a:rPr lang="en-GB" dirty="0" smtClean="0"/>
            </a:br>
            <a:r>
              <a:rPr lang="en-GB" dirty="0" smtClean="0"/>
              <a:t>– </a:t>
            </a:r>
            <a:r>
              <a:rPr lang="en-GB" dirty="0" err="1"/>
              <a:t>Dienstmann</a:t>
            </a:r>
            <a:r>
              <a:rPr lang="en-GB" dirty="0"/>
              <a:t> R, et al</a:t>
            </a:r>
          </a:p>
        </p:txBody>
      </p:sp>
      <p:sp>
        <p:nvSpPr>
          <p:cNvPr id="3" name="Content Placeholder 2"/>
          <p:cNvSpPr>
            <a:spLocks noGrp="1"/>
          </p:cNvSpPr>
          <p:nvPr>
            <p:ph idx="1"/>
          </p:nvPr>
        </p:nvSpPr>
        <p:spPr/>
        <p:txBody>
          <a:bodyPr/>
          <a:lstStyle/>
          <a:p>
            <a:pPr marL="0" indent="0">
              <a:buNone/>
            </a:pPr>
            <a:r>
              <a:rPr lang="en-GB" b="1" dirty="0" smtClean="0"/>
              <a:t>Key results: </a:t>
            </a:r>
            <a:r>
              <a:rPr lang="en-GB" sz="1400" b="1" dirty="0" smtClean="0"/>
              <a:t>Multivariate model in training-validation cohort (PTACC3 and N0147)</a:t>
            </a:r>
            <a:endParaRPr lang="en-GB" sz="1400" dirty="0"/>
          </a:p>
          <a:p>
            <a:endParaRPr lang="en-GB" dirty="0" smtClean="0"/>
          </a:p>
          <a:p>
            <a:pPr marL="0" indent="0">
              <a:buNone/>
            </a:pPr>
            <a:endParaRPr lang="en-GB" dirty="0"/>
          </a:p>
        </p:txBody>
      </p:sp>
      <p:sp>
        <p:nvSpPr>
          <p:cNvPr id="5" name="Text Placeholder 4"/>
          <p:cNvSpPr>
            <a:spLocks noGrp="1"/>
          </p:cNvSpPr>
          <p:nvPr>
            <p:ph type="body" sz="quarter" idx="11"/>
          </p:nvPr>
        </p:nvSpPr>
        <p:spPr>
          <a:xfrm>
            <a:off x="4648200" y="6142037"/>
            <a:ext cx="4130675" cy="487363"/>
          </a:xfrm>
        </p:spPr>
        <p:txBody>
          <a:bodyPr/>
          <a:lstStyle/>
          <a:p>
            <a:r>
              <a:rPr lang="en-GB" dirty="0" err="1" smtClean="0"/>
              <a:t>Dienstmann</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3519</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4083821398"/>
              </p:ext>
            </p:extLst>
          </p:nvPr>
        </p:nvGraphicFramePr>
        <p:xfrm>
          <a:off x="369888" y="1552773"/>
          <a:ext cx="8408989" cy="4858512"/>
        </p:xfrm>
        <a:graphic>
          <a:graphicData uri="http://schemas.openxmlformats.org/drawingml/2006/table">
            <a:tbl>
              <a:tblPr firstRow="1" bandRow="1">
                <a:tableStyleId>{69012ECD-51FC-41F1-AA8D-1B2483CD663E}</a:tableStyleId>
              </a:tblPr>
              <a:tblGrid>
                <a:gridCol w="2601912"/>
                <a:gridCol w="1066800"/>
                <a:gridCol w="914400"/>
                <a:gridCol w="914400"/>
                <a:gridCol w="1447800"/>
                <a:gridCol w="1463677"/>
              </a:tblGrid>
              <a:tr h="2463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100" b="1" i="0" u="none" strike="noStrike" cap="none" normalizeH="0" baseline="0" dirty="0" smtClean="0">
                          <a:ln>
                            <a:noFill/>
                          </a:ln>
                          <a:solidFill>
                            <a:schemeClr val="tx2"/>
                          </a:solidFill>
                          <a:effectLst/>
                          <a:latin typeface="Arial" charset="0"/>
                          <a:cs typeface="Arial" charset="0"/>
                        </a:rPr>
                        <a:t>4353 patients, 829 events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2"/>
                          </a:solidFill>
                          <a:effectLst/>
                        </a:rPr>
                        <a:t>HR</a:t>
                      </a:r>
                      <a:endParaRPr kumimoji="0" lang="en-GB" sz="11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2"/>
                          </a:solidFill>
                          <a:effectLst/>
                        </a:rPr>
                        <a:t>p-value</a:t>
                      </a:r>
                      <a:endParaRPr kumimoji="0" lang="en-GB" sz="11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2"/>
                          </a:solidFill>
                          <a:effectLst/>
                        </a:rPr>
                        <a:t>p-value interaction</a:t>
                      </a:r>
                      <a:endParaRPr kumimoji="0" lang="en-GB" sz="11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0114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effectLst/>
                        </a:rPr>
                        <a:t>pT2 </a:t>
                      </a:r>
                      <a:r>
                        <a:rPr kumimoji="0" lang="en-GB" sz="1100" u="none" strike="noStrike" cap="none" normalizeH="0" baseline="0" dirty="0" err="1" smtClean="0">
                          <a:ln>
                            <a:noFill/>
                          </a:ln>
                          <a:effectLst/>
                        </a:rPr>
                        <a:t>vs</a:t>
                      </a:r>
                      <a:r>
                        <a:rPr kumimoji="0" lang="en-GB" sz="1100" u="none" strike="noStrike" cap="none" normalizeH="0" baseline="0" dirty="0" smtClean="0">
                          <a:ln>
                            <a:noFill/>
                          </a:ln>
                          <a:effectLst/>
                        </a:rPr>
                        <a:t> pT1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u="none" strike="noStrike" cap="none" normalizeH="0" baseline="0" dirty="0" smtClean="0">
                          <a:ln>
                            <a:noFill/>
                          </a:ln>
                          <a:effectLst/>
                        </a:rPr>
                        <a:t>pT3 </a:t>
                      </a:r>
                      <a:r>
                        <a:rPr kumimoji="0" lang="en-GB" sz="1100" u="none" strike="noStrike" cap="none" normalizeH="0" baseline="0" dirty="0" err="1" smtClean="0">
                          <a:ln>
                            <a:noFill/>
                          </a:ln>
                          <a:effectLst/>
                        </a:rPr>
                        <a:t>vs</a:t>
                      </a:r>
                      <a:r>
                        <a:rPr kumimoji="0" lang="en-GB" sz="1100" u="none" strike="noStrike" cap="none" normalizeH="0" baseline="0" dirty="0" smtClean="0">
                          <a:ln>
                            <a:noFill/>
                          </a:ln>
                          <a:effectLst/>
                        </a:rPr>
                        <a:t> pT1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u="none" strike="noStrike" cap="none" normalizeH="0" baseline="0" dirty="0" smtClean="0">
                          <a:ln>
                            <a:noFill/>
                          </a:ln>
                          <a:effectLst/>
                        </a:rPr>
                        <a:t>pT4 </a:t>
                      </a:r>
                      <a:r>
                        <a:rPr kumimoji="0" lang="en-GB" sz="1100" u="none" strike="noStrike" cap="none" normalizeH="0" baseline="0" dirty="0" err="1" smtClean="0">
                          <a:ln>
                            <a:noFill/>
                          </a:ln>
                          <a:effectLst/>
                        </a:rPr>
                        <a:t>vs</a:t>
                      </a:r>
                      <a:r>
                        <a:rPr kumimoji="0" lang="en-GB" sz="1100" u="none" strike="noStrike" cap="none" normalizeH="0" baseline="0" dirty="0" smtClean="0">
                          <a:ln>
                            <a:noFill/>
                          </a:ln>
                          <a:effectLst/>
                        </a:rPr>
                        <a:t> pT1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pN1 </a:t>
                      </a:r>
                      <a:r>
                        <a:rPr kumimoji="0" lang="en-GB" sz="1100" b="0" i="0" u="none" strike="noStrike" cap="none" normalizeH="0" baseline="0" dirty="0" err="1" smtClean="0">
                          <a:ln>
                            <a:noFill/>
                          </a:ln>
                          <a:solidFill>
                            <a:schemeClr val="tx1"/>
                          </a:solidFill>
                          <a:effectLst/>
                          <a:latin typeface="Arial" charset="0"/>
                          <a:cs typeface="Arial" charset="0"/>
                        </a:rPr>
                        <a:t>vs</a:t>
                      </a:r>
                      <a:r>
                        <a:rPr kumimoji="0" lang="en-GB" sz="1100" b="0" i="0" u="none" strike="noStrike" cap="none" normalizeH="0" baseline="0" dirty="0" smtClean="0">
                          <a:ln>
                            <a:noFill/>
                          </a:ln>
                          <a:solidFill>
                            <a:schemeClr val="tx1"/>
                          </a:solidFill>
                          <a:effectLst/>
                          <a:latin typeface="Arial" charset="0"/>
                          <a:cs typeface="Arial" charset="0"/>
                        </a:rPr>
                        <a:t> pN0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pN1 </a:t>
                      </a:r>
                      <a:r>
                        <a:rPr kumimoji="0" lang="en-GB" sz="1100" b="0" i="0" u="none" strike="noStrike" cap="none" normalizeH="0" baseline="0" dirty="0" err="1" smtClean="0">
                          <a:ln>
                            <a:noFill/>
                          </a:ln>
                          <a:solidFill>
                            <a:schemeClr val="tx1"/>
                          </a:solidFill>
                          <a:effectLst/>
                          <a:latin typeface="Arial" charset="0"/>
                          <a:cs typeface="Arial" charset="0"/>
                        </a:rPr>
                        <a:t>vs</a:t>
                      </a:r>
                      <a:r>
                        <a:rPr kumimoji="0" lang="en-GB" sz="1100" b="0" i="0" u="none" strike="noStrike" cap="none" normalizeH="0" baseline="0" dirty="0" smtClean="0">
                          <a:ln>
                            <a:noFill/>
                          </a:ln>
                          <a:solidFill>
                            <a:schemeClr val="tx1"/>
                          </a:solidFill>
                          <a:effectLst/>
                          <a:latin typeface="Arial" charset="0"/>
                          <a:cs typeface="Arial" charset="0"/>
                        </a:rPr>
                        <a:t> pN0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2.23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4.23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2.88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2.23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2.18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4.17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8.02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2.52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4.19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0.865457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0.012612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1.01E-05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0.001963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2.92E-08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677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effectLst/>
                        </a:rPr>
                        <a:t>Age (continuous)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Male </a:t>
                      </a:r>
                      <a:r>
                        <a:rPr kumimoji="0" lang="en-GB" sz="1100" b="0" i="0" u="none" strike="noStrike" cap="none" normalizeH="0" baseline="0" dirty="0" err="1" smtClean="0">
                          <a:ln>
                            <a:noFill/>
                          </a:ln>
                          <a:solidFill>
                            <a:schemeClr val="tx1"/>
                          </a:solidFill>
                          <a:effectLst/>
                          <a:latin typeface="Arial" charset="0"/>
                          <a:cs typeface="Arial" charset="0"/>
                        </a:rPr>
                        <a:t>vs</a:t>
                      </a:r>
                      <a:r>
                        <a:rPr kumimoji="0" lang="en-GB" sz="1100" b="0" i="0" u="none" strike="noStrike" cap="none" normalizeH="0" baseline="0" dirty="0" smtClean="0">
                          <a:ln>
                            <a:noFill/>
                          </a:ln>
                          <a:solidFill>
                            <a:schemeClr val="tx1"/>
                          </a:solidFill>
                          <a:effectLst/>
                          <a:latin typeface="Arial" charset="0"/>
                          <a:cs typeface="Arial" charset="0"/>
                        </a:rPr>
                        <a:t> female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Lymph node assessed ≥12 vs &lt;12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Lymph node positive (continuous)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High grade </a:t>
                      </a:r>
                      <a:r>
                        <a:rPr kumimoji="0" lang="en-GB" sz="1100" b="0" i="0" u="none" strike="noStrike" cap="none" normalizeH="0" baseline="0" dirty="0" err="1" smtClean="0">
                          <a:ln>
                            <a:noFill/>
                          </a:ln>
                          <a:solidFill>
                            <a:schemeClr val="tx1"/>
                          </a:solidFill>
                          <a:effectLst/>
                          <a:latin typeface="Arial" charset="0"/>
                          <a:cs typeface="Arial" charset="0"/>
                        </a:rPr>
                        <a:t>vs</a:t>
                      </a:r>
                      <a:r>
                        <a:rPr kumimoji="0" lang="en-GB" sz="1100" b="0" i="0" u="none" strike="noStrike" cap="none" normalizeH="0" baseline="0" dirty="0" smtClean="0">
                          <a:ln>
                            <a:noFill/>
                          </a:ln>
                          <a:solidFill>
                            <a:schemeClr val="tx1"/>
                          </a:solidFill>
                          <a:effectLst/>
                          <a:latin typeface="Arial" charset="0"/>
                          <a:cs typeface="Arial" charset="0"/>
                        </a:rPr>
                        <a:t> low/medium</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Right </a:t>
                      </a:r>
                      <a:r>
                        <a:rPr kumimoji="0" lang="en-GB" sz="1100" b="0" i="0" u="none" strike="noStrike" cap="none" normalizeH="0" baseline="0" dirty="0" err="1" smtClean="0">
                          <a:ln>
                            <a:noFill/>
                          </a:ln>
                          <a:solidFill>
                            <a:schemeClr val="tx1"/>
                          </a:solidFill>
                          <a:effectLst/>
                          <a:latin typeface="Arial" charset="0"/>
                          <a:cs typeface="Arial" charset="0"/>
                        </a:rPr>
                        <a:t>vs</a:t>
                      </a:r>
                      <a:r>
                        <a:rPr kumimoji="0" lang="en-GB" sz="1100" b="0" i="0" u="none" strike="noStrike" cap="none" normalizeH="0" baseline="0" dirty="0" smtClean="0">
                          <a:ln>
                            <a:noFill/>
                          </a:ln>
                          <a:solidFill>
                            <a:schemeClr val="tx1"/>
                          </a:solidFill>
                          <a:effectLst/>
                          <a:latin typeface="Arial" charset="0"/>
                          <a:cs typeface="Arial" charset="0"/>
                        </a:rPr>
                        <a:t> left</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FOLFIRI vs 5FU/leucovorin</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FOLFIRI/cetuximab vs 5FU/leucovorin</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FOLFOX vs 5FU/leucovorin</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FOLFOX/cetuximab vs 5FU/leucovorin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1.36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1.32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0.82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1.09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1.78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0.000924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2.08E-05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2.18E-05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&lt;2e-16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0.002295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4.27E-08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0.973726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0.101751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0.002069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0.34398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939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MSI </a:t>
                      </a:r>
                      <a:r>
                        <a:rPr kumimoji="0" lang="en-GB" sz="1100" b="0" i="0" u="none" strike="noStrike" cap="none" normalizeH="0" baseline="0" dirty="0" err="1" smtClean="0">
                          <a:ln>
                            <a:noFill/>
                          </a:ln>
                          <a:solidFill>
                            <a:schemeClr val="tx1"/>
                          </a:solidFill>
                          <a:effectLst/>
                          <a:latin typeface="Arial" charset="0"/>
                          <a:cs typeface="Arial" charset="0"/>
                        </a:rPr>
                        <a:t>vs</a:t>
                      </a:r>
                      <a:r>
                        <a:rPr kumimoji="0" lang="en-GB" sz="1100" b="0" i="0" u="none" strike="noStrike" cap="none" normalizeH="0" baseline="0" dirty="0" smtClean="0">
                          <a:ln>
                            <a:noFill/>
                          </a:ln>
                          <a:solidFill>
                            <a:schemeClr val="tx1"/>
                          </a:solidFill>
                          <a:effectLst/>
                          <a:latin typeface="Arial" charset="0"/>
                          <a:cs typeface="Arial" charset="0"/>
                        </a:rPr>
                        <a:t> MSS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MSI MSS Right (all)</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MSI MSS Left (all)</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MSI vs MSS Right*</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MSI vs MSS Left*</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BRAF mutant vs WT</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KRAS mutant vs 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0.36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1.45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1.41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2.23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0.003779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0.003875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0.729865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0.00046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0.326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8.73E-08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1.90E-06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0.03852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0.151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Text Placeholder 4"/>
          <p:cNvSpPr>
            <a:spLocks noGrp="1"/>
          </p:cNvSpPr>
          <p:nvPr>
            <p:ph type="body" sz="quarter" idx="11"/>
          </p:nvPr>
        </p:nvSpPr>
        <p:spPr>
          <a:xfrm>
            <a:off x="365125" y="6142037"/>
            <a:ext cx="4130675" cy="487363"/>
          </a:xfrm>
        </p:spPr>
        <p:txBody>
          <a:bodyPr/>
          <a:lstStyle/>
          <a:p>
            <a:pPr algn="l"/>
            <a:r>
              <a:rPr lang="en-GB" sz="1000" dirty="0" smtClean="0"/>
              <a:t>*Excluding cetuximab-treated patients.</a:t>
            </a:r>
            <a:endParaRPr lang="en-GB" sz="1000" dirty="0"/>
          </a:p>
        </p:txBody>
      </p:sp>
    </p:spTree>
    <p:extLst>
      <p:ext uri="{BB962C8B-B14F-4D97-AF65-F5344CB8AC3E}">
        <p14:creationId xmlns:p14="http://schemas.microsoft.com/office/powerpoint/2010/main" val="2120066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3519: Improved prognostication using molecular markers and </a:t>
            </a:r>
            <a:r>
              <a:rPr lang="en-GB" dirty="0" err="1"/>
              <a:t>clinicopathological</a:t>
            </a:r>
            <a:r>
              <a:rPr lang="en-GB" dirty="0"/>
              <a:t> features in high-risk stage II/III colon cancer </a:t>
            </a:r>
            <a:r>
              <a:rPr lang="en-GB" dirty="0" smtClean="0"/>
              <a:t/>
            </a:r>
            <a:br>
              <a:rPr lang="en-GB" dirty="0" smtClean="0"/>
            </a:br>
            <a:r>
              <a:rPr lang="en-GB" dirty="0" smtClean="0"/>
              <a:t>– </a:t>
            </a:r>
            <a:r>
              <a:rPr lang="en-GB" dirty="0" err="1"/>
              <a:t>Dienstmann</a:t>
            </a:r>
            <a:r>
              <a:rPr lang="en-GB" dirty="0"/>
              <a:t> R, et al</a:t>
            </a:r>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a:spcBef>
                <a:spcPts val="1200"/>
              </a:spcBef>
              <a:spcAft>
                <a:spcPts val="0"/>
              </a:spcAft>
            </a:pPr>
            <a:r>
              <a:rPr lang="en-GB" dirty="0" smtClean="0"/>
              <a:t>For Models 1–4, time-dependent AUCs </a:t>
            </a:r>
            <a:r>
              <a:rPr lang="en-GB" dirty="0"/>
              <a:t>(</a:t>
            </a:r>
            <a:r>
              <a:rPr lang="en-GB" dirty="0" smtClean="0"/>
              <a:t>5-year </a:t>
            </a:r>
            <a:r>
              <a:rPr lang="en-GB" dirty="0"/>
              <a:t>summary) </a:t>
            </a:r>
            <a:r>
              <a:rPr lang="en-GB" dirty="0" smtClean="0"/>
              <a:t>were:</a:t>
            </a:r>
          </a:p>
          <a:p>
            <a:pPr lvl="1">
              <a:spcAft>
                <a:spcPts val="0"/>
              </a:spcAft>
            </a:pPr>
            <a:r>
              <a:rPr lang="en-GB" dirty="0" smtClean="0"/>
              <a:t>0.54</a:t>
            </a:r>
            <a:r>
              <a:rPr lang="en-GB" dirty="0"/>
              <a:t>, 0.66, 0.73, 0.74 </a:t>
            </a:r>
            <a:r>
              <a:rPr lang="en-GB" dirty="0" smtClean="0"/>
              <a:t>(training set); 0.55</a:t>
            </a:r>
            <a:r>
              <a:rPr lang="en-GB" dirty="0"/>
              <a:t>, 0.68, 0.72, 0.73 </a:t>
            </a:r>
            <a:r>
              <a:rPr lang="en-GB" dirty="0" smtClean="0"/>
              <a:t>(validation set)</a:t>
            </a:r>
          </a:p>
          <a:p>
            <a:pPr marL="0" indent="0">
              <a:spcBef>
                <a:spcPts val="600"/>
              </a:spcBef>
              <a:spcAft>
                <a:spcPts val="0"/>
              </a:spcAft>
              <a:buNone/>
            </a:pPr>
            <a:r>
              <a:rPr lang="en-GB" b="1" dirty="0" smtClean="0"/>
              <a:t>Conclusions</a:t>
            </a:r>
            <a:endParaRPr lang="en-GB" b="1" dirty="0"/>
          </a:p>
          <a:p>
            <a:pPr>
              <a:spcAft>
                <a:spcPts val="0"/>
              </a:spcAft>
            </a:pPr>
            <a:r>
              <a:rPr lang="en-GB" b="1" dirty="0" smtClean="0"/>
              <a:t>Incorporation </a:t>
            </a:r>
            <a:r>
              <a:rPr lang="en-GB" b="1" dirty="0"/>
              <a:t>of </a:t>
            </a:r>
            <a:r>
              <a:rPr lang="en-GB" b="1" dirty="0" smtClean="0"/>
              <a:t>molecular markers </a:t>
            </a:r>
            <a:r>
              <a:rPr lang="en-GB" b="1" dirty="0"/>
              <a:t>(</a:t>
            </a:r>
            <a:r>
              <a:rPr lang="en-GB" b="1" dirty="0" smtClean="0"/>
              <a:t>MSI + mutations in </a:t>
            </a:r>
            <a:r>
              <a:rPr lang="en-GB" b="1" dirty="0"/>
              <a:t>BRAF </a:t>
            </a:r>
            <a:r>
              <a:rPr lang="en-GB" b="1" dirty="0" smtClean="0"/>
              <a:t>+ KRAS) </a:t>
            </a:r>
            <a:r>
              <a:rPr lang="en-GB" b="1" dirty="0"/>
              <a:t>improves prognostic estimation </a:t>
            </a:r>
            <a:r>
              <a:rPr lang="en-GB" b="1" dirty="0" smtClean="0"/>
              <a:t>in patients with Stage </a:t>
            </a:r>
            <a:r>
              <a:rPr lang="en-GB" b="1" dirty="0"/>
              <a:t>II/III </a:t>
            </a:r>
            <a:r>
              <a:rPr lang="en-GB" b="1" dirty="0" smtClean="0"/>
              <a:t>colon cancer receiving adjuvant CT</a:t>
            </a:r>
          </a:p>
          <a:p>
            <a:pPr>
              <a:spcAft>
                <a:spcPts val="0"/>
              </a:spcAft>
            </a:pPr>
            <a:r>
              <a:rPr lang="en-GB" b="1" dirty="0" smtClean="0"/>
              <a:t>The added value of molecular markers on top of TNM </a:t>
            </a:r>
            <a:r>
              <a:rPr lang="en-GB" b="1" dirty="0" err="1" smtClean="0"/>
              <a:t>clinicopathological</a:t>
            </a:r>
            <a:r>
              <a:rPr lang="en-GB" b="1" dirty="0" smtClean="0"/>
              <a:t> models is minor in both treated and untreated cohorts</a:t>
            </a:r>
            <a:endParaRPr lang="en-GB" b="1" dirty="0"/>
          </a:p>
          <a:p>
            <a:pPr marL="0" indent="0">
              <a:buNone/>
            </a:pPr>
            <a:endParaRPr lang="en-GB" b="1" dirty="0" smtClean="0"/>
          </a:p>
          <a:p>
            <a:pPr marL="0" indent="0">
              <a:buNone/>
            </a:pPr>
            <a:endParaRPr lang="en-GB" dirty="0" smtClean="0"/>
          </a:p>
          <a:p>
            <a:endParaRPr lang="en-GB" dirty="0"/>
          </a:p>
        </p:txBody>
      </p:sp>
      <p:sp>
        <p:nvSpPr>
          <p:cNvPr id="5" name="Text Placeholder 4"/>
          <p:cNvSpPr>
            <a:spLocks noGrp="1"/>
          </p:cNvSpPr>
          <p:nvPr>
            <p:ph type="body" sz="quarter" idx="11"/>
          </p:nvPr>
        </p:nvSpPr>
        <p:spPr/>
        <p:txBody>
          <a:bodyPr/>
          <a:lstStyle/>
          <a:p>
            <a:r>
              <a:rPr lang="en-GB" dirty="0" err="1" smtClean="0"/>
              <a:t>Dienstmann</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3519</a:t>
            </a:r>
            <a:endParaRPr lang="en-GB" dirty="0"/>
          </a:p>
        </p:txBody>
      </p:sp>
      <p:graphicFrame>
        <p:nvGraphicFramePr>
          <p:cNvPr id="7" name="Chart 6"/>
          <p:cNvGraphicFramePr/>
          <p:nvPr>
            <p:extLst>
              <p:ext uri="{D42A27DB-BD31-4B8C-83A1-F6EECF244321}">
                <p14:modId xmlns:p14="http://schemas.microsoft.com/office/powerpoint/2010/main" val="3823670806"/>
              </p:ext>
            </p:extLst>
          </p:nvPr>
        </p:nvGraphicFramePr>
        <p:xfrm>
          <a:off x="537029" y="1524000"/>
          <a:ext cx="8069942" cy="287197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a:off x="-858718" y="2665511"/>
            <a:ext cx="2438399" cy="307777"/>
          </a:xfrm>
          <a:prstGeom prst="rect">
            <a:avLst/>
          </a:prstGeom>
          <a:noFill/>
        </p:spPr>
        <p:txBody>
          <a:bodyPr wrap="square" rtlCol="0">
            <a:spAutoFit/>
          </a:bodyPr>
          <a:lstStyle/>
          <a:p>
            <a:pPr algn="ctr"/>
            <a:r>
              <a:rPr lang="en-GB" sz="1400" dirty="0" smtClean="0">
                <a:solidFill>
                  <a:srgbClr val="4D4D4D"/>
                </a:solidFill>
              </a:rPr>
              <a:t>Concordance index</a:t>
            </a:r>
            <a:endParaRPr lang="en-GB" sz="1400" dirty="0">
              <a:solidFill>
                <a:srgbClr val="4D4D4D"/>
              </a:solidFill>
            </a:endParaRPr>
          </a:p>
        </p:txBody>
      </p:sp>
      <p:sp>
        <p:nvSpPr>
          <p:cNvPr id="9" name="Text Placeholder 4"/>
          <p:cNvSpPr>
            <a:spLocks noGrp="1"/>
          </p:cNvSpPr>
          <p:nvPr>
            <p:ph type="body" sz="quarter" idx="10"/>
          </p:nvPr>
        </p:nvSpPr>
        <p:spPr>
          <a:xfrm>
            <a:off x="365125" y="6096000"/>
            <a:ext cx="4130675" cy="487363"/>
          </a:xfrm>
        </p:spPr>
        <p:txBody>
          <a:bodyPr/>
          <a:lstStyle/>
          <a:p>
            <a:r>
              <a:rPr lang="en-GB" dirty="0" err="1" smtClean="0"/>
              <a:t>Clin</a:t>
            </a:r>
            <a:r>
              <a:rPr lang="en-GB" dirty="0" smtClean="0"/>
              <a:t>/path</a:t>
            </a:r>
            <a:r>
              <a:rPr lang="en-GB" dirty="0"/>
              <a:t>, </a:t>
            </a:r>
            <a:r>
              <a:rPr lang="en-GB" dirty="0" err="1"/>
              <a:t>clinicopathological</a:t>
            </a:r>
            <a:r>
              <a:rPr lang="en-GB" dirty="0"/>
              <a:t> features; </a:t>
            </a:r>
            <a:r>
              <a:rPr lang="en-GB" dirty="0" smtClean="0"/>
              <a:t/>
            </a:r>
            <a:br>
              <a:rPr lang="en-GB" dirty="0" smtClean="0"/>
            </a:br>
            <a:r>
              <a:rPr lang="en-GB" dirty="0" err="1" smtClean="0"/>
              <a:t>mol</a:t>
            </a:r>
            <a:r>
              <a:rPr lang="en-GB" dirty="0"/>
              <a:t>, molecular; </a:t>
            </a:r>
            <a:r>
              <a:rPr lang="en-GB" dirty="0" err="1"/>
              <a:t>val</a:t>
            </a:r>
            <a:r>
              <a:rPr lang="en-GB" dirty="0"/>
              <a:t>, validation. </a:t>
            </a:r>
          </a:p>
        </p:txBody>
      </p:sp>
    </p:spTree>
    <p:extLst>
      <p:ext uri="{BB962C8B-B14F-4D97-AF65-F5344CB8AC3E}">
        <p14:creationId xmlns:p14="http://schemas.microsoft.com/office/powerpoint/2010/main" val="462199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Liver metastases</a:t>
            </a:r>
            <a:endParaRPr lang="en-GB" dirty="0"/>
          </a:p>
        </p:txBody>
      </p:sp>
      <p:sp>
        <p:nvSpPr>
          <p:cNvPr id="2" name="Text Placeholder 1"/>
          <p:cNvSpPr>
            <a:spLocks noGrp="1"/>
          </p:cNvSpPr>
          <p:nvPr>
            <p:ph type="body" idx="1"/>
          </p:nvPr>
        </p:nvSpPr>
        <p:spPr/>
        <p:txBody>
          <a:bodyPr/>
          <a:lstStyle/>
          <a:p>
            <a:r>
              <a:rPr lang="en-US" dirty="0"/>
              <a:t>COLORECTAL </a:t>
            </a:r>
            <a:r>
              <a:rPr lang="en-US" dirty="0" smtClean="0"/>
              <a:t>CANCER</a:t>
            </a:r>
            <a:endParaRPr lang="en-GB" dirty="0"/>
          </a:p>
        </p:txBody>
      </p:sp>
    </p:spTree>
    <p:extLst>
      <p:ext uri="{BB962C8B-B14F-4D97-AF65-F5344CB8AC3E}">
        <p14:creationId xmlns:p14="http://schemas.microsoft.com/office/powerpoint/2010/main" val="1090078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3512: FOLFIRINOX </a:t>
            </a:r>
            <a:r>
              <a:rPr lang="en-GB" dirty="0"/>
              <a:t>combined to targeted therapy according RAS status for colorectal cancer patients with liver metastases initially non-resectable: A phase II randomized Study—</a:t>
            </a:r>
            <a:r>
              <a:rPr lang="en-GB" dirty="0" err="1"/>
              <a:t>Prodige</a:t>
            </a:r>
            <a:r>
              <a:rPr lang="en-GB" dirty="0"/>
              <a:t> 14 – accord 21 (METHEP-2), a </a:t>
            </a:r>
            <a:r>
              <a:rPr lang="en-GB" dirty="0" err="1"/>
              <a:t>unicancer</a:t>
            </a:r>
            <a:r>
              <a:rPr lang="en-GB" dirty="0"/>
              <a:t> GI </a:t>
            </a:r>
            <a:r>
              <a:rPr lang="en-GB" dirty="0" smtClean="0"/>
              <a:t>trial</a:t>
            </a:r>
            <a:r>
              <a:rPr lang="en-GB" dirty="0"/>
              <a:t> </a:t>
            </a:r>
            <a:r>
              <a:rPr lang="en-GB" dirty="0" smtClean="0"/>
              <a:t>– </a:t>
            </a:r>
            <a:r>
              <a:rPr lang="en-GB" dirty="0" err="1" smtClean="0"/>
              <a:t>Ychou</a:t>
            </a:r>
            <a:r>
              <a:rPr lang="en-GB" dirty="0" smtClean="0"/>
              <a:t> M, et al</a:t>
            </a:r>
            <a:endParaRPr lang="en-GB" dirty="0"/>
          </a:p>
        </p:txBody>
      </p:sp>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en-GB" b="1" kern="1200" dirty="0">
                <a:latin typeface="Arial" charset="0"/>
                <a:cs typeface="Arial" charset="0"/>
              </a:rPr>
              <a:t>Study objective</a:t>
            </a:r>
            <a:r>
              <a:rPr lang="en-GB" kern="1200" dirty="0">
                <a:latin typeface="Arial" charset="0"/>
                <a:cs typeface="Arial" charset="0"/>
              </a:rPr>
              <a:t> </a:t>
            </a:r>
          </a:p>
          <a:p>
            <a:r>
              <a:rPr lang="en-GB" dirty="0" smtClean="0"/>
              <a:t>To assess the </a:t>
            </a:r>
            <a:r>
              <a:rPr lang="en-US" dirty="0" smtClean="0"/>
              <a:t>R0/R1 resection </a:t>
            </a:r>
            <a:r>
              <a:rPr lang="en-GB" dirty="0" smtClean="0"/>
              <a:t>rate of liver metastases</a:t>
            </a:r>
            <a:r>
              <a:rPr lang="en-US" dirty="0" smtClean="0"/>
              <a:t> with </a:t>
            </a:r>
            <a:r>
              <a:rPr lang="en-GB" dirty="0"/>
              <a:t>dual (</a:t>
            </a:r>
            <a:r>
              <a:rPr lang="en-GB" dirty="0" smtClean="0"/>
              <a:t>FOLFIRI/FOLFOX4</a:t>
            </a:r>
            <a:r>
              <a:rPr lang="en-GB" dirty="0"/>
              <a:t>) </a:t>
            </a:r>
            <a:r>
              <a:rPr lang="en-GB" dirty="0" smtClean="0"/>
              <a:t>vs triple (</a:t>
            </a:r>
            <a:r>
              <a:rPr lang="en-GB" altLang="zh-CN" dirty="0" smtClean="0">
                <a:ea typeface="SimSun" pitchFamily="2" charset="-122"/>
              </a:rPr>
              <a:t>FOLFIRINOX</a:t>
            </a:r>
            <a:r>
              <a:rPr lang="en-GB" dirty="0" smtClean="0"/>
              <a:t>) CT in </a:t>
            </a:r>
            <a:r>
              <a:rPr lang="en-GB" dirty="0"/>
              <a:t>patients with</a:t>
            </a:r>
            <a:r>
              <a:rPr lang="en-GB" dirty="0" smtClean="0"/>
              <a:t> CRC and initially unresectable liver metastases</a:t>
            </a:r>
            <a:endParaRPr lang="en-GB" dirty="0"/>
          </a:p>
        </p:txBody>
      </p:sp>
      <p:sp>
        <p:nvSpPr>
          <p:cNvPr id="14" name="Text Placeholder 13"/>
          <p:cNvSpPr>
            <a:spLocks noGrp="1"/>
          </p:cNvSpPr>
          <p:nvPr>
            <p:ph type="body" sz="quarter" idx="10"/>
          </p:nvPr>
        </p:nvSpPr>
        <p:spPr>
          <a:xfrm>
            <a:off x="365125" y="6096000"/>
            <a:ext cx="4490811" cy="487363"/>
          </a:xfrm>
        </p:spPr>
        <p:txBody>
          <a:bodyPr/>
          <a:lstStyle/>
          <a:p>
            <a:r>
              <a:rPr lang="en-GB" dirty="0" smtClean="0"/>
              <a:t>*(K)RAS WT: cetuximab; RAS mutant: bevacizumab.</a:t>
            </a:r>
          </a:p>
          <a:p>
            <a:r>
              <a:rPr lang="en-GB" dirty="0" smtClean="0"/>
              <a:t>BEV, bevacizumab; CET, cetuximab.</a:t>
            </a:r>
            <a:endParaRPr lang="en-GB" dirty="0"/>
          </a:p>
        </p:txBody>
      </p:sp>
      <p:sp>
        <p:nvSpPr>
          <p:cNvPr id="15" name="Text Placeholder 14"/>
          <p:cNvSpPr>
            <a:spLocks noGrp="1"/>
          </p:cNvSpPr>
          <p:nvPr>
            <p:ph type="body" sz="quarter" idx="11"/>
          </p:nvPr>
        </p:nvSpPr>
        <p:spPr/>
        <p:txBody>
          <a:bodyPr/>
          <a:lstStyle/>
          <a:p>
            <a:r>
              <a:rPr lang="en-GB" dirty="0" err="1" smtClean="0"/>
              <a:t>Ychou</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3512</a:t>
            </a:r>
            <a:endParaRPr lang="en-GB" dirty="0"/>
          </a:p>
        </p:txBody>
      </p:sp>
      <p:sp>
        <p:nvSpPr>
          <p:cNvPr id="7" name="Oval 14"/>
          <p:cNvSpPr>
            <a:spLocks noChangeArrowheads="1"/>
          </p:cNvSpPr>
          <p:nvPr/>
        </p:nvSpPr>
        <p:spPr bwMode="auto">
          <a:xfrm>
            <a:off x="4212933" y="34774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8" name="AutoShape 15"/>
          <p:cNvCxnSpPr>
            <a:cxnSpLocks noChangeShapeType="1"/>
          </p:cNvCxnSpPr>
          <p:nvPr/>
        </p:nvCxnSpPr>
        <p:spPr bwMode="auto">
          <a:xfrm rot="5400000" flipH="1" flipV="1">
            <a:off x="4440644" y="2911466"/>
            <a:ext cx="663905" cy="468000"/>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257722" y="254919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0" name="Content Placeholder 26"/>
          <p:cNvSpPr txBox="1">
            <a:spLocks/>
          </p:cNvSpPr>
          <p:nvPr/>
        </p:nvSpPr>
        <p:spPr bwMode="auto">
          <a:xfrm>
            <a:off x="5127332" y="3307650"/>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600" dirty="0" smtClean="0">
                <a:solidFill>
                  <a:srgbClr val="4D4D4D"/>
                </a:solidFill>
                <a:latin typeface="Arial"/>
              </a:rPr>
              <a:t>KRAS</a:t>
            </a:r>
            <a:endParaRPr lang="en-GB" sz="1600" dirty="0">
              <a:solidFill>
                <a:srgbClr val="4D4D4D"/>
              </a:solidFill>
              <a:latin typeface="Arial"/>
            </a:endParaRPr>
          </a:p>
          <a:p>
            <a:pPr marL="203200" indent="-203200">
              <a:spcBef>
                <a:spcPts val="0"/>
              </a:spcBef>
              <a:spcAft>
                <a:spcPts val="400"/>
              </a:spcAft>
              <a:buFont typeface="Arial" pitchFamily="34" charset="0"/>
              <a:buChar char="•"/>
              <a:defRPr/>
            </a:pPr>
            <a:r>
              <a:rPr lang="en-GB" sz="1600" dirty="0">
                <a:solidFill>
                  <a:srgbClr val="4D4D4D"/>
                </a:solidFill>
                <a:latin typeface="Arial"/>
              </a:rPr>
              <a:t>RAS (from 02 Dec 2013)</a:t>
            </a:r>
          </a:p>
        </p:txBody>
      </p:sp>
      <p:cxnSp>
        <p:nvCxnSpPr>
          <p:cNvPr id="11" name="AutoShape 19"/>
          <p:cNvCxnSpPr>
            <a:cxnSpLocks noChangeShapeType="1"/>
          </p:cNvCxnSpPr>
          <p:nvPr/>
        </p:nvCxnSpPr>
        <p:spPr bwMode="auto">
          <a:xfrm>
            <a:off x="3956210" y="3769518"/>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685087" y="2813513"/>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006596" y="2403144"/>
            <a:ext cx="296401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Dual CT</a:t>
            </a:r>
            <a:r>
              <a:rPr lang="en-GB" altLang="zh-CN" dirty="0" smtClean="0">
                <a:solidFill>
                  <a:srgbClr val="FFFFFF"/>
                </a:solidFill>
                <a:ea typeface="SimSun" pitchFamily="2" charset="-122"/>
              </a:rPr>
              <a:t> (FOLFIRI [n=56] or </a:t>
            </a:r>
            <a:r>
              <a:rPr lang="en-GB" altLang="zh-CN" dirty="0">
                <a:solidFill>
                  <a:srgbClr val="FFFFFF"/>
                </a:solidFill>
                <a:ea typeface="SimSun" pitchFamily="2" charset="-122"/>
              </a:rPr>
              <a:t>FOLFOX4 </a:t>
            </a:r>
            <a:r>
              <a:rPr lang="en-GB" altLang="zh-CN" dirty="0" smtClean="0">
                <a:solidFill>
                  <a:srgbClr val="FFFFFF"/>
                </a:solidFill>
                <a:ea typeface="SimSun" pitchFamily="2" charset="-122"/>
              </a:rPr>
              <a:t>[n=70])</a:t>
            </a:r>
          </a:p>
          <a:p>
            <a:pPr algn="ctr" defTabSz="892175" eaLnBrk="0" hangingPunct="0"/>
            <a:r>
              <a:rPr lang="en-GB" altLang="zh-CN" dirty="0" smtClean="0">
                <a:solidFill>
                  <a:srgbClr val="FFFFFF"/>
                </a:solidFill>
                <a:ea typeface="SimSun" pitchFamily="2" charset="-122"/>
              </a:rPr>
              <a:t>+ BEV/CET*)</a:t>
            </a:r>
            <a:endParaRPr lang="en-GB" altLang="zh-CN" dirty="0">
              <a:solidFill>
                <a:srgbClr val="FFFFFF"/>
              </a:solidFill>
              <a:ea typeface="SimSun" pitchFamily="2" charset="-122"/>
            </a:endParaRPr>
          </a:p>
        </p:txBody>
      </p:sp>
      <p:sp>
        <p:nvSpPr>
          <p:cNvPr id="16" name="AutoShape 9"/>
          <p:cNvSpPr>
            <a:spLocks noChangeArrowheads="1"/>
          </p:cNvSpPr>
          <p:nvPr/>
        </p:nvSpPr>
        <p:spPr bwMode="auto">
          <a:xfrm>
            <a:off x="271396" y="2223448"/>
            <a:ext cx="3684896"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Histologically proven </a:t>
            </a:r>
            <a:r>
              <a:rPr lang="en-GB" altLang="zh-CN" dirty="0" err="1" smtClean="0">
                <a:solidFill>
                  <a:srgbClr val="FFFFFF"/>
                </a:solidFill>
                <a:ea typeface="SimSun" pitchFamily="2" charset="-122"/>
              </a:rPr>
              <a:t>mCRC</a:t>
            </a:r>
            <a:r>
              <a:rPr lang="en-GB" altLang="zh-CN" dirty="0" smtClean="0">
                <a:solidFill>
                  <a:srgbClr val="FFFFFF"/>
                </a:solidFill>
                <a:ea typeface="SimSun" pitchFamily="2" charset="-122"/>
              </a:rPr>
              <a:t> </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Resectable/resected 1°tumour</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Synchronous/</a:t>
            </a:r>
            <a:r>
              <a:rPr lang="en-GB" altLang="zh-CN" dirty="0" err="1" smtClean="0">
                <a:solidFill>
                  <a:srgbClr val="FFFFFF"/>
                </a:solidFill>
                <a:ea typeface="SimSun" pitchFamily="2" charset="-122"/>
              </a:rPr>
              <a:t>metachronous</a:t>
            </a:r>
            <a:r>
              <a:rPr lang="en-GB" altLang="zh-CN" dirty="0" smtClean="0">
                <a:solidFill>
                  <a:srgbClr val="FFFFFF"/>
                </a:solidFill>
                <a:ea typeface="SimSun" pitchFamily="2" charset="-122"/>
              </a:rPr>
              <a:t> liver metastases (LMs)</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Non-resectable, with curative intent, </a:t>
            </a:r>
            <a:r>
              <a:rPr lang="en-GB" altLang="zh-CN" dirty="0">
                <a:solidFill>
                  <a:srgbClr val="FFFFFF"/>
                </a:solidFill>
                <a:ea typeface="SimSun" pitchFamily="2" charset="-122"/>
              </a:rPr>
              <a:t>liver metastases</a:t>
            </a:r>
            <a:endParaRPr lang="en-GB"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1–3 lung metastases ≤2 cm</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(n=256)</a:t>
            </a:r>
            <a:endParaRPr lang="en-GB" altLang="zh-CN" dirty="0">
              <a:solidFill>
                <a:srgbClr val="FFFFFF"/>
              </a:solidFill>
              <a:ea typeface="SimSun" pitchFamily="2" charset="-122"/>
            </a:endParaRPr>
          </a:p>
        </p:txBody>
      </p:sp>
      <p:sp>
        <p:nvSpPr>
          <p:cNvPr id="17" name="Rectangle 9"/>
          <p:cNvSpPr txBox="1">
            <a:spLocks noChangeArrowheads="1"/>
          </p:cNvSpPr>
          <p:nvPr/>
        </p:nvSpPr>
        <p:spPr bwMode="auto">
          <a:xfrm>
            <a:off x="365124" y="5385416"/>
            <a:ext cx="4130676" cy="72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Resection rate (R0 or R1)</a:t>
            </a:r>
          </a:p>
          <a:p>
            <a:pPr>
              <a:buClr>
                <a:srgbClr val="043882"/>
              </a:buClr>
            </a:pPr>
            <a:endParaRPr lang="en-GB" kern="0" dirty="0" smtClean="0"/>
          </a:p>
        </p:txBody>
      </p:sp>
      <p:sp>
        <p:nvSpPr>
          <p:cNvPr id="18" name="Content Placeholder 26"/>
          <p:cNvSpPr txBox="1">
            <a:spLocks/>
          </p:cNvSpPr>
          <p:nvPr/>
        </p:nvSpPr>
        <p:spPr>
          <a:xfrm>
            <a:off x="4648200" y="5385416"/>
            <a:ext cx="4130675" cy="72423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 Safety</a:t>
            </a:r>
          </a:p>
        </p:txBody>
      </p:sp>
      <p:cxnSp>
        <p:nvCxnSpPr>
          <p:cNvPr id="19" name="AutoShape 16"/>
          <p:cNvCxnSpPr>
            <a:cxnSpLocks noChangeShapeType="1"/>
          </p:cNvCxnSpPr>
          <p:nvPr/>
        </p:nvCxnSpPr>
        <p:spPr bwMode="auto">
          <a:xfrm rot="16200000" flipH="1">
            <a:off x="4438593" y="4161621"/>
            <a:ext cx="668006" cy="468000"/>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57722" y="446530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1" name="AutoShape 20"/>
          <p:cNvCxnSpPr>
            <a:cxnSpLocks noChangeShapeType="1"/>
          </p:cNvCxnSpPr>
          <p:nvPr/>
        </p:nvCxnSpPr>
        <p:spPr bwMode="auto">
          <a:xfrm>
            <a:off x="7685087" y="472962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5006596" y="4319256"/>
            <a:ext cx="296226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smtClean="0">
                <a:solidFill>
                  <a:srgbClr val="4D4D4D"/>
                </a:solidFill>
                <a:ea typeface="SimSun" pitchFamily="2" charset="-122"/>
              </a:rPr>
              <a:t>Triple CT</a:t>
            </a:r>
            <a:r>
              <a:rPr lang="en-GB" altLang="zh-CN" dirty="0" smtClean="0">
                <a:solidFill>
                  <a:srgbClr val="4D4D4D"/>
                </a:solidFill>
                <a:ea typeface="SimSun" pitchFamily="2" charset="-122"/>
              </a:rPr>
              <a:t> (FOLFIRINOX</a:t>
            </a:r>
            <a:r>
              <a:rPr lang="en-GB" altLang="zh-CN" dirty="0">
                <a:solidFill>
                  <a:srgbClr val="4D4D4D"/>
                </a:solidFill>
                <a:ea typeface="SimSun" pitchFamily="2" charset="-122"/>
              </a:rPr>
              <a:t>) + BEV/CET* </a:t>
            </a:r>
            <a:r>
              <a:rPr lang="en-GB" altLang="zh-CN" dirty="0" smtClean="0">
                <a:solidFill>
                  <a:srgbClr val="4D4D4D"/>
                </a:solidFill>
                <a:ea typeface="SimSun" pitchFamily="2" charset="-122"/>
              </a:rPr>
              <a:t>(n=130)</a:t>
            </a:r>
            <a:endParaRPr lang="en-GB" altLang="zh-CN"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2534109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3512: FOLFIRINOX </a:t>
            </a:r>
            <a:r>
              <a:rPr lang="en-GB" dirty="0"/>
              <a:t>combined to targeted therapy according RAS status for colorectal cancer patients with liver metastases initially non-resectable: A phase II randomized Study—</a:t>
            </a:r>
            <a:r>
              <a:rPr lang="en-GB" dirty="0" err="1"/>
              <a:t>Prodige</a:t>
            </a:r>
            <a:r>
              <a:rPr lang="en-GB" dirty="0"/>
              <a:t> 14 – accord 21 (METHEP-2), a </a:t>
            </a:r>
            <a:r>
              <a:rPr lang="en-GB" dirty="0" err="1"/>
              <a:t>unicancer</a:t>
            </a:r>
            <a:r>
              <a:rPr lang="en-GB" dirty="0"/>
              <a:t> GI </a:t>
            </a:r>
            <a:r>
              <a:rPr lang="en-GB" dirty="0" smtClean="0"/>
              <a:t>trial</a:t>
            </a:r>
            <a:r>
              <a:rPr lang="en-GB" dirty="0"/>
              <a:t> </a:t>
            </a:r>
            <a:r>
              <a:rPr lang="en-GB" dirty="0" smtClean="0"/>
              <a:t>– </a:t>
            </a:r>
            <a:r>
              <a:rPr lang="en-GB" dirty="0" err="1" smtClean="0"/>
              <a:t>Ychou</a:t>
            </a:r>
            <a:r>
              <a:rPr lang="en-GB" dirty="0" smtClean="0"/>
              <a:t> M, et al</a:t>
            </a:r>
            <a:endParaRPr lang="en-GB" dirty="0"/>
          </a:p>
        </p:txBody>
      </p:sp>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en-GB" b="1" kern="1200" dirty="0" smtClean="0">
                <a:latin typeface="Arial" charset="0"/>
                <a:cs typeface="Arial" charset="0"/>
              </a:rPr>
              <a:t>Key results</a:t>
            </a:r>
            <a:endParaRPr lang="en-GB" kern="1200" dirty="0">
              <a:latin typeface="Arial" charset="0"/>
              <a:cs typeface="Arial" charset="0"/>
            </a:endParaRPr>
          </a:p>
          <a:p>
            <a:endParaRPr lang="en-GB" b="1" dirty="0" smtClean="0"/>
          </a:p>
          <a:p>
            <a:pPr marL="0" indent="0">
              <a:buNone/>
            </a:pPr>
            <a:endParaRPr lang="en-GB" dirty="0"/>
          </a:p>
        </p:txBody>
      </p:sp>
      <p:sp>
        <p:nvSpPr>
          <p:cNvPr id="14" name="Text Placeholder 13"/>
          <p:cNvSpPr>
            <a:spLocks noGrp="1"/>
          </p:cNvSpPr>
          <p:nvPr>
            <p:ph type="body" sz="quarter" idx="10"/>
          </p:nvPr>
        </p:nvSpPr>
        <p:spPr>
          <a:xfrm>
            <a:off x="365125" y="6096000"/>
            <a:ext cx="4130675" cy="487363"/>
          </a:xfrm>
        </p:spPr>
        <p:txBody>
          <a:bodyPr/>
          <a:lstStyle/>
          <a:p>
            <a:r>
              <a:rPr lang="en-GB" dirty="0"/>
              <a:t>*</a:t>
            </a:r>
            <a:r>
              <a:rPr lang="en-US" dirty="0"/>
              <a:t>Log rank stratified. </a:t>
            </a:r>
            <a:r>
              <a:rPr lang="en-GB" dirty="0" smtClean="0"/>
              <a:t>NE, not evaluable. LM, liver metastases.</a:t>
            </a:r>
            <a:endParaRPr lang="en-GB" dirty="0"/>
          </a:p>
        </p:txBody>
      </p:sp>
      <p:sp>
        <p:nvSpPr>
          <p:cNvPr id="15" name="Text Placeholder 14"/>
          <p:cNvSpPr>
            <a:spLocks noGrp="1"/>
          </p:cNvSpPr>
          <p:nvPr>
            <p:ph type="body" sz="quarter" idx="11"/>
          </p:nvPr>
        </p:nvSpPr>
        <p:spPr/>
        <p:txBody>
          <a:bodyPr/>
          <a:lstStyle/>
          <a:p>
            <a:r>
              <a:rPr lang="en-GB" dirty="0" err="1" smtClean="0"/>
              <a:t>Ychou</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3512</a:t>
            </a:r>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val="2733872592"/>
              </p:ext>
            </p:extLst>
          </p:nvPr>
        </p:nvGraphicFramePr>
        <p:xfrm>
          <a:off x="369888" y="1600200"/>
          <a:ext cx="8408988" cy="1219200"/>
        </p:xfrm>
        <a:graphic>
          <a:graphicData uri="http://schemas.openxmlformats.org/drawingml/2006/table">
            <a:tbl>
              <a:tblPr firstRow="1" bandRow="1">
                <a:tableStyleId>{69012ECD-51FC-41F1-AA8D-1B2483CD663E}</a:tableStyleId>
              </a:tblPr>
              <a:tblGrid>
                <a:gridCol w="2373312"/>
                <a:gridCol w="1508919"/>
                <a:gridCol w="1508919"/>
                <a:gridCol w="1508919"/>
                <a:gridCol w="1508919"/>
              </a:tblGrid>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 arm</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Targeted therapy type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Dual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Triple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Bevacizumab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Cetuximab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LM R0/R1 resection rate,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32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12" name="Group 88"/>
          <p:cNvGraphicFramePr>
            <a:graphicFrameLocks noGrp="1"/>
          </p:cNvGraphicFramePr>
          <p:nvPr>
            <p:extLst>
              <p:ext uri="{D42A27DB-BD31-4B8C-83A1-F6EECF244321}">
                <p14:modId xmlns:p14="http://schemas.microsoft.com/office/powerpoint/2010/main" val="2689669277"/>
              </p:ext>
            </p:extLst>
          </p:nvPr>
        </p:nvGraphicFramePr>
        <p:xfrm>
          <a:off x="5486399" y="3733800"/>
          <a:ext cx="3352802" cy="1463040"/>
        </p:xfrm>
        <a:graphic>
          <a:graphicData uri="http://schemas.openxmlformats.org/drawingml/2006/table">
            <a:tbl>
              <a:tblPr firstRow="1" bandRow="1">
                <a:tableStyleId>{69012ECD-51FC-41F1-AA8D-1B2483CD663E}</a:tableStyleId>
              </a:tblPr>
              <a:tblGrid>
                <a:gridCol w="1212716"/>
                <a:gridCol w="1201677"/>
                <a:gridCol w="938409"/>
              </a:tblGrid>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Dual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Triple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err="1" smtClean="0">
                          <a:ln>
                            <a:noFill/>
                          </a:ln>
                          <a:solidFill>
                            <a:schemeClr val="tx1"/>
                          </a:solidFill>
                          <a:effectLst/>
                          <a:latin typeface="Arial" charset="0"/>
                          <a:cs typeface="Arial" charset="0"/>
                        </a:rPr>
                        <a:t>mOS</a:t>
                      </a:r>
                      <a:r>
                        <a:rPr kumimoji="0" lang="en-GB" sz="1100" b="0" i="0" u="none" strike="noStrike" cap="none" normalizeH="0" baseline="0" dirty="0" smtClean="0">
                          <a:ln>
                            <a:noFill/>
                          </a:ln>
                          <a:solidFill>
                            <a:schemeClr val="tx1"/>
                          </a:solidFill>
                          <a:effectLst/>
                          <a:latin typeface="Arial" charset="0"/>
                          <a:cs typeface="Arial" charset="0"/>
                        </a:rPr>
                        <a:t>, months </a:t>
                      </a:r>
                      <a:br>
                        <a:rPr kumimoji="0" lang="en-GB" sz="1100" b="0" i="0" u="none" strike="noStrike" cap="none" normalizeH="0" baseline="0" dirty="0" smtClean="0">
                          <a:ln>
                            <a:noFill/>
                          </a:ln>
                          <a:solidFill>
                            <a:schemeClr val="tx1"/>
                          </a:solidFill>
                          <a:effectLst/>
                          <a:latin typeface="Arial" charset="0"/>
                          <a:cs typeface="Arial" charset="0"/>
                        </a:rPr>
                      </a:br>
                      <a:r>
                        <a:rPr kumimoji="0" lang="en-GB" sz="1100" b="0" i="0" u="none" strike="noStrike" cap="none" normalizeH="0" baseline="0" dirty="0" smtClean="0">
                          <a:ln>
                            <a:noFill/>
                          </a:ln>
                          <a:solidFill>
                            <a:schemeClr val="tx1"/>
                          </a:solidFill>
                          <a:effectLst/>
                          <a:latin typeface="Arial" charset="0"/>
                          <a:cs typeface="Arial" charset="0"/>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100" dirty="0" smtClean="0"/>
                        <a:t>36 </a:t>
                      </a:r>
                      <a:br>
                        <a:rPr lang="en-GB" sz="1100" dirty="0" smtClean="0"/>
                      </a:br>
                      <a:r>
                        <a:rPr lang="en-GB" sz="1100" dirty="0" smtClean="0"/>
                        <a:t>(23.5,</a:t>
                      </a:r>
                      <a:r>
                        <a:rPr lang="en-GB" sz="1100" baseline="0" dirty="0" smtClean="0"/>
                        <a:t> </a:t>
                      </a:r>
                      <a:r>
                        <a:rPr lang="en-GB" sz="1100" dirty="0" smtClean="0"/>
                        <a:t>40.6)</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r>
              <a:tr h="2032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0.048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1-year OS,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2-year OS,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bl>
          </a:graphicData>
        </a:graphic>
      </p:graphicFrame>
      <p:grpSp>
        <p:nvGrpSpPr>
          <p:cNvPr id="18" name="Group 17"/>
          <p:cNvGrpSpPr/>
          <p:nvPr/>
        </p:nvGrpSpPr>
        <p:grpSpPr>
          <a:xfrm>
            <a:off x="342190" y="3300309"/>
            <a:ext cx="4905318" cy="2970073"/>
            <a:chOff x="342190" y="3300309"/>
            <a:chExt cx="4905318" cy="2970073"/>
          </a:xfrm>
        </p:grpSpPr>
        <p:sp>
          <p:nvSpPr>
            <p:cNvPr id="19" name="TextBox 18"/>
            <p:cNvSpPr txBox="1"/>
            <p:nvPr/>
          </p:nvSpPr>
          <p:spPr>
            <a:xfrm>
              <a:off x="682593" y="3300309"/>
              <a:ext cx="213198" cy="184666"/>
            </a:xfrm>
            <a:prstGeom prst="rect">
              <a:avLst/>
            </a:prstGeom>
            <a:noFill/>
          </p:spPr>
          <p:txBody>
            <a:bodyPr wrap="none" lIns="0" tIns="0" rIns="0" bIns="0" rtlCol="0" anchor="ctr" anchorCtr="0">
              <a:spAutoFit/>
            </a:bodyPr>
            <a:lstStyle/>
            <a:p>
              <a:pPr algn="r"/>
              <a:r>
                <a:rPr lang="en-US" sz="1200" dirty="0">
                  <a:solidFill>
                    <a:srgbClr val="4D4D4D"/>
                  </a:solidFill>
                </a:rPr>
                <a:t>1.0</a:t>
              </a:r>
              <a:endParaRPr lang="en-GB" sz="1200" dirty="0">
                <a:solidFill>
                  <a:srgbClr val="4D4D4D"/>
                </a:solidFill>
              </a:endParaRPr>
            </a:p>
          </p:txBody>
        </p:sp>
        <p:sp>
          <p:nvSpPr>
            <p:cNvPr id="20" name="TextBox 19"/>
            <p:cNvSpPr txBox="1"/>
            <p:nvPr/>
          </p:nvSpPr>
          <p:spPr>
            <a:xfrm rot="16200000">
              <a:off x="-167405" y="4458344"/>
              <a:ext cx="1203856" cy="184666"/>
            </a:xfrm>
            <a:prstGeom prst="rect">
              <a:avLst/>
            </a:prstGeom>
            <a:noFill/>
          </p:spPr>
          <p:txBody>
            <a:bodyPr wrap="none" lIns="0" tIns="0" rIns="0" bIns="0" rtlCol="0" anchor="ctr" anchorCtr="0">
              <a:spAutoFit/>
            </a:bodyPr>
            <a:lstStyle/>
            <a:p>
              <a:pPr algn="ctr"/>
              <a:r>
                <a:rPr lang="en-US" sz="1200" b="1" dirty="0">
                  <a:solidFill>
                    <a:srgbClr val="4D4D4D"/>
                  </a:solidFill>
                </a:rPr>
                <a:t>Survival rate (%)</a:t>
              </a:r>
              <a:endParaRPr lang="en-GB" sz="1200" b="1" dirty="0">
                <a:solidFill>
                  <a:srgbClr val="4D4D4D"/>
                </a:solidFill>
              </a:endParaRPr>
            </a:p>
          </p:txBody>
        </p:sp>
        <p:sp>
          <p:nvSpPr>
            <p:cNvPr id="21" name="TextBox 20"/>
            <p:cNvSpPr txBox="1"/>
            <p:nvPr/>
          </p:nvSpPr>
          <p:spPr>
            <a:xfrm>
              <a:off x="682593" y="5609493"/>
              <a:ext cx="213198" cy="184666"/>
            </a:xfrm>
            <a:prstGeom prst="rect">
              <a:avLst/>
            </a:prstGeom>
            <a:noFill/>
          </p:spPr>
          <p:txBody>
            <a:bodyPr wrap="none" lIns="0" tIns="0" rIns="0" bIns="0" rtlCol="0" anchor="ctr" anchorCtr="0">
              <a:spAutoFit/>
            </a:bodyPr>
            <a:lstStyle/>
            <a:p>
              <a:pPr algn="r"/>
              <a:r>
                <a:rPr lang="en-US" sz="1200" dirty="0">
                  <a:solidFill>
                    <a:srgbClr val="4D4D4D"/>
                  </a:solidFill>
                </a:rPr>
                <a:t>0.0</a:t>
              </a:r>
              <a:endParaRPr lang="en-GB" sz="1200" dirty="0">
                <a:solidFill>
                  <a:srgbClr val="4D4D4D"/>
                </a:solidFill>
              </a:endParaRPr>
            </a:p>
          </p:txBody>
        </p:sp>
        <p:sp>
          <p:nvSpPr>
            <p:cNvPr id="22" name="TextBox 21"/>
            <p:cNvSpPr txBox="1"/>
            <p:nvPr/>
          </p:nvSpPr>
          <p:spPr>
            <a:xfrm>
              <a:off x="682593" y="3762146"/>
              <a:ext cx="213198" cy="184666"/>
            </a:xfrm>
            <a:prstGeom prst="rect">
              <a:avLst/>
            </a:prstGeom>
            <a:noFill/>
          </p:spPr>
          <p:txBody>
            <a:bodyPr wrap="none" lIns="0" tIns="0" rIns="0" bIns="0" rtlCol="0" anchor="ctr" anchorCtr="0">
              <a:spAutoFit/>
            </a:bodyPr>
            <a:lstStyle/>
            <a:p>
              <a:pPr algn="r"/>
              <a:r>
                <a:rPr lang="en-US" sz="1200" dirty="0">
                  <a:solidFill>
                    <a:srgbClr val="4D4D4D"/>
                  </a:solidFill>
                </a:rPr>
                <a:t>0.8</a:t>
              </a:r>
              <a:endParaRPr lang="en-GB" sz="1200" dirty="0">
                <a:solidFill>
                  <a:srgbClr val="4D4D4D"/>
                </a:solidFill>
              </a:endParaRPr>
            </a:p>
          </p:txBody>
        </p:sp>
        <p:sp>
          <p:nvSpPr>
            <p:cNvPr id="23" name="TextBox 22"/>
            <p:cNvSpPr txBox="1"/>
            <p:nvPr/>
          </p:nvSpPr>
          <p:spPr>
            <a:xfrm>
              <a:off x="682593" y="4223983"/>
              <a:ext cx="213198" cy="184666"/>
            </a:xfrm>
            <a:prstGeom prst="rect">
              <a:avLst/>
            </a:prstGeom>
            <a:noFill/>
          </p:spPr>
          <p:txBody>
            <a:bodyPr wrap="none" lIns="0" tIns="0" rIns="0" bIns="0" rtlCol="0" anchor="ctr" anchorCtr="0">
              <a:spAutoFit/>
            </a:bodyPr>
            <a:lstStyle/>
            <a:p>
              <a:pPr algn="r"/>
              <a:r>
                <a:rPr lang="en-US" sz="1200" dirty="0">
                  <a:solidFill>
                    <a:srgbClr val="4D4D4D"/>
                  </a:solidFill>
                </a:rPr>
                <a:t>0.6</a:t>
              </a:r>
              <a:endParaRPr lang="en-GB" sz="1200" dirty="0">
                <a:solidFill>
                  <a:srgbClr val="4D4D4D"/>
                </a:solidFill>
              </a:endParaRPr>
            </a:p>
          </p:txBody>
        </p:sp>
        <p:sp>
          <p:nvSpPr>
            <p:cNvPr id="24" name="TextBox 23"/>
            <p:cNvSpPr txBox="1"/>
            <p:nvPr/>
          </p:nvSpPr>
          <p:spPr>
            <a:xfrm>
              <a:off x="682593" y="4685820"/>
              <a:ext cx="213198" cy="184666"/>
            </a:xfrm>
            <a:prstGeom prst="rect">
              <a:avLst/>
            </a:prstGeom>
            <a:noFill/>
          </p:spPr>
          <p:txBody>
            <a:bodyPr wrap="none" lIns="0" tIns="0" rIns="0" bIns="0" rtlCol="0" anchor="ctr" anchorCtr="0">
              <a:spAutoFit/>
            </a:bodyPr>
            <a:lstStyle/>
            <a:p>
              <a:pPr algn="r"/>
              <a:r>
                <a:rPr lang="en-US" sz="1200" dirty="0">
                  <a:solidFill>
                    <a:srgbClr val="4D4D4D"/>
                  </a:solidFill>
                </a:rPr>
                <a:t>0.4</a:t>
              </a:r>
              <a:endParaRPr lang="en-GB" sz="1200" dirty="0">
                <a:solidFill>
                  <a:srgbClr val="4D4D4D"/>
                </a:solidFill>
              </a:endParaRPr>
            </a:p>
          </p:txBody>
        </p:sp>
        <p:sp>
          <p:nvSpPr>
            <p:cNvPr id="25" name="TextBox 24"/>
            <p:cNvSpPr txBox="1"/>
            <p:nvPr/>
          </p:nvSpPr>
          <p:spPr>
            <a:xfrm>
              <a:off x="682593" y="5147657"/>
              <a:ext cx="213198" cy="184666"/>
            </a:xfrm>
            <a:prstGeom prst="rect">
              <a:avLst/>
            </a:prstGeom>
            <a:noFill/>
          </p:spPr>
          <p:txBody>
            <a:bodyPr wrap="none" lIns="0" tIns="0" rIns="0" bIns="0" rtlCol="0" anchor="ctr" anchorCtr="0">
              <a:spAutoFit/>
            </a:bodyPr>
            <a:lstStyle/>
            <a:p>
              <a:pPr algn="r"/>
              <a:r>
                <a:rPr lang="en-US" sz="1200" dirty="0">
                  <a:solidFill>
                    <a:srgbClr val="4D4D4D"/>
                  </a:solidFill>
                </a:rPr>
                <a:t>0.2</a:t>
              </a:r>
              <a:endParaRPr lang="en-GB" sz="1200" dirty="0">
                <a:solidFill>
                  <a:srgbClr val="4D4D4D"/>
                </a:solidFill>
              </a:endParaRPr>
            </a:p>
          </p:txBody>
        </p:sp>
        <p:grpSp>
          <p:nvGrpSpPr>
            <p:cNvPr id="26" name="Group 25"/>
            <p:cNvGrpSpPr/>
            <p:nvPr/>
          </p:nvGrpSpPr>
          <p:grpSpPr>
            <a:xfrm>
              <a:off x="925185" y="3389710"/>
              <a:ext cx="4243318" cy="2315004"/>
              <a:chOff x="777950" y="2104901"/>
              <a:chExt cx="3639215" cy="1985446"/>
            </a:xfrm>
          </p:grpSpPr>
          <p:cxnSp>
            <p:nvCxnSpPr>
              <p:cNvPr id="206" name="Straight Connector 205"/>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777950" y="25019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77950" y="289907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777950" y="32961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77950" y="369325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854534" y="3097623"/>
                <a:ext cx="356263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7" name="Freeform 26"/>
            <p:cNvSpPr/>
            <p:nvPr/>
          </p:nvSpPr>
          <p:spPr>
            <a:xfrm>
              <a:off x="1013526" y="3379270"/>
              <a:ext cx="4159776" cy="2325444"/>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sz="1200">
                <a:solidFill>
                  <a:srgbClr val="4D4D4D"/>
                </a:solidFill>
              </a:endParaRPr>
            </a:p>
          </p:txBody>
        </p:sp>
        <p:grpSp>
          <p:nvGrpSpPr>
            <p:cNvPr id="28" name="Group 27"/>
            <p:cNvGrpSpPr/>
            <p:nvPr/>
          </p:nvGrpSpPr>
          <p:grpSpPr>
            <a:xfrm>
              <a:off x="1013267" y="5706067"/>
              <a:ext cx="4148543" cy="83962"/>
              <a:chOff x="853503" y="4091507"/>
              <a:chExt cx="3557966" cy="72009"/>
            </a:xfrm>
          </p:grpSpPr>
          <p:cxnSp>
            <p:nvCxnSpPr>
              <p:cNvPr id="195" name="Straight Connector 194"/>
              <p:cNvCxnSpPr/>
              <p:nvPr/>
            </p:nvCxnSpPr>
            <p:spPr>
              <a:xfrm rot="16200000">
                <a:off x="817499"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6200000">
                <a:off x="1173296"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16200000">
                <a:off x="1529093"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16200000">
                <a:off x="1884890"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a:off x="2240687"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6200000">
                <a:off x="25964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6200000">
                <a:off x="2952281"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16200000">
                <a:off x="3308078"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6200000">
                <a:off x="3663875"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16200000">
                <a:off x="4019672"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6200000">
                <a:off x="4375465"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971963" y="5842720"/>
              <a:ext cx="84960" cy="184666"/>
            </a:xfrm>
            <a:prstGeom prst="rect">
              <a:avLst/>
            </a:prstGeom>
            <a:noFill/>
          </p:spPr>
          <p:txBody>
            <a:bodyPr wrap="none" lIns="0" tIns="0" rIns="0" bIns="0" rtlCol="0" anchor="ctr" anchorCtr="0">
              <a:spAutoFit/>
            </a:bodyPr>
            <a:lstStyle/>
            <a:p>
              <a:pPr algn="ctr"/>
              <a:r>
                <a:rPr lang="en-US" sz="1200" dirty="0">
                  <a:solidFill>
                    <a:srgbClr val="4D4D4D"/>
                  </a:solidFill>
                </a:rPr>
                <a:t>0</a:t>
              </a:r>
              <a:endParaRPr lang="en-GB" sz="1200" dirty="0">
                <a:solidFill>
                  <a:srgbClr val="4D4D4D"/>
                </a:solidFill>
              </a:endParaRPr>
            </a:p>
          </p:txBody>
        </p:sp>
        <p:sp>
          <p:nvSpPr>
            <p:cNvPr id="30" name="TextBox 29"/>
            <p:cNvSpPr txBox="1"/>
            <p:nvPr/>
          </p:nvSpPr>
          <p:spPr>
            <a:xfrm>
              <a:off x="1386774" y="5838555"/>
              <a:ext cx="84960" cy="184666"/>
            </a:xfrm>
            <a:prstGeom prst="rect">
              <a:avLst/>
            </a:prstGeom>
            <a:noFill/>
          </p:spPr>
          <p:txBody>
            <a:bodyPr wrap="none" lIns="0" tIns="0" rIns="0" bIns="0" rtlCol="0" anchor="ctr" anchorCtr="0">
              <a:spAutoFit/>
            </a:bodyPr>
            <a:lstStyle/>
            <a:p>
              <a:pPr algn="ctr"/>
              <a:r>
                <a:rPr lang="en-US" sz="1200" dirty="0">
                  <a:solidFill>
                    <a:srgbClr val="4D4D4D"/>
                  </a:solidFill>
                </a:rPr>
                <a:t>6</a:t>
              </a:r>
              <a:endParaRPr lang="en-GB" sz="1200" dirty="0">
                <a:solidFill>
                  <a:srgbClr val="4D4D4D"/>
                </a:solidFill>
              </a:endParaRPr>
            </a:p>
          </p:txBody>
        </p:sp>
        <p:sp>
          <p:nvSpPr>
            <p:cNvPr id="31" name="TextBox 30"/>
            <p:cNvSpPr txBox="1"/>
            <p:nvPr/>
          </p:nvSpPr>
          <p:spPr>
            <a:xfrm>
              <a:off x="1759105" y="5838555"/>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12</a:t>
              </a:r>
              <a:endParaRPr lang="en-GB" sz="1200" dirty="0">
                <a:solidFill>
                  <a:srgbClr val="4D4D4D"/>
                </a:solidFill>
              </a:endParaRPr>
            </a:p>
          </p:txBody>
        </p:sp>
        <p:sp>
          <p:nvSpPr>
            <p:cNvPr id="32" name="TextBox 31"/>
            <p:cNvSpPr txBox="1"/>
            <p:nvPr/>
          </p:nvSpPr>
          <p:spPr>
            <a:xfrm>
              <a:off x="2173916" y="5838555"/>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18</a:t>
              </a:r>
              <a:endParaRPr lang="en-GB" sz="1200" dirty="0">
                <a:solidFill>
                  <a:srgbClr val="4D4D4D"/>
                </a:solidFill>
              </a:endParaRPr>
            </a:p>
          </p:txBody>
        </p:sp>
        <p:sp>
          <p:nvSpPr>
            <p:cNvPr id="33" name="TextBox 32"/>
            <p:cNvSpPr txBox="1"/>
            <p:nvPr/>
          </p:nvSpPr>
          <p:spPr>
            <a:xfrm>
              <a:off x="2588727" y="584272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24</a:t>
              </a:r>
              <a:endParaRPr lang="en-GB" sz="1200" dirty="0">
                <a:solidFill>
                  <a:srgbClr val="4D4D4D"/>
                </a:solidFill>
              </a:endParaRPr>
            </a:p>
          </p:txBody>
        </p:sp>
        <p:sp>
          <p:nvSpPr>
            <p:cNvPr id="34" name="TextBox 33"/>
            <p:cNvSpPr txBox="1"/>
            <p:nvPr/>
          </p:nvSpPr>
          <p:spPr>
            <a:xfrm>
              <a:off x="3003539" y="5838555"/>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30</a:t>
              </a:r>
              <a:endParaRPr lang="en-GB" sz="1200" dirty="0">
                <a:solidFill>
                  <a:srgbClr val="4D4D4D"/>
                </a:solidFill>
              </a:endParaRPr>
            </a:p>
          </p:txBody>
        </p:sp>
        <p:sp>
          <p:nvSpPr>
            <p:cNvPr id="35" name="TextBox 34"/>
            <p:cNvSpPr txBox="1"/>
            <p:nvPr/>
          </p:nvSpPr>
          <p:spPr>
            <a:xfrm>
              <a:off x="3418348" y="5838555"/>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36</a:t>
              </a:r>
              <a:endParaRPr lang="en-GB" sz="1200" dirty="0">
                <a:solidFill>
                  <a:srgbClr val="4D4D4D"/>
                </a:solidFill>
              </a:endParaRPr>
            </a:p>
          </p:txBody>
        </p:sp>
        <p:sp>
          <p:nvSpPr>
            <p:cNvPr id="36" name="TextBox 35"/>
            <p:cNvSpPr txBox="1"/>
            <p:nvPr/>
          </p:nvSpPr>
          <p:spPr>
            <a:xfrm>
              <a:off x="3833160" y="5838555"/>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42</a:t>
              </a:r>
              <a:endParaRPr lang="en-GB" sz="1200" dirty="0">
                <a:solidFill>
                  <a:srgbClr val="4D4D4D"/>
                </a:solidFill>
              </a:endParaRPr>
            </a:p>
          </p:txBody>
        </p:sp>
        <p:sp>
          <p:nvSpPr>
            <p:cNvPr id="37" name="TextBox 36"/>
            <p:cNvSpPr txBox="1"/>
            <p:nvPr/>
          </p:nvSpPr>
          <p:spPr>
            <a:xfrm>
              <a:off x="4247969" y="5838555"/>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48</a:t>
              </a:r>
              <a:endParaRPr lang="en-GB" sz="1200" dirty="0">
                <a:solidFill>
                  <a:srgbClr val="4D4D4D"/>
                </a:solidFill>
              </a:endParaRPr>
            </a:p>
          </p:txBody>
        </p:sp>
        <p:sp>
          <p:nvSpPr>
            <p:cNvPr id="38" name="TextBox 37"/>
            <p:cNvSpPr txBox="1"/>
            <p:nvPr/>
          </p:nvSpPr>
          <p:spPr>
            <a:xfrm>
              <a:off x="4662781" y="5838555"/>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54</a:t>
              </a:r>
              <a:endParaRPr lang="en-GB" sz="1200" dirty="0">
                <a:solidFill>
                  <a:srgbClr val="4D4D4D"/>
                </a:solidFill>
              </a:endParaRPr>
            </a:p>
          </p:txBody>
        </p:sp>
        <p:sp>
          <p:nvSpPr>
            <p:cNvPr id="39" name="TextBox 38"/>
            <p:cNvSpPr txBox="1"/>
            <p:nvPr/>
          </p:nvSpPr>
          <p:spPr>
            <a:xfrm>
              <a:off x="5077590" y="5838555"/>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60</a:t>
              </a:r>
              <a:endParaRPr lang="en-GB" sz="1200" dirty="0">
                <a:solidFill>
                  <a:srgbClr val="4D4D4D"/>
                </a:solidFill>
              </a:endParaRPr>
            </a:p>
          </p:txBody>
        </p:sp>
        <p:sp>
          <p:nvSpPr>
            <p:cNvPr id="40" name="TextBox 39"/>
            <p:cNvSpPr txBox="1"/>
            <p:nvPr/>
          </p:nvSpPr>
          <p:spPr>
            <a:xfrm>
              <a:off x="2814385" y="6085716"/>
              <a:ext cx="548227" cy="184666"/>
            </a:xfrm>
            <a:prstGeom prst="rect">
              <a:avLst/>
            </a:prstGeom>
            <a:noFill/>
          </p:spPr>
          <p:txBody>
            <a:bodyPr wrap="none" lIns="0" tIns="0" rIns="0" bIns="0" rtlCol="0" anchor="ctr" anchorCtr="0">
              <a:spAutoFit/>
            </a:bodyPr>
            <a:lstStyle/>
            <a:p>
              <a:pPr algn="ctr"/>
              <a:r>
                <a:rPr lang="en-US" sz="1200" b="1" dirty="0">
                  <a:solidFill>
                    <a:srgbClr val="4D4D4D"/>
                  </a:solidFill>
                </a:rPr>
                <a:t>Months</a:t>
              </a:r>
              <a:endParaRPr lang="en-GB" sz="1200" b="1" dirty="0">
                <a:solidFill>
                  <a:srgbClr val="4D4D4D"/>
                </a:solidFill>
              </a:endParaRPr>
            </a:p>
          </p:txBody>
        </p:sp>
        <p:sp>
          <p:nvSpPr>
            <p:cNvPr id="41" name="TextBox 40"/>
            <p:cNvSpPr txBox="1"/>
            <p:nvPr/>
          </p:nvSpPr>
          <p:spPr>
            <a:xfrm>
              <a:off x="4559471" y="3365612"/>
              <a:ext cx="625877" cy="369332"/>
            </a:xfrm>
            <a:prstGeom prst="rect">
              <a:avLst/>
            </a:prstGeom>
            <a:noFill/>
          </p:spPr>
          <p:txBody>
            <a:bodyPr wrap="none" lIns="0" tIns="0" rIns="0" bIns="0" rtlCol="0" anchor="ctr" anchorCtr="0">
              <a:spAutoFit/>
            </a:bodyPr>
            <a:lstStyle/>
            <a:p>
              <a:r>
                <a:rPr lang="en-GB" sz="1200" dirty="0">
                  <a:solidFill>
                    <a:srgbClr val="4D4D4D"/>
                  </a:solidFill>
                </a:rPr>
                <a:t>Dual CT</a:t>
              </a:r>
            </a:p>
            <a:p>
              <a:r>
                <a:rPr lang="en-GB" sz="1200" dirty="0">
                  <a:solidFill>
                    <a:srgbClr val="4D4D4D"/>
                  </a:solidFill>
                </a:rPr>
                <a:t>Triple CT</a:t>
              </a:r>
            </a:p>
          </p:txBody>
        </p:sp>
        <p:cxnSp>
          <p:nvCxnSpPr>
            <p:cNvPr id="42" name="Straight Connector 41"/>
            <p:cNvCxnSpPr/>
            <p:nvPr/>
          </p:nvCxnSpPr>
          <p:spPr>
            <a:xfrm>
              <a:off x="4194058" y="3455195"/>
              <a:ext cx="29382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786472" y="5445224"/>
              <a:ext cx="617157" cy="184666"/>
            </a:xfrm>
            <a:prstGeom prst="rect">
              <a:avLst/>
            </a:prstGeom>
            <a:noFill/>
          </p:spPr>
          <p:txBody>
            <a:bodyPr wrap="none" lIns="0" tIns="0" rIns="0" bIns="0" rtlCol="0" anchor="ctr" anchorCtr="0">
              <a:spAutoFit/>
            </a:bodyPr>
            <a:lstStyle/>
            <a:p>
              <a:pPr algn="ctr"/>
              <a:r>
                <a:rPr lang="en-US" sz="1200" dirty="0" smtClean="0">
                  <a:solidFill>
                    <a:srgbClr val="4D4D4D"/>
                  </a:solidFill>
                </a:rPr>
                <a:t>p=0.048*</a:t>
              </a:r>
              <a:endParaRPr lang="en-GB" sz="1200" dirty="0">
                <a:solidFill>
                  <a:srgbClr val="4D4D4D"/>
                </a:solidFill>
              </a:endParaRPr>
            </a:p>
          </p:txBody>
        </p:sp>
        <p:grpSp>
          <p:nvGrpSpPr>
            <p:cNvPr id="44" name="Group 43"/>
            <p:cNvGrpSpPr/>
            <p:nvPr/>
          </p:nvGrpSpPr>
          <p:grpSpPr>
            <a:xfrm>
              <a:off x="1009648" y="3397190"/>
              <a:ext cx="3713165" cy="1132052"/>
              <a:chOff x="1009648" y="3397190"/>
              <a:chExt cx="3713165" cy="1132052"/>
            </a:xfrm>
          </p:grpSpPr>
          <p:sp>
            <p:nvSpPr>
              <p:cNvPr id="115" name="Freeform 5"/>
              <p:cNvSpPr>
                <a:spLocks/>
              </p:cNvSpPr>
              <p:nvPr/>
            </p:nvSpPr>
            <p:spPr bwMode="auto">
              <a:xfrm>
                <a:off x="1009648" y="3418991"/>
                <a:ext cx="3713165" cy="1110251"/>
              </a:xfrm>
              <a:custGeom>
                <a:avLst/>
                <a:gdLst>
                  <a:gd name="T0" fmla="*/ 4682 w 4682"/>
                  <a:gd name="T1" fmla="*/ 1426 h 1426"/>
                  <a:gd name="T2" fmla="*/ 3432 w 4682"/>
                  <a:gd name="T3" fmla="*/ 1426 h 1426"/>
                  <a:gd name="T4" fmla="*/ 3432 w 4682"/>
                  <a:gd name="T5" fmla="*/ 1320 h 1426"/>
                  <a:gd name="T6" fmla="*/ 3258 w 4682"/>
                  <a:gd name="T7" fmla="*/ 1320 h 1426"/>
                  <a:gd name="T8" fmla="*/ 3258 w 4682"/>
                  <a:gd name="T9" fmla="*/ 1234 h 1426"/>
                  <a:gd name="T10" fmla="*/ 3201 w 4682"/>
                  <a:gd name="T11" fmla="*/ 1234 h 1426"/>
                  <a:gd name="T12" fmla="*/ 3201 w 4682"/>
                  <a:gd name="T13" fmla="*/ 1140 h 1426"/>
                  <a:gd name="T14" fmla="*/ 2985 w 4682"/>
                  <a:gd name="T15" fmla="*/ 1140 h 1426"/>
                  <a:gd name="T16" fmla="*/ 2985 w 4682"/>
                  <a:gd name="T17" fmla="*/ 1067 h 1426"/>
                  <a:gd name="T18" fmla="*/ 2823 w 4682"/>
                  <a:gd name="T19" fmla="*/ 1067 h 1426"/>
                  <a:gd name="T20" fmla="*/ 2823 w 4682"/>
                  <a:gd name="T21" fmla="*/ 995 h 1426"/>
                  <a:gd name="T22" fmla="*/ 2701 w 4682"/>
                  <a:gd name="T23" fmla="*/ 995 h 1426"/>
                  <a:gd name="T24" fmla="*/ 2701 w 4682"/>
                  <a:gd name="T25" fmla="*/ 935 h 1426"/>
                  <a:gd name="T26" fmla="*/ 2661 w 4682"/>
                  <a:gd name="T27" fmla="*/ 935 h 1426"/>
                  <a:gd name="T28" fmla="*/ 2661 w 4682"/>
                  <a:gd name="T29" fmla="*/ 863 h 1426"/>
                  <a:gd name="T30" fmla="*/ 2384 w 4682"/>
                  <a:gd name="T31" fmla="*/ 863 h 1426"/>
                  <a:gd name="T32" fmla="*/ 2384 w 4682"/>
                  <a:gd name="T33" fmla="*/ 825 h 1426"/>
                  <a:gd name="T34" fmla="*/ 2148 w 4682"/>
                  <a:gd name="T35" fmla="*/ 825 h 1426"/>
                  <a:gd name="T36" fmla="*/ 2148 w 4682"/>
                  <a:gd name="T37" fmla="*/ 777 h 1426"/>
                  <a:gd name="T38" fmla="*/ 2023 w 4682"/>
                  <a:gd name="T39" fmla="*/ 777 h 1426"/>
                  <a:gd name="T40" fmla="*/ 2023 w 4682"/>
                  <a:gd name="T41" fmla="*/ 734 h 1426"/>
                  <a:gd name="T42" fmla="*/ 1999 w 4682"/>
                  <a:gd name="T43" fmla="*/ 734 h 1426"/>
                  <a:gd name="T44" fmla="*/ 1999 w 4682"/>
                  <a:gd name="T45" fmla="*/ 694 h 1426"/>
                  <a:gd name="T46" fmla="*/ 1939 w 4682"/>
                  <a:gd name="T47" fmla="*/ 694 h 1426"/>
                  <a:gd name="T48" fmla="*/ 1939 w 4682"/>
                  <a:gd name="T49" fmla="*/ 646 h 1426"/>
                  <a:gd name="T50" fmla="*/ 1861 w 4682"/>
                  <a:gd name="T51" fmla="*/ 646 h 1426"/>
                  <a:gd name="T52" fmla="*/ 1861 w 4682"/>
                  <a:gd name="T53" fmla="*/ 600 h 1426"/>
                  <a:gd name="T54" fmla="*/ 1813 w 4682"/>
                  <a:gd name="T55" fmla="*/ 600 h 1426"/>
                  <a:gd name="T56" fmla="*/ 1813 w 4682"/>
                  <a:gd name="T57" fmla="*/ 568 h 1426"/>
                  <a:gd name="T58" fmla="*/ 1795 w 4682"/>
                  <a:gd name="T59" fmla="*/ 568 h 1426"/>
                  <a:gd name="T60" fmla="*/ 1795 w 4682"/>
                  <a:gd name="T61" fmla="*/ 522 h 1426"/>
                  <a:gd name="T62" fmla="*/ 1765 w 4682"/>
                  <a:gd name="T63" fmla="*/ 522 h 1426"/>
                  <a:gd name="T64" fmla="*/ 1765 w 4682"/>
                  <a:gd name="T65" fmla="*/ 490 h 1426"/>
                  <a:gd name="T66" fmla="*/ 1551 w 4682"/>
                  <a:gd name="T67" fmla="*/ 490 h 1426"/>
                  <a:gd name="T68" fmla="*/ 1551 w 4682"/>
                  <a:gd name="T69" fmla="*/ 418 h 1426"/>
                  <a:gd name="T70" fmla="*/ 1517 w 4682"/>
                  <a:gd name="T71" fmla="*/ 418 h 1426"/>
                  <a:gd name="T72" fmla="*/ 1517 w 4682"/>
                  <a:gd name="T73" fmla="*/ 375 h 1426"/>
                  <a:gd name="T74" fmla="*/ 1418 w 4682"/>
                  <a:gd name="T75" fmla="*/ 375 h 1426"/>
                  <a:gd name="T76" fmla="*/ 1418 w 4682"/>
                  <a:gd name="T77" fmla="*/ 337 h 1426"/>
                  <a:gd name="T78" fmla="*/ 1294 w 4682"/>
                  <a:gd name="T79" fmla="*/ 337 h 1426"/>
                  <a:gd name="T80" fmla="*/ 1294 w 4682"/>
                  <a:gd name="T81" fmla="*/ 309 h 1426"/>
                  <a:gd name="T82" fmla="*/ 1204 w 4682"/>
                  <a:gd name="T83" fmla="*/ 309 h 1426"/>
                  <a:gd name="T84" fmla="*/ 1204 w 4682"/>
                  <a:gd name="T85" fmla="*/ 277 h 1426"/>
                  <a:gd name="T86" fmla="*/ 1106 w 4682"/>
                  <a:gd name="T87" fmla="*/ 277 h 1426"/>
                  <a:gd name="T88" fmla="*/ 1106 w 4682"/>
                  <a:gd name="T89" fmla="*/ 253 h 1426"/>
                  <a:gd name="T90" fmla="*/ 1066 w 4682"/>
                  <a:gd name="T91" fmla="*/ 253 h 1426"/>
                  <a:gd name="T92" fmla="*/ 1066 w 4682"/>
                  <a:gd name="T93" fmla="*/ 215 h 1426"/>
                  <a:gd name="T94" fmla="*/ 994 w 4682"/>
                  <a:gd name="T95" fmla="*/ 215 h 1426"/>
                  <a:gd name="T96" fmla="*/ 994 w 4682"/>
                  <a:gd name="T97" fmla="*/ 151 h 1426"/>
                  <a:gd name="T98" fmla="*/ 924 w 4682"/>
                  <a:gd name="T99" fmla="*/ 151 h 1426"/>
                  <a:gd name="T100" fmla="*/ 924 w 4682"/>
                  <a:gd name="T101" fmla="*/ 133 h 1426"/>
                  <a:gd name="T102" fmla="*/ 849 w 4682"/>
                  <a:gd name="T103" fmla="*/ 133 h 1426"/>
                  <a:gd name="T104" fmla="*/ 849 w 4682"/>
                  <a:gd name="T105" fmla="*/ 109 h 1426"/>
                  <a:gd name="T106" fmla="*/ 619 w 4682"/>
                  <a:gd name="T107" fmla="*/ 109 h 1426"/>
                  <a:gd name="T108" fmla="*/ 619 w 4682"/>
                  <a:gd name="T109" fmla="*/ 79 h 1426"/>
                  <a:gd name="T110" fmla="*/ 451 w 4682"/>
                  <a:gd name="T111" fmla="*/ 79 h 1426"/>
                  <a:gd name="T112" fmla="*/ 451 w 4682"/>
                  <a:gd name="T113" fmla="*/ 58 h 1426"/>
                  <a:gd name="T114" fmla="*/ 118 w 4682"/>
                  <a:gd name="T115" fmla="*/ 58 h 1426"/>
                  <a:gd name="T116" fmla="*/ 118 w 4682"/>
                  <a:gd name="T117" fmla="*/ 28 h 1426"/>
                  <a:gd name="T118" fmla="*/ 102 w 4682"/>
                  <a:gd name="T119" fmla="*/ 28 h 1426"/>
                  <a:gd name="T120" fmla="*/ 102 w 4682"/>
                  <a:gd name="T121" fmla="*/ 0 h 1426"/>
                  <a:gd name="T122" fmla="*/ 0 w 4682"/>
                  <a:gd name="T1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82" h="1426">
                    <a:moveTo>
                      <a:pt x="4682" y="1426"/>
                    </a:moveTo>
                    <a:lnTo>
                      <a:pt x="3432" y="1426"/>
                    </a:lnTo>
                    <a:lnTo>
                      <a:pt x="3432" y="1320"/>
                    </a:lnTo>
                    <a:lnTo>
                      <a:pt x="3258" y="1320"/>
                    </a:lnTo>
                    <a:lnTo>
                      <a:pt x="3258" y="1234"/>
                    </a:lnTo>
                    <a:lnTo>
                      <a:pt x="3201" y="1234"/>
                    </a:lnTo>
                    <a:lnTo>
                      <a:pt x="3201" y="1140"/>
                    </a:lnTo>
                    <a:lnTo>
                      <a:pt x="2985" y="1140"/>
                    </a:lnTo>
                    <a:lnTo>
                      <a:pt x="2985" y="1067"/>
                    </a:lnTo>
                    <a:lnTo>
                      <a:pt x="2823" y="1067"/>
                    </a:lnTo>
                    <a:lnTo>
                      <a:pt x="2823" y="995"/>
                    </a:lnTo>
                    <a:lnTo>
                      <a:pt x="2701" y="995"/>
                    </a:lnTo>
                    <a:lnTo>
                      <a:pt x="2701" y="935"/>
                    </a:lnTo>
                    <a:lnTo>
                      <a:pt x="2661" y="935"/>
                    </a:lnTo>
                    <a:lnTo>
                      <a:pt x="2661" y="863"/>
                    </a:lnTo>
                    <a:lnTo>
                      <a:pt x="2384" y="863"/>
                    </a:lnTo>
                    <a:lnTo>
                      <a:pt x="2384" y="825"/>
                    </a:lnTo>
                    <a:lnTo>
                      <a:pt x="2148" y="825"/>
                    </a:lnTo>
                    <a:lnTo>
                      <a:pt x="2148" y="777"/>
                    </a:lnTo>
                    <a:lnTo>
                      <a:pt x="2023" y="777"/>
                    </a:lnTo>
                    <a:lnTo>
                      <a:pt x="2023" y="734"/>
                    </a:lnTo>
                    <a:lnTo>
                      <a:pt x="1999" y="734"/>
                    </a:lnTo>
                    <a:lnTo>
                      <a:pt x="1999" y="694"/>
                    </a:lnTo>
                    <a:lnTo>
                      <a:pt x="1939" y="694"/>
                    </a:lnTo>
                    <a:lnTo>
                      <a:pt x="1939" y="646"/>
                    </a:lnTo>
                    <a:lnTo>
                      <a:pt x="1861" y="646"/>
                    </a:lnTo>
                    <a:lnTo>
                      <a:pt x="1861" y="600"/>
                    </a:lnTo>
                    <a:lnTo>
                      <a:pt x="1813" y="600"/>
                    </a:lnTo>
                    <a:lnTo>
                      <a:pt x="1813" y="568"/>
                    </a:lnTo>
                    <a:lnTo>
                      <a:pt x="1795" y="568"/>
                    </a:lnTo>
                    <a:lnTo>
                      <a:pt x="1795" y="522"/>
                    </a:lnTo>
                    <a:lnTo>
                      <a:pt x="1765" y="522"/>
                    </a:lnTo>
                    <a:lnTo>
                      <a:pt x="1765" y="490"/>
                    </a:lnTo>
                    <a:lnTo>
                      <a:pt x="1551" y="490"/>
                    </a:lnTo>
                    <a:lnTo>
                      <a:pt x="1551" y="418"/>
                    </a:lnTo>
                    <a:lnTo>
                      <a:pt x="1517" y="418"/>
                    </a:lnTo>
                    <a:lnTo>
                      <a:pt x="1517" y="375"/>
                    </a:lnTo>
                    <a:lnTo>
                      <a:pt x="1418" y="375"/>
                    </a:lnTo>
                    <a:lnTo>
                      <a:pt x="1418" y="337"/>
                    </a:lnTo>
                    <a:lnTo>
                      <a:pt x="1294" y="337"/>
                    </a:lnTo>
                    <a:lnTo>
                      <a:pt x="1294" y="309"/>
                    </a:lnTo>
                    <a:lnTo>
                      <a:pt x="1204" y="309"/>
                    </a:lnTo>
                    <a:lnTo>
                      <a:pt x="1204" y="277"/>
                    </a:lnTo>
                    <a:lnTo>
                      <a:pt x="1106" y="277"/>
                    </a:lnTo>
                    <a:lnTo>
                      <a:pt x="1106" y="253"/>
                    </a:lnTo>
                    <a:lnTo>
                      <a:pt x="1066" y="253"/>
                    </a:lnTo>
                    <a:lnTo>
                      <a:pt x="1066" y="215"/>
                    </a:lnTo>
                    <a:lnTo>
                      <a:pt x="994" y="215"/>
                    </a:lnTo>
                    <a:lnTo>
                      <a:pt x="994" y="151"/>
                    </a:lnTo>
                    <a:lnTo>
                      <a:pt x="924" y="151"/>
                    </a:lnTo>
                    <a:lnTo>
                      <a:pt x="924" y="133"/>
                    </a:lnTo>
                    <a:lnTo>
                      <a:pt x="849" y="133"/>
                    </a:lnTo>
                    <a:lnTo>
                      <a:pt x="849" y="109"/>
                    </a:lnTo>
                    <a:lnTo>
                      <a:pt x="619" y="109"/>
                    </a:lnTo>
                    <a:lnTo>
                      <a:pt x="619" y="79"/>
                    </a:lnTo>
                    <a:lnTo>
                      <a:pt x="451" y="79"/>
                    </a:lnTo>
                    <a:lnTo>
                      <a:pt x="451" y="58"/>
                    </a:lnTo>
                    <a:lnTo>
                      <a:pt x="118" y="58"/>
                    </a:lnTo>
                    <a:lnTo>
                      <a:pt x="118" y="28"/>
                    </a:lnTo>
                    <a:lnTo>
                      <a:pt x="102" y="28"/>
                    </a:lnTo>
                    <a:lnTo>
                      <a:pt x="102" y="0"/>
                    </a:lnTo>
                    <a:lnTo>
                      <a:pt x="0" y="0"/>
                    </a:lnTo>
                  </a:path>
                </a:pathLst>
              </a:custGeom>
              <a:ln w="317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7"/>
              <p:cNvSpPr>
                <a:spLocks noChangeShapeType="1"/>
              </p:cNvSpPr>
              <p:nvPr/>
            </p:nvSpPr>
            <p:spPr bwMode="auto">
              <a:xfrm>
                <a:off x="1122264"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8"/>
              <p:cNvSpPr>
                <a:spLocks noChangeShapeType="1"/>
              </p:cNvSpPr>
              <p:nvPr/>
            </p:nvSpPr>
            <p:spPr bwMode="auto">
              <a:xfrm>
                <a:off x="1262638"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9"/>
              <p:cNvSpPr>
                <a:spLocks noChangeShapeType="1"/>
              </p:cNvSpPr>
              <p:nvPr/>
            </p:nvSpPr>
            <p:spPr bwMode="auto">
              <a:xfrm>
                <a:off x="1281672"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0"/>
              <p:cNvSpPr>
                <a:spLocks noChangeShapeType="1"/>
              </p:cNvSpPr>
              <p:nvPr/>
            </p:nvSpPr>
            <p:spPr bwMode="auto">
              <a:xfrm>
                <a:off x="1305464"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11"/>
              <p:cNvSpPr>
                <a:spLocks noChangeShapeType="1"/>
              </p:cNvSpPr>
              <p:nvPr/>
            </p:nvSpPr>
            <p:spPr bwMode="auto">
              <a:xfrm>
                <a:off x="1311809"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12"/>
              <p:cNvSpPr>
                <a:spLocks noChangeShapeType="1"/>
              </p:cNvSpPr>
              <p:nvPr/>
            </p:nvSpPr>
            <p:spPr bwMode="auto">
              <a:xfrm>
                <a:off x="1341945"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13"/>
              <p:cNvSpPr>
                <a:spLocks noChangeShapeType="1"/>
              </p:cNvSpPr>
              <p:nvPr/>
            </p:nvSpPr>
            <p:spPr bwMode="auto">
              <a:xfrm>
                <a:off x="1351462"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14"/>
              <p:cNvSpPr>
                <a:spLocks noChangeShapeType="1"/>
              </p:cNvSpPr>
              <p:nvPr/>
            </p:nvSpPr>
            <p:spPr bwMode="auto">
              <a:xfrm>
                <a:off x="1368910" y="339874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15"/>
              <p:cNvSpPr>
                <a:spLocks noChangeShapeType="1"/>
              </p:cNvSpPr>
              <p:nvPr/>
            </p:nvSpPr>
            <p:spPr bwMode="auto">
              <a:xfrm>
                <a:off x="1392702" y="34112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16"/>
              <p:cNvSpPr>
                <a:spLocks noChangeShapeType="1"/>
              </p:cNvSpPr>
              <p:nvPr/>
            </p:nvSpPr>
            <p:spPr bwMode="auto">
              <a:xfrm>
                <a:off x="1452975" y="34112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17"/>
              <p:cNvSpPr>
                <a:spLocks noChangeShapeType="1"/>
              </p:cNvSpPr>
              <p:nvPr/>
            </p:nvSpPr>
            <p:spPr bwMode="auto">
              <a:xfrm>
                <a:off x="1489457" y="34112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18"/>
              <p:cNvSpPr>
                <a:spLocks noChangeShapeType="1"/>
              </p:cNvSpPr>
              <p:nvPr/>
            </p:nvSpPr>
            <p:spPr bwMode="auto">
              <a:xfrm>
                <a:off x="1524352"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19"/>
              <p:cNvSpPr>
                <a:spLocks noChangeShapeType="1"/>
              </p:cNvSpPr>
              <p:nvPr/>
            </p:nvSpPr>
            <p:spPr bwMode="auto">
              <a:xfrm>
                <a:off x="1533869"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20"/>
              <p:cNvSpPr>
                <a:spLocks noChangeShapeType="1"/>
              </p:cNvSpPr>
              <p:nvPr/>
            </p:nvSpPr>
            <p:spPr bwMode="auto">
              <a:xfrm>
                <a:off x="1560833"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21"/>
              <p:cNvSpPr>
                <a:spLocks noChangeShapeType="1"/>
              </p:cNvSpPr>
              <p:nvPr/>
            </p:nvSpPr>
            <p:spPr bwMode="auto">
              <a:xfrm>
                <a:off x="1586212"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22"/>
              <p:cNvSpPr>
                <a:spLocks noChangeShapeType="1"/>
              </p:cNvSpPr>
              <p:nvPr/>
            </p:nvSpPr>
            <p:spPr bwMode="auto">
              <a:xfrm>
                <a:off x="1598901"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23"/>
              <p:cNvSpPr>
                <a:spLocks noChangeShapeType="1"/>
              </p:cNvSpPr>
              <p:nvPr/>
            </p:nvSpPr>
            <p:spPr bwMode="auto">
              <a:xfrm>
                <a:off x="1646485"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24"/>
              <p:cNvSpPr>
                <a:spLocks noChangeShapeType="1"/>
              </p:cNvSpPr>
              <p:nvPr/>
            </p:nvSpPr>
            <p:spPr bwMode="auto">
              <a:xfrm>
                <a:off x="1657588"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25"/>
              <p:cNvSpPr>
                <a:spLocks noChangeShapeType="1"/>
              </p:cNvSpPr>
              <p:nvPr/>
            </p:nvSpPr>
            <p:spPr bwMode="auto">
              <a:xfrm>
                <a:off x="1718655" y="34548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26"/>
              <p:cNvSpPr>
                <a:spLocks noChangeShapeType="1"/>
              </p:cNvSpPr>
              <p:nvPr/>
            </p:nvSpPr>
            <p:spPr bwMode="auto">
              <a:xfrm>
                <a:off x="1747205" y="34657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27"/>
              <p:cNvSpPr>
                <a:spLocks noChangeShapeType="1"/>
              </p:cNvSpPr>
              <p:nvPr/>
            </p:nvSpPr>
            <p:spPr bwMode="auto">
              <a:xfrm>
                <a:off x="1786859" y="34657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28"/>
              <p:cNvSpPr>
                <a:spLocks noChangeShapeType="1"/>
              </p:cNvSpPr>
              <p:nvPr/>
            </p:nvSpPr>
            <p:spPr bwMode="auto">
              <a:xfrm>
                <a:off x="1836029" y="351631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29"/>
              <p:cNvSpPr>
                <a:spLocks noChangeShapeType="1"/>
              </p:cNvSpPr>
              <p:nvPr/>
            </p:nvSpPr>
            <p:spPr bwMode="auto">
              <a:xfrm>
                <a:off x="1855063" y="351631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30"/>
              <p:cNvSpPr>
                <a:spLocks noChangeShapeType="1"/>
              </p:cNvSpPr>
              <p:nvPr/>
            </p:nvSpPr>
            <p:spPr bwMode="auto">
              <a:xfrm>
                <a:off x="1896303" y="3566142"/>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31"/>
              <p:cNvSpPr>
                <a:spLocks noChangeShapeType="1"/>
              </p:cNvSpPr>
              <p:nvPr/>
            </p:nvSpPr>
            <p:spPr bwMode="auto">
              <a:xfrm>
                <a:off x="1924854" y="3566142"/>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32"/>
              <p:cNvSpPr>
                <a:spLocks noChangeShapeType="1"/>
              </p:cNvSpPr>
              <p:nvPr/>
            </p:nvSpPr>
            <p:spPr bwMode="auto">
              <a:xfrm>
                <a:off x="1954990" y="3566142"/>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33"/>
              <p:cNvSpPr>
                <a:spLocks noChangeShapeType="1"/>
              </p:cNvSpPr>
              <p:nvPr/>
            </p:nvSpPr>
            <p:spPr bwMode="auto">
              <a:xfrm>
                <a:off x="1993058" y="3591056"/>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34"/>
              <p:cNvSpPr>
                <a:spLocks noChangeShapeType="1"/>
              </p:cNvSpPr>
              <p:nvPr/>
            </p:nvSpPr>
            <p:spPr bwMode="auto">
              <a:xfrm>
                <a:off x="2024781" y="3591056"/>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35"/>
              <p:cNvSpPr>
                <a:spLocks noChangeShapeType="1"/>
              </p:cNvSpPr>
              <p:nvPr/>
            </p:nvSpPr>
            <p:spPr bwMode="auto">
              <a:xfrm>
                <a:off x="2054917" y="3615971"/>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36"/>
              <p:cNvSpPr>
                <a:spLocks noChangeShapeType="1"/>
              </p:cNvSpPr>
              <p:nvPr/>
            </p:nvSpPr>
            <p:spPr bwMode="auto">
              <a:xfrm>
                <a:off x="2064434" y="3615971"/>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37"/>
              <p:cNvSpPr>
                <a:spLocks noChangeShapeType="1"/>
              </p:cNvSpPr>
              <p:nvPr/>
            </p:nvSpPr>
            <p:spPr bwMode="auto">
              <a:xfrm>
                <a:off x="2078710" y="3615971"/>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38"/>
              <p:cNvSpPr>
                <a:spLocks noChangeShapeType="1"/>
              </p:cNvSpPr>
              <p:nvPr/>
            </p:nvSpPr>
            <p:spPr bwMode="auto">
              <a:xfrm>
                <a:off x="2091399" y="3615971"/>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39"/>
              <p:cNvSpPr>
                <a:spLocks noChangeShapeType="1"/>
              </p:cNvSpPr>
              <p:nvPr/>
            </p:nvSpPr>
            <p:spPr bwMode="auto">
              <a:xfrm>
                <a:off x="2209567" y="364088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40"/>
              <p:cNvSpPr>
                <a:spLocks noChangeShapeType="1"/>
              </p:cNvSpPr>
              <p:nvPr/>
            </p:nvSpPr>
            <p:spPr bwMode="auto">
              <a:xfrm>
                <a:off x="2269840" y="373509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41"/>
              <p:cNvSpPr>
                <a:spLocks noChangeShapeType="1"/>
              </p:cNvSpPr>
              <p:nvPr/>
            </p:nvSpPr>
            <p:spPr bwMode="auto">
              <a:xfrm>
                <a:off x="2325355" y="373509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42"/>
              <p:cNvSpPr>
                <a:spLocks noChangeShapeType="1"/>
              </p:cNvSpPr>
              <p:nvPr/>
            </p:nvSpPr>
            <p:spPr bwMode="auto">
              <a:xfrm>
                <a:off x="2388801" y="373509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43"/>
              <p:cNvSpPr>
                <a:spLocks noChangeShapeType="1"/>
              </p:cNvSpPr>
              <p:nvPr/>
            </p:nvSpPr>
            <p:spPr bwMode="auto">
              <a:xfrm>
                <a:off x="2428455" y="375845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44"/>
              <p:cNvSpPr>
                <a:spLocks noChangeShapeType="1"/>
              </p:cNvSpPr>
              <p:nvPr/>
            </p:nvSpPr>
            <p:spPr bwMode="auto">
              <a:xfrm>
                <a:off x="2460177" y="381606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45"/>
              <p:cNvSpPr>
                <a:spLocks noChangeShapeType="1"/>
              </p:cNvSpPr>
              <p:nvPr/>
            </p:nvSpPr>
            <p:spPr bwMode="auto">
              <a:xfrm>
                <a:off x="2518865" y="3854994"/>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46"/>
              <p:cNvSpPr>
                <a:spLocks noChangeShapeType="1"/>
              </p:cNvSpPr>
              <p:nvPr/>
            </p:nvSpPr>
            <p:spPr bwMode="auto">
              <a:xfrm>
                <a:off x="2534726" y="3854994"/>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47"/>
              <p:cNvSpPr>
                <a:spLocks noChangeShapeType="1"/>
              </p:cNvSpPr>
              <p:nvPr/>
            </p:nvSpPr>
            <p:spPr bwMode="auto">
              <a:xfrm>
                <a:off x="2566449" y="389392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48"/>
              <p:cNvSpPr>
                <a:spLocks noChangeShapeType="1"/>
              </p:cNvSpPr>
              <p:nvPr/>
            </p:nvSpPr>
            <p:spPr bwMode="auto">
              <a:xfrm>
                <a:off x="2591827" y="389392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49"/>
              <p:cNvSpPr>
                <a:spLocks noChangeShapeType="1"/>
              </p:cNvSpPr>
              <p:nvPr/>
            </p:nvSpPr>
            <p:spPr bwMode="auto">
              <a:xfrm>
                <a:off x="2610861" y="3920394"/>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50"/>
              <p:cNvSpPr>
                <a:spLocks noChangeShapeType="1"/>
              </p:cNvSpPr>
              <p:nvPr/>
            </p:nvSpPr>
            <p:spPr bwMode="auto">
              <a:xfrm>
                <a:off x="2647343" y="395309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51"/>
              <p:cNvSpPr>
                <a:spLocks noChangeShapeType="1"/>
              </p:cNvSpPr>
              <p:nvPr/>
            </p:nvSpPr>
            <p:spPr bwMode="auto">
              <a:xfrm>
                <a:off x="2706823" y="395309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52"/>
              <p:cNvSpPr>
                <a:spLocks noChangeShapeType="1"/>
              </p:cNvSpPr>
              <p:nvPr/>
            </p:nvSpPr>
            <p:spPr bwMode="auto">
              <a:xfrm>
                <a:off x="2771855" y="3992024"/>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53"/>
              <p:cNvSpPr>
                <a:spLocks noChangeShapeType="1"/>
              </p:cNvSpPr>
              <p:nvPr/>
            </p:nvSpPr>
            <p:spPr bwMode="auto">
              <a:xfrm>
                <a:off x="2795647" y="3992024"/>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54"/>
              <p:cNvSpPr>
                <a:spLocks noChangeShapeType="1"/>
              </p:cNvSpPr>
              <p:nvPr/>
            </p:nvSpPr>
            <p:spPr bwMode="auto">
              <a:xfrm>
                <a:off x="2909849" y="4025502"/>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55"/>
              <p:cNvSpPr>
                <a:spLocks noChangeShapeType="1"/>
              </p:cNvSpPr>
              <p:nvPr/>
            </p:nvSpPr>
            <p:spPr bwMode="auto">
              <a:xfrm>
                <a:off x="2920952"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56"/>
              <p:cNvSpPr>
                <a:spLocks noChangeShapeType="1"/>
              </p:cNvSpPr>
              <p:nvPr/>
            </p:nvSpPr>
            <p:spPr bwMode="auto">
              <a:xfrm>
                <a:off x="2989157"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57"/>
              <p:cNvSpPr>
                <a:spLocks noChangeShapeType="1"/>
              </p:cNvSpPr>
              <p:nvPr/>
            </p:nvSpPr>
            <p:spPr bwMode="auto">
              <a:xfrm>
                <a:off x="3011363"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58"/>
              <p:cNvSpPr>
                <a:spLocks noChangeShapeType="1"/>
              </p:cNvSpPr>
              <p:nvPr/>
            </p:nvSpPr>
            <p:spPr bwMode="auto">
              <a:xfrm>
                <a:off x="3051016"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59"/>
              <p:cNvSpPr>
                <a:spLocks noChangeShapeType="1"/>
              </p:cNvSpPr>
              <p:nvPr/>
            </p:nvSpPr>
            <p:spPr bwMode="auto">
              <a:xfrm>
                <a:off x="3070050"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60"/>
              <p:cNvSpPr>
                <a:spLocks noChangeShapeType="1"/>
              </p:cNvSpPr>
              <p:nvPr/>
            </p:nvSpPr>
            <p:spPr bwMode="auto">
              <a:xfrm>
                <a:off x="3098601"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61"/>
              <p:cNvSpPr>
                <a:spLocks noChangeShapeType="1"/>
              </p:cNvSpPr>
              <p:nvPr/>
            </p:nvSpPr>
            <p:spPr bwMode="auto">
              <a:xfrm>
                <a:off x="3158081" y="412360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62"/>
              <p:cNvSpPr>
                <a:spLocks noChangeShapeType="1"/>
              </p:cNvSpPr>
              <p:nvPr/>
            </p:nvSpPr>
            <p:spPr bwMode="auto">
              <a:xfrm>
                <a:off x="3189804" y="412360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63"/>
              <p:cNvSpPr>
                <a:spLocks noChangeShapeType="1"/>
              </p:cNvSpPr>
              <p:nvPr/>
            </p:nvSpPr>
            <p:spPr bwMode="auto">
              <a:xfrm>
                <a:off x="3199321" y="412360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64"/>
              <p:cNvSpPr>
                <a:spLocks noChangeShapeType="1"/>
              </p:cNvSpPr>
              <p:nvPr/>
            </p:nvSpPr>
            <p:spPr bwMode="auto">
              <a:xfrm>
                <a:off x="3261181" y="418121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65"/>
              <p:cNvSpPr>
                <a:spLocks noChangeShapeType="1"/>
              </p:cNvSpPr>
              <p:nvPr/>
            </p:nvSpPr>
            <p:spPr bwMode="auto">
              <a:xfrm>
                <a:off x="3348419" y="418121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66"/>
              <p:cNvSpPr>
                <a:spLocks noChangeShapeType="1"/>
              </p:cNvSpPr>
              <p:nvPr/>
            </p:nvSpPr>
            <p:spPr bwMode="auto">
              <a:xfrm>
                <a:off x="3429312" y="4238833"/>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67"/>
              <p:cNvSpPr>
                <a:spLocks noChangeShapeType="1"/>
              </p:cNvSpPr>
              <p:nvPr/>
            </p:nvSpPr>
            <p:spPr bwMode="auto">
              <a:xfrm>
                <a:off x="3446760" y="4238833"/>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68"/>
              <p:cNvSpPr>
                <a:spLocks noChangeShapeType="1"/>
              </p:cNvSpPr>
              <p:nvPr/>
            </p:nvSpPr>
            <p:spPr bwMode="auto">
              <a:xfrm>
                <a:off x="3497516" y="4238833"/>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69"/>
              <p:cNvSpPr>
                <a:spLocks noChangeShapeType="1"/>
              </p:cNvSpPr>
              <p:nvPr/>
            </p:nvSpPr>
            <p:spPr bwMode="auto">
              <a:xfrm>
                <a:off x="3598236" y="437975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70"/>
              <p:cNvSpPr>
                <a:spLocks noChangeShapeType="1"/>
              </p:cNvSpPr>
              <p:nvPr/>
            </p:nvSpPr>
            <p:spPr bwMode="auto">
              <a:xfrm>
                <a:off x="3634718" y="437975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71"/>
              <p:cNvSpPr>
                <a:spLocks noChangeShapeType="1"/>
              </p:cNvSpPr>
              <p:nvPr/>
            </p:nvSpPr>
            <p:spPr bwMode="auto">
              <a:xfrm>
                <a:off x="3707680" y="437975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72"/>
              <p:cNvSpPr>
                <a:spLocks noChangeShapeType="1"/>
              </p:cNvSpPr>
              <p:nvPr/>
            </p:nvSpPr>
            <p:spPr bwMode="auto">
              <a:xfrm>
                <a:off x="3744162"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73"/>
              <p:cNvSpPr>
                <a:spLocks noChangeShapeType="1"/>
              </p:cNvSpPr>
              <p:nvPr/>
            </p:nvSpPr>
            <p:spPr bwMode="auto">
              <a:xfrm>
                <a:off x="3763195"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74"/>
              <p:cNvSpPr>
                <a:spLocks noChangeShapeType="1"/>
              </p:cNvSpPr>
              <p:nvPr/>
            </p:nvSpPr>
            <p:spPr bwMode="auto">
              <a:xfrm>
                <a:off x="3863123"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75"/>
              <p:cNvSpPr>
                <a:spLocks noChangeShapeType="1"/>
              </p:cNvSpPr>
              <p:nvPr/>
            </p:nvSpPr>
            <p:spPr bwMode="auto">
              <a:xfrm>
                <a:off x="3852019"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76"/>
              <p:cNvSpPr>
                <a:spLocks noChangeShapeType="1"/>
              </p:cNvSpPr>
              <p:nvPr/>
            </p:nvSpPr>
            <p:spPr bwMode="auto">
              <a:xfrm>
                <a:off x="3871053"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77"/>
              <p:cNvSpPr>
                <a:spLocks noChangeShapeType="1"/>
              </p:cNvSpPr>
              <p:nvPr/>
            </p:nvSpPr>
            <p:spPr bwMode="auto">
              <a:xfrm>
                <a:off x="3882156"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78"/>
              <p:cNvSpPr>
                <a:spLocks noChangeShapeType="1"/>
              </p:cNvSpPr>
              <p:nvPr/>
            </p:nvSpPr>
            <p:spPr bwMode="auto">
              <a:xfrm>
                <a:off x="3932913"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79"/>
              <p:cNvSpPr>
                <a:spLocks noChangeShapeType="1"/>
              </p:cNvSpPr>
              <p:nvPr/>
            </p:nvSpPr>
            <p:spPr bwMode="auto">
              <a:xfrm>
                <a:off x="3953533"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80"/>
              <p:cNvSpPr>
                <a:spLocks noChangeShapeType="1"/>
              </p:cNvSpPr>
              <p:nvPr/>
            </p:nvSpPr>
            <p:spPr bwMode="auto">
              <a:xfrm>
                <a:off x="4068528"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81"/>
              <p:cNvSpPr>
                <a:spLocks noChangeShapeType="1"/>
              </p:cNvSpPr>
              <p:nvPr/>
            </p:nvSpPr>
            <p:spPr bwMode="auto">
              <a:xfrm>
                <a:off x="4208109"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82"/>
              <p:cNvSpPr>
                <a:spLocks noChangeShapeType="1"/>
              </p:cNvSpPr>
              <p:nvPr/>
            </p:nvSpPr>
            <p:spPr bwMode="auto">
              <a:xfrm>
                <a:off x="4220798"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83"/>
              <p:cNvSpPr>
                <a:spLocks noChangeShapeType="1"/>
              </p:cNvSpPr>
              <p:nvPr/>
            </p:nvSpPr>
            <p:spPr bwMode="auto">
              <a:xfrm>
                <a:off x="4417480"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84"/>
              <p:cNvSpPr>
                <a:spLocks noChangeShapeType="1"/>
              </p:cNvSpPr>
              <p:nvPr/>
            </p:nvSpPr>
            <p:spPr bwMode="auto">
              <a:xfrm>
                <a:off x="4461892"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85"/>
              <p:cNvSpPr>
                <a:spLocks noChangeShapeType="1"/>
              </p:cNvSpPr>
              <p:nvPr/>
            </p:nvSpPr>
            <p:spPr bwMode="auto">
              <a:xfrm>
                <a:off x="4719641"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45" name="Straight Connector 44"/>
            <p:cNvCxnSpPr/>
            <p:nvPr/>
          </p:nvCxnSpPr>
          <p:spPr>
            <a:xfrm>
              <a:off x="4194058" y="3639642"/>
              <a:ext cx="293829"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011234" y="3352033"/>
              <a:ext cx="3690959" cy="1589855"/>
              <a:chOff x="1011234" y="3352033"/>
              <a:chExt cx="3690959" cy="1589855"/>
            </a:xfrm>
          </p:grpSpPr>
          <p:sp>
            <p:nvSpPr>
              <p:cNvPr id="47" name="Line 6"/>
              <p:cNvSpPr>
                <a:spLocks noChangeShapeType="1"/>
              </p:cNvSpPr>
              <p:nvPr/>
            </p:nvSpPr>
            <p:spPr bwMode="auto">
              <a:xfrm>
                <a:off x="1023923" y="335203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Freeform 86"/>
              <p:cNvSpPr>
                <a:spLocks/>
              </p:cNvSpPr>
              <p:nvPr/>
            </p:nvSpPr>
            <p:spPr bwMode="auto">
              <a:xfrm>
                <a:off x="1011234" y="3387848"/>
                <a:ext cx="3690959" cy="1554040"/>
              </a:xfrm>
              <a:custGeom>
                <a:avLst/>
                <a:gdLst>
                  <a:gd name="T0" fmla="*/ 3542 w 4654"/>
                  <a:gd name="T1" fmla="*/ 1996 h 1996"/>
                  <a:gd name="T2" fmla="*/ 3526 w 4654"/>
                  <a:gd name="T3" fmla="*/ 1880 h 1996"/>
                  <a:gd name="T4" fmla="*/ 3444 w 4654"/>
                  <a:gd name="T5" fmla="*/ 1781 h 1996"/>
                  <a:gd name="T6" fmla="*/ 3280 w 4654"/>
                  <a:gd name="T7" fmla="*/ 1687 h 1996"/>
                  <a:gd name="T8" fmla="*/ 3219 w 4654"/>
                  <a:gd name="T9" fmla="*/ 1597 h 1996"/>
                  <a:gd name="T10" fmla="*/ 3147 w 4654"/>
                  <a:gd name="T11" fmla="*/ 1519 h 1996"/>
                  <a:gd name="T12" fmla="*/ 3027 w 4654"/>
                  <a:gd name="T13" fmla="*/ 1440 h 1996"/>
                  <a:gd name="T14" fmla="*/ 2991 w 4654"/>
                  <a:gd name="T15" fmla="*/ 1366 h 1996"/>
                  <a:gd name="T16" fmla="*/ 2408 w 4654"/>
                  <a:gd name="T17" fmla="*/ 1294 h 1996"/>
                  <a:gd name="T18" fmla="*/ 2266 w 4654"/>
                  <a:gd name="T19" fmla="*/ 1242 h 1996"/>
                  <a:gd name="T20" fmla="*/ 2096 w 4654"/>
                  <a:gd name="T21" fmla="*/ 1192 h 1996"/>
                  <a:gd name="T22" fmla="*/ 2066 w 4654"/>
                  <a:gd name="T23" fmla="*/ 1142 h 1996"/>
                  <a:gd name="T24" fmla="*/ 2023 w 4654"/>
                  <a:gd name="T25" fmla="*/ 1099 h 1996"/>
                  <a:gd name="T26" fmla="*/ 1923 w 4654"/>
                  <a:gd name="T27" fmla="*/ 1049 h 1996"/>
                  <a:gd name="T28" fmla="*/ 1841 w 4654"/>
                  <a:gd name="T29" fmla="*/ 1007 h 1996"/>
                  <a:gd name="T30" fmla="*/ 1781 w 4654"/>
                  <a:gd name="T31" fmla="*/ 959 h 1996"/>
                  <a:gd name="T32" fmla="*/ 1763 w 4654"/>
                  <a:gd name="T33" fmla="*/ 887 h 1996"/>
                  <a:gd name="T34" fmla="*/ 1747 w 4654"/>
                  <a:gd name="T35" fmla="*/ 843 h 1996"/>
                  <a:gd name="T36" fmla="*/ 1639 w 4654"/>
                  <a:gd name="T37" fmla="*/ 819 h 1996"/>
                  <a:gd name="T38" fmla="*/ 1583 w 4654"/>
                  <a:gd name="T39" fmla="*/ 772 h 1996"/>
                  <a:gd name="T40" fmla="*/ 1545 w 4654"/>
                  <a:gd name="T41" fmla="*/ 732 h 1996"/>
                  <a:gd name="T42" fmla="*/ 1523 w 4654"/>
                  <a:gd name="T43" fmla="*/ 704 h 1996"/>
                  <a:gd name="T44" fmla="*/ 1422 w 4654"/>
                  <a:gd name="T45" fmla="*/ 670 h 1996"/>
                  <a:gd name="T46" fmla="*/ 1404 w 4654"/>
                  <a:gd name="T47" fmla="*/ 622 h 1996"/>
                  <a:gd name="T48" fmla="*/ 1308 w 4654"/>
                  <a:gd name="T49" fmla="*/ 592 h 1996"/>
                  <a:gd name="T50" fmla="*/ 1196 w 4654"/>
                  <a:gd name="T51" fmla="*/ 534 h 1996"/>
                  <a:gd name="T52" fmla="*/ 1106 w 4654"/>
                  <a:gd name="T53" fmla="*/ 494 h 1996"/>
                  <a:gd name="T54" fmla="*/ 1032 w 4654"/>
                  <a:gd name="T55" fmla="*/ 429 h 1996"/>
                  <a:gd name="T56" fmla="*/ 998 w 4654"/>
                  <a:gd name="T57" fmla="*/ 389 h 1996"/>
                  <a:gd name="T58" fmla="*/ 855 w 4654"/>
                  <a:gd name="T59" fmla="*/ 355 h 1996"/>
                  <a:gd name="T60" fmla="*/ 817 w 4654"/>
                  <a:gd name="T61" fmla="*/ 317 h 1996"/>
                  <a:gd name="T62" fmla="*/ 783 w 4654"/>
                  <a:gd name="T63" fmla="*/ 283 h 1996"/>
                  <a:gd name="T64" fmla="*/ 741 w 4654"/>
                  <a:gd name="T65" fmla="*/ 271 h 1996"/>
                  <a:gd name="T66" fmla="*/ 667 w 4654"/>
                  <a:gd name="T67" fmla="*/ 237 h 1996"/>
                  <a:gd name="T68" fmla="*/ 595 w 4654"/>
                  <a:gd name="T69" fmla="*/ 153 h 1996"/>
                  <a:gd name="T70" fmla="*/ 507 w 4654"/>
                  <a:gd name="T71" fmla="*/ 115 h 1996"/>
                  <a:gd name="T72" fmla="*/ 266 w 4654"/>
                  <a:gd name="T73" fmla="*/ 78 h 1996"/>
                  <a:gd name="T74" fmla="*/ 218 w 4654"/>
                  <a:gd name="T75" fmla="*/ 52 h 1996"/>
                  <a:gd name="T76" fmla="*/ 130 w 4654"/>
                  <a:gd name="T77" fmla="*/ 34 h 1996"/>
                  <a:gd name="T78" fmla="*/ 0 w 4654"/>
                  <a:gd name="T79" fmla="*/ 0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54" h="1996">
                    <a:moveTo>
                      <a:pt x="4654" y="1996"/>
                    </a:moveTo>
                    <a:lnTo>
                      <a:pt x="3542" y="1996"/>
                    </a:lnTo>
                    <a:lnTo>
                      <a:pt x="3542" y="1880"/>
                    </a:lnTo>
                    <a:lnTo>
                      <a:pt x="3526" y="1880"/>
                    </a:lnTo>
                    <a:lnTo>
                      <a:pt x="3526" y="1781"/>
                    </a:lnTo>
                    <a:lnTo>
                      <a:pt x="3444" y="1781"/>
                    </a:lnTo>
                    <a:lnTo>
                      <a:pt x="3444" y="1687"/>
                    </a:lnTo>
                    <a:lnTo>
                      <a:pt x="3280" y="1687"/>
                    </a:lnTo>
                    <a:lnTo>
                      <a:pt x="3280" y="1597"/>
                    </a:lnTo>
                    <a:lnTo>
                      <a:pt x="3219" y="1597"/>
                    </a:lnTo>
                    <a:lnTo>
                      <a:pt x="3219" y="1519"/>
                    </a:lnTo>
                    <a:lnTo>
                      <a:pt x="3147" y="1519"/>
                    </a:lnTo>
                    <a:lnTo>
                      <a:pt x="3147" y="1440"/>
                    </a:lnTo>
                    <a:lnTo>
                      <a:pt x="3027" y="1440"/>
                    </a:lnTo>
                    <a:lnTo>
                      <a:pt x="3027" y="1366"/>
                    </a:lnTo>
                    <a:lnTo>
                      <a:pt x="2991" y="1366"/>
                    </a:lnTo>
                    <a:lnTo>
                      <a:pt x="2991" y="1294"/>
                    </a:lnTo>
                    <a:lnTo>
                      <a:pt x="2408" y="1294"/>
                    </a:lnTo>
                    <a:lnTo>
                      <a:pt x="2408" y="1242"/>
                    </a:lnTo>
                    <a:lnTo>
                      <a:pt x="2266" y="1242"/>
                    </a:lnTo>
                    <a:lnTo>
                      <a:pt x="2266" y="1192"/>
                    </a:lnTo>
                    <a:lnTo>
                      <a:pt x="2096" y="1192"/>
                    </a:lnTo>
                    <a:lnTo>
                      <a:pt x="2096" y="1142"/>
                    </a:lnTo>
                    <a:lnTo>
                      <a:pt x="2066" y="1142"/>
                    </a:lnTo>
                    <a:lnTo>
                      <a:pt x="2066" y="1099"/>
                    </a:lnTo>
                    <a:lnTo>
                      <a:pt x="2023" y="1099"/>
                    </a:lnTo>
                    <a:lnTo>
                      <a:pt x="2023" y="1049"/>
                    </a:lnTo>
                    <a:lnTo>
                      <a:pt x="1923" y="1049"/>
                    </a:lnTo>
                    <a:lnTo>
                      <a:pt x="1923" y="1007"/>
                    </a:lnTo>
                    <a:lnTo>
                      <a:pt x="1841" y="1007"/>
                    </a:lnTo>
                    <a:lnTo>
                      <a:pt x="1841" y="959"/>
                    </a:lnTo>
                    <a:lnTo>
                      <a:pt x="1781" y="959"/>
                    </a:lnTo>
                    <a:lnTo>
                      <a:pt x="1781" y="887"/>
                    </a:lnTo>
                    <a:lnTo>
                      <a:pt x="1763" y="887"/>
                    </a:lnTo>
                    <a:lnTo>
                      <a:pt x="1763" y="843"/>
                    </a:lnTo>
                    <a:lnTo>
                      <a:pt x="1747" y="843"/>
                    </a:lnTo>
                    <a:lnTo>
                      <a:pt x="1747" y="819"/>
                    </a:lnTo>
                    <a:lnTo>
                      <a:pt x="1639" y="819"/>
                    </a:lnTo>
                    <a:lnTo>
                      <a:pt x="1639" y="772"/>
                    </a:lnTo>
                    <a:lnTo>
                      <a:pt x="1583" y="772"/>
                    </a:lnTo>
                    <a:lnTo>
                      <a:pt x="1583" y="732"/>
                    </a:lnTo>
                    <a:lnTo>
                      <a:pt x="1545" y="732"/>
                    </a:lnTo>
                    <a:lnTo>
                      <a:pt x="1545" y="704"/>
                    </a:lnTo>
                    <a:lnTo>
                      <a:pt x="1523" y="704"/>
                    </a:lnTo>
                    <a:lnTo>
                      <a:pt x="1523" y="670"/>
                    </a:lnTo>
                    <a:lnTo>
                      <a:pt x="1422" y="670"/>
                    </a:lnTo>
                    <a:lnTo>
                      <a:pt x="1422" y="622"/>
                    </a:lnTo>
                    <a:lnTo>
                      <a:pt x="1404" y="622"/>
                    </a:lnTo>
                    <a:lnTo>
                      <a:pt x="1404" y="592"/>
                    </a:lnTo>
                    <a:lnTo>
                      <a:pt x="1308" y="592"/>
                    </a:lnTo>
                    <a:lnTo>
                      <a:pt x="1308" y="534"/>
                    </a:lnTo>
                    <a:lnTo>
                      <a:pt x="1196" y="534"/>
                    </a:lnTo>
                    <a:lnTo>
                      <a:pt x="1196" y="494"/>
                    </a:lnTo>
                    <a:lnTo>
                      <a:pt x="1106" y="494"/>
                    </a:lnTo>
                    <a:lnTo>
                      <a:pt x="1106" y="429"/>
                    </a:lnTo>
                    <a:lnTo>
                      <a:pt x="1032" y="429"/>
                    </a:lnTo>
                    <a:lnTo>
                      <a:pt x="1032" y="389"/>
                    </a:lnTo>
                    <a:lnTo>
                      <a:pt x="998" y="389"/>
                    </a:lnTo>
                    <a:lnTo>
                      <a:pt x="998" y="355"/>
                    </a:lnTo>
                    <a:lnTo>
                      <a:pt x="855" y="355"/>
                    </a:lnTo>
                    <a:lnTo>
                      <a:pt x="855" y="317"/>
                    </a:lnTo>
                    <a:lnTo>
                      <a:pt x="817" y="317"/>
                    </a:lnTo>
                    <a:lnTo>
                      <a:pt x="817" y="283"/>
                    </a:lnTo>
                    <a:lnTo>
                      <a:pt x="783" y="283"/>
                    </a:lnTo>
                    <a:lnTo>
                      <a:pt x="783" y="271"/>
                    </a:lnTo>
                    <a:lnTo>
                      <a:pt x="741" y="271"/>
                    </a:lnTo>
                    <a:lnTo>
                      <a:pt x="741" y="237"/>
                    </a:lnTo>
                    <a:lnTo>
                      <a:pt x="667" y="237"/>
                    </a:lnTo>
                    <a:lnTo>
                      <a:pt x="667" y="153"/>
                    </a:lnTo>
                    <a:lnTo>
                      <a:pt x="595" y="153"/>
                    </a:lnTo>
                    <a:lnTo>
                      <a:pt x="595" y="115"/>
                    </a:lnTo>
                    <a:lnTo>
                      <a:pt x="507" y="115"/>
                    </a:lnTo>
                    <a:lnTo>
                      <a:pt x="507" y="78"/>
                    </a:lnTo>
                    <a:lnTo>
                      <a:pt x="266" y="78"/>
                    </a:lnTo>
                    <a:lnTo>
                      <a:pt x="266" y="52"/>
                    </a:lnTo>
                    <a:lnTo>
                      <a:pt x="218" y="52"/>
                    </a:lnTo>
                    <a:lnTo>
                      <a:pt x="218" y="34"/>
                    </a:lnTo>
                    <a:lnTo>
                      <a:pt x="130" y="34"/>
                    </a:lnTo>
                    <a:lnTo>
                      <a:pt x="130" y="0"/>
                    </a:lnTo>
                    <a:lnTo>
                      <a:pt x="0" y="0"/>
                    </a:lnTo>
                  </a:path>
                </a:pathLst>
              </a:custGeom>
              <a:ln w="317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87"/>
              <p:cNvSpPr>
                <a:spLocks noChangeShapeType="1"/>
              </p:cNvSpPr>
              <p:nvPr/>
            </p:nvSpPr>
            <p:spPr bwMode="auto">
              <a:xfrm>
                <a:off x="1023923" y="335203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88"/>
              <p:cNvSpPr>
                <a:spLocks noChangeShapeType="1"/>
              </p:cNvSpPr>
              <p:nvPr/>
            </p:nvSpPr>
            <p:spPr bwMode="auto">
              <a:xfrm>
                <a:off x="1153987" y="335203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89"/>
              <p:cNvSpPr>
                <a:spLocks noChangeShapeType="1"/>
              </p:cNvSpPr>
              <p:nvPr/>
            </p:nvSpPr>
            <p:spPr bwMode="auto">
              <a:xfrm>
                <a:off x="1223778" y="337850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90"/>
              <p:cNvSpPr>
                <a:spLocks noChangeShapeType="1"/>
              </p:cNvSpPr>
              <p:nvPr/>
            </p:nvSpPr>
            <p:spPr bwMode="auto">
              <a:xfrm>
                <a:off x="1438700" y="3409648"/>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91"/>
              <p:cNvSpPr>
                <a:spLocks noChangeShapeType="1"/>
              </p:cNvSpPr>
              <p:nvPr/>
            </p:nvSpPr>
            <p:spPr bwMode="auto">
              <a:xfrm>
                <a:off x="1470423" y="3409648"/>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92"/>
              <p:cNvSpPr>
                <a:spLocks noChangeShapeType="1"/>
              </p:cNvSpPr>
              <p:nvPr/>
            </p:nvSpPr>
            <p:spPr bwMode="auto">
              <a:xfrm>
                <a:off x="1483112" y="3409648"/>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93"/>
              <p:cNvSpPr>
                <a:spLocks noChangeShapeType="1"/>
              </p:cNvSpPr>
              <p:nvPr/>
            </p:nvSpPr>
            <p:spPr bwMode="auto">
              <a:xfrm>
                <a:off x="1554489" y="350229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94"/>
              <p:cNvSpPr>
                <a:spLocks noChangeShapeType="1"/>
              </p:cNvSpPr>
              <p:nvPr/>
            </p:nvSpPr>
            <p:spPr bwMode="auto">
              <a:xfrm>
                <a:off x="1567178" y="350229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95"/>
              <p:cNvSpPr>
                <a:spLocks noChangeShapeType="1"/>
              </p:cNvSpPr>
              <p:nvPr/>
            </p:nvSpPr>
            <p:spPr bwMode="auto">
              <a:xfrm>
                <a:off x="1581453" y="350229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96"/>
              <p:cNvSpPr>
                <a:spLocks noChangeShapeType="1"/>
              </p:cNvSpPr>
              <p:nvPr/>
            </p:nvSpPr>
            <p:spPr bwMode="auto">
              <a:xfrm>
                <a:off x="1598901" y="350229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97"/>
              <p:cNvSpPr>
                <a:spLocks noChangeShapeType="1"/>
              </p:cNvSpPr>
              <p:nvPr/>
            </p:nvSpPr>
            <p:spPr bwMode="auto">
              <a:xfrm>
                <a:off x="1619521" y="353032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98"/>
              <p:cNvSpPr>
                <a:spLocks noChangeShapeType="1"/>
              </p:cNvSpPr>
              <p:nvPr/>
            </p:nvSpPr>
            <p:spPr bwMode="auto">
              <a:xfrm>
                <a:off x="1627451" y="353032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99"/>
              <p:cNvSpPr>
                <a:spLocks noChangeShapeType="1"/>
              </p:cNvSpPr>
              <p:nvPr/>
            </p:nvSpPr>
            <p:spPr bwMode="auto">
              <a:xfrm>
                <a:off x="1705172" y="359884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100"/>
              <p:cNvSpPr>
                <a:spLocks noChangeShapeType="1"/>
              </p:cNvSpPr>
              <p:nvPr/>
            </p:nvSpPr>
            <p:spPr bwMode="auto">
              <a:xfrm>
                <a:off x="1756722" y="359884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101"/>
              <p:cNvSpPr>
                <a:spLocks noChangeShapeType="1"/>
              </p:cNvSpPr>
              <p:nvPr/>
            </p:nvSpPr>
            <p:spPr bwMode="auto">
              <a:xfrm>
                <a:off x="1786859" y="359884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102"/>
              <p:cNvSpPr>
                <a:spLocks noChangeShapeType="1"/>
              </p:cNvSpPr>
              <p:nvPr/>
            </p:nvSpPr>
            <p:spPr bwMode="auto">
              <a:xfrm>
                <a:off x="1797962" y="359884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103"/>
              <p:cNvSpPr>
                <a:spLocks noChangeShapeType="1"/>
              </p:cNvSpPr>
              <p:nvPr/>
            </p:nvSpPr>
            <p:spPr bwMode="auto">
              <a:xfrm>
                <a:off x="1837616" y="365645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104"/>
              <p:cNvSpPr>
                <a:spLocks noChangeShapeType="1"/>
              </p:cNvSpPr>
              <p:nvPr/>
            </p:nvSpPr>
            <p:spPr bwMode="auto">
              <a:xfrm>
                <a:off x="1855063" y="365645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105"/>
              <p:cNvSpPr>
                <a:spLocks noChangeShapeType="1"/>
              </p:cNvSpPr>
              <p:nvPr/>
            </p:nvSpPr>
            <p:spPr bwMode="auto">
              <a:xfrm>
                <a:off x="1886786" y="365645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06"/>
              <p:cNvSpPr>
                <a:spLocks noChangeShapeType="1"/>
              </p:cNvSpPr>
              <p:nvPr/>
            </p:nvSpPr>
            <p:spPr bwMode="auto">
              <a:xfrm>
                <a:off x="1926440" y="3703171"/>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07"/>
              <p:cNvSpPr>
                <a:spLocks noChangeShapeType="1"/>
              </p:cNvSpPr>
              <p:nvPr/>
            </p:nvSpPr>
            <p:spPr bwMode="auto">
              <a:xfrm>
                <a:off x="2026367" y="373509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108"/>
              <p:cNvSpPr>
                <a:spLocks noChangeShapeType="1"/>
              </p:cNvSpPr>
              <p:nvPr/>
            </p:nvSpPr>
            <p:spPr bwMode="auto">
              <a:xfrm>
                <a:off x="2072365" y="378336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109"/>
              <p:cNvSpPr>
                <a:spLocks noChangeShapeType="1"/>
              </p:cNvSpPr>
              <p:nvPr/>
            </p:nvSpPr>
            <p:spPr bwMode="auto">
              <a:xfrm>
                <a:off x="2112019" y="378336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110"/>
              <p:cNvSpPr>
                <a:spLocks noChangeShapeType="1"/>
              </p:cNvSpPr>
              <p:nvPr/>
            </p:nvSpPr>
            <p:spPr bwMode="auto">
              <a:xfrm>
                <a:off x="2132639" y="380360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111"/>
              <p:cNvSpPr>
                <a:spLocks noChangeShapeType="1"/>
              </p:cNvSpPr>
              <p:nvPr/>
            </p:nvSpPr>
            <p:spPr bwMode="auto">
              <a:xfrm>
                <a:off x="2161189" y="383942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112"/>
              <p:cNvSpPr>
                <a:spLocks noChangeShapeType="1"/>
              </p:cNvSpPr>
              <p:nvPr/>
            </p:nvSpPr>
            <p:spPr bwMode="auto">
              <a:xfrm>
                <a:off x="2249220" y="3892366"/>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113"/>
              <p:cNvSpPr>
                <a:spLocks noChangeShapeType="1"/>
              </p:cNvSpPr>
              <p:nvPr/>
            </p:nvSpPr>
            <p:spPr bwMode="auto">
              <a:xfrm>
                <a:off x="2261909" y="3892366"/>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114"/>
              <p:cNvSpPr>
                <a:spLocks noChangeShapeType="1"/>
              </p:cNvSpPr>
              <p:nvPr/>
            </p:nvSpPr>
            <p:spPr bwMode="auto">
              <a:xfrm>
                <a:off x="2331700" y="39562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115"/>
              <p:cNvSpPr>
                <a:spLocks noChangeShapeType="1"/>
              </p:cNvSpPr>
              <p:nvPr/>
            </p:nvSpPr>
            <p:spPr bwMode="auto">
              <a:xfrm>
                <a:off x="2349147" y="39562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116"/>
              <p:cNvSpPr>
                <a:spLocks noChangeShapeType="1"/>
              </p:cNvSpPr>
              <p:nvPr/>
            </p:nvSpPr>
            <p:spPr bwMode="auto">
              <a:xfrm>
                <a:off x="2368181" y="39562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117"/>
              <p:cNvSpPr>
                <a:spLocks noChangeShapeType="1"/>
              </p:cNvSpPr>
              <p:nvPr/>
            </p:nvSpPr>
            <p:spPr bwMode="auto">
              <a:xfrm>
                <a:off x="2380870" y="39562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118"/>
              <p:cNvSpPr>
                <a:spLocks noChangeShapeType="1"/>
              </p:cNvSpPr>
              <p:nvPr/>
            </p:nvSpPr>
            <p:spPr bwMode="auto">
              <a:xfrm>
                <a:off x="2404662" y="39780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119"/>
              <p:cNvSpPr>
                <a:spLocks noChangeShapeType="1"/>
              </p:cNvSpPr>
              <p:nvPr/>
            </p:nvSpPr>
            <p:spPr bwMode="auto">
              <a:xfrm>
                <a:off x="2433213" y="4067546"/>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120"/>
              <p:cNvSpPr>
                <a:spLocks noChangeShapeType="1"/>
              </p:cNvSpPr>
              <p:nvPr/>
            </p:nvSpPr>
            <p:spPr bwMode="auto">
              <a:xfrm>
                <a:off x="2460177" y="4067546"/>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121"/>
              <p:cNvSpPr>
                <a:spLocks noChangeShapeType="1"/>
              </p:cNvSpPr>
              <p:nvPr/>
            </p:nvSpPr>
            <p:spPr bwMode="auto">
              <a:xfrm>
                <a:off x="2480797" y="4103360"/>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122"/>
              <p:cNvSpPr>
                <a:spLocks noChangeShapeType="1"/>
              </p:cNvSpPr>
              <p:nvPr/>
            </p:nvSpPr>
            <p:spPr bwMode="auto">
              <a:xfrm>
                <a:off x="2495073" y="4103360"/>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123"/>
              <p:cNvSpPr>
                <a:spLocks noChangeShapeType="1"/>
              </p:cNvSpPr>
              <p:nvPr/>
            </p:nvSpPr>
            <p:spPr bwMode="auto">
              <a:xfrm>
                <a:off x="2504589" y="4103360"/>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124"/>
              <p:cNvSpPr>
                <a:spLocks noChangeShapeType="1"/>
              </p:cNvSpPr>
              <p:nvPr/>
            </p:nvSpPr>
            <p:spPr bwMode="auto">
              <a:xfrm>
                <a:off x="2579138" y="413917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125"/>
              <p:cNvSpPr>
                <a:spLocks noChangeShapeType="1"/>
              </p:cNvSpPr>
              <p:nvPr/>
            </p:nvSpPr>
            <p:spPr bwMode="auto">
              <a:xfrm>
                <a:off x="2604517" y="413917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126"/>
              <p:cNvSpPr>
                <a:spLocks noChangeShapeType="1"/>
              </p:cNvSpPr>
              <p:nvPr/>
            </p:nvSpPr>
            <p:spPr bwMode="auto">
              <a:xfrm>
                <a:off x="2716340" y="4248176"/>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127"/>
              <p:cNvSpPr>
                <a:spLocks noChangeShapeType="1"/>
              </p:cNvSpPr>
              <p:nvPr/>
            </p:nvSpPr>
            <p:spPr bwMode="auto">
              <a:xfrm>
                <a:off x="2790889" y="4248176"/>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128"/>
              <p:cNvSpPr>
                <a:spLocks noChangeShapeType="1"/>
              </p:cNvSpPr>
              <p:nvPr/>
            </p:nvSpPr>
            <p:spPr bwMode="auto">
              <a:xfrm>
                <a:off x="2886057" y="428788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129"/>
              <p:cNvSpPr>
                <a:spLocks noChangeShapeType="1"/>
              </p:cNvSpPr>
              <p:nvPr/>
            </p:nvSpPr>
            <p:spPr bwMode="auto">
              <a:xfrm>
                <a:off x="2917780" y="428788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130"/>
              <p:cNvSpPr>
                <a:spLocks noChangeShapeType="1"/>
              </p:cNvSpPr>
              <p:nvPr/>
            </p:nvSpPr>
            <p:spPr bwMode="auto">
              <a:xfrm>
                <a:off x="2932056"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131"/>
              <p:cNvSpPr>
                <a:spLocks noChangeShapeType="1"/>
              </p:cNvSpPr>
              <p:nvPr/>
            </p:nvSpPr>
            <p:spPr bwMode="auto">
              <a:xfrm>
                <a:off x="2941572"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132"/>
              <p:cNvSpPr>
                <a:spLocks noChangeShapeType="1"/>
              </p:cNvSpPr>
              <p:nvPr/>
            </p:nvSpPr>
            <p:spPr bwMode="auto">
              <a:xfrm>
                <a:off x="3062119"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133"/>
              <p:cNvSpPr>
                <a:spLocks noChangeShapeType="1"/>
              </p:cNvSpPr>
              <p:nvPr/>
            </p:nvSpPr>
            <p:spPr bwMode="auto">
              <a:xfrm>
                <a:off x="3118428"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134"/>
              <p:cNvSpPr>
                <a:spLocks noChangeShapeType="1"/>
              </p:cNvSpPr>
              <p:nvPr/>
            </p:nvSpPr>
            <p:spPr bwMode="auto">
              <a:xfrm>
                <a:off x="3240561"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135"/>
              <p:cNvSpPr>
                <a:spLocks noChangeShapeType="1"/>
              </p:cNvSpPr>
              <p:nvPr/>
            </p:nvSpPr>
            <p:spPr bwMode="auto">
              <a:xfrm>
                <a:off x="3340488"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136"/>
              <p:cNvSpPr>
                <a:spLocks noChangeShapeType="1"/>
              </p:cNvSpPr>
              <p:nvPr/>
            </p:nvSpPr>
            <p:spPr bwMode="auto">
              <a:xfrm>
                <a:off x="3389658" y="4382869"/>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137"/>
              <p:cNvSpPr>
                <a:spLocks noChangeShapeType="1"/>
              </p:cNvSpPr>
              <p:nvPr/>
            </p:nvSpPr>
            <p:spPr bwMode="auto">
              <a:xfrm>
                <a:off x="3543514" y="4499656"/>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138"/>
              <p:cNvSpPr>
                <a:spLocks noChangeShapeType="1"/>
              </p:cNvSpPr>
              <p:nvPr/>
            </p:nvSpPr>
            <p:spPr bwMode="auto">
              <a:xfrm>
                <a:off x="3557790" y="4499656"/>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139"/>
              <p:cNvSpPr>
                <a:spLocks noChangeShapeType="1"/>
              </p:cNvSpPr>
              <p:nvPr/>
            </p:nvSpPr>
            <p:spPr bwMode="auto">
              <a:xfrm>
                <a:off x="3612512" y="456739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140"/>
              <p:cNvSpPr>
                <a:spLocks noChangeShapeType="1"/>
              </p:cNvSpPr>
              <p:nvPr/>
            </p:nvSpPr>
            <p:spPr bwMode="auto">
              <a:xfrm>
                <a:off x="3602995" y="456739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141"/>
              <p:cNvSpPr>
                <a:spLocks noChangeShapeType="1"/>
              </p:cNvSpPr>
              <p:nvPr/>
            </p:nvSpPr>
            <p:spPr bwMode="auto">
              <a:xfrm>
                <a:off x="3720369" y="463279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142"/>
              <p:cNvSpPr>
                <a:spLocks noChangeShapeType="1"/>
              </p:cNvSpPr>
              <p:nvPr/>
            </p:nvSpPr>
            <p:spPr bwMode="auto">
              <a:xfrm>
                <a:off x="3790160" y="4705979"/>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143"/>
              <p:cNvSpPr>
                <a:spLocks noChangeShapeType="1"/>
              </p:cNvSpPr>
              <p:nvPr/>
            </p:nvSpPr>
            <p:spPr bwMode="auto">
              <a:xfrm>
                <a:off x="3861536"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144"/>
              <p:cNvSpPr>
                <a:spLocks noChangeShapeType="1"/>
              </p:cNvSpPr>
              <p:nvPr/>
            </p:nvSpPr>
            <p:spPr bwMode="auto">
              <a:xfrm>
                <a:off x="3923396"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145"/>
              <p:cNvSpPr>
                <a:spLocks noChangeShapeType="1"/>
              </p:cNvSpPr>
              <p:nvPr/>
            </p:nvSpPr>
            <p:spPr bwMode="auto">
              <a:xfrm>
                <a:off x="3999531"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146"/>
              <p:cNvSpPr>
                <a:spLocks noChangeShapeType="1"/>
              </p:cNvSpPr>
              <p:nvPr/>
            </p:nvSpPr>
            <p:spPr bwMode="auto">
              <a:xfrm>
                <a:off x="4032840"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147"/>
              <p:cNvSpPr>
                <a:spLocks noChangeShapeType="1"/>
              </p:cNvSpPr>
              <p:nvPr/>
            </p:nvSpPr>
            <p:spPr bwMode="auto">
              <a:xfrm>
                <a:off x="4040771"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148"/>
              <p:cNvSpPr>
                <a:spLocks noChangeShapeType="1"/>
              </p:cNvSpPr>
              <p:nvPr/>
            </p:nvSpPr>
            <p:spPr bwMode="auto">
              <a:xfrm>
                <a:off x="4093907"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149"/>
              <p:cNvSpPr>
                <a:spLocks noChangeShapeType="1"/>
              </p:cNvSpPr>
              <p:nvPr/>
            </p:nvSpPr>
            <p:spPr bwMode="auto">
              <a:xfrm>
                <a:off x="4106596"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150"/>
              <p:cNvSpPr>
                <a:spLocks noChangeShapeType="1"/>
              </p:cNvSpPr>
              <p:nvPr/>
            </p:nvSpPr>
            <p:spPr bwMode="auto">
              <a:xfrm>
                <a:off x="4404791"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151"/>
              <p:cNvSpPr>
                <a:spLocks noChangeShapeType="1"/>
              </p:cNvSpPr>
              <p:nvPr/>
            </p:nvSpPr>
            <p:spPr bwMode="auto">
              <a:xfrm>
                <a:off x="4673643"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152"/>
              <p:cNvSpPr>
                <a:spLocks noChangeShapeType="1"/>
              </p:cNvSpPr>
              <p:nvPr/>
            </p:nvSpPr>
            <p:spPr bwMode="auto">
              <a:xfrm>
                <a:off x="4694262"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10" name="TextBox 9"/>
          <p:cNvSpPr txBox="1"/>
          <p:nvPr/>
        </p:nvSpPr>
        <p:spPr>
          <a:xfrm>
            <a:off x="971963" y="3048000"/>
            <a:ext cx="4189847" cy="369332"/>
          </a:xfrm>
          <a:prstGeom prst="rect">
            <a:avLst/>
          </a:prstGeom>
          <a:noFill/>
        </p:spPr>
        <p:txBody>
          <a:bodyPr wrap="square" rtlCol="0">
            <a:spAutoFit/>
          </a:bodyPr>
          <a:lstStyle/>
          <a:p>
            <a:pPr algn="ctr"/>
            <a:r>
              <a:rPr lang="en-GB" b="1" dirty="0" smtClean="0">
                <a:solidFill>
                  <a:srgbClr val="4D4D4D"/>
                </a:solidFill>
              </a:rPr>
              <a:t>OS</a:t>
            </a:r>
            <a:endParaRPr lang="en-US" b="1" dirty="0">
              <a:solidFill>
                <a:srgbClr val="4D4D4D"/>
              </a:solidFill>
            </a:endParaRPr>
          </a:p>
        </p:txBody>
      </p:sp>
    </p:spTree>
    <p:custDataLst>
      <p:tags r:id="rId1"/>
    </p:custDataLst>
    <p:extLst>
      <p:ext uri="{BB962C8B-B14F-4D97-AF65-F5344CB8AC3E}">
        <p14:creationId xmlns:p14="http://schemas.microsoft.com/office/powerpoint/2010/main" val="1775760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3512: FOLFIRINOX </a:t>
            </a:r>
            <a:r>
              <a:rPr lang="en-GB" dirty="0"/>
              <a:t>combined to targeted therapy according RAS status for colorectal cancer patients with liver metastases initially non-resectable: A phase II randomized Study—</a:t>
            </a:r>
            <a:r>
              <a:rPr lang="en-GB" dirty="0" err="1"/>
              <a:t>Prodige</a:t>
            </a:r>
            <a:r>
              <a:rPr lang="en-GB" dirty="0"/>
              <a:t> 14 – accord 21 (METHEP-2), a </a:t>
            </a:r>
            <a:r>
              <a:rPr lang="en-GB" dirty="0" err="1"/>
              <a:t>unicancer</a:t>
            </a:r>
            <a:r>
              <a:rPr lang="en-GB" dirty="0"/>
              <a:t> GI </a:t>
            </a:r>
            <a:r>
              <a:rPr lang="en-GB" dirty="0" smtClean="0"/>
              <a:t>trial</a:t>
            </a:r>
            <a:r>
              <a:rPr lang="en-GB" dirty="0"/>
              <a:t> </a:t>
            </a:r>
            <a:r>
              <a:rPr lang="en-GB" dirty="0" smtClean="0"/>
              <a:t>– </a:t>
            </a:r>
            <a:r>
              <a:rPr lang="en-GB" dirty="0" err="1" smtClean="0"/>
              <a:t>Ychou</a:t>
            </a:r>
            <a:r>
              <a:rPr lang="en-GB" dirty="0" smtClean="0"/>
              <a:t> M, et al</a:t>
            </a:r>
            <a:endParaRPr lang="en-GB" dirty="0"/>
          </a:p>
        </p:txBody>
      </p:sp>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en-GB" b="1" kern="1200" dirty="0" smtClean="0">
                <a:latin typeface="Arial" charset="0"/>
                <a:cs typeface="Arial" charset="0"/>
              </a:rPr>
              <a:t>Key results (continued)</a:t>
            </a:r>
          </a:p>
          <a:p>
            <a:pPr>
              <a:spcBef>
                <a:spcPct val="0"/>
              </a:spcBef>
              <a:spcAft>
                <a:spcPct val="0"/>
              </a:spcAft>
              <a:buClr>
                <a:srgbClr val="043882"/>
              </a:buClr>
              <a:buSzTx/>
            </a:pPr>
            <a:endParaRPr lang="en-GB" dirty="0"/>
          </a:p>
          <a:p>
            <a:pPr marL="0" lvl="0" indent="0">
              <a:spcBef>
                <a:spcPct val="0"/>
              </a:spcBef>
              <a:spcAft>
                <a:spcPct val="0"/>
              </a:spcAft>
              <a:buClr>
                <a:srgbClr val="043882"/>
              </a:buClr>
              <a:buSzTx/>
              <a:buNone/>
            </a:pPr>
            <a:endParaRPr lang="en-GB" kern="1200" dirty="0" smtClean="0">
              <a:latin typeface="Arial" charset="0"/>
              <a:cs typeface="Arial" charset="0"/>
            </a:endParaRPr>
          </a:p>
          <a:p>
            <a:pPr marL="0" lvl="0" indent="0">
              <a:spcBef>
                <a:spcPct val="0"/>
              </a:spcBef>
              <a:spcAft>
                <a:spcPct val="0"/>
              </a:spcAft>
              <a:buClr>
                <a:srgbClr val="043882"/>
              </a:buClr>
              <a:buSzTx/>
              <a:buNone/>
            </a:pPr>
            <a:endParaRPr lang="en-GB" kern="1200" dirty="0">
              <a:latin typeface="Arial" charset="0"/>
              <a:cs typeface="Arial" charset="0"/>
            </a:endParaRPr>
          </a:p>
          <a:p>
            <a:pPr marL="0" lvl="0" indent="0">
              <a:spcBef>
                <a:spcPct val="0"/>
              </a:spcBef>
              <a:spcAft>
                <a:spcPct val="0"/>
              </a:spcAft>
              <a:buClr>
                <a:srgbClr val="043882"/>
              </a:buClr>
              <a:buSzTx/>
              <a:buNone/>
            </a:pPr>
            <a:endParaRPr lang="en-GB" kern="1200" dirty="0" smtClean="0">
              <a:latin typeface="Arial" charset="0"/>
              <a:cs typeface="Arial" charset="0"/>
            </a:endParaRPr>
          </a:p>
          <a:p>
            <a:pPr marL="0" lvl="0" indent="0">
              <a:spcBef>
                <a:spcPct val="0"/>
              </a:spcBef>
              <a:spcAft>
                <a:spcPct val="0"/>
              </a:spcAft>
              <a:buClr>
                <a:srgbClr val="043882"/>
              </a:buClr>
              <a:buSzTx/>
              <a:buNone/>
            </a:pPr>
            <a:endParaRPr lang="en-GB" kern="1200" dirty="0">
              <a:latin typeface="Arial" charset="0"/>
              <a:cs typeface="Arial" charset="0"/>
            </a:endParaRPr>
          </a:p>
          <a:p>
            <a:pPr marL="0" lvl="0" indent="0">
              <a:spcBef>
                <a:spcPct val="0"/>
              </a:spcBef>
              <a:spcAft>
                <a:spcPct val="0"/>
              </a:spcAft>
              <a:buClr>
                <a:srgbClr val="043882"/>
              </a:buClr>
              <a:buSzTx/>
              <a:buNone/>
            </a:pPr>
            <a:endParaRPr lang="en-GB" kern="1200" dirty="0" smtClean="0">
              <a:latin typeface="Arial" charset="0"/>
              <a:cs typeface="Arial" charset="0"/>
            </a:endParaRPr>
          </a:p>
          <a:p>
            <a:pPr marL="0" lvl="0" indent="0">
              <a:spcBef>
                <a:spcPct val="0"/>
              </a:spcBef>
              <a:spcAft>
                <a:spcPct val="0"/>
              </a:spcAft>
              <a:buClr>
                <a:srgbClr val="043882"/>
              </a:buClr>
              <a:buSzTx/>
              <a:buNone/>
            </a:pPr>
            <a:endParaRPr lang="en-GB" kern="1200" dirty="0">
              <a:latin typeface="Arial" charset="0"/>
              <a:cs typeface="Arial" charset="0"/>
            </a:endParaRPr>
          </a:p>
          <a:p>
            <a:pPr marL="0" lvl="0" indent="0">
              <a:spcBef>
                <a:spcPct val="0"/>
              </a:spcBef>
              <a:spcAft>
                <a:spcPct val="0"/>
              </a:spcAft>
              <a:buClr>
                <a:srgbClr val="043882"/>
              </a:buClr>
              <a:buSzTx/>
              <a:buNone/>
            </a:pPr>
            <a:endParaRPr lang="en-GB" kern="1200" dirty="0" smtClean="0">
              <a:latin typeface="Arial" charset="0"/>
              <a:cs typeface="Arial" charset="0"/>
            </a:endParaRPr>
          </a:p>
          <a:p>
            <a:pPr marL="0" lvl="0" indent="0">
              <a:spcBef>
                <a:spcPct val="0"/>
              </a:spcBef>
              <a:spcAft>
                <a:spcPct val="0"/>
              </a:spcAft>
              <a:buClr>
                <a:srgbClr val="043882"/>
              </a:buClr>
              <a:buSzTx/>
              <a:buNone/>
            </a:pPr>
            <a:endParaRPr lang="en-GB" kern="1200" dirty="0">
              <a:latin typeface="Arial" charset="0"/>
              <a:cs typeface="Arial" charset="0"/>
            </a:endParaRPr>
          </a:p>
          <a:p>
            <a:pPr marL="0" lvl="0" indent="0">
              <a:spcBef>
                <a:spcPct val="0"/>
              </a:spcBef>
              <a:spcAft>
                <a:spcPct val="0"/>
              </a:spcAft>
              <a:buClr>
                <a:srgbClr val="043882"/>
              </a:buClr>
              <a:buSzTx/>
              <a:buNone/>
            </a:pPr>
            <a:r>
              <a:rPr lang="en-GB" b="1" kern="1200" dirty="0" smtClean="0">
                <a:latin typeface="Arial" charset="0"/>
                <a:cs typeface="Arial" charset="0"/>
              </a:rPr>
              <a:t>Conclusion</a:t>
            </a:r>
          </a:p>
          <a:p>
            <a:pPr>
              <a:spcBef>
                <a:spcPct val="0"/>
              </a:spcBef>
              <a:spcAft>
                <a:spcPct val="0"/>
              </a:spcAft>
              <a:buClr>
                <a:srgbClr val="043882"/>
              </a:buClr>
              <a:buSzTx/>
            </a:pPr>
            <a:r>
              <a:rPr lang="en-GB" b="1" kern="1200" dirty="0" smtClean="0">
                <a:latin typeface="Arial" charset="0"/>
                <a:cs typeface="Arial" charset="0"/>
              </a:rPr>
              <a:t>Triple CT with FOLFIRINOX was associated with higher liver metastases resection rates and statistically longer OS </a:t>
            </a:r>
            <a:r>
              <a:rPr lang="en-GB" b="1" kern="1200" dirty="0" err="1" smtClean="0">
                <a:latin typeface="Arial" charset="0"/>
                <a:cs typeface="Arial" charset="0"/>
              </a:rPr>
              <a:t>vs</a:t>
            </a:r>
            <a:r>
              <a:rPr lang="en-GB" b="1" kern="1200" dirty="0" smtClean="0">
                <a:latin typeface="Arial" charset="0"/>
                <a:cs typeface="Arial" charset="0"/>
              </a:rPr>
              <a:t> dual CT in patients with </a:t>
            </a:r>
            <a:r>
              <a:rPr lang="en-GB" b="1" kern="1200" dirty="0" err="1" smtClean="0">
                <a:latin typeface="Arial" charset="0"/>
                <a:cs typeface="Arial" charset="0"/>
              </a:rPr>
              <a:t>mCRC</a:t>
            </a:r>
            <a:endParaRPr lang="en-GB" b="1" kern="1200" dirty="0" smtClean="0">
              <a:latin typeface="Arial" charset="0"/>
              <a:cs typeface="Arial" charset="0"/>
            </a:endParaRPr>
          </a:p>
          <a:p>
            <a:pPr>
              <a:spcBef>
                <a:spcPct val="0"/>
              </a:spcBef>
              <a:spcAft>
                <a:spcPct val="0"/>
              </a:spcAft>
              <a:buClr>
                <a:srgbClr val="043882"/>
              </a:buClr>
              <a:buSzTx/>
            </a:pPr>
            <a:endParaRPr lang="en-GB" b="1" kern="1200" dirty="0" smtClean="0">
              <a:latin typeface="Arial" charset="0"/>
              <a:cs typeface="Arial" charset="0"/>
            </a:endParaRPr>
          </a:p>
          <a:p>
            <a:pPr marL="0" lvl="0" indent="0">
              <a:spcBef>
                <a:spcPct val="0"/>
              </a:spcBef>
              <a:spcAft>
                <a:spcPct val="0"/>
              </a:spcAft>
              <a:buClr>
                <a:srgbClr val="043882"/>
              </a:buClr>
              <a:buSzTx/>
              <a:buNone/>
            </a:pPr>
            <a:endParaRPr lang="en-GB" b="1" kern="1200" dirty="0">
              <a:latin typeface="Arial" charset="0"/>
              <a:cs typeface="Arial" charset="0"/>
            </a:endParaRPr>
          </a:p>
        </p:txBody>
      </p:sp>
      <p:sp>
        <p:nvSpPr>
          <p:cNvPr id="15" name="Text Placeholder 14"/>
          <p:cNvSpPr>
            <a:spLocks noGrp="1"/>
          </p:cNvSpPr>
          <p:nvPr>
            <p:ph type="body" sz="quarter" idx="11"/>
          </p:nvPr>
        </p:nvSpPr>
        <p:spPr/>
        <p:txBody>
          <a:bodyPr/>
          <a:lstStyle/>
          <a:p>
            <a:r>
              <a:rPr lang="en-GB" dirty="0" err="1" smtClean="0"/>
              <a:t>Ychou</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3512</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4195113156"/>
              </p:ext>
            </p:extLst>
          </p:nvPr>
        </p:nvGraphicFramePr>
        <p:xfrm>
          <a:off x="369888" y="1752600"/>
          <a:ext cx="8408986" cy="1588922"/>
        </p:xfrm>
        <a:graphic>
          <a:graphicData uri="http://schemas.openxmlformats.org/drawingml/2006/table">
            <a:tbl>
              <a:tblPr firstRow="1" bandRow="1">
                <a:tableStyleId>{69012ECD-51FC-41F1-AA8D-1B2483CD663E}</a:tableStyleId>
              </a:tblPr>
              <a:tblGrid>
                <a:gridCol w="1360277"/>
                <a:gridCol w="1360277"/>
                <a:gridCol w="1896144"/>
                <a:gridCol w="1896144"/>
                <a:gridCol w="1896144"/>
              </a:tblGrid>
              <a:tr h="332232">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AEs, n (%)</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 arm</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Targeted therapy type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039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Dual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Triple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Bevacizumab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Cetuximab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Grade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78 (62.4)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74 (58.3)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73 (73.0)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79 (52.0)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 (37.6)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53 (41.7)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27 (27.0)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73 (48.0)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2438130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First line</a:t>
            </a:r>
            <a:endParaRPr lang="en-GB" dirty="0"/>
          </a:p>
        </p:txBody>
      </p:sp>
      <p:sp>
        <p:nvSpPr>
          <p:cNvPr id="2" name="Text Placeholder 1"/>
          <p:cNvSpPr>
            <a:spLocks noGrp="1"/>
          </p:cNvSpPr>
          <p:nvPr>
            <p:ph type="body" idx="1"/>
          </p:nvPr>
        </p:nvSpPr>
        <p:spPr/>
        <p:txBody>
          <a:bodyPr/>
          <a:lstStyle/>
          <a:p>
            <a:r>
              <a:rPr lang="en-US" dirty="0"/>
              <a:t>COLORECTAL </a:t>
            </a:r>
            <a:r>
              <a:rPr lang="en-US" dirty="0" smtClean="0"/>
              <a:t>CANCER</a:t>
            </a:r>
            <a:endParaRPr lang="en-GB" dirty="0"/>
          </a:p>
        </p:txBody>
      </p:sp>
    </p:spTree>
    <p:extLst>
      <p:ext uri="{BB962C8B-B14F-4D97-AF65-F5344CB8AC3E}">
        <p14:creationId xmlns:p14="http://schemas.microsoft.com/office/powerpoint/2010/main" val="723104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3515: MAVERICC, a phase II study of mFOLFOX6-bevacizumab (BV) vs FOLFIRI-BV as </a:t>
            </a:r>
            <a:r>
              <a:rPr lang="en-GB" dirty="0" smtClean="0"/>
              <a:t>first-line </a:t>
            </a:r>
            <a:r>
              <a:rPr lang="en-GB" dirty="0"/>
              <a:t>(1L) chemotherapy (CT) in patients (</a:t>
            </a:r>
            <a:r>
              <a:rPr lang="en-GB" dirty="0" err="1"/>
              <a:t>pts</a:t>
            </a:r>
            <a:r>
              <a:rPr lang="en-GB" dirty="0"/>
              <a:t>) with metastatic colorectal cancer (</a:t>
            </a:r>
            <a:r>
              <a:rPr lang="en-GB" dirty="0" err="1"/>
              <a:t>mCRC</a:t>
            </a:r>
            <a:r>
              <a:rPr lang="en-GB" dirty="0"/>
              <a:t>): Outcomes by </a:t>
            </a:r>
            <a:r>
              <a:rPr lang="en-GB" dirty="0" err="1"/>
              <a:t>tumor</a:t>
            </a:r>
            <a:r>
              <a:rPr lang="en-GB" dirty="0"/>
              <a:t> location and KRAS </a:t>
            </a:r>
            <a:r>
              <a:rPr lang="en-GB" dirty="0" smtClean="0"/>
              <a:t>status </a:t>
            </a:r>
            <a:r>
              <a:rPr lang="en-GB" dirty="0"/>
              <a:t>– </a:t>
            </a:r>
            <a:r>
              <a:rPr lang="en-GB" dirty="0" smtClean="0"/>
              <a:t>Lenz H-J,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evaluate the prognostic impact of tumour location and KRAS status </a:t>
            </a:r>
            <a:r>
              <a:rPr lang="en-GB" dirty="0"/>
              <a:t>in patients with </a:t>
            </a:r>
            <a:r>
              <a:rPr lang="en-GB" dirty="0" err="1"/>
              <a:t>mCRC</a:t>
            </a:r>
            <a:r>
              <a:rPr lang="en-GB" dirty="0"/>
              <a:t> </a:t>
            </a:r>
            <a:r>
              <a:rPr lang="en-GB" dirty="0" smtClean="0"/>
              <a:t>receiving 1L bevacizumab + either mFOLFOX6 or FOLFIRI*</a:t>
            </a:r>
            <a:endParaRPr lang="en-GB" dirty="0"/>
          </a:p>
        </p:txBody>
      </p:sp>
      <p:sp>
        <p:nvSpPr>
          <p:cNvPr id="4" name="Text Placeholder 3"/>
          <p:cNvSpPr>
            <a:spLocks noGrp="1"/>
          </p:cNvSpPr>
          <p:nvPr>
            <p:ph type="body" sz="quarter" idx="10"/>
          </p:nvPr>
        </p:nvSpPr>
        <p:spPr/>
        <p:txBody>
          <a:bodyPr/>
          <a:lstStyle/>
          <a:p>
            <a:r>
              <a:rPr lang="en-GB" dirty="0" smtClean="0"/>
              <a:t>*Exploratory analysis of the MAVERICC trial.</a:t>
            </a:r>
            <a:endParaRPr lang="en-GB" dirty="0"/>
          </a:p>
        </p:txBody>
      </p:sp>
      <p:sp>
        <p:nvSpPr>
          <p:cNvPr id="5" name="Text Placeholder 4"/>
          <p:cNvSpPr>
            <a:spLocks noGrp="1"/>
          </p:cNvSpPr>
          <p:nvPr>
            <p:ph type="body" sz="quarter" idx="11"/>
          </p:nvPr>
        </p:nvSpPr>
        <p:spPr/>
        <p:txBody>
          <a:bodyPr/>
          <a:lstStyle/>
          <a:p>
            <a:r>
              <a:rPr lang="en-GB" dirty="0" smtClean="0"/>
              <a:t>Lenz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3515</a:t>
            </a:r>
            <a:endParaRPr lang="en-GB" dirty="0"/>
          </a:p>
        </p:txBody>
      </p:sp>
      <p:sp>
        <p:nvSpPr>
          <p:cNvPr id="6" name="Oval 14"/>
          <p:cNvSpPr>
            <a:spLocks noChangeArrowheads="1"/>
          </p:cNvSpPr>
          <p:nvPr/>
        </p:nvSpPr>
        <p:spPr bwMode="auto">
          <a:xfrm>
            <a:off x="4093937" y="33602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7" name="AutoShape 15"/>
          <p:cNvCxnSpPr>
            <a:cxnSpLocks noChangeShapeType="1"/>
            <a:stCxn id="6" idx="0"/>
          </p:cNvCxnSpPr>
          <p:nvPr/>
        </p:nvCxnSpPr>
        <p:spPr bwMode="auto">
          <a:xfrm rot="5400000" flipH="1" flipV="1">
            <a:off x="4369770" y="27123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268835" y="24320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9" name="Content Placeholder 26"/>
          <p:cNvSpPr txBox="1">
            <a:spLocks/>
          </p:cNvSpPr>
          <p:nvPr/>
        </p:nvSpPr>
        <p:spPr bwMode="auto">
          <a:xfrm>
            <a:off x="5008336" y="3190506"/>
            <a:ext cx="3260499"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600" dirty="0" smtClean="0">
                <a:solidFill>
                  <a:srgbClr val="4D4D4D"/>
                </a:solidFill>
                <a:latin typeface="Arial"/>
              </a:rPr>
              <a:t>ERCC-1 (high vs low)</a:t>
            </a:r>
            <a:endParaRPr lang="en-GB" sz="1600" dirty="0">
              <a:solidFill>
                <a:srgbClr val="4D4D4D"/>
              </a:solidFill>
              <a:latin typeface="Arial"/>
            </a:endParaRPr>
          </a:p>
          <a:p>
            <a:pPr marL="203200" indent="-203200">
              <a:spcBef>
                <a:spcPts val="0"/>
              </a:spcBef>
              <a:spcAft>
                <a:spcPts val="400"/>
              </a:spcAft>
              <a:buFont typeface="Arial" pitchFamily="34" charset="0"/>
              <a:buChar char="•"/>
              <a:defRPr/>
            </a:pPr>
            <a:r>
              <a:rPr lang="en-GB" sz="1600" dirty="0" smtClean="0">
                <a:solidFill>
                  <a:srgbClr val="4D4D4D"/>
                </a:solidFill>
                <a:latin typeface="Arial"/>
              </a:rPr>
              <a:t>Geographic area (US vs ex-US)</a:t>
            </a:r>
            <a:endParaRPr lang="en-GB" sz="1600" dirty="0">
              <a:solidFill>
                <a:srgbClr val="4D4D4D"/>
              </a:solidFill>
              <a:latin typeface="Arial"/>
            </a:endParaRPr>
          </a:p>
        </p:txBody>
      </p:sp>
      <p:cxnSp>
        <p:nvCxnSpPr>
          <p:cNvPr id="10" name="AutoShape 19"/>
          <p:cNvCxnSpPr>
            <a:cxnSpLocks noChangeShapeType="1"/>
          </p:cNvCxnSpPr>
          <p:nvPr/>
        </p:nvCxnSpPr>
        <p:spPr bwMode="auto">
          <a:xfrm>
            <a:off x="3837214" y="36523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696200" y="26963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5017710" y="22860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mFOLFOX6 + Bevacizumab </a:t>
            </a:r>
          </a:p>
          <a:p>
            <a:pPr algn="ctr" defTabSz="892175" eaLnBrk="0" hangingPunct="0"/>
            <a:r>
              <a:rPr lang="en-GB" altLang="zh-CN" dirty="0" smtClean="0">
                <a:solidFill>
                  <a:srgbClr val="FFFFFF"/>
                </a:solidFill>
                <a:ea typeface="SimSun" pitchFamily="2" charset="-122"/>
              </a:rPr>
              <a:t>(n=188)</a:t>
            </a:r>
            <a:endParaRPr lang="en-GB" altLang="zh-CN" dirty="0">
              <a:solidFill>
                <a:srgbClr val="FFFFFF"/>
              </a:solidFill>
              <a:ea typeface="SimSun" pitchFamily="2" charset="-122"/>
            </a:endParaRPr>
          </a:p>
        </p:txBody>
      </p:sp>
      <p:sp>
        <p:nvSpPr>
          <p:cNvPr id="13" name="AutoShape 9"/>
          <p:cNvSpPr>
            <a:spLocks noChangeArrowheads="1"/>
          </p:cNvSpPr>
          <p:nvPr/>
        </p:nvSpPr>
        <p:spPr bwMode="auto">
          <a:xfrm>
            <a:off x="228600" y="2618468"/>
            <a:ext cx="3608614"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Histologically confirmed </a:t>
            </a:r>
            <a:r>
              <a:rPr lang="en-GB" altLang="zh-CN" dirty="0" err="1" smtClean="0">
                <a:solidFill>
                  <a:srgbClr val="FFFFFF"/>
                </a:solidFill>
                <a:ea typeface="SimSun" pitchFamily="2" charset="-122"/>
              </a:rPr>
              <a:t>mCRC</a:t>
            </a:r>
            <a:endParaRPr lang="en-GB"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t>
            </a:r>
            <a:r>
              <a:rPr lang="en-GB" altLang="zh-CN" dirty="0">
                <a:solidFill>
                  <a:srgbClr val="FFFFFF"/>
                </a:solidFill>
                <a:ea typeface="SimSun" pitchFamily="2" charset="-122"/>
              </a:rPr>
              <a:t>1 measurable </a:t>
            </a:r>
            <a:r>
              <a:rPr lang="en-GB" altLang="zh-CN" dirty="0" smtClean="0">
                <a:solidFill>
                  <a:srgbClr val="FFFFFF"/>
                </a:solidFill>
                <a:ea typeface="SimSun" pitchFamily="2" charset="-122"/>
              </a:rPr>
              <a:t>metastatic + unresectable lesion</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a:t>
            </a:r>
            <a:r>
              <a:rPr lang="en-GB" altLang="zh-CN" dirty="0">
                <a:solidFill>
                  <a:srgbClr val="FFFFFF"/>
                </a:solidFill>
                <a:ea typeface="SimSun" pitchFamily="2" charset="-122"/>
              </a:rPr>
              <a:t>1</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(n=376)</a:t>
            </a:r>
            <a:endParaRPr lang="en-GB" altLang="zh-CN" dirty="0">
              <a:solidFill>
                <a:srgbClr val="FFFFFF"/>
              </a:solidFill>
              <a:ea typeface="SimSun" pitchFamily="2" charset="-122"/>
            </a:endParaRPr>
          </a:p>
        </p:txBody>
      </p:sp>
      <p:sp>
        <p:nvSpPr>
          <p:cNvPr id="14" name="Rectangle 9"/>
          <p:cNvSpPr txBox="1">
            <a:spLocks noChangeArrowheads="1"/>
          </p:cNvSpPr>
          <p:nvPr/>
        </p:nvSpPr>
        <p:spPr bwMode="auto">
          <a:xfrm>
            <a:off x="517524" y="51784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ENDPOINTS</a:t>
            </a:r>
          </a:p>
          <a:p>
            <a:pPr>
              <a:buClr>
                <a:srgbClr val="043882"/>
              </a:buClr>
            </a:pPr>
            <a:r>
              <a:rPr lang="en-GB" kern="0" dirty="0" smtClean="0"/>
              <a:t>PFS, OS</a:t>
            </a:r>
          </a:p>
          <a:p>
            <a:pPr>
              <a:buClr>
                <a:srgbClr val="043882"/>
              </a:buClr>
            </a:pPr>
            <a:r>
              <a:rPr lang="en-GB" kern="0" dirty="0" smtClean="0"/>
              <a:t>Safety</a:t>
            </a:r>
          </a:p>
          <a:p>
            <a:pPr>
              <a:buClr>
                <a:srgbClr val="043882"/>
              </a:buClr>
            </a:pPr>
            <a:endParaRPr lang="en-GB" kern="0" dirty="0" smtClean="0"/>
          </a:p>
        </p:txBody>
      </p:sp>
      <p:cxnSp>
        <p:nvCxnSpPr>
          <p:cNvPr id="16" name="AutoShape 16"/>
          <p:cNvCxnSpPr>
            <a:cxnSpLocks noChangeShapeType="1"/>
            <a:endCxn id="19" idx="1"/>
          </p:cNvCxnSpPr>
          <p:nvPr/>
        </p:nvCxnSpPr>
        <p:spPr bwMode="auto">
          <a:xfrm rot="16200000" flipH="1">
            <a:off x="4367719" y="39624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268835" y="43481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8" name="AutoShape 20"/>
          <p:cNvCxnSpPr>
            <a:cxnSpLocks noChangeShapeType="1"/>
          </p:cNvCxnSpPr>
          <p:nvPr/>
        </p:nvCxnSpPr>
        <p:spPr bwMode="auto">
          <a:xfrm>
            <a:off x="7694620" y="46124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5017710" y="42021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FOLFIRI + Bevacizumab</a:t>
            </a:r>
          </a:p>
          <a:p>
            <a:pPr algn="ctr" defTabSz="892175" eaLnBrk="0" hangingPunct="0"/>
            <a:r>
              <a:rPr lang="en-GB" altLang="zh-CN" dirty="0" smtClean="0">
                <a:solidFill>
                  <a:srgbClr val="4D4D4D"/>
                </a:solidFill>
                <a:ea typeface="SimSun" pitchFamily="2" charset="-122"/>
              </a:rPr>
              <a:t>(n=188)</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val="1042570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3515: MAVERICC, a phase II study of mFOLFOX6-bevacizumab (BV) vs FOLFIRI-BV as </a:t>
            </a:r>
            <a:r>
              <a:rPr lang="en-GB" dirty="0" smtClean="0"/>
              <a:t>first-line </a:t>
            </a:r>
            <a:r>
              <a:rPr lang="en-GB" dirty="0"/>
              <a:t>(1L) chemotherapy (CT) in patients (</a:t>
            </a:r>
            <a:r>
              <a:rPr lang="en-GB" dirty="0" err="1"/>
              <a:t>pts</a:t>
            </a:r>
            <a:r>
              <a:rPr lang="en-GB" dirty="0"/>
              <a:t>) with metastatic colorectal cancer (</a:t>
            </a:r>
            <a:r>
              <a:rPr lang="en-GB" dirty="0" err="1"/>
              <a:t>mCRC</a:t>
            </a:r>
            <a:r>
              <a:rPr lang="en-GB" dirty="0"/>
              <a:t>): Outcomes by </a:t>
            </a:r>
            <a:r>
              <a:rPr lang="en-GB" dirty="0" err="1"/>
              <a:t>tumor</a:t>
            </a:r>
            <a:r>
              <a:rPr lang="en-GB" dirty="0"/>
              <a:t> location and KRAS </a:t>
            </a:r>
            <a:r>
              <a:rPr lang="en-GB" dirty="0" smtClean="0"/>
              <a:t>status </a:t>
            </a:r>
            <a:r>
              <a:rPr lang="en-GB" dirty="0"/>
              <a:t>– </a:t>
            </a:r>
            <a:r>
              <a:rPr lang="en-GB" dirty="0" smtClean="0"/>
              <a:t>Lenz H-J,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endParaRPr lang="en-GB" dirty="0"/>
          </a:p>
        </p:txBody>
      </p:sp>
      <p:sp>
        <p:nvSpPr>
          <p:cNvPr id="4" name="Text Placeholder 3"/>
          <p:cNvSpPr>
            <a:spLocks noGrp="1"/>
          </p:cNvSpPr>
          <p:nvPr>
            <p:ph type="body" sz="quarter" idx="10"/>
          </p:nvPr>
        </p:nvSpPr>
        <p:spPr/>
        <p:txBody>
          <a:bodyPr/>
          <a:lstStyle/>
          <a:p>
            <a:r>
              <a:rPr lang="en-GB" dirty="0" smtClean="0"/>
              <a:t>*FOLFIRI </a:t>
            </a:r>
            <a:r>
              <a:rPr lang="en-GB" dirty="0" err="1" smtClean="0"/>
              <a:t>vs</a:t>
            </a:r>
            <a:r>
              <a:rPr lang="en-GB" dirty="0" smtClean="0"/>
              <a:t> FOLFOX; </a:t>
            </a:r>
            <a:r>
              <a:rPr lang="en-GB" baseline="30000" dirty="0" smtClean="0"/>
              <a:t>†</a:t>
            </a:r>
            <a:r>
              <a:rPr lang="en-GB" dirty="0" smtClean="0"/>
              <a:t>Left vs right. BEV, bevacizumab.</a:t>
            </a:r>
            <a:endParaRPr lang="en-GB" dirty="0"/>
          </a:p>
        </p:txBody>
      </p:sp>
      <p:sp>
        <p:nvSpPr>
          <p:cNvPr id="5" name="Text Placeholder 4"/>
          <p:cNvSpPr>
            <a:spLocks noGrp="1"/>
          </p:cNvSpPr>
          <p:nvPr>
            <p:ph type="body" sz="quarter" idx="11"/>
          </p:nvPr>
        </p:nvSpPr>
        <p:spPr/>
        <p:txBody>
          <a:bodyPr/>
          <a:lstStyle/>
          <a:p>
            <a:r>
              <a:rPr lang="en-GB" dirty="0" smtClean="0"/>
              <a:t>Lenz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3515</a:t>
            </a:r>
            <a:endParaRPr lang="en-GB" dirty="0"/>
          </a:p>
        </p:txBody>
      </p:sp>
      <p:graphicFrame>
        <p:nvGraphicFramePr>
          <p:cNvPr id="13" name="Group 88"/>
          <p:cNvGraphicFramePr>
            <a:graphicFrameLocks noGrp="1"/>
          </p:cNvGraphicFramePr>
          <p:nvPr>
            <p:extLst>
              <p:ext uri="{D42A27DB-BD31-4B8C-83A1-F6EECF244321}">
                <p14:modId xmlns:p14="http://schemas.microsoft.com/office/powerpoint/2010/main" val="1104564056"/>
              </p:ext>
            </p:extLst>
          </p:nvPr>
        </p:nvGraphicFramePr>
        <p:xfrm>
          <a:off x="642144" y="4419600"/>
          <a:ext cx="7859712" cy="1828800"/>
        </p:xfrm>
        <a:graphic>
          <a:graphicData uri="http://schemas.openxmlformats.org/drawingml/2006/table">
            <a:tbl>
              <a:tblPr firstRow="1" bandRow="1">
                <a:tableStyleId>{69012ECD-51FC-41F1-AA8D-1B2483CD663E}</a:tableStyleId>
              </a:tblPr>
              <a:tblGrid>
                <a:gridCol w="3091656"/>
                <a:gridCol w="1733857"/>
                <a:gridCol w="3034199"/>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HR (95% CI)</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p-value</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Overall population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*0.79 (0.61,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0.056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Right tumour location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*0.88 (0.60, 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0.494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Left tumour location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*0.71 (0.51, 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Tumour location, KRAS WT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aseline="30000" dirty="0" smtClean="0"/>
                        <a:t>†</a:t>
                      </a:r>
                      <a:r>
                        <a:rPr kumimoji="0" lang="en-GB" sz="1400" b="0" i="0" u="none" strike="noStrike" cap="none" normalizeH="0" baseline="0" dirty="0" smtClean="0">
                          <a:ln>
                            <a:noFill/>
                          </a:ln>
                          <a:solidFill>
                            <a:schemeClr val="tx1"/>
                          </a:solidFill>
                          <a:effectLst/>
                          <a:latin typeface="Arial" charset="0"/>
                          <a:cs typeface="Arial" charset="0"/>
                        </a:rPr>
                        <a:t>0.86 (0.61,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0.383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Tumour location, KRAS mutant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baseline="30000" dirty="0" smtClean="0"/>
                        <a:t>†</a:t>
                      </a:r>
                      <a:r>
                        <a:rPr lang="en-GB" sz="1400" dirty="0" smtClean="0">
                          <a:latin typeface="+mn-lt"/>
                        </a:rPr>
                        <a:t>1.20 (0.77, 1.87)</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0.431</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5" name="TextBox 14"/>
          <p:cNvSpPr txBox="1"/>
          <p:nvPr/>
        </p:nvSpPr>
        <p:spPr>
          <a:xfrm>
            <a:off x="3048000" y="1295400"/>
            <a:ext cx="3223959" cy="369332"/>
          </a:xfrm>
          <a:prstGeom prst="rect">
            <a:avLst/>
          </a:prstGeom>
          <a:noFill/>
        </p:spPr>
        <p:txBody>
          <a:bodyPr wrap="none" rtlCol="0">
            <a:spAutoFit/>
          </a:bodyPr>
          <a:lstStyle/>
          <a:p>
            <a:r>
              <a:rPr lang="en-GB" b="1" dirty="0" smtClean="0">
                <a:solidFill>
                  <a:srgbClr val="4D4D4D"/>
                </a:solidFill>
              </a:rPr>
              <a:t>PFS by KRAS exon 2 status</a:t>
            </a:r>
            <a:endParaRPr lang="en-GB" b="1" dirty="0">
              <a:solidFill>
                <a:srgbClr val="4D4D4D"/>
              </a:solidFill>
            </a:endParaRPr>
          </a:p>
        </p:txBody>
      </p:sp>
      <p:grpSp>
        <p:nvGrpSpPr>
          <p:cNvPr id="186" name="Group 185"/>
          <p:cNvGrpSpPr/>
          <p:nvPr/>
        </p:nvGrpSpPr>
        <p:grpSpPr>
          <a:xfrm>
            <a:off x="297853" y="1694319"/>
            <a:ext cx="4149528" cy="2633879"/>
            <a:chOff x="384937" y="1686982"/>
            <a:chExt cx="4149528" cy="2633879"/>
          </a:xfrm>
        </p:grpSpPr>
        <p:sp>
          <p:nvSpPr>
            <p:cNvPr id="187" name="Freeform 186"/>
            <p:cNvSpPr>
              <a:spLocks/>
            </p:cNvSpPr>
            <p:nvPr/>
          </p:nvSpPr>
          <p:spPr bwMode="auto">
            <a:xfrm>
              <a:off x="1180340" y="1925116"/>
              <a:ext cx="3166350" cy="18708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6"/>
            <p:cNvSpPr>
              <a:spLocks noChangeShapeType="1"/>
            </p:cNvSpPr>
            <p:nvPr/>
          </p:nvSpPr>
          <p:spPr bwMode="auto">
            <a:xfrm>
              <a:off x="1106512" y="1925115"/>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7"/>
            <p:cNvSpPr>
              <a:spLocks noChangeShapeType="1"/>
            </p:cNvSpPr>
            <p:nvPr/>
          </p:nvSpPr>
          <p:spPr bwMode="auto">
            <a:xfrm>
              <a:off x="1106512" y="2299349"/>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8"/>
            <p:cNvSpPr>
              <a:spLocks noChangeShapeType="1"/>
            </p:cNvSpPr>
            <p:nvPr/>
          </p:nvSpPr>
          <p:spPr bwMode="auto">
            <a:xfrm>
              <a:off x="1106512" y="2673583"/>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9"/>
            <p:cNvSpPr>
              <a:spLocks noChangeShapeType="1"/>
            </p:cNvSpPr>
            <p:nvPr/>
          </p:nvSpPr>
          <p:spPr bwMode="auto">
            <a:xfrm>
              <a:off x="1106512" y="3047817"/>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10"/>
            <p:cNvSpPr>
              <a:spLocks noChangeShapeType="1"/>
            </p:cNvSpPr>
            <p:nvPr/>
          </p:nvSpPr>
          <p:spPr bwMode="auto">
            <a:xfrm>
              <a:off x="1106512" y="3422051"/>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11"/>
            <p:cNvSpPr>
              <a:spLocks noChangeShapeType="1"/>
            </p:cNvSpPr>
            <p:nvPr/>
          </p:nvSpPr>
          <p:spPr bwMode="auto">
            <a:xfrm>
              <a:off x="1106512" y="3796285"/>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12"/>
            <p:cNvSpPr>
              <a:spLocks noChangeShapeType="1"/>
            </p:cNvSpPr>
            <p:nvPr/>
          </p:nvSpPr>
          <p:spPr bwMode="auto">
            <a:xfrm>
              <a:off x="2972609"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13"/>
            <p:cNvSpPr>
              <a:spLocks noChangeShapeType="1"/>
            </p:cNvSpPr>
            <p:nvPr/>
          </p:nvSpPr>
          <p:spPr bwMode="auto">
            <a:xfrm>
              <a:off x="2628261"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14"/>
            <p:cNvSpPr>
              <a:spLocks noChangeShapeType="1"/>
            </p:cNvSpPr>
            <p:nvPr/>
          </p:nvSpPr>
          <p:spPr bwMode="auto">
            <a:xfrm>
              <a:off x="36710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15"/>
            <p:cNvSpPr>
              <a:spLocks noChangeShapeType="1"/>
            </p:cNvSpPr>
            <p:nvPr/>
          </p:nvSpPr>
          <p:spPr bwMode="auto">
            <a:xfrm>
              <a:off x="3318458"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17"/>
            <p:cNvSpPr>
              <a:spLocks noChangeShapeType="1"/>
            </p:cNvSpPr>
            <p:nvPr/>
          </p:nvSpPr>
          <p:spPr bwMode="auto">
            <a:xfrm>
              <a:off x="4011575"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18"/>
            <p:cNvSpPr>
              <a:spLocks noChangeShapeType="1"/>
            </p:cNvSpPr>
            <p:nvPr/>
          </p:nvSpPr>
          <p:spPr bwMode="auto">
            <a:xfrm>
              <a:off x="2275637"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19"/>
            <p:cNvSpPr>
              <a:spLocks noChangeShapeType="1"/>
            </p:cNvSpPr>
            <p:nvPr/>
          </p:nvSpPr>
          <p:spPr bwMode="auto">
            <a:xfrm>
              <a:off x="19393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20"/>
            <p:cNvSpPr>
              <a:spLocks noChangeShapeType="1"/>
            </p:cNvSpPr>
            <p:nvPr/>
          </p:nvSpPr>
          <p:spPr bwMode="auto">
            <a:xfrm>
              <a:off x="15784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21"/>
            <p:cNvSpPr>
              <a:spLocks noChangeShapeType="1"/>
            </p:cNvSpPr>
            <p:nvPr/>
          </p:nvSpPr>
          <p:spPr bwMode="auto">
            <a:xfrm>
              <a:off x="1243810"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GB">
                <a:solidFill>
                  <a:srgbClr val="4D4D4D"/>
                </a:solidFill>
              </a:endParaRPr>
            </a:p>
          </p:txBody>
        </p:sp>
        <p:sp>
          <p:nvSpPr>
            <p:cNvPr id="203" name="TextBox 202"/>
            <p:cNvSpPr txBox="1"/>
            <p:nvPr/>
          </p:nvSpPr>
          <p:spPr>
            <a:xfrm rot="16200000">
              <a:off x="-227570" y="2635253"/>
              <a:ext cx="1686679" cy="461665"/>
            </a:xfrm>
            <a:prstGeom prst="rect">
              <a:avLst/>
            </a:prstGeom>
            <a:noFill/>
          </p:spPr>
          <p:txBody>
            <a:bodyPr wrap="none" rtlCol="0">
              <a:spAutoFit/>
            </a:bodyPr>
            <a:lstStyle/>
            <a:p>
              <a:pPr algn="ctr"/>
              <a:r>
                <a:rPr lang="en-GB" sz="1200" dirty="0" smtClean="0">
                  <a:solidFill>
                    <a:srgbClr val="4D4D4D"/>
                  </a:solidFill>
                </a:rPr>
                <a:t>Proportion of patients </a:t>
              </a:r>
              <a:br>
                <a:rPr lang="en-GB" sz="1200" dirty="0" smtClean="0">
                  <a:solidFill>
                    <a:srgbClr val="4D4D4D"/>
                  </a:solidFill>
                </a:rPr>
              </a:br>
              <a:r>
                <a:rPr lang="en-GB" sz="1200" dirty="0" smtClean="0">
                  <a:solidFill>
                    <a:srgbClr val="4D4D4D"/>
                  </a:solidFill>
                </a:rPr>
                <a:t>not progressed</a:t>
              </a:r>
              <a:endParaRPr lang="en-GB" sz="1200" dirty="0">
                <a:solidFill>
                  <a:srgbClr val="4D4D4D"/>
                </a:solidFill>
              </a:endParaRPr>
            </a:p>
          </p:txBody>
        </p:sp>
        <p:sp>
          <p:nvSpPr>
            <p:cNvPr id="204" name="TextBox 203"/>
            <p:cNvSpPr txBox="1"/>
            <p:nvPr/>
          </p:nvSpPr>
          <p:spPr>
            <a:xfrm>
              <a:off x="1768666" y="4043862"/>
              <a:ext cx="2093843" cy="276999"/>
            </a:xfrm>
            <a:prstGeom prst="rect">
              <a:avLst/>
            </a:prstGeom>
            <a:noFill/>
          </p:spPr>
          <p:txBody>
            <a:bodyPr wrap="none" rtlCol="0">
              <a:spAutoFit/>
            </a:bodyPr>
            <a:lstStyle/>
            <a:p>
              <a:pPr algn="ctr"/>
              <a:r>
                <a:rPr lang="en-GB" sz="1200" dirty="0" smtClean="0">
                  <a:solidFill>
                    <a:srgbClr val="4D4D4D"/>
                  </a:solidFill>
                </a:rPr>
                <a:t>Months since randomisation</a:t>
              </a:r>
              <a:endParaRPr lang="en-GB" sz="1200" dirty="0">
                <a:solidFill>
                  <a:srgbClr val="4D4D4D"/>
                </a:solidFill>
              </a:endParaRPr>
            </a:p>
          </p:txBody>
        </p:sp>
        <p:sp>
          <p:nvSpPr>
            <p:cNvPr id="205" name="TextBox 204"/>
            <p:cNvSpPr txBox="1"/>
            <p:nvPr/>
          </p:nvSpPr>
          <p:spPr>
            <a:xfrm>
              <a:off x="833279" y="1806641"/>
              <a:ext cx="330410" cy="249234"/>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206" name="TextBox 205"/>
            <p:cNvSpPr txBox="1"/>
            <p:nvPr/>
          </p:nvSpPr>
          <p:spPr>
            <a:xfrm>
              <a:off x="765823" y="2160245"/>
              <a:ext cx="397866" cy="276999"/>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207" name="TextBox 206"/>
            <p:cNvSpPr txBox="1"/>
            <p:nvPr/>
          </p:nvSpPr>
          <p:spPr>
            <a:xfrm>
              <a:off x="765823" y="2534313"/>
              <a:ext cx="397866" cy="276999"/>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208" name="TextBox 207"/>
            <p:cNvSpPr txBox="1"/>
            <p:nvPr/>
          </p:nvSpPr>
          <p:spPr>
            <a:xfrm>
              <a:off x="765823" y="2908380"/>
              <a:ext cx="397866" cy="276999"/>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209" name="TextBox 208"/>
            <p:cNvSpPr txBox="1"/>
            <p:nvPr/>
          </p:nvSpPr>
          <p:spPr>
            <a:xfrm>
              <a:off x="765823" y="3282448"/>
              <a:ext cx="397866" cy="276999"/>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210" name="TextBox 209"/>
            <p:cNvSpPr txBox="1"/>
            <p:nvPr/>
          </p:nvSpPr>
          <p:spPr>
            <a:xfrm>
              <a:off x="894063" y="3656516"/>
              <a:ext cx="269626" cy="276999"/>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211" name="TextBox 210"/>
            <p:cNvSpPr txBox="1"/>
            <p:nvPr/>
          </p:nvSpPr>
          <p:spPr>
            <a:xfrm>
              <a:off x="1113027" y="3824384"/>
              <a:ext cx="269626" cy="276999"/>
            </a:xfrm>
            <a:prstGeom prst="rect">
              <a:avLst/>
            </a:prstGeom>
            <a:noFill/>
          </p:spPr>
          <p:txBody>
            <a:bodyPr wrap="none" rtlCol="0" anchor="ctr" anchorCtr="0">
              <a:spAutoFit/>
            </a:bodyPr>
            <a:lstStyle/>
            <a:p>
              <a:pPr algn="ctr"/>
              <a:r>
                <a:rPr lang="en-GB" sz="1200" dirty="0" smtClean="0">
                  <a:solidFill>
                    <a:srgbClr val="4D4D4D"/>
                  </a:solidFill>
                </a:rPr>
                <a:t>0</a:t>
              </a:r>
              <a:endParaRPr lang="en-GB" sz="1200" dirty="0">
                <a:solidFill>
                  <a:srgbClr val="4D4D4D"/>
                </a:solidFill>
              </a:endParaRPr>
            </a:p>
          </p:txBody>
        </p:sp>
        <p:sp>
          <p:nvSpPr>
            <p:cNvPr id="212" name="TextBox 211"/>
            <p:cNvSpPr txBox="1"/>
            <p:nvPr/>
          </p:nvSpPr>
          <p:spPr>
            <a:xfrm>
              <a:off x="1443410" y="3824384"/>
              <a:ext cx="269626" cy="276999"/>
            </a:xfrm>
            <a:prstGeom prst="rect">
              <a:avLst/>
            </a:prstGeom>
            <a:noFill/>
          </p:spPr>
          <p:txBody>
            <a:bodyPr wrap="none" rtlCol="0" anchor="ctr" anchorCtr="0">
              <a:spAutoFit/>
            </a:bodyPr>
            <a:lstStyle/>
            <a:p>
              <a:pPr algn="ctr"/>
              <a:r>
                <a:rPr lang="en-GB" sz="1200" dirty="0" smtClean="0">
                  <a:solidFill>
                    <a:srgbClr val="4D4D4D"/>
                  </a:solidFill>
                </a:rPr>
                <a:t>4</a:t>
              </a:r>
              <a:endParaRPr lang="en-GB" sz="1200" dirty="0">
                <a:solidFill>
                  <a:srgbClr val="4D4D4D"/>
                </a:solidFill>
              </a:endParaRPr>
            </a:p>
          </p:txBody>
        </p:sp>
        <p:sp>
          <p:nvSpPr>
            <p:cNvPr id="213" name="TextBox 212"/>
            <p:cNvSpPr txBox="1"/>
            <p:nvPr/>
          </p:nvSpPr>
          <p:spPr>
            <a:xfrm>
              <a:off x="1806095" y="3824384"/>
              <a:ext cx="269626" cy="276999"/>
            </a:xfrm>
            <a:prstGeom prst="rect">
              <a:avLst/>
            </a:prstGeom>
            <a:noFill/>
          </p:spPr>
          <p:txBody>
            <a:bodyPr wrap="none" rtlCol="0" anchor="ctr" anchorCtr="0">
              <a:spAutoFit/>
            </a:bodyPr>
            <a:lstStyle/>
            <a:p>
              <a:pPr algn="ctr"/>
              <a:r>
                <a:rPr lang="en-GB" sz="1200" dirty="0" smtClean="0">
                  <a:solidFill>
                    <a:srgbClr val="4D4D4D"/>
                  </a:solidFill>
                </a:rPr>
                <a:t>8</a:t>
              </a:r>
              <a:endParaRPr lang="en-GB" sz="1200" dirty="0">
                <a:solidFill>
                  <a:srgbClr val="4D4D4D"/>
                </a:solidFill>
              </a:endParaRPr>
            </a:p>
          </p:txBody>
        </p:sp>
        <p:sp>
          <p:nvSpPr>
            <p:cNvPr id="214" name="TextBox 213"/>
            <p:cNvSpPr txBox="1"/>
            <p:nvPr/>
          </p:nvSpPr>
          <p:spPr>
            <a:xfrm>
              <a:off x="2105612" y="3824384"/>
              <a:ext cx="354584" cy="276999"/>
            </a:xfrm>
            <a:prstGeom prst="rect">
              <a:avLst/>
            </a:prstGeom>
            <a:noFill/>
          </p:spPr>
          <p:txBody>
            <a:bodyPr wrap="none" rtlCol="0" anchor="ctr" anchorCtr="0">
              <a:spAutoFit/>
            </a:bodyPr>
            <a:lstStyle/>
            <a:p>
              <a:pPr algn="ctr"/>
              <a:r>
                <a:rPr lang="en-GB" sz="1200" dirty="0" smtClean="0">
                  <a:solidFill>
                    <a:srgbClr val="4D4D4D"/>
                  </a:solidFill>
                </a:rPr>
                <a:t>12</a:t>
              </a:r>
              <a:endParaRPr lang="en-GB" sz="1200" dirty="0">
                <a:solidFill>
                  <a:srgbClr val="4D4D4D"/>
                </a:solidFill>
              </a:endParaRPr>
            </a:p>
          </p:txBody>
        </p:sp>
        <p:sp>
          <p:nvSpPr>
            <p:cNvPr id="215" name="TextBox 214"/>
            <p:cNvSpPr txBox="1"/>
            <p:nvPr/>
          </p:nvSpPr>
          <p:spPr>
            <a:xfrm>
              <a:off x="2447871" y="3824384"/>
              <a:ext cx="354584" cy="276999"/>
            </a:xfrm>
            <a:prstGeom prst="rect">
              <a:avLst/>
            </a:prstGeom>
            <a:noFill/>
          </p:spPr>
          <p:txBody>
            <a:bodyPr wrap="none" rtlCol="0" anchor="ctr" anchorCtr="0">
              <a:spAutoFit/>
            </a:bodyPr>
            <a:lstStyle/>
            <a:p>
              <a:pPr algn="ctr"/>
              <a:r>
                <a:rPr lang="en-GB" sz="1200" dirty="0" smtClean="0">
                  <a:solidFill>
                    <a:srgbClr val="4D4D4D"/>
                  </a:solidFill>
                </a:rPr>
                <a:t>16</a:t>
              </a:r>
              <a:endParaRPr lang="en-GB" sz="1200" dirty="0">
                <a:solidFill>
                  <a:srgbClr val="4D4D4D"/>
                </a:solidFill>
              </a:endParaRPr>
            </a:p>
          </p:txBody>
        </p:sp>
        <p:sp>
          <p:nvSpPr>
            <p:cNvPr id="216" name="TextBox 215"/>
            <p:cNvSpPr txBox="1"/>
            <p:nvPr/>
          </p:nvSpPr>
          <p:spPr>
            <a:xfrm>
              <a:off x="2800080" y="3824384"/>
              <a:ext cx="354584" cy="276999"/>
            </a:xfrm>
            <a:prstGeom prst="rect">
              <a:avLst/>
            </a:prstGeom>
            <a:noFill/>
          </p:spPr>
          <p:txBody>
            <a:bodyPr wrap="none" rtlCol="0" anchor="ctr" anchorCtr="0">
              <a:spAutoFit/>
            </a:bodyPr>
            <a:lstStyle/>
            <a:p>
              <a:pPr algn="ctr"/>
              <a:r>
                <a:rPr lang="en-GB" sz="1200" dirty="0" smtClean="0">
                  <a:solidFill>
                    <a:srgbClr val="4D4D4D"/>
                  </a:solidFill>
                </a:rPr>
                <a:t>20</a:t>
              </a:r>
              <a:endParaRPr lang="en-GB" sz="1200" dirty="0">
                <a:solidFill>
                  <a:srgbClr val="4D4D4D"/>
                </a:solidFill>
              </a:endParaRPr>
            </a:p>
          </p:txBody>
        </p:sp>
        <p:sp>
          <p:nvSpPr>
            <p:cNvPr id="217" name="TextBox 216"/>
            <p:cNvSpPr txBox="1"/>
            <p:nvPr/>
          </p:nvSpPr>
          <p:spPr>
            <a:xfrm>
              <a:off x="3144276" y="3824384"/>
              <a:ext cx="354584" cy="276999"/>
            </a:xfrm>
            <a:prstGeom prst="rect">
              <a:avLst/>
            </a:prstGeom>
            <a:noFill/>
          </p:spPr>
          <p:txBody>
            <a:bodyPr wrap="none" rtlCol="0" anchor="ctr" anchorCtr="0">
              <a:spAutoFit/>
            </a:bodyPr>
            <a:lstStyle/>
            <a:p>
              <a:pPr algn="ctr"/>
              <a:r>
                <a:rPr lang="en-GB" sz="1200" dirty="0" smtClean="0">
                  <a:solidFill>
                    <a:srgbClr val="4D4D4D"/>
                  </a:solidFill>
                </a:rPr>
                <a:t>24</a:t>
              </a:r>
              <a:endParaRPr lang="en-GB" sz="1200" dirty="0">
                <a:solidFill>
                  <a:srgbClr val="4D4D4D"/>
                </a:solidFill>
              </a:endParaRPr>
            </a:p>
          </p:txBody>
        </p:sp>
        <p:sp>
          <p:nvSpPr>
            <p:cNvPr id="218" name="TextBox 217"/>
            <p:cNvSpPr txBox="1"/>
            <p:nvPr/>
          </p:nvSpPr>
          <p:spPr>
            <a:xfrm>
              <a:off x="3492611" y="3824384"/>
              <a:ext cx="354584" cy="276999"/>
            </a:xfrm>
            <a:prstGeom prst="rect">
              <a:avLst/>
            </a:prstGeom>
            <a:noFill/>
          </p:spPr>
          <p:txBody>
            <a:bodyPr wrap="none" rtlCol="0" anchor="ctr" anchorCtr="0">
              <a:spAutoFit/>
            </a:bodyPr>
            <a:lstStyle/>
            <a:p>
              <a:pPr algn="ctr"/>
              <a:r>
                <a:rPr lang="en-GB" sz="1200" dirty="0" smtClean="0">
                  <a:solidFill>
                    <a:srgbClr val="4D4D4D"/>
                  </a:solidFill>
                </a:rPr>
                <a:t>28</a:t>
              </a:r>
              <a:endParaRPr lang="en-GB" sz="1200" dirty="0">
                <a:solidFill>
                  <a:srgbClr val="4D4D4D"/>
                </a:solidFill>
              </a:endParaRPr>
            </a:p>
          </p:txBody>
        </p:sp>
        <p:sp>
          <p:nvSpPr>
            <p:cNvPr id="219" name="TextBox 218"/>
            <p:cNvSpPr txBox="1"/>
            <p:nvPr/>
          </p:nvSpPr>
          <p:spPr>
            <a:xfrm>
              <a:off x="3836808" y="3824384"/>
              <a:ext cx="354584" cy="276999"/>
            </a:xfrm>
            <a:prstGeom prst="rect">
              <a:avLst/>
            </a:prstGeom>
            <a:noFill/>
          </p:spPr>
          <p:txBody>
            <a:bodyPr wrap="none" rtlCol="0" anchor="ctr" anchorCtr="0">
              <a:spAutoFit/>
            </a:bodyPr>
            <a:lstStyle/>
            <a:p>
              <a:pPr algn="ctr"/>
              <a:r>
                <a:rPr lang="en-GB" sz="1200" dirty="0" smtClean="0">
                  <a:solidFill>
                    <a:srgbClr val="4D4D4D"/>
                  </a:solidFill>
                </a:rPr>
                <a:t>32</a:t>
              </a:r>
              <a:endParaRPr lang="en-GB" sz="1200" dirty="0">
                <a:solidFill>
                  <a:srgbClr val="4D4D4D"/>
                </a:solidFill>
              </a:endParaRPr>
            </a:p>
          </p:txBody>
        </p:sp>
        <p:sp>
          <p:nvSpPr>
            <p:cNvPr id="220" name="Line 17"/>
            <p:cNvSpPr>
              <a:spLocks noChangeShapeType="1"/>
            </p:cNvSpPr>
            <p:nvPr/>
          </p:nvSpPr>
          <p:spPr bwMode="auto">
            <a:xfrm>
              <a:off x="4354648" y="3791441"/>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TextBox 220"/>
            <p:cNvSpPr txBox="1"/>
            <p:nvPr/>
          </p:nvSpPr>
          <p:spPr>
            <a:xfrm>
              <a:off x="4179881" y="3824384"/>
              <a:ext cx="354584" cy="276999"/>
            </a:xfrm>
            <a:prstGeom prst="rect">
              <a:avLst/>
            </a:prstGeom>
            <a:noFill/>
          </p:spPr>
          <p:txBody>
            <a:bodyPr wrap="none" rtlCol="0" anchor="ctr" anchorCtr="0">
              <a:spAutoFit/>
            </a:bodyPr>
            <a:lstStyle/>
            <a:p>
              <a:pPr algn="ctr"/>
              <a:r>
                <a:rPr lang="en-GB" sz="1200" dirty="0" smtClean="0">
                  <a:solidFill>
                    <a:srgbClr val="4D4D4D"/>
                  </a:solidFill>
                </a:rPr>
                <a:t>36</a:t>
              </a:r>
              <a:endParaRPr lang="en-GB" sz="1200" dirty="0">
                <a:solidFill>
                  <a:srgbClr val="4D4D4D"/>
                </a:solidFill>
              </a:endParaRPr>
            </a:p>
          </p:txBody>
        </p:sp>
        <p:sp>
          <p:nvSpPr>
            <p:cNvPr id="222" name="TextBox 221"/>
            <p:cNvSpPr txBox="1"/>
            <p:nvPr/>
          </p:nvSpPr>
          <p:spPr>
            <a:xfrm>
              <a:off x="1160746" y="3499987"/>
              <a:ext cx="776175" cy="261610"/>
            </a:xfrm>
            <a:prstGeom prst="rect">
              <a:avLst/>
            </a:prstGeom>
            <a:noFill/>
          </p:spPr>
          <p:txBody>
            <a:bodyPr wrap="none" rtlCol="0">
              <a:spAutoFit/>
            </a:bodyPr>
            <a:lstStyle/>
            <a:p>
              <a:r>
                <a:rPr lang="en-GB" sz="1100" dirty="0" smtClean="0">
                  <a:solidFill>
                    <a:srgbClr val="4D4D4D"/>
                  </a:solidFill>
                </a:rPr>
                <a:t>p=0.1436</a:t>
              </a:r>
              <a:endParaRPr lang="en-GB" sz="1100" dirty="0">
                <a:solidFill>
                  <a:srgbClr val="4D4D4D"/>
                </a:solidFill>
              </a:endParaRPr>
            </a:p>
          </p:txBody>
        </p:sp>
        <p:cxnSp>
          <p:nvCxnSpPr>
            <p:cNvPr id="223" name="Straight Connector 222"/>
            <p:cNvCxnSpPr/>
            <p:nvPr/>
          </p:nvCxnSpPr>
          <p:spPr>
            <a:xfrm>
              <a:off x="3464524" y="2214343"/>
              <a:ext cx="204189"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3464524" y="2053675"/>
              <a:ext cx="20418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a:off x="3668714" y="1919212"/>
              <a:ext cx="614271" cy="430887"/>
            </a:xfrm>
            <a:prstGeom prst="rect">
              <a:avLst/>
            </a:prstGeom>
            <a:noFill/>
          </p:spPr>
          <p:txBody>
            <a:bodyPr wrap="none" rtlCol="0">
              <a:spAutoFit/>
            </a:bodyPr>
            <a:lstStyle/>
            <a:p>
              <a:r>
                <a:rPr lang="en-GB" sz="1100" dirty="0" smtClean="0">
                  <a:solidFill>
                    <a:srgbClr val="4D4D4D"/>
                  </a:solidFill>
                </a:rPr>
                <a:t>WT</a:t>
              </a:r>
            </a:p>
            <a:p>
              <a:r>
                <a:rPr lang="en-GB" sz="1100" dirty="0" smtClean="0">
                  <a:solidFill>
                    <a:srgbClr val="4D4D4D"/>
                  </a:solidFill>
                </a:rPr>
                <a:t>Mutant</a:t>
              </a:r>
              <a:endParaRPr lang="en-GB" sz="1100" dirty="0">
                <a:solidFill>
                  <a:srgbClr val="4D4D4D"/>
                </a:solidFill>
              </a:endParaRPr>
            </a:p>
          </p:txBody>
        </p:sp>
        <p:sp>
          <p:nvSpPr>
            <p:cNvPr id="226" name="TextBox 225"/>
            <p:cNvSpPr txBox="1"/>
            <p:nvPr/>
          </p:nvSpPr>
          <p:spPr>
            <a:xfrm>
              <a:off x="2076584" y="1686982"/>
              <a:ext cx="1754006" cy="261610"/>
            </a:xfrm>
            <a:prstGeom prst="rect">
              <a:avLst/>
            </a:prstGeom>
            <a:noFill/>
          </p:spPr>
          <p:txBody>
            <a:bodyPr wrap="none" rtlCol="0">
              <a:spAutoFit/>
            </a:bodyPr>
            <a:lstStyle/>
            <a:p>
              <a:r>
                <a:rPr lang="en-GB" sz="1100" b="1" dirty="0" smtClean="0">
                  <a:solidFill>
                    <a:srgbClr val="4D4D4D"/>
                  </a:solidFill>
                </a:rPr>
                <a:t>mFOLFOX6 + BEV (ITT)</a:t>
              </a:r>
              <a:endParaRPr lang="en-GB" sz="1100" b="1" dirty="0">
                <a:solidFill>
                  <a:srgbClr val="4D4D4D"/>
                </a:solidFill>
              </a:endParaRPr>
            </a:p>
          </p:txBody>
        </p:sp>
      </p:grpSp>
      <p:grpSp>
        <p:nvGrpSpPr>
          <p:cNvPr id="227" name="Group 226"/>
          <p:cNvGrpSpPr/>
          <p:nvPr/>
        </p:nvGrpSpPr>
        <p:grpSpPr>
          <a:xfrm>
            <a:off x="4553115" y="1694319"/>
            <a:ext cx="4149528" cy="2633879"/>
            <a:chOff x="384937" y="1686982"/>
            <a:chExt cx="4149528" cy="2633879"/>
          </a:xfrm>
        </p:grpSpPr>
        <p:sp>
          <p:nvSpPr>
            <p:cNvPr id="228" name="Freeform 227"/>
            <p:cNvSpPr>
              <a:spLocks/>
            </p:cNvSpPr>
            <p:nvPr/>
          </p:nvSpPr>
          <p:spPr bwMode="auto">
            <a:xfrm>
              <a:off x="1180340" y="1925116"/>
              <a:ext cx="3166350" cy="18708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6"/>
            <p:cNvSpPr>
              <a:spLocks noChangeShapeType="1"/>
            </p:cNvSpPr>
            <p:nvPr/>
          </p:nvSpPr>
          <p:spPr bwMode="auto">
            <a:xfrm>
              <a:off x="1106512" y="1925115"/>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7"/>
            <p:cNvSpPr>
              <a:spLocks noChangeShapeType="1"/>
            </p:cNvSpPr>
            <p:nvPr/>
          </p:nvSpPr>
          <p:spPr bwMode="auto">
            <a:xfrm>
              <a:off x="1106512" y="2299349"/>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8"/>
            <p:cNvSpPr>
              <a:spLocks noChangeShapeType="1"/>
            </p:cNvSpPr>
            <p:nvPr/>
          </p:nvSpPr>
          <p:spPr bwMode="auto">
            <a:xfrm>
              <a:off x="1106512" y="2673583"/>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9"/>
            <p:cNvSpPr>
              <a:spLocks noChangeShapeType="1"/>
            </p:cNvSpPr>
            <p:nvPr/>
          </p:nvSpPr>
          <p:spPr bwMode="auto">
            <a:xfrm>
              <a:off x="1106512" y="3047817"/>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10"/>
            <p:cNvSpPr>
              <a:spLocks noChangeShapeType="1"/>
            </p:cNvSpPr>
            <p:nvPr/>
          </p:nvSpPr>
          <p:spPr bwMode="auto">
            <a:xfrm>
              <a:off x="1106512" y="3422051"/>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11"/>
            <p:cNvSpPr>
              <a:spLocks noChangeShapeType="1"/>
            </p:cNvSpPr>
            <p:nvPr/>
          </p:nvSpPr>
          <p:spPr bwMode="auto">
            <a:xfrm>
              <a:off x="1106512" y="3796285"/>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12"/>
            <p:cNvSpPr>
              <a:spLocks noChangeShapeType="1"/>
            </p:cNvSpPr>
            <p:nvPr/>
          </p:nvSpPr>
          <p:spPr bwMode="auto">
            <a:xfrm>
              <a:off x="2972609"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13"/>
            <p:cNvSpPr>
              <a:spLocks noChangeShapeType="1"/>
            </p:cNvSpPr>
            <p:nvPr/>
          </p:nvSpPr>
          <p:spPr bwMode="auto">
            <a:xfrm>
              <a:off x="2628261"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14"/>
            <p:cNvSpPr>
              <a:spLocks noChangeShapeType="1"/>
            </p:cNvSpPr>
            <p:nvPr/>
          </p:nvSpPr>
          <p:spPr bwMode="auto">
            <a:xfrm>
              <a:off x="36710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15"/>
            <p:cNvSpPr>
              <a:spLocks noChangeShapeType="1"/>
            </p:cNvSpPr>
            <p:nvPr/>
          </p:nvSpPr>
          <p:spPr bwMode="auto">
            <a:xfrm>
              <a:off x="3318458"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17"/>
            <p:cNvSpPr>
              <a:spLocks noChangeShapeType="1"/>
            </p:cNvSpPr>
            <p:nvPr/>
          </p:nvSpPr>
          <p:spPr bwMode="auto">
            <a:xfrm>
              <a:off x="4011575"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18"/>
            <p:cNvSpPr>
              <a:spLocks noChangeShapeType="1"/>
            </p:cNvSpPr>
            <p:nvPr/>
          </p:nvSpPr>
          <p:spPr bwMode="auto">
            <a:xfrm>
              <a:off x="2275637"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19"/>
            <p:cNvSpPr>
              <a:spLocks noChangeShapeType="1"/>
            </p:cNvSpPr>
            <p:nvPr/>
          </p:nvSpPr>
          <p:spPr bwMode="auto">
            <a:xfrm>
              <a:off x="19393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20"/>
            <p:cNvSpPr>
              <a:spLocks noChangeShapeType="1"/>
            </p:cNvSpPr>
            <p:nvPr/>
          </p:nvSpPr>
          <p:spPr bwMode="auto">
            <a:xfrm>
              <a:off x="15784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21"/>
            <p:cNvSpPr>
              <a:spLocks noChangeShapeType="1"/>
            </p:cNvSpPr>
            <p:nvPr/>
          </p:nvSpPr>
          <p:spPr bwMode="auto">
            <a:xfrm>
              <a:off x="1243810"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GB">
                <a:solidFill>
                  <a:srgbClr val="4D4D4D"/>
                </a:solidFill>
              </a:endParaRPr>
            </a:p>
          </p:txBody>
        </p:sp>
        <p:sp>
          <p:nvSpPr>
            <p:cNvPr id="244" name="TextBox 243"/>
            <p:cNvSpPr txBox="1"/>
            <p:nvPr/>
          </p:nvSpPr>
          <p:spPr>
            <a:xfrm rot="16200000">
              <a:off x="-227570" y="2635253"/>
              <a:ext cx="1686679" cy="461665"/>
            </a:xfrm>
            <a:prstGeom prst="rect">
              <a:avLst/>
            </a:prstGeom>
            <a:noFill/>
          </p:spPr>
          <p:txBody>
            <a:bodyPr wrap="none" rtlCol="0">
              <a:spAutoFit/>
            </a:bodyPr>
            <a:lstStyle/>
            <a:p>
              <a:pPr algn="ctr"/>
              <a:r>
                <a:rPr lang="en-GB" sz="1200" dirty="0" smtClean="0">
                  <a:solidFill>
                    <a:srgbClr val="4D4D4D"/>
                  </a:solidFill>
                </a:rPr>
                <a:t>Proportion of patients </a:t>
              </a:r>
              <a:br>
                <a:rPr lang="en-GB" sz="1200" dirty="0" smtClean="0">
                  <a:solidFill>
                    <a:srgbClr val="4D4D4D"/>
                  </a:solidFill>
                </a:rPr>
              </a:br>
              <a:r>
                <a:rPr lang="en-GB" sz="1200" dirty="0" smtClean="0">
                  <a:solidFill>
                    <a:srgbClr val="4D4D4D"/>
                  </a:solidFill>
                </a:rPr>
                <a:t>not progressed</a:t>
              </a:r>
              <a:endParaRPr lang="en-GB" sz="1200" dirty="0">
                <a:solidFill>
                  <a:srgbClr val="4D4D4D"/>
                </a:solidFill>
              </a:endParaRPr>
            </a:p>
          </p:txBody>
        </p:sp>
        <p:sp>
          <p:nvSpPr>
            <p:cNvPr id="245" name="TextBox 244"/>
            <p:cNvSpPr txBox="1"/>
            <p:nvPr/>
          </p:nvSpPr>
          <p:spPr>
            <a:xfrm>
              <a:off x="1783180" y="4043862"/>
              <a:ext cx="2093843" cy="276999"/>
            </a:xfrm>
            <a:prstGeom prst="rect">
              <a:avLst/>
            </a:prstGeom>
            <a:noFill/>
          </p:spPr>
          <p:txBody>
            <a:bodyPr wrap="none" rtlCol="0">
              <a:spAutoFit/>
            </a:bodyPr>
            <a:lstStyle/>
            <a:p>
              <a:pPr algn="ctr"/>
              <a:r>
                <a:rPr lang="en-GB" sz="1200" dirty="0" smtClean="0">
                  <a:solidFill>
                    <a:srgbClr val="4D4D4D"/>
                  </a:solidFill>
                </a:rPr>
                <a:t>Months since randomisation</a:t>
              </a:r>
              <a:endParaRPr lang="en-GB" sz="1200" dirty="0">
                <a:solidFill>
                  <a:srgbClr val="4D4D4D"/>
                </a:solidFill>
              </a:endParaRPr>
            </a:p>
          </p:txBody>
        </p:sp>
        <p:sp>
          <p:nvSpPr>
            <p:cNvPr id="246" name="TextBox 245"/>
            <p:cNvSpPr txBox="1"/>
            <p:nvPr/>
          </p:nvSpPr>
          <p:spPr>
            <a:xfrm>
              <a:off x="833279" y="1806641"/>
              <a:ext cx="330410" cy="249234"/>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247" name="TextBox 246"/>
            <p:cNvSpPr txBox="1"/>
            <p:nvPr/>
          </p:nvSpPr>
          <p:spPr>
            <a:xfrm>
              <a:off x="765823" y="2160245"/>
              <a:ext cx="397866" cy="276999"/>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248" name="TextBox 247"/>
            <p:cNvSpPr txBox="1"/>
            <p:nvPr/>
          </p:nvSpPr>
          <p:spPr>
            <a:xfrm>
              <a:off x="765823" y="2534313"/>
              <a:ext cx="397866" cy="276999"/>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249" name="TextBox 248"/>
            <p:cNvSpPr txBox="1"/>
            <p:nvPr/>
          </p:nvSpPr>
          <p:spPr>
            <a:xfrm>
              <a:off x="765823" y="2908380"/>
              <a:ext cx="397866" cy="276999"/>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250" name="TextBox 249"/>
            <p:cNvSpPr txBox="1"/>
            <p:nvPr/>
          </p:nvSpPr>
          <p:spPr>
            <a:xfrm>
              <a:off x="765823" y="3282448"/>
              <a:ext cx="397866" cy="276999"/>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251" name="TextBox 250"/>
            <p:cNvSpPr txBox="1"/>
            <p:nvPr/>
          </p:nvSpPr>
          <p:spPr>
            <a:xfrm>
              <a:off x="894063" y="3656516"/>
              <a:ext cx="269626" cy="276999"/>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252" name="TextBox 251"/>
            <p:cNvSpPr txBox="1"/>
            <p:nvPr/>
          </p:nvSpPr>
          <p:spPr>
            <a:xfrm>
              <a:off x="1113027" y="3824384"/>
              <a:ext cx="269626" cy="276999"/>
            </a:xfrm>
            <a:prstGeom prst="rect">
              <a:avLst/>
            </a:prstGeom>
            <a:noFill/>
          </p:spPr>
          <p:txBody>
            <a:bodyPr wrap="none" rtlCol="0" anchor="ctr" anchorCtr="0">
              <a:spAutoFit/>
            </a:bodyPr>
            <a:lstStyle/>
            <a:p>
              <a:pPr algn="ctr"/>
              <a:r>
                <a:rPr lang="en-GB" sz="1200" dirty="0" smtClean="0">
                  <a:solidFill>
                    <a:srgbClr val="4D4D4D"/>
                  </a:solidFill>
                </a:rPr>
                <a:t>0</a:t>
              </a:r>
              <a:endParaRPr lang="en-GB" sz="1200" dirty="0">
                <a:solidFill>
                  <a:srgbClr val="4D4D4D"/>
                </a:solidFill>
              </a:endParaRPr>
            </a:p>
          </p:txBody>
        </p:sp>
        <p:sp>
          <p:nvSpPr>
            <p:cNvPr id="253" name="TextBox 252"/>
            <p:cNvSpPr txBox="1"/>
            <p:nvPr/>
          </p:nvSpPr>
          <p:spPr>
            <a:xfrm>
              <a:off x="1443410" y="3824384"/>
              <a:ext cx="269626" cy="276999"/>
            </a:xfrm>
            <a:prstGeom prst="rect">
              <a:avLst/>
            </a:prstGeom>
            <a:noFill/>
          </p:spPr>
          <p:txBody>
            <a:bodyPr wrap="none" rtlCol="0" anchor="ctr" anchorCtr="0">
              <a:spAutoFit/>
            </a:bodyPr>
            <a:lstStyle/>
            <a:p>
              <a:pPr algn="ctr"/>
              <a:r>
                <a:rPr lang="en-GB" sz="1200" dirty="0" smtClean="0">
                  <a:solidFill>
                    <a:srgbClr val="4D4D4D"/>
                  </a:solidFill>
                </a:rPr>
                <a:t>4</a:t>
              </a:r>
              <a:endParaRPr lang="en-GB" sz="1200" dirty="0">
                <a:solidFill>
                  <a:srgbClr val="4D4D4D"/>
                </a:solidFill>
              </a:endParaRPr>
            </a:p>
          </p:txBody>
        </p:sp>
        <p:sp>
          <p:nvSpPr>
            <p:cNvPr id="254" name="TextBox 253"/>
            <p:cNvSpPr txBox="1"/>
            <p:nvPr/>
          </p:nvSpPr>
          <p:spPr>
            <a:xfrm>
              <a:off x="1806095" y="3824384"/>
              <a:ext cx="269626" cy="276999"/>
            </a:xfrm>
            <a:prstGeom prst="rect">
              <a:avLst/>
            </a:prstGeom>
            <a:noFill/>
          </p:spPr>
          <p:txBody>
            <a:bodyPr wrap="none" rtlCol="0" anchor="ctr" anchorCtr="0">
              <a:spAutoFit/>
            </a:bodyPr>
            <a:lstStyle/>
            <a:p>
              <a:pPr algn="ctr"/>
              <a:r>
                <a:rPr lang="en-GB" sz="1200" dirty="0" smtClean="0">
                  <a:solidFill>
                    <a:srgbClr val="4D4D4D"/>
                  </a:solidFill>
                </a:rPr>
                <a:t>8</a:t>
              </a:r>
              <a:endParaRPr lang="en-GB" sz="1200" dirty="0">
                <a:solidFill>
                  <a:srgbClr val="4D4D4D"/>
                </a:solidFill>
              </a:endParaRPr>
            </a:p>
          </p:txBody>
        </p:sp>
        <p:sp>
          <p:nvSpPr>
            <p:cNvPr id="255" name="TextBox 254"/>
            <p:cNvSpPr txBox="1"/>
            <p:nvPr/>
          </p:nvSpPr>
          <p:spPr>
            <a:xfrm>
              <a:off x="2105612" y="3824384"/>
              <a:ext cx="354584" cy="276999"/>
            </a:xfrm>
            <a:prstGeom prst="rect">
              <a:avLst/>
            </a:prstGeom>
            <a:noFill/>
          </p:spPr>
          <p:txBody>
            <a:bodyPr wrap="none" rtlCol="0" anchor="ctr" anchorCtr="0">
              <a:spAutoFit/>
            </a:bodyPr>
            <a:lstStyle/>
            <a:p>
              <a:pPr algn="ctr"/>
              <a:r>
                <a:rPr lang="en-GB" sz="1200" dirty="0" smtClean="0">
                  <a:solidFill>
                    <a:srgbClr val="4D4D4D"/>
                  </a:solidFill>
                </a:rPr>
                <a:t>12</a:t>
              </a:r>
              <a:endParaRPr lang="en-GB" sz="1200" dirty="0">
                <a:solidFill>
                  <a:srgbClr val="4D4D4D"/>
                </a:solidFill>
              </a:endParaRPr>
            </a:p>
          </p:txBody>
        </p:sp>
        <p:sp>
          <p:nvSpPr>
            <p:cNvPr id="256" name="TextBox 255"/>
            <p:cNvSpPr txBox="1"/>
            <p:nvPr/>
          </p:nvSpPr>
          <p:spPr>
            <a:xfrm>
              <a:off x="2447871" y="3824384"/>
              <a:ext cx="354584" cy="276999"/>
            </a:xfrm>
            <a:prstGeom prst="rect">
              <a:avLst/>
            </a:prstGeom>
            <a:noFill/>
          </p:spPr>
          <p:txBody>
            <a:bodyPr wrap="none" rtlCol="0" anchor="ctr" anchorCtr="0">
              <a:spAutoFit/>
            </a:bodyPr>
            <a:lstStyle/>
            <a:p>
              <a:pPr algn="ctr"/>
              <a:r>
                <a:rPr lang="en-GB" sz="1200" dirty="0" smtClean="0">
                  <a:solidFill>
                    <a:srgbClr val="4D4D4D"/>
                  </a:solidFill>
                </a:rPr>
                <a:t>16</a:t>
              </a:r>
              <a:endParaRPr lang="en-GB" sz="1200" dirty="0">
                <a:solidFill>
                  <a:srgbClr val="4D4D4D"/>
                </a:solidFill>
              </a:endParaRPr>
            </a:p>
          </p:txBody>
        </p:sp>
        <p:sp>
          <p:nvSpPr>
            <p:cNvPr id="257" name="TextBox 256"/>
            <p:cNvSpPr txBox="1"/>
            <p:nvPr/>
          </p:nvSpPr>
          <p:spPr>
            <a:xfrm>
              <a:off x="2800080" y="3824384"/>
              <a:ext cx="354584" cy="276999"/>
            </a:xfrm>
            <a:prstGeom prst="rect">
              <a:avLst/>
            </a:prstGeom>
            <a:noFill/>
          </p:spPr>
          <p:txBody>
            <a:bodyPr wrap="none" rtlCol="0" anchor="ctr" anchorCtr="0">
              <a:spAutoFit/>
            </a:bodyPr>
            <a:lstStyle/>
            <a:p>
              <a:pPr algn="ctr"/>
              <a:r>
                <a:rPr lang="en-GB" sz="1200" dirty="0" smtClean="0">
                  <a:solidFill>
                    <a:srgbClr val="4D4D4D"/>
                  </a:solidFill>
                </a:rPr>
                <a:t>20</a:t>
              </a:r>
              <a:endParaRPr lang="en-GB" sz="1200" dirty="0">
                <a:solidFill>
                  <a:srgbClr val="4D4D4D"/>
                </a:solidFill>
              </a:endParaRPr>
            </a:p>
          </p:txBody>
        </p:sp>
        <p:sp>
          <p:nvSpPr>
            <p:cNvPr id="258" name="TextBox 257"/>
            <p:cNvSpPr txBox="1"/>
            <p:nvPr/>
          </p:nvSpPr>
          <p:spPr>
            <a:xfrm>
              <a:off x="3144276" y="3824384"/>
              <a:ext cx="354584" cy="276999"/>
            </a:xfrm>
            <a:prstGeom prst="rect">
              <a:avLst/>
            </a:prstGeom>
            <a:noFill/>
          </p:spPr>
          <p:txBody>
            <a:bodyPr wrap="none" rtlCol="0" anchor="ctr" anchorCtr="0">
              <a:spAutoFit/>
            </a:bodyPr>
            <a:lstStyle/>
            <a:p>
              <a:pPr algn="ctr"/>
              <a:r>
                <a:rPr lang="en-GB" sz="1200" dirty="0" smtClean="0">
                  <a:solidFill>
                    <a:srgbClr val="4D4D4D"/>
                  </a:solidFill>
                </a:rPr>
                <a:t>24</a:t>
              </a:r>
              <a:endParaRPr lang="en-GB" sz="1200" dirty="0">
                <a:solidFill>
                  <a:srgbClr val="4D4D4D"/>
                </a:solidFill>
              </a:endParaRPr>
            </a:p>
          </p:txBody>
        </p:sp>
        <p:sp>
          <p:nvSpPr>
            <p:cNvPr id="259" name="TextBox 258"/>
            <p:cNvSpPr txBox="1"/>
            <p:nvPr/>
          </p:nvSpPr>
          <p:spPr>
            <a:xfrm>
              <a:off x="3492611" y="3824384"/>
              <a:ext cx="354584" cy="276999"/>
            </a:xfrm>
            <a:prstGeom prst="rect">
              <a:avLst/>
            </a:prstGeom>
            <a:noFill/>
          </p:spPr>
          <p:txBody>
            <a:bodyPr wrap="none" rtlCol="0" anchor="ctr" anchorCtr="0">
              <a:spAutoFit/>
            </a:bodyPr>
            <a:lstStyle/>
            <a:p>
              <a:pPr algn="ctr"/>
              <a:r>
                <a:rPr lang="en-GB" sz="1200" dirty="0" smtClean="0">
                  <a:solidFill>
                    <a:srgbClr val="4D4D4D"/>
                  </a:solidFill>
                </a:rPr>
                <a:t>28</a:t>
              </a:r>
              <a:endParaRPr lang="en-GB" sz="1200" dirty="0">
                <a:solidFill>
                  <a:srgbClr val="4D4D4D"/>
                </a:solidFill>
              </a:endParaRPr>
            </a:p>
          </p:txBody>
        </p:sp>
        <p:sp>
          <p:nvSpPr>
            <p:cNvPr id="260" name="TextBox 259"/>
            <p:cNvSpPr txBox="1"/>
            <p:nvPr/>
          </p:nvSpPr>
          <p:spPr>
            <a:xfrm>
              <a:off x="3836808" y="3824384"/>
              <a:ext cx="354584" cy="276999"/>
            </a:xfrm>
            <a:prstGeom prst="rect">
              <a:avLst/>
            </a:prstGeom>
            <a:noFill/>
          </p:spPr>
          <p:txBody>
            <a:bodyPr wrap="none" rtlCol="0" anchor="ctr" anchorCtr="0">
              <a:spAutoFit/>
            </a:bodyPr>
            <a:lstStyle/>
            <a:p>
              <a:pPr algn="ctr"/>
              <a:r>
                <a:rPr lang="en-GB" sz="1200" dirty="0" smtClean="0">
                  <a:solidFill>
                    <a:srgbClr val="4D4D4D"/>
                  </a:solidFill>
                </a:rPr>
                <a:t>32</a:t>
              </a:r>
              <a:endParaRPr lang="en-GB" sz="1200" dirty="0">
                <a:solidFill>
                  <a:srgbClr val="4D4D4D"/>
                </a:solidFill>
              </a:endParaRPr>
            </a:p>
          </p:txBody>
        </p:sp>
        <p:sp>
          <p:nvSpPr>
            <p:cNvPr id="261" name="Line 17"/>
            <p:cNvSpPr>
              <a:spLocks noChangeShapeType="1"/>
            </p:cNvSpPr>
            <p:nvPr/>
          </p:nvSpPr>
          <p:spPr bwMode="auto">
            <a:xfrm>
              <a:off x="4354648" y="3791441"/>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TextBox 261"/>
            <p:cNvSpPr txBox="1"/>
            <p:nvPr/>
          </p:nvSpPr>
          <p:spPr>
            <a:xfrm>
              <a:off x="4179881" y="3824384"/>
              <a:ext cx="354584" cy="276999"/>
            </a:xfrm>
            <a:prstGeom prst="rect">
              <a:avLst/>
            </a:prstGeom>
            <a:noFill/>
          </p:spPr>
          <p:txBody>
            <a:bodyPr wrap="none" rtlCol="0" anchor="ctr" anchorCtr="0">
              <a:spAutoFit/>
            </a:bodyPr>
            <a:lstStyle/>
            <a:p>
              <a:pPr algn="ctr"/>
              <a:r>
                <a:rPr lang="en-GB" sz="1200" dirty="0" smtClean="0">
                  <a:solidFill>
                    <a:srgbClr val="4D4D4D"/>
                  </a:solidFill>
                </a:rPr>
                <a:t>36</a:t>
              </a:r>
              <a:endParaRPr lang="en-GB" sz="1200" dirty="0">
                <a:solidFill>
                  <a:srgbClr val="4D4D4D"/>
                </a:solidFill>
              </a:endParaRPr>
            </a:p>
          </p:txBody>
        </p:sp>
        <p:sp>
          <p:nvSpPr>
            <p:cNvPr id="263" name="TextBox 262"/>
            <p:cNvSpPr txBox="1"/>
            <p:nvPr/>
          </p:nvSpPr>
          <p:spPr>
            <a:xfrm>
              <a:off x="1143494" y="3499987"/>
              <a:ext cx="776175" cy="261610"/>
            </a:xfrm>
            <a:prstGeom prst="rect">
              <a:avLst/>
            </a:prstGeom>
            <a:noFill/>
          </p:spPr>
          <p:txBody>
            <a:bodyPr wrap="none" rtlCol="0">
              <a:spAutoFit/>
            </a:bodyPr>
            <a:lstStyle/>
            <a:p>
              <a:r>
                <a:rPr lang="en-GB" sz="1100" dirty="0" smtClean="0">
                  <a:solidFill>
                    <a:srgbClr val="4D4D4D"/>
                  </a:solidFill>
                </a:rPr>
                <a:t>p=0.2608</a:t>
              </a:r>
              <a:endParaRPr lang="en-GB" sz="1100" dirty="0">
                <a:solidFill>
                  <a:srgbClr val="4D4D4D"/>
                </a:solidFill>
              </a:endParaRPr>
            </a:p>
          </p:txBody>
        </p:sp>
        <p:cxnSp>
          <p:nvCxnSpPr>
            <p:cNvPr id="264" name="Straight Connector 263"/>
            <p:cNvCxnSpPr/>
            <p:nvPr/>
          </p:nvCxnSpPr>
          <p:spPr>
            <a:xfrm>
              <a:off x="3464524" y="2214343"/>
              <a:ext cx="204189"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3464524" y="2053675"/>
              <a:ext cx="20418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3668714" y="1919212"/>
              <a:ext cx="614271" cy="430887"/>
            </a:xfrm>
            <a:prstGeom prst="rect">
              <a:avLst/>
            </a:prstGeom>
            <a:noFill/>
          </p:spPr>
          <p:txBody>
            <a:bodyPr wrap="none" rtlCol="0">
              <a:spAutoFit/>
            </a:bodyPr>
            <a:lstStyle/>
            <a:p>
              <a:r>
                <a:rPr lang="en-GB" sz="1100" dirty="0" smtClean="0">
                  <a:solidFill>
                    <a:srgbClr val="4D4D4D"/>
                  </a:solidFill>
                </a:rPr>
                <a:t>WT</a:t>
              </a:r>
            </a:p>
            <a:p>
              <a:r>
                <a:rPr lang="en-GB" sz="1100" dirty="0" smtClean="0">
                  <a:solidFill>
                    <a:srgbClr val="4D4D4D"/>
                  </a:solidFill>
                </a:rPr>
                <a:t>Mutant</a:t>
              </a:r>
              <a:endParaRPr lang="en-GB" sz="1100" dirty="0">
                <a:solidFill>
                  <a:srgbClr val="4D4D4D"/>
                </a:solidFill>
              </a:endParaRPr>
            </a:p>
          </p:txBody>
        </p:sp>
        <p:sp>
          <p:nvSpPr>
            <p:cNvPr id="267" name="TextBox 266"/>
            <p:cNvSpPr txBox="1"/>
            <p:nvPr/>
          </p:nvSpPr>
          <p:spPr>
            <a:xfrm>
              <a:off x="2076584" y="1686982"/>
              <a:ext cx="1651414" cy="261610"/>
            </a:xfrm>
            <a:prstGeom prst="rect">
              <a:avLst/>
            </a:prstGeom>
            <a:noFill/>
          </p:spPr>
          <p:txBody>
            <a:bodyPr wrap="none" rtlCol="0">
              <a:spAutoFit/>
            </a:bodyPr>
            <a:lstStyle/>
            <a:p>
              <a:r>
                <a:rPr lang="en-GB" sz="1100" b="1" dirty="0" err="1" smtClean="0">
                  <a:solidFill>
                    <a:srgbClr val="4D4D4D"/>
                  </a:solidFill>
                </a:rPr>
                <a:t>mFOLFIRI</a:t>
              </a:r>
              <a:r>
                <a:rPr lang="en-GB" sz="1100" b="1" dirty="0" smtClean="0">
                  <a:solidFill>
                    <a:srgbClr val="4D4D4D"/>
                  </a:solidFill>
                </a:rPr>
                <a:t> + BEV (ITT)</a:t>
              </a:r>
              <a:endParaRPr lang="en-GB" sz="1100" b="1" dirty="0">
                <a:solidFill>
                  <a:srgbClr val="4D4D4D"/>
                </a:solidFill>
              </a:endParaRPr>
            </a:p>
          </p:txBody>
        </p:sp>
      </p:grpSp>
      <p:sp>
        <p:nvSpPr>
          <p:cNvPr id="268" name="Freeform 2"/>
          <p:cNvSpPr>
            <a:spLocks/>
          </p:cNvSpPr>
          <p:nvPr/>
        </p:nvSpPr>
        <p:spPr bwMode="auto">
          <a:xfrm>
            <a:off x="1160755" y="1916597"/>
            <a:ext cx="2194753" cy="1842645"/>
          </a:xfrm>
          <a:custGeom>
            <a:avLst/>
            <a:gdLst>
              <a:gd name="T0" fmla="*/ 161 w 172"/>
              <a:gd name="T1" fmla="*/ 144 h 144"/>
              <a:gd name="T2" fmla="*/ 142 w 172"/>
              <a:gd name="T3" fmla="*/ 140 h 144"/>
              <a:gd name="T4" fmla="*/ 137 w 172"/>
              <a:gd name="T5" fmla="*/ 136 h 144"/>
              <a:gd name="T6" fmla="*/ 132 w 172"/>
              <a:gd name="T7" fmla="*/ 133 h 144"/>
              <a:gd name="T8" fmla="*/ 122 w 172"/>
              <a:gd name="T9" fmla="*/ 129 h 144"/>
              <a:gd name="T10" fmla="*/ 113 w 172"/>
              <a:gd name="T11" fmla="*/ 125 h 144"/>
              <a:gd name="T12" fmla="*/ 107 w 172"/>
              <a:gd name="T13" fmla="*/ 122 h 144"/>
              <a:gd name="T14" fmla="*/ 104 w 172"/>
              <a:gd name="T15" fmla="*/ 118 h 144"/>
              <a:gd name="T16" fmla="*/ 100 w 172"/>
              <a:gd name="T17" fmla="*/ 115 h 144"/>
              <a:gd name="T18" fmla="*/ 97 w 172"/>
              <a:gd name="T19" fmla="*/ 111 h 144"/>
              <a:gd name="T20" fmla="*/ 94 w 172"/>
              <a:gd name="T21" fmla="*/ 108 h 144"/>
              <a:gd name="T22" fmla="*/ 88 w 172"/>
              <a:gd name="T23" fmla="*/ 105 h 144"/>
              <a:gd name="T24" fmla="*/ 85 w 172"/>
              <a:gd name="T25" fmla="*/ 102 h 144"/>
              <a:gd name="T26" fmla="*/ 84 w 172"/>
              <a:gd name="T27" fmla="*/ 100 h 144"/>
              <a:gd name="T28" fmla="*/ 81 w 172"/>
              <a:gd name="T29" fmla="*/ 96 h 144"/>
              <a:gd name="T30" fmla="*/ 77 w 172"/>
              <a:gd name="T31" fmla="*/ 94 h 144"/>
              <a:gd name="T32" fmla="*/ 76 w 172"/>
              <a:gd name="T33" fmla="*/ 91 h 144"/>
              <a:gd name="T34" fmla="*/ 75 w 172"/>
              <a:gd name="T35" fmla="*/ 88 h 144"/>
              <a:gd name="T36" fmla="*/ 74 w 172"/>
              <a:gd name="T37" fmla="*/ 86 h 144"/>
              <a:gd name="T38" fmla="*/ 68 w 172"/>
              <a:gd name="T39" fmla="*/ 84 h 144"/>
              <a:gd name="T40" fmla="*/ 66 w 172"/>
              <a:gd name="T41" fmla="*/ 81 h 144"/>
              <a:gd name="T42" fmla="*/ 65 w 172"/>
              <a:gd name="T43" fmla="*/ 79 h 144"/>
              <a:gd name="T44" fmla="*/ 64 w 172"/>
              <a:gd name="T45" fmla="*/ 76 h 144"/>
              <a:gd name="T46" fmla="*/ 61 w 172"/>
              <a:gd name="T47" fmla="*/ 70 h 144"/>
              <a:gd name="T48" fmla="*/ 59 w 172"/>
              <a:gd name="T49" fmla="*/ 68 h 144"/>
              <a:gd name="T50" fmla="*/ 58 w 172"/>
              <a:gd name="T51" fmla="*/ 65 h 144"/>
              <a:gd name="T52" fmla="*/ 57 w 172"/>
              <a:gd name="T53" fmla="*/ 63 h 144"/>
              <a:gd name="T54" fmla="*/ 56 w 172"/>
              <a:gd name="T55" fmla="*/ 60 h 144"/>
              <a:gd name="T56" fmla="*/ 55 w 172"/>
              <a:gd name="T57" fmla="*/ 55 h 144"/>
              <a:gd name="T58" fmla="*/ 54 w 172"/>
              <a:gd name="T59" fmla="*/ 47 h 144"/>
              <a:gd name="T60" fmla="*/ 48 w 172"/>
              <a:gd name="T61" fmla="*/ 44 h 144"/>
              <a:gd name="T62" fmla="*/ 47 w 172"/>
              <a:gd name="T63" fmla="*/ 42 h 144"/>
              <a:gd name="T64" fmla="*/ 46 w 172"/>
              <a:gd name="T65" fmla="*/ 40 h 144"/>
              <a:gd name="T66" fmla="*/ 46 w 172"/>
              <a:gd name="T67" fmla="*/ 27 h 144"/>
              <a:gd name="T68" fmla="*/ 44 w 172"/>
              <a:gd name="T69" fmla="*/ 24 h 144"/>
              <a:gd name="T70" fmla="*/ 43 w 172"/>
              <a:gd name="T71" fmla="*/ 22 h 144"/>
              <a:gd name="T72" fmla="*/ 42 w 172"/>
              <a:gd name="T73" fmla="*/ 19 h 144"/>
              <a:gd name="T74" fmla="*/ 41 w 172"/>
              <a:gd name="T75" fmla="*/ 17 h 144"/>
              <a:gd name="T76" fmla="*/ 38 w 172"/>
              <a:gd name="T77" fmla="*/ 14 h 144"/>
              <a:gd name="T78" fmla="*/ 37 w 172"/>
              <a:gd name="T79" fmla="*/ 12 h 144"/>
              <a:gd name="T80" fmla="*/ 28 w 172"/>
              <a:gd name="T81" fmla="*/ 10 h 144"/>
              <a:gd name="T82" fmla="*/ 20 w 172"/>
              <a:gd name="T83" fmla="*/ 9 h 144"/>
              <a:gd name="T84" fmla="*/ 18 w 172"/>
              <a:gd name="T85" fmla="*/ 7 h 144"/>
              <a:gd name="T86" fmla="*/ 10 w 172"/>
              <a:gd name="T87" fmla="*/ 5 h 144"/>
              <a:gd name="T88" fmla="*/ 7 w 172"/>
              <a:gd name="T89" fmla="*/ 3 h 144"/>
              <a:gd name="T90" fmla="*/ 4 w 172"/>
              <a:gd name="T9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 h="144">
                <a:moveTo>
                  <a:pt x="172" y="144"/>
                </a:moveTo>
                <a:lnTo>
                  <a:pt x="161" y="144"/>
                </a:lnTo>
                <a:lnTo>
                  <a:pt x="161" y="140"/>
                </a:lnTo>
                <a:lnTo>
                  <a:pt x="142" y="140"/>
                </a:lnTo>
                <a:lnTo>
                  <a:pt x="142" y="136"/>
                </a:lnTo>
                <a:lnTo>
                  <a:pt x="137" y="136"/>
                </a:lnTo>
                <a:lnTo>
                  <a:pt x="137" y="133"/>
                </a:lnTo>
                <a:lnTo>
                  <a:pt x="132" y="133"/>
                </a:lnTo>
                <a:lnTo>
                  <a:pt x="132" y="129"/>
                </a:lnTo>
                <a:lnTo>
                  <a:pt x="122" y="129"/>
                </a:lnTo>
                <a:lnTo>
                  <a:pt x="122" y="125"/>
                </a:lnTo>
                <a:lnTo>
                  <a:pt x="113" y="125"/>
                </a:lnTo>
                <a:lnTo>
                  <a:pt x="113" y="122"/>
                </a:lnTo>
                <a:lnTo>
                  <a:pt x="107" y="122"/>
                </a:lnTo>
                <a:lnTo>
                  <a:pt x="107" y="118"/>
                </a:lnTo>
                <a:lnTo>
                  <a:pt x="104" y="118"/>
                </a:lnTo>
                <a:lnTo>
                  <a:pt x="104" y="115"/>
                </a:lnTo>
                <a:lnTo>
                  <a:pt x="100" y="115"/>
                </a:lnTo>
                <a:lnTo>
                  <a:pt x="100" y="111"/>
                </a:lnTo>
                <a:lnTo>
                  <a:pt x="97" y="111"/>
                </a:lnTo>
                <a:lnTo>
                  <a:pt x="97" y="108"/>
                </a:lnTo>
                <a:lnTo>
                  <a:pt x="94" y="108"/>
                </a:lnTo>
                <a:lnTo>
                  <a:pt x="94" y="105"/>
                </a:lnTo>
                <a:lnTo>
                  <a:pt x="88" y="105"/>
                </a:lnTo>
                <a:lnTo>
                  <a:pt x="88" y="102"/>
                </a:lnTo>
                <a:lnTo>
                  <a:pt x="85" y="102"/>
                </a:lnTo>
                <a:lnTo>
                  <a:pt x="85" y="100"/>
                </a:lnTo>
                <a:lnTo>
                  <a:pt x="84" y="100"/>
                </a:lnTo>
                <a:lnTo>
                  <a:pt x="84" y="96"/>
                </a:lnTo>
                <a:lnTo>
                  <a:pt x="81" y="96"/>
                </a:lnTo>
                <a:lnTo>
                  <a:pt x="81" y="94"/>
                </a:lnTo>
                <a:lnTo>
                  <a:pt x="77" y="94"/>
                </a:lnTo>
                <a:lnTo>
                  <a:pt x="77" y="91"/>
                </a:lnTo>
                <a:lnTo>
                  <a:pt x="76" y="91"/>
                </a:lnTo>
                <a:lnTo>
                  <a:pt x="76" y="88"/>
                </a:lnTo>
                <a:lnTo>
                  <a:pt x="75" y="88"/>
                </a:lnTo>
                <a:lnTo>
                  <a:pt x="75" y="86"/>
                </a:lnTo>
                <a:lnTo>
                  <a:pt x="74" y="86"/>
                </a:lnTo>
                <a:lnTo>
                  <a:pt x="74" y="84"/>
                </a:lnTo>
                <a:lnTo>
                  <a:pt x="68" y="84"/>
                </a:lnTo>
                <a:lnTo>
                  <a:pt x="68" y="81"/>
                </a:lnTo>
                <a:lnTo>
                  <a:pt x="66" y="81"/>
                </a:lnTo>
                <a:lnTo>
                  <a:pt x="66" y="79"/>
                </a:lnTo>
                <a:lnTo>
                  <a:pt x="65" y="79"/>
                </a:lnTo>
                <a:lnTo>
                  <a:pt x="65" y="76"/>
                </a:lnTo>
                <a:lnTo>
                  <a:pt x="64" y="76"/>
                </a:lnTo>
                <a:lnTo>
                  <a:pt x="64" y="70"/>
                </a:lnTo>
                <a:lnTo>
                  <a:pt x="61" y="70"/>
                </a:lnTo>
                <a:lnTo>
                  <a:pt x="61" y="68"/>
                </a:lnTo>
                <a:lnTo>
                  <a:pt x="59" y="68"/>
                </a:lnTo>
                <a:lnTo>
                  <a:pt x="59" y="65"/>
                </a:lnTo>
                <a:lnTo>
                  <a:pt x="58" y="65"/>
                </a:lnTo>
                <a:lnTo>
                  <a:pt x="58" y="63"/>
                </a:lnTo>
                <a:lnTo>
                  <a:pt x="57" y="63"/>
                </a:lnTo>
                <a:lnTo>
                  <a:pt x="57" y="60"/>
                </a:lnTo>
                <a:lnTo>
                  <a:pt x="56" y="60"/>
                </a:lnTo>
                <a:lnTo>
                  <a:pt x="56" y="55"/>
                </a:lnTo>
                <a:lnTo>
                  <a:pt x="55" y="55"/>
                </a:lnTo>
                <a:lnTo>
                  <a:pt x="55" y="47"/>
                </a:lnTo>
                <a:lnTo>
                  <a:pt x="54" y="47"/>
                </a:lnTo>
                <a:lnTo>
                  <a:pt x="54" y="44"/>
                </a:lnTo>
                <a:lnTo>
                  <a:pt x="48" y="44"/>
                </a:lnTo>
                <a:lnTo>
                  <a:pt x="48" y="42"/>
                </a:lnTo>
                <a:lnTo>
                  <a:pt x="47" y="42"/>
                </a:lnTo>
                <a:lnTo>
                  <a:pt x="47" y="40"/>
                </a:lnTo>
                <a:lnTo>
                  <a:pt x="46" y="40"/>
                </a:lnTo>
                <a:lnTo>
                  <a:pt x="46" y="30"/>
                </a:lnTo>
                <a:lnTo>
                  <a:pt x="46" y="27"/>
                </a:lnTo>
                <a:lnTo>
                  <a:pt x="44" y="27"/>
                </a:lnTo>
                <a:lnTo>
                  <a:pt x="44" y="24"/>
                </a:lnTo>
                <a:lnTo>
                  <a:pt x="43" y="24"/>
                </a:lnTo>
                <a:lnTo>
                  <a:pt x="43" y="22"/>
                </a:lnTo>
                <a:lnTo>
                  <a:pt x="42" y="22"/>
                </a:lnTo>
                <a:lnTo>
                  <a:pt x="42" y="19"/>
                </a:lnTo>
                <a:lnTo>
                  <a:pt x="41" y="19"/>
                </a:lnTo>
                <a:lnTo>
                  <a:pt x="41" y="17"/>
                </a:lnTo>
                <a:lnTo>
                  <a:pt x="38" y="17"/>
                </a:lnTo>
                <a:lnTo>
                  <a:pt x="38" y="14"/>
                </a:lnTo>
                <a:lnTo>
                  <a:pt x="37" y="14"/>
                </a:lnTo>
                <a:lnTo>
                  <a:pt x="37" y="12"/>
                </a:lnTo>
                <a:lnTo>
                  <a:pt x="28" y="12"/>
                </a:lnTo>
                <a:lnTo>
                  <a:pt x="28" y="10"/>
                </a:lnTo>
                <a:lnTo>
                  <a:pt x="20" y="10"/>
                </a:lnTo>
                <a:lnTo>
                  <a:pt x="20" y="9"/>
                </a:lnTo>
                <a:lnTo>
                  <a:pt x="18" y="9"/>
                </a:lnTo>
                <a:lnTo>
                  <a:pt x="18" y="7"/>
                </a:lnTo>
                <a:lnTo>
                  <a:pt x="10" y="7"/>
                </a:lnTo>
                <a:lnTo>
                  <a:pt x="10" y="5"/>
                </a:lnTo>
                <a:lnTo>
                  <a:pt x="7" y="5"/>
                </a:lnTo>
                <a:lnTo>
                  <a:pt x="7" y="3"/>
                </a:lnTo>
                <a:lnTo>
                  <a:pt x="4" y="3"/>
                </a:lnTo>
                <a:lnTo>
                  <a:pt x="4" y="0"/>
                </a:lnTo>
                <a:lnTo>
                  <a:pt x="0" y="0"/>
                </a:lnTo>
              </a:path>
            </a:pathLst>
          </a:cu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Freeform 3"/>
          <p:cNvSpPr>
            <a:spLocks/>
          </p:cNvSpPr>
          <p:nvPr/>
        </p:nvSpPr>
        <p:spPr bwMode="auto">
          <a:xfrm>
            <a:off x="1160755" y="1916597"/>
            <a:ext cx="2985885" cy="1701887"/>
          </a:xfrm>
          <a:custGeom>
            <a:avLst/>
            <a:gdLst>
              <a:gd name="T0" fmla="*/ 190 w 234"/>
              <a:gd name="T1" fmla="*/ 133 h 133"/>
              <a:gd name="T2" fmla="*/ 161 w 234"/>
              <a:gd name="T3" fmla="*/ 129 h 133"/>
              <a:gd name="T4" fmla="*/ 136 w 234"/>
              <a:gd name="T5" fmla="*/ 125 h 133"/>
              <a:gd name="T6" fmla="*/ 124 w 234"/>
              <a:gd name="T7" fmla="*/ 123 h 133"/>
              <a:gd name="T8" fmla="*/ 115 w 234"/>
              <a:gd name="T9" fmla="*/ 119 h 133"/>
              <a:gd name="T10" fmla="*/ 114 w 234"/>
              <a:gd name="T11" fmla="*/ 117 h 133"/>
              <a:gd name="T12" fmla="*/ 112 w 234"/>
              <a:gd name="T13" fmla="*/ 115 h 133"/>
              <a:gd name="T14" fmla="*/ 110 w 234"/>
              <a:gd name="T15" fmla="*/ 112 h 133"/>
              <a:gd name="T16" fmla="*/ 108 w 234"/>
              <a:gd name="T17" fmla="*/ 110 h 133"/>
              <a:gd name="T18" fmla="*/ 106 w 234"/>
              <a:gd name="T19" fmla="*/ 108 h 133"/>
              <a:gd name="T20" fmla="*/ 102 w 234"/>
              <a:gd name="T21" fmla="*/ 106 h 133"/>
              <a:gd name="T22" fmla="*/ 101 w 234"/>
              <a:gd name="T23" fmla="*/ 104 h 133"/>
              <a:gd name="T24" fmla="*/ 100 w 234"/>
              <a:gd name="T25" fmla="*/ 100 h 133"/>
              <a:gd name="T26" fmla="*/ 96 w 234"/>
              <a:gd name="T27" fmla="*/ 97 h 133"/>
              <a:gd name="T28" fmla="*/ 94 w 234"/>
              <a:gd name="T29" fmla="*/ 93 h 133"/>
              <a:gd name="T30" fmla="*/ 93 w 234"/>
              <a:gd name="T31" fmla="*/ 91 h 133"/>
              <a:gd name="T32" fmla="*/ 92 w 234"/>
              <a:gd name="T33" fmla="*/ 89 h 133"/>
              <a:gd name="T34" fmla="*/ 89 w 234"/>
              <a:gd name="T35" fmla="*/ 87 h 133"/>
              <a:gd name="T36" fmla="*/ 87 w 234"/>
              <a:gd name="T37" fmla="*/ 84 h 133"/>
              <a:gd name="T38" fmla="*/ 84 w 234"/>
              <a:gd name="T39" fmla="*/ 82 h 133"/>
              <a:gd name="T40" fmla="*/ 81 w 234"/>
              <a:gd name="T41" fmla="*/ 80 h 133"/>
              <a:gd name="T42" fmla="*/ 80 w 234"/>
              <a:gd name="T43" fmla="*/ 78 h 133"/>
              <a:gd name="T44" fmla="*/ 78 w 234"/>
              <a:gd name="T45" fmla="*/ 77 h 133"/>
              <a:gd name="T46" fmla="*/ 76 w 234"/>
              <a:gd name="T47" fmla="*/ 75 h 133"/>
              <a:gd name="T48" fmla="*/ 74 w 234"/>
              <a:gd name="T49" fmla="*/ 71 h 133"/>
              <a:gd name="T50" fmla="*/ 69 w 234"/>
              <a:gd name="T51" fmla="*/ 66 h 133"/>
              <a:gd name="T52" fmla="*/ 67 w 234"/>
              <a:gd name="T53" fmla="*/ 63 h 133"/>
              <a:gd name="T54" fmla="*/ 60 w 234"/>
              <a:gd name="T55" fmla="*/ 61 h 133"/>
              <a:gd name="T56" fmla="*/ 59 w 234"/>
              <a:gd name="T57" fmla="*/ 59 h 133"/>
              <a:gd name="T58" fmla="*/ 58 w 234"/>
              <a:gd name="T59" fmla="*/ 58 h 133"/>
              <a:gd name="T60" fmla="*/ 57 w 234"/>
              <a:gd name="T61" fmla="*/ 57 h 133"/>
              <a:gd name="T62" fmla="*/ 56 w 234"/>
              <a:gd name="T63" fmla="*/ 45 h 133"/>
              <a:gd name="T64" fmla="*/ 50 w 234"/>
              <a:gd name="T65" fmla="*/ 38 h 133"/>
              <a:gd name="T66" fmla="*/ 45 w 234"/>
              <a:gd name="T67" fmla="*/ 36 h 133"/>
              <a:gd name="T68" fmla="*/ 44 w 234"/>
              <a:gd name="T69" fmla="*/ 32 h 133"/>
              <a:gd name="T70" fmla="*/ 42 w 234"/>
              <a:gd name="T71" fmla="*/ 31 h 133"/>
              <a:gd name="T72" fmla="*/ 40 w 234"/>
              <a:gd name="T73" fmla="*/ 29 h 133"/>
              <a:gd name="T74" fmla="*/ 38 w 234"/>
              <a:gd name="T75" fmla="*/ 25 h 133"/>
              <a:gd name="T76" fmla="*/ 38 w 234"/>
              <a:gd name="T77" fmla="*/ 23 h 133"/>
              <a:gd name="T78" fmla="*/ 37 w 234"/>
              <a:gd name="T79" fmla="*/ 18 h 133"/>
              <a:gd name="T80" fmla="*/ 36 w 234"/>
              <a:gd name="T81" fmla="*/ 15 h 133"/>
              <a:gd name="T82" fmla="*/ 24 w 234"/>
              <a:gd name="T83" fmla="*/ 12 h 133"/>
              <a:gd name="T84" fmla="*/ 21 w 234"/>
              <a:gd name="T85" fmla="*/ 11 h 133"/>
              <a:gd name="T86" fmla="*/ 20 w 234"/>
              <a:gd name="T87" fmla="*/ 9 h 133"/>
              <a:gd name="T88" fmla="*/ 18 w 234"/>
              <a:gd name="T89" fmla="*/ 7 h 133"/>
              <a:gd name="T90" fmla="*/ 17 w 234"/>
              <a:gd name="T91" fmla="*/ 6 h 133"/>
              <a:gd name="T92" fmla="*/ 11 w 234"/>
              <a:gd name="T93" fmla="*/ 4 h 133"/>
              <a:gd name="T94" fmla="*/ 10 w 234"/>
              <a:gd name="T95" fmla="*/ 2 h 133"/>
              <a:gd name="T96" fmla="*/ 8 w 234"/>
              <a:gd name="T9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4" h="133">
                <a:moveTo>
                  <a:pt x="234" y="133"/>
                </a:moveTo>
                <a:lnTo>
                  <a:pt x="190" y="133"/>
                </a:lnTo>
                <a:lnTo>
                  <a:pt x="190" y="129"/>
                </a:lnTo>
                <a:lnTo>
                  <a:pt x="161" y="129"/>
                </a:lnTo>
                <a:lnTo>
                  <a:pt x="161" y="125"/>
                </a:lnTo>
                <a:lnTo>
                  <a:pt x="136" y="125"/>
                </a:lnTo>
                <a:lnTo>
                  <a:pt x="136" y="123"/>
                </a:lnTo>
                <a:lnTo>
                  <a:pt x="124" y="123"/>
                </a:lnTo>
                <a:lnTo>
                  <a:pt x="124" y="119"/>
                </a:lnTo>
                <a:lnTo>
                  <a:pt x="115" y="119"/>
                </a:lnTo>
                <a:lnTo>
                  <a:pt x="115" y="117"/>
                </a:lnTo>
                <a:lnTo>
                  <a:pt x="114" y="117"/>
                </a:lnTo>
                <a:lnTo>
                  <a:pt x="114" y="115"/>
                </a:lnTo>
                <a:lnTo>
                  <a:pt x="112" y="115"/>
                </a:lnTo>
                <a:lnTo>
                  <a:pt x="112" y="112"/>
                </a:lnTo>
                <a:lnTo>
                  <a:pt x="110" y="112"/>
                </a:lnTo>
                <a:lnTo>
                  <a:pt x="110" y="110"/>
                </a:lnTo>
                <a:lnTo>
                  <a:pt x="108" y="110"/>
                </a:lnTo>
                <a:lnTo>
                  <a:pt x="108" y="108"/>
                </a:lnTo>
                <a:lnTo>
                  <a:pt x="106" y="108"/>
                </a:lnTo>
                <a:lnTo>
                  <a:pt x="106" y="106"/>
                </a:lnTo>
                <a:lnTo>
                  <a:pt x="102" y="106"/>
                </a:lnTo>
                <a:lnTo>
                  <a:pt x="102" y="104"/>
                </a:lnTo>
                <a:lnTo>
                  <a:pt x="101" y="104"/>
                </a:lnTo>
                <a:lnTo>
                  <a:pt x="101" y="100"/>
                </a:lnTo>
                <a:lnTo>
                  <a:pt x="100" y="100"/>
                </a:lnTo>
                <a:lnTo>
                  <a:pt x="100" y="97"/>
                </a:lnTo>
                <a:lnTo>
                  <a:pt x="96" y="97"/>
                </a:lnTo>
                <a:lnTo>
                  <a:pt x="96" y="93"/>
                </a:lnTo>
                <a:lnTo>
                  <a:pt x="94" y="93"/>
                </a:lnTo>
                <a:lnTo>
                  <a:pt x="94" y="91"/>
                </a:lnTo>
                <a:lnTo>
                  <a:pt x="93" y="91"/>
                </a:lnTo>
                <a:lnTo>
                  <a:pt x="93" y="89"/>
                </a:lnTo>
                <a:lnTo>
                  <a:pt x="92" y="89"/>
                </a:lnTo>
                <a:lnTo>
                  <a:pt x="92" y="87"/>
                </a:lnTo>
                <a:lnTo>
                  <a:pt x="89" y="87"/>
                </a:lnTo>
                <a:lnTo>
                  <a:pt x="89" y="84"/>
                </a:lnTo>
                <a:lnTo>
                  <a:pt x="87" y="84"/>
                </a:lnTo>
                <a:lnTo>
                  <a:pt x="87" y="82"/>
                </a:lnTo>
                <a:lnTo>
                  <a:pt x="84" y="82"/>
                </a:lnTo>
                <a:lnTo>
                  <a:pt x="84" y="80"/>
                </a:lnTo>
                <a:lnTo>
                  <a:pt x="81" y="80"/>
                </a:lnTo>
                <a:lnTo>
                  <a:pt x="81" y="78"/>
                </a:lnTo>
                <a:lnTo>
                  <a:pt x="80" y="78"/>
                </a:lnTo>
                <a:lnTo>
                  <a:pt x="80" y="77"/>
                </a:lnTo>
                <a:lnTo>
                  <a:pt x="78" y="77"/>
                </a:lnTo>
                <a:lnTo>
                  <a:pt x="78" y="75"/>
                </a:lnTo>
                <a:lnTo>
                  <a:pt x="76" y="75"/>
                </a:lnTo>
                <a:lnTo>
                  <a:pt x="76" y="71"/>
                </a:lnTo>
                <a:lnTo>
                  <a:pt x="74" y="71"/>
                </a:lnTo>
                <a:lnTo>
                  <a:pt x="74" y="66"/>
                </a:lnTo>
                <a:lnTo>
                  <a:pt x="69" y="66"/>
                </a:lnTo>
                <a:lnTo>
                  <a:pt x="69" y="63"/>
                </a:lnTo>
                <a:lnTo>
                  <a:pt x="67" y="63"/>
                </a:lnTo>
                <a:lnTo>
                  <a:pt x="67" y="61"/>
                </a:lnTo>
                <a:lnTo>
                  <a:pt x="60" y="61"/>
                </a:lnTo>
                <a:lnTo>
                  <a:pt x="60" y="59"/>
                </a:lnTo>
                <a:lnTo>
                  <a:pt x="59" y="59"/>
                </a:lnTo>
                <a:lnTo>
                  <a:pt x="59" y="58"/>
                </a:lnTo>
                <a:lnTo>
                  <a:pt x="58" y="58"/>
                </a:lnTo>
                <a:lnTo>
                  <a:pt x="58" y="57"/>
                </a:lnTo>
                <a:lnTo>
                  <a:pt x="57" y="57"/>
                </a:lnTo>
                <a:lnTo>
                  <a:pt x="57" y="45"/>
                </a:lnTo>
                <a:lnTo>
                  <a:pt x="56" y="45"/>
                </a:lnTo>
                <a:lnTo>
                  <a:pt x="56" y="38"/>
                </a:lnTo>
                <a:lnTo>
                  <a:pt x="50" y="38"/>
                </a:lnTo>
                <a:lnTo>
                  <a:pt x="50" y="36"/>
                </a:lnTo>
                <a:lnTo>
                  <a:pt x="45" y="36"/>
                </a:lnTo>
                <a:lnTo>
                  <a:pt x="45" y="32"/>
                </a:lnTo>
                <a:lnTo>
                  <a:pt x="44" y="32"/>
                </a:lnTo>
                <a:lnTo>
                  <a:pt x="44" y="31"/>
                </a:lnTo>
                <a:lnTo>
                  <a:pt x="42" y="31"/>
                </a:lnTo>
                <a:lnTo>
                  <a:pt x="42" y="29"/>
                </a:lnTo>
                <a:lnTo>
                  <a:pt x="40" y="29"/>
                </a:lnTo>
                <a:lnTo>
                  <a:pt x="40" y="25"/>
                </a:lnTo>
                <a:lnTo>
                  <a:pt x="38" y="25"/>
                </a:lnTo>
                <a:lnTo>
                  <a:pt x="38" y="23"/>
                </a:lnTo>
                <a:lnTo>
                  <a:pt x="38" y="23"/>
                </a:lnTo>
                <a:lnTo>
                  <a:pt x="37" y="23"/>
                </a:lnTo>
                <a:lnTo>
                  <a:pt x="37" y="18"/>
                </a:lnTo>
                <a:lnTo>
                  <a:pt x="36" y="18"/>
                </a:lnTo>
                <a:lnTo>
                  <a:pt x="36" y="15"/>
                </a:lnTo>
                <a:lnTo>
                  <a:pt x="24" y="15"/>
                </a:lnTo>
                <a:lnTo>
                  <a:pt x="24" y="12"/>
                </a:lnTo>
                <a:lnTo>
                  <a:pt x="21" y="12"/>
                </a:lnTo>
                <a:lnTo>
                  <a:pt x="21" y="11"/>
                </a:lnTo>
                <a:lnTo>
                  <a:pt x="20" y="11"/>
                </a:lnTo>
                <a:lnTo>
                  <a:pt x="20" y="9"/>
                </a:lnTo>
                <a:lnTo>
                  <a:pt x="18" y="9"/>
                </a:lnTo>
                <a:lnTo>
                  <a:pt x="18" y="7"/>
                </a:lnTo>
                <a:lnTo>
                  <a:pt x="17" y="7"/>
                </a:lnTo>
                <a:lnTo>
                  <a:pt x="17" y="6"/>
                </a:lnTo>
                <a:lnTo>
                  <a:pt x="11" y="6"/>
                </a:lnTo>
                <a:lnTo>
                  <a:pt x="11" y="4"/>
                </a:lnTo>
                <a:lnTo>
                  <a:pt x="10" y="4"/>
                </a:lnTo>
                <a:lnTo>
                  <a:pt x="10" y="2"/>
                </a:lnTo>
                <a:lnTo>
                  <a:pt x="8" y="2"/>
                </a:lnTo>
                <a:lnTo>
                  <a:pt x="8" y="0"/>
                </a:lnTo>
                <a:lnTo>
                  <a:pt x="0" y="0"/>
                </a:ln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Freeform 4"/>
          <p:cNvSpPr>
            <a:spLocks/>
          </p:cNvSpPr>
          <p:nvPr/>
        </p:nvSpPr>
        <p:spPr bwMode="auto">
          <a:xfrm>
            <a:off x="5439833" y="1937232"/>
            <a:ext cx="3036958" cy="1767993"/>
          </a:xfrm>
          <a:custGeom>
            <a:avLst/>
            <a:gdLst>
              <a:gd name="T0" fmla="*/ 170 w 240"/>
              <a:gd name="T1" fmla="*/ 139 h 139"/>
              <a:gd name="T2" fmla="*/ 166 w 240"/>
              <a:gd name="T3" fmla="*/ 134 h 139"/>
              <a:gd name="T4" fmla="*/ 161 w 240"/>
              <a:gd name="T5" fmla="*/ 130 h 139"/>
              <a:gd name="T6" fmla="*/ 148 w 240"/>
              <a:gd name="T7" fmla="*/ 125 h 139"/>
              <a:gd name="T8" fmla="*/ 144 w 240"/>
              <a:gd name="T9" fmla="*/ 121 h 139"/>
              <a:gd name="T10" fmla="*/ 128 w 240"/>
              <a:gd name="T11" fmla="*/ 116 h 139"/>
              <a:gd name="T12" fmla="*/ 123 w 240"/>
              <a:gd name="T13" fmla="*/ 112 h 139"/>
              <a:gd name="T14" fmla="*/ 121 w 240"/>
              <a:gd name="T15" fmla="*/ 107 h 139"/>
              <a:gd name="T16" fmla="*/ 119 w 240"/>
              <a:gd name="T17" fmla="*/ 104 h 139"/>
              <a:gd name="T18" fmla="*/ 102 w 240"/>
              <a:gd name="T19" fmla="*/ 100 h 139"/>
              <a:gd name="T20" fmla="*/ 98 w 240"/>
              <a:gd name="T21" fmla="*/ 95 h 139"/>
              <a:gd name="T22" fmla="*/ 97 w 240"/>
              <a:gd name="T23" fmla="*/ 92 h 139"/>
              <a:gd name="T24" fmla="*/ 95 w 240"/>
              <a:gd name="T25" fmla="*/ 89 h 139"/>
              <a:gd name="T26" fmla="*/ 87 w 240"/>
              <a:gd name="T27" fmla="*/ 85 h 139"/>
              <a:gd name="T28" fmla="*/ 86 w 240"/>
              <a:gd name="T29" fmla="*/ 82 h 139"/>
              <a:gd name="T30" fmla="*/ 84 w 240"/>
              <a:gd name="T31" fmla="*/ 79 h 139"/>
              <a:gd name="T32" fmla="*/ 83 w 240"/>
              <a:gd name="T33" fmla="*/ 76 h 139"/>
              <a:gd name="T34" fmla="*/ 79 w 240"/>
              <a:gd name="T35" fmla="*/ 73 h 139"/>
              <a:gd name="T36" fmla="*/ 76 w 240"/>
              <a:gd name="T37" fmla="*/ 70 h 139"/>
              <a:gd name="T38" fmla="*/ 75 w 240"/>
              <a:gd name="T39" fmla="*/ 67 h 139"/>
              <a:gd name="T40" fmla="*/ 74 w 240"/>
              <a:gd name="T41" fmla="*/ 61 h 139"/>
              <a:gd name="T42" fmla="*/ 68 w 240"/>
              <a:gd name="T43" fmla="*/ 58 h 139"/>
              <a:gd name="T44" fmla="*/ 65 w 240"/>
              <a:gd name="T45" fmla="*/ 56 h 139"/>
              <a:gd name="T46" fmla="*/ 58 w 240"/>
              <a:gd name="T47" fmla="*/ 53 h 139"/>
              <a:gd name="T48" fmla="*/ 56 w 240"/>
              <a:gd name="T49" fmla="*/ 50 h 139"/>
              <a:gd name="T50" fmla="*/ 54 w 240"/>
              <a:gd name="T51" fmla="*/ 45 h 139"/>
              <a:gd name="T52" fmla="*/ 52 w 240"/>
              <a:gd name="T53" fmla="*/ 39 h 139"/>
              <a:gd name="T54" fmla="*/ 47 w 240"/>
              <a:gd name="T55" fmla="*/ 36 h 139"/>
              <a:gd name="T56" fmla="*/ 46 w 240"/>
              <a:gd name="T57" fmla="*/ 32 h 139"/>
              <a:gd name="T58" fmla="*/ 41 w 240"/>
              <a:gd name="T59" fmla="*/ 29 h 139"/>
              <a:gd name="T60" fmla="*/ 37 w 240"/>
              <a:gd name="T61" fmla="*/ 24 h 139"/>
              <a:gd name="T62" fmla="*/ 30 w 240"/>
              <a:gd name="T63" fmla="*/ 22 h 139"/>
              <a:gd name="T64" fmla="*/ 29 w 240"/>
              <a:gd name="T65" fmla="*/ 19 h 139"/>
              <a:gd name="T66" fmla="*/ 27 w 240"/>
              <a:gd name="T67" fmla="*/ 16 h 139"/>
              <a:gd name="T68" fmla="*/ 25 w 240"/>
              <a:gd name="T69" fmla="*/ 14 h 139"/>
              <a:gd name="T70" fmla="*/ 23 w 240"/>
              <a:gd name="T71" fmla="*/ 11 h 139"/>
              <a:gd name="T72" fmla="*/ 11 w 240"/>
              <a:gd name="T73" fmla="*/ 10 h 139"/>
              <a:gd name="T74" fmla="*/ 10 w 240"/>
              <a:gd name="T75" fmla="*/ 7 h 139"/>
              <a:gd name="T76" fmla="*/ 8 w 240"/>
              <a:gd name="T77" fmla="*/ 5 h 139"/>
              <a:gd name="T78" fmla="*/ 7 w 240"/>
              <a:gd name="T79" fmla="*/ 2 h 139"/>
              <a:gd name="T80" fmla="*/ 0 w 240"/>
              <a:gd name="T8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139">
                <a:moveTo>
                  <a:pt x="240" y="139"/>
                </a:moveTo>
                <a:lnTo>
                  <a:pt x="170" y="139"/>
                </a:lnTo>
                <a:lnTo>
                  <a:pt x="170" y="134"/>
                </a:lnTo>
                <a:lnTo>
                  <a:pt x="166" y="134"/>
                </a:lnTo>
                <a:lnTo>
                  <a:pt x="166" y="130"/>
                </a:lnTo>
                <a:lnTo>
                  <a:pt x="161" y="130"/>
                </a:lnTo>
                <a:lnTo>
                  <a:pt x="161" y="125"/>
                </a:lnTo>
                <a:lnTo>
                  <a:pt x="148" y="125"/>
                </a:lnTo>
                <a:lnTo>
                  <a:pt x="148" y="121"/>
                </a:lnTo>
                <a:lnTo>
                  <a:pt x="144" y="121"/>
                </a:lnTo>
                <a:lnTo>
                  <a:pt x="144" y="116"/>
                </a:lnTo>
                <a:lnTo>
                  <a:pt x="128" y="116"/>
                </a:lnTo>
                <a:lnTo>
                  <a:pt x="128" y="112"/>
                </a:lnTo>
                <a:lnTo>
                  <a:pt x="123" y="112"/>
                </a:lnTo>
                <a:lnTo>
                  <a:pt x="123" y="107"/>
                </a:lnTo>
                <a:lnTo>
                  <a:pt x="121" y="107"/>
                </a:lnTo>
                <a:lnTo>
                  <a:pt x="121" y="104"/>
                </a:lnTo>
                <a:lnTo>
                  <a:pt x="119" y="104"/>
                </a:lnTo>
                <a:lnTo>
                  <a:pt x="119" y="100"/>
                </a:lnTo>
                <a:lnTo>
                  <a:pt x="102" y="100"/>
                </a:lnTo>
                <a:lnTo>
                  <a:pt x="102" y="95"/>
                </a:lnTo>
                <a:lnTo>
                  <a:pt x="98" y="95"/>
                </a:lnTo>
                <a:lnTo>
                  <a:pt x="98" y="92"/>
                </a:lnTo>
                <a:lnTo>
                  <a:pt x="97" y="92"/>
                </a:lnTo>
                <a:lnTo>
                  <a:pt x="97" y="89"/>
                </a:lnTo>
                <a:lnTo>
                  <a:pt x="95" y="89"/>
                </a:lnTo>
                <a:lnTo>
                  <a:pt x="95" y="85"/>
                </a:lnTo>
                <a:lnTo>
                  <a:pt x="87" y="85"/>
                </a:lnTo>
                <a:lnTo>
                  <a:pt x="87" y="82"/>
                </a:lnTo>
                <a:lnTo>
                  <a:pt x="86" y="82"/>
                </a:lnTo>
                <a:lnTo>
                  <a:pt x="86" y="79"/>
                </a:lnTo>
                <a:lnTo>
                  <a:pt x="84" y="79"/>
                </a:lnTo>
                <a:lnTo>
                  <a:pt x="84" y="76"/>
                </a:lnTo>
                <a:lnTo>
                  <a:pt x="83" y="76"/>
                </a:lnTo>
                <a:lnTo>
                  <a:pt x="83" y="73"/>
                </a:lnTo>
                <a:lnTo>
                  <a:pt x="79" y="73"/>
                </a:lnTo>
                <a:lnTo>
                  <a:pt x="79" y="70"/>
                </a:lnTo>
                <a:lnTo>
                  <a:pt x="76" y="70"/>
                </a:lnTo>
                <a:lnTo>
                  <a:pt x="76" y="67"/>
                </a:lnTo>
                <a:lnTo>
                  <a:pt x="75" y="67"/>
                </a:lnTo>
                <a:lnTo>
                  <a:pt x="75" y="61"/>
                </a:lnTo>
                <a:lnTo>
                  <a:pt x="74" y="61"/>
                </a:lnTo>
                <a:lnTo>
                  <a:pt x="74" y="58"/>
                </a:lnTo>
                <a:lnTo>
                  <a:pt x="68" y="58"/>
                </a:lnTo>
                <a:lnTo>
                  <a:pt x="68" y="56"/>
                </a:lnTo>
                <a:lnTo>
                  <a:pt x="65" y="56"/>
                </a:lnTo>
                <a:lnTo>
                  <a:pt x="65" y="53"/>
                </a:lnTo>
                <a:lnTo>
                  <a:pt x="58" y="53"/>
                </a:lnTo>
                <a:lnTo>
                  <a:pt x="58" y="50"/>
                </a:lnTo>
                <a:lnTo>
                  <a:pt x="56" y="50"/>
                </a:lnTo>
                <a:lnTo>
                  <a:pt x="56" y="45"/>
                </a:lnTo>
                <a:lnTo>
                  <a:pt x="54" y="45"/>
                </a:lnTo>
                <a:lnTo>
                  <a:pt x="54" y="39"/>
                </a:lnTo>
                <a:lnTo>
                  <a:pt x="52" y="39"/>
                </a:lnTo>
                <a:lnTo>
                  <a:pt x="52" y="36"/>
                </a:lnTo>
                <a:lnTo>
                  <a:pt x="47" y="36"/>
                </a:lnTo>
                <a:lnTo>
                  <a:pt x="47" y="32"/>
                </a:lnTo>
                <a:lnTo>
                  <a:pt x="46" y="32"/>
                </a:lnTo>
                <a:lnTo>
                  <a:pt x="46" y="29"/>
                </a:lnTo>
                <a:lnTo>
                  <a:pt x="41" y="29"/>
                </a:lnTo>
                <a:lnTo>
                  <a:pt x="41" y="24"/>
                </a:lnTo>
                <a:lnTo>
                  <a:pt x="37" y="24"/>
                </a:lnTo>
                <a:lnTo>
                  <a:pt x="37" y="22"/>
                </a:lnTo>
                <a:lnTo>
                  <a:pt x="30" y="22"/>
                </a:lnTo>
                <a:lnTo>
                  <a:pt x="30" y="19"/>
                </a:lnTo>
                <a:lnTo>
                  <a:pt x="29" y="19"/>
                </a:lnTo>
                <a:lnTo>
                  <a:pt x="29" y="16"/>
                </a:lnTo>
                <a:lnTo>
                  <a:pt x="27" y="16"/>
                </a:lnTo>
                <a:lnTo>
                  <a:pt x="27" y="14"/>
                </a:lnTo>
                <a:lnTo>
                  <a:pt x="25" y="14"/>
                </a:lnTo>
                <a:lnTo>
                  <a:pt x="25" y="11"/>
                </a:lnTo>
                <a:lnTo>
                  <a:pt x="23" y="11"/>
                </a:lnTo>
                <a:lnTo>
                  <a:pt x="23" y="10"/>
                </a:lnTo>
                <a:lnTo>
                  <a:pt x="11" y="10"/>
                </a:lnTo>
                <a:lnTo>
                  <a:pt x="11" y="7"/>
                </a:lnTo>
                <a:lnTo>
                  <a:pt x="10" y="7"/>
                </a:lnTo>
                <a:lnTo>
                  <a:pt x="10" y="5"/>
                </a:lnTo>
                <a:lnTo>
                  <a:pt x="8" y="5"/>
                </a:lnTo>
                <a:lnTo>
                  <a:pt x="8" y="2"/>
                </a:lnTo>
                <a:lnTo>
                  <a:pt x="7" y="2"/>
                </a:lnTo>
                <a:lnTo>
                  <a:pt x="7" y="0"/>
                </a:lnTo>
                <a:lnTo>
                  <a:pt x="0" y="0"/>
                </a:lnTo>
              </a:path>
            </a:pathLst>
          </a:cu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Freeform 5"/>
          <p:cNvSpPr>
            <a:spLocks/>
          </p:cNvSpPr>
          <p:nvPr/>
        </p:nvSpPr>
        <p:spPr bwMode="auto">
          <a:xfrm>
            <a:off x="5452487" y="1937232"/>
            <a:ext cx="2771224" cy="1704396"/>
          </a:xfrm>
          <a:custGeom>
            <a:avLst/>
            <a:gdLst>
              <a:gd name="T0" fmla="*/ 206 w 219"/>
              <a:gd name="T1" fmla="*/ 134 h 134"/>
              <a:gd name="T2" fmla="*/ 187 w 219"/>
              <a:gd name="T3" fmla="*/ 121 h 134"/>
              <a:gd name="T4" fmla="*/ 159 w 219"/>
              <a:gd name="T5" fmla="*/ 116 h 134"/>
              <a:gd name="T6" fmla="*/ 153 w 219"/>
              <a:gd name="T7" fmla="*/ 114 h 134"/>
              <a:gd name="T8" fmla="*/ 142 w 219"/>
              <a:gd name="T9" fmla="*/ 110 h 134"/>
              <a:gd name="T10" fmla="*/ 141 w 219"/>
              <a:gd name="T11" fmla="*/ 108 h 134"/>
              <a:gd name="T12" fmla="*/ 122 w 219"/>
              <a:gd name="T13" fmla="*/ 103 h 134"/>
              <a:gd name="T14" fmla="*/ 121 w 219"/>
              <a:gd name="T15" fmla="*/ 100 h 134"/>
              <a:gd name="T16" fmla="*/ 106 w 219"/>
              <a:gd name="T17" fmla="*/ 98 h 134"/>
              <a:gd name="T18" fmla="*/ 102 w 219"/>
              <a:gd name="T19" fmla="*/ 96 h 134"/>
              <a:gd name="T20" fmla="*/ 101 w 219"/>
              <a:gd name="T21" fmla="*/ 94 h 134"/>
              <a:gd name="T22" fmla="*/ 100 w 219"/>
              <a:gd name="T23" fmla="*/ 88 h 134"/>
              <a:gd name="T24" fmla="*/ 98 w 219"/>
              <a:gd name="T25" fmla="*/ 85 h 134"/>
              <a:gd name="T26" fmla="*/ 97 w 219"/>
              <a:gd name="T27" fmla="*/ 81 h 134"/>
              <a:gd name="T28" fmla="*/ 94 w 219"/>
              <a:gd name="T29" fmla="*/ 77 h 134"/>
              <a:gd name="T30" fmla="*/ 93 w 219"/>
              <a:gd name="T31" fmla="*/ 74 h 134"/>
              <a:gd name="T32" fmla="*/ 85 w 219"/>
              <a:gd name="T33" fmla="*/ 71 h 134"/>
              <a:gd name="T34" fmla="*/ 85 w 219"/>
              <a:gd name="T35" fmla="*/ 69 h 134"/>
              <a:gd name="T36" fmla="*/ 83 w 219"/>
              <a:gd name="T37" fmla="*/ 66 h 134"/>
              <a:gd name="T38" fmla="*/ 79 w 219"/>
              <a:gd name="T39" fmla="*/ 65 h 134"/>
              <a:gd name="T40" fmla="*/ 75 w 219"/>
              <a:gd name="T41" fmla="*/ 63 h 134"/>
              <a:gd name="T42" fmla="*/ 70 w 219"/>
              <a:gd name="T43" fmla="*/ 61 h 134"/>
              <a:gd name="T44" fmla="*/ 68 w 219"/>
              <a:gd name="T45" fmla="*/ 59 h 134"/>
              <a:gd name="T46" fmla="*/ 67 w 219"/>
              <a:gd name="T47" fmla="*/ 56 h 134"/>
              <a:gd name="T48" fmla="*/ 65 w 219"/>
              <a:gd name="T49" fmla="*/ 54 h 134"/>
              <a:gd name="T50" fmla="*/ 64 w 219"/>
              <a:gd name="T51" fmla="*/ 53 h 134"/>
              <a:gd name="T52" fmla="*/ 61 w 219"/>
              <a:gd name="T53" fmla="*/ 49 h 134"/>
              <a:gd name="T54" fmla="*/ 59 w 219"/>
              <a:gd name="T55" fmla="*/ 48 h 134"/>
              <a:gd name="T56" fmla="*/ 56 w 219"/>
              <a:gd name="T57" fmla="*/ 46 h 134"/>
              <a:gd name="T58" fmla="*/ 53 w 219"/>
              <a:gd name="T59" fmla="*/ 44 h 134"/>
              <a:gd name="T60" fmla="*/ 51 w 219"/>
              <a:gd name="T61" fmla="*/ 42 h 134"/>
              <a:gd name="T62" fmla="*/ 49 w 219"/>
              <a:gd name="T63" fmla="*/ 41 h 134"/>
              <a:gd name="T64" fmla="*/ 47 w 219"/>
              <a:gd name="T65" fmla="*/ 40 h 134"/>
              <a:gd name="T66" fmla="*/ 45 w 219"/>
              <a:gd name="T67" fmla="*/ 37 h 134"/>
              <a:gd name="T68" fmla="*/ 40 w 219"/>
              <a:gd name="T69" fmla="*/ 34 h 134"/>
              <a:gd name="T70" fmla="*/ 38 w 219"/>
              <a:gd name="T71" fmla="*/ 33 h 134"/>
              <a:gd name="T72" fmla="*/ 35 w 219"/>
              <a:gd name="T73" fmla="*/ 29 h 134"/>
              <a:gd name="T74" fmla="*/ 34 w 219"/>
              <a:gd name="T75" fmla="*/ 28 h 134"/>
              <a:gd name="T76" fmla="*/ 31 w 219"/>
              <a:gd name="T77" fmla="*/ 26 h 134"/>
              <a:gd name="T78" fmla="*/ 30 w 219"/>
              <a:gd name="T79" fmla="*/ 24 h 134"/>
              <a:gd name="T80" fmla="*/ 28 w 219"/>
              <a:gd name="T81" fmla="*/ 21 h 134"/>
              <a:gd name="T82" fmla="*/ 26 w 219"/>
              <a:gd name="T83" fmla="*/ 19 h 134"/>
              <a:gd name="T84" fmla="*/ 24 w 219"/>
              <a:gd name="T85" fmla="*/ 18 h 134"/>
              <a:gd name="T86" fmla="*/ 21 w 219"/>
              <a:gd name="T87" fmla="*/ 17 h 134"/>
              <a:gd name="T88" fmla="*/ 19 w 219"/>
              <a:gd name="T89" fmla="*/ 16 h 134"/>
              <a:gd name="T90" fmla="*/ 18 w 219"/>
              <a:gd name="T91" fmla="*/ 13 h 134"/>
              <a:gd name="T92" fmla="*/ 17 w 219"/>
              <a:gd name="T93" fmla="*/ 11 h 134"/>
              <a:gd name="T94" fmla="*/ 14 w 219"/>
              <a:gd name="T95" fmla="*/ 9 h 134"/>
              <a:gd name="T96" fmla="*/ 9 w 219"/>
              <a:gd name="T97" fmla="*/ 6 h 134"/>
              <a:gd name="T98" fmla="*/ 8 w 219"/>
              <a:gd name="T99" fmla="*/ 5 h 134"/>
              <a:gd name="T100" fmla="*/ 7 w 219"/>
              <a:gd name="T101" fmla="*/ 4 h 134"/>
              <a:gd name="T102" fmla="*/ 2 w 219"/>
              <a:gd name="T103" fmla="*/ 1 h 134"/>
              <a:gd name="T104" fmla="*/ 0 w 219"/>
              <a:gd name="T10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34">
                <a:moveTo>
                  <a:pt x="219" y="134"/>
                </a:moveTo>
                <a:lnTo>
                  <a:pt x="206" y="134"/>
                </a:lnTo>
                <a:lnTo>
                  <a:pt x="206" y="121"/>
                </a:lnTo>
                <a:lnTo>
                  <a:pt x="187" y="121"/>
                </a:lnTo>
                <a:lnTo>
                  <a:pt x="187" y="116"/>
                </a:lnTo>
                <a:lnTo>
                  <a:pt x="159" y="116"/>
                </a:lnTo>
                <a:lnTo>
                  <a:pt x="159" y="114"/>
                </a:lnTo>
                <a:lnTo>
                  <a:pt x="153" y="114"/>
                </a:lnTo>
                <a:lnTo>
                  <a:pt x="153" y="110"/>
                </a:lnTo>
                <a:lnTo>
                  <a:pt x="142" y="110"/>
                </a:lnTo>
                <a:lnTo>
                  <a:pt x="142" y="108"/>
                </a:lnTo>
                <a:lnTo>
                  <a:pt x="141" y="108"/>
                </a:lnTo>
                <a:lnTo>
                  <a:pt x="141" y="103"/>
                </a:lnTo>
                <a:lnTo>
                  <a:pt x="122" y="103"/>
                </a:lnTo>
                <a:lnTo>
                  <a:pt x="122" y="100"/>
                </a:lnTo>
                <a:lnTo>
                  <a:pt x="121" y="100"/>
                </a:lnTo>
                <a:lnTo>
                  <a:pt x="121" y="98"/>
                </a:lnTo>
                <a:lnTo>
                  <a:pt x="106" y="98"/>
                </a:lnTo>
                <a:lnTo>
                  <a:pt x="106" y="96"/>
                </a:lnTo>
                <a:lnTo>
                  <a:pt x="102" y="96"/>
                </a:lnTo>
                <a:lnTo>
                  <a:pt x="102" y="94"/>
                </a:lnTo>
                <a:lnTo>
                  <a:pt x="101" y="94"/>
                </a:lnTo>
                <a:lnTo>
                  <a:pt x="101" y="88"/>
                </a:lnTo>
                <a:lnTo>
                  <a:pt x="100" y="88"/>
                </a:lnTo>
                <a:lnTo>
                  <a:pt x="100" y="85"/>
                </a:lnTo>
                <a:lnTo>
                  <a:pt x="98" y="85"/>
                </a:lnTo>
                <a:lnTo>
                  <a:pt x="98" y="81"/>
                </a:lnTo>
                <a:lnTo>
                  <a:pt x="97" y="81"/>
                </a:lnTo>
                <a:lnTo>
                  <a:pt x="97" y="77"/>
                </a:lnTo>
                <a:lnTo>
                  <a:pt x="94" y="77"/>
                </a:lnTo>
                <a:lnTo>
                  <a:pt x="94" y="74"/>
                </a:lnTo>
                <a:lnTo>
                  <a:pt x="93" y="74"/>
                </a:lnTo>
                <a:lnTo>
                  <a:pt x="93" y="71"/>
                </a:lnTo>
                <a:lnTo>
                  <a:pt x="85" y="71"/>
                </a:lnTo>
                <a:lnTo>
                  <a:pt x="85" y="69"/>
                </a:lnTo>
                <a:lnTo>
                  <a:pt x="85" y="69"/>
                </a:lnTo>
                <a:lnTo>
                  <a:pt x="85" y="66"/>
                </a:lnTo>
                <a:lnTo>
                  <a:pt x="83" y="66"/>
                </a:lnTo>
                <a:lnTo>
                  <a:pt x="83" y="65"/>
                </a:lnTo>
                <a:lnTo>
                  <a:pt x="79" y="65"/>
                </a:lnTo>
                <a:lnTo>
                  <a:pt x="79" y="63"/>
                </a:lnTo>
                <a:lnTo>
                  <a:pt x="75" y="63"/>
                </a:lnTo>
                <a:lnTo>
                  <a:pt x="75" y="61"/>
                </a:lnTo>
                <a:lnTo>
                  <a:pt x="70" y="61"/>
                </a:lnTo>
                <a:lnTo>
                  <a:pt x="70" y="59"/>
                </a:lnTo>
                <a:lnTo>
                  <a:pt x="68" y="59"/>
                </a:lnTo>
                <a:lnTo>
                  <a:pt x="68" y="56"/>
                </a:lnTo>
                <a:lnTo>
                  <a:pt x="67" y="56"/>
                </a:lnTo>
                <a:lnTo>
                  <a:pt x="67" y="54"/>
                </a:lnTo>
                <a:lnTo>
                  <a:pt x="65" y="54"/>
                </a:lnTo>
                <a:lnTo>
                  <a:pt x="65" y="53"/>
                </a:lnTo>
                <a:lnTo>
                  <a:pt x="64" y="53"/>
                </a:lnTo>
                <a:lnTo>
                  <a:pt x="64" y="49"/>
                </a:lnTo>
                <a:lnTo>
                  <a:pt x="61" y="49"/>
                </a:lnTo>
                <a:lnTo>
                  <a:pt x="61" y="48"/>
                </a:lnTo>
                <a:lnTo>
                  <a:pt x="59" y="48"/>
                </a:lnTo>
                <a:lnTo>
                  <a:pt x="59" y="46"/>
                </a:lnTo>
                <a:lnTo>
                  <a:pt x="56" y="46"/>
                </a:lnTo>
                <a:lnTo>
                  <a:pt x="56" y="44"/>
                </a:lnTo>
                <a:lnTo>
                  <a:pt x="53" y="44"/>
                </a:lnTo>
                <a:lnTo>
                  <a:pt x="53" y="42"/>
                </a:lnTo>
                <a:lnTo>
                  <a:pt x="51" y="42"/>
                </a:lnTo>
                <a:lnTo>
                  <a:pt x="51" y="41"/>
                </a:lnTo>
                <a:lnTo>
                  <a:pt x="49" y="41"/>
                </a:lnTo>
                <a:lnTo>
                  <a:pt x="49" y="40"/>
                </a:lnTo>
                <a:lnTo>
                  <a:pt x="47" y="40"/>
                </a:lnTo>
                <a:lnTo>
                  <a:pt x="47" y="37"/>
                </a:lnTo>
                <a:lnTo>
                  <a:pt x="45" y="37"/>
                </a:lnTo>
                <a:lnTo>
                  <a:pt x="45" y="34"/>
                </a:lnTo>
                <a:lnTo>
                  <a:pt x="40" y="34"/>
                </a:lnTo>
                <a:lnTo>
                  <a:pt x="40" y="33"/>
                </a:lnTo>
                <a:lnTo>
                  <a:pt x="38" y="33"/>
                </a:lnTo>
                <a:lnTo>
                  <a:pt x="38" y="29"/>
                </a:lnTo>
                <a:lnTo>
                  <a:pt x="35" y="29"/>
                </a:lnTo>
                <a:lnTo>
                  <a:pt x="35" y="28"/>
                </a:lnTo>
                <a:lnTo>
                  <a:pt x="34" y="28"/>
                </a:lnTo>
                <a:lnTo>
                  <a:pt x="34" y="26"/>
                </a:lnTo>
                <a:lnTo>
                  <a:pt x="31" y="26"/>
                </a:lnTo>
                <a:lnTo>
                  <a:pt x="31" y="24"/>
                </a:lnTo>
                <a:lnTo>
                  <a:pt x="30" y="24"/>
                </a:lnTo>
                <a:lnTo>
                  <a:pt x="30" y="21"/>
                </a:lnTo>
                <a:lnTo>
                  <a:pt x="28" y="21"/>
                </a:lnTo>
                <a:lnTo>
                  <a:pt x="28" y="19"/>
                </a:lnTo>
                <a:lnTo>
                  <a:pt x="26" y="19"/>
                </a:lnTo>
                <a:lnTo>
                  <a:pt x="26" y="18"/>
                </a:lnTo>
                <a:lnTo>
                  <a:pt x="24" y="18"/>
                </a:lnTo>
                <a:lnTo>
                  <a:pt x="24" y="17"/>
                </a:lnTo>
                <a:lnTo>
                  <a:pt x="21" y="17"/>
                </a:lnTo>
                <a:lnTo>
                  <a:pt x="21" y="16"/>
                </a:lnTo>
                <a:lnTo>
                  <a:pt x="19" y="16"/>
                </a:lnTo>
                <a:lnTo>
                  <a:pt x="19" y="13"/>
                </a:lnTo>
                <a:lnTo>
                  <a:pt x="18" y="13"/>
                </a:lnTo>
                <a:lnTo>
                  <a:pt x="18" y="11"/>
                </a:lnTo>
                <a:lnTo>
                  <a:pt x="17" y="11"/>
                </a:lnTo>
                <a:lnTo>
                  <a:pt x="17" y="9"/>
                </a:lnTo>
                <a:lnTo>
                  <a:pt x="14" y="9"/>
                </a:lnTo>
                <a:lnTo>
                  <a:pt x="14" y="6"/>
                </a:lnTo>
                <a:lnTo>
                  <a:pt x="9" y="6"/>
                </a:lnTo>
                <a:lnTo>
                  <a:pt x="9" y="5"/>
                </a:lnTo>
                <a:lnTo>
                  <a:pt x="8" y="5"/>
                </a:lnTo>
                <a:lnTo>
                  <a:pt x="8" y="4"/>
                </a:lnTo>
                <a:lnTo>
                  <a:pt x="7" y="4"/>
                </a:lnTo>
                <a:lnTo>
                  <a:pt x="7" y="1"/>
                </a:lnTo>
                <a:lnTo>
                  <a:pt x="2" y="1"/>
                </a:lnTo>
                <a:lnTo>
                  <a:pt x="2" y="0"/>
                </a:lnTo>
                <a:lnTo>
                  <a:pt x="0" y="0"/>
                </a:ln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val="2517956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ESDO Medical Oncology Slide Deck </a:t>
            </a:r>
            <a:br>
              <a:rPr lang="en-GB" dirty="0" smtClean="0"/>
            </a:br>
            <a:r>
              <a:rPr lang="en-GB" b="0" dirty="0" smtClean="0"/>
              <a:t>Editors 2016</a:t>
            </a:r>
            <a:endParaRPr lang="en-GB"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BIOMARKERS</a:t>
              </a:r>
              <a:endParaRPr lang="en-GB" sz="1200" b="1" dirty="0">
                <a:solidFill>
                  <a:srgbClr val="043882"/>
                </a:solidFill>
              </a:endParaRPr>
            </a:p>
            <a:p>
              <a:pPr>
                <a:lnSpc>
                  <a:spcPct val="150000"/>
                </a:lnSpc>
                <a:spcAft>
                  <a:spcPts val="0"/>
                </a:spcAft>
                <a:tabLst>
                  <a:tab pos="2335213" algn="l"/>
                </a:tabLst>
              </a:pPr>
              <a:r>
                <a:rPr lang="en-GB" sz="1200" b="1" dirty="0">
                  <a:solidFill>
                    <a:srgbClr val="4D4D4D"/>
                  </a:solidFill>
                </a:rPr>
                <a:t>Prof Eric Van </a:t>
              </a:r>
              <a:r>
                <a:rPr lang="en-GB" sz="1200" b="1" dirty="0" err="1" smtClean="0">
                  <a:solidFill>
                    <a:srgbClr val="4D4D4D"/>
                  </a:solidFill>
                </a:rPr>
                <a:t>Cutsem</a:t>
              </a:r>
              <a:r>
                <a:rPr lang="en-GB" sz="1200" b="1" dirty="0" smtClean="0">
                  <a:solidFill>
                    <a:srgbClr val="4D4D4D"/>
                  </a:solidFill>
                </a:rPr>
                <a:t>	</a:t>
              </a:r>
              <a:r>
                <a:rPr lang="en-GB" sz="1200" dirty="0" smtClean="0">
                  <a:solidFill>
                    <a:srgbClr val="4D4D4D"/>
                  </a:solidFill>
                </a:rPr>
                <a:t>Digestive Oncology, </a:t>
              </a:r>
              <a:r>
                <a:rPr lang="en-GB" sz="1200" dirty="0">
                  <a:solidFill>
                    <a:srgbClr val="4D4D4D"/>
                  </a:solidFill>
                </a:rPr>
                <a:t>University </a:t>
              </a:r>
              <a:r>
                <a:rPr lang="en-GB" sz="1200" dirty="0" smtClean="0">
                  <a:solidFill>
                    <a:srgbClr val="4D4D4D"/>
                  </a:solidFill>
                </a:rPr>
                <a:t>Hospitals, Leuven</a:t>
              </a:r>
              <a:r>
                <a:rPr lang="en-GB" sz="1200" dirty="0">
                  <a:solidFill>
                    <a:srgbClr val="4D4D4D"/>
                  </a:solidFill>
                </a:rPr>
                <a:t>, Belgium</a:t>
              </a:r>
            </a:p>
            <a:p>
              <a:pPr>
                <a:lnSpc>
                  <a:spcPct val="150000"/>
                </a:lnSpc>
                <a:spcAft>
                  <a:spcPts val="0"/>
                </a:spcAft>
                <a:tabLst>
                  <a:tab pos="2335213" algn="l"/>
                </a:tabLst>
              </a:pPr>
              <a:r>
                <a:rPr lang="en-GB" sz="1200" b="1" dirty="0" smtClean="0">
                  <a:solidFill>
                    <a:srgbClr val="4D4D4D"/>
                  </a:solidFill>
                </a:rPr>
                <a:t>Prof </a:t>
              </a:r>
              <a:r>
                <a:rPr lang="en-GB" sz="1200" b="1" dirty="0">
                  <a:solidFill>
                    <a:srgbClr val="4D4D4D"/>
                  </a:solidFill>
                </a:rPr>
                <a:t>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a:t>
              </a:r>
              <a:r>
                <a:rPr lang="en-GB" sz="1200" dirty="0">
                  <a:solidFill>
                    <a:srgbClr val="4D4D4D"/>
                  </a:solidFill>
                </a:rPr>
                <a:t>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GASTRO-OESOPHAGEAL AND NEUROENDOCRINE TUMOURS </a:t>
              </a:r>
            </a:p>
            <a:p>
              <a:pPr>
                <a:lnSpc>
                  <a:spcPct val="150000"/>
                </a:lnSpc>
                <a:spcAft>
                  <a:spcPts val="0"/>
                </a:spcAft>
                <a:tabLst>
                  <a:tab pos="2335213" algn="l"/>
                </a:tabLst>
              </a:pPr>
              <a:r>
                <a:rPr lang="en-GB" sz="1200" b="1" dirty="0" smtClean="0">
                  <a:solidFill>
                    <a:srgbClr val="4D4D4D"/>
                  </a:solidFill>
                </a:rPr>
                <a:t>Emeritus Prof Philippe </a:t>
              </a:r>
              <a:r>
                <a:rPr lang="en-GB" sz="1200" b="1" dirty="0" err="1" smtClean="0">
                  <a:solidFill>
                    <a:srgbClr val="4D4D4D"/>
                  </a:solidFill>
                </a:rPr>
                <a:t>Rougier</a:t>
              </a:r>
              <a:r>
                <a:rPr lang="en-GB" sz="1200" b="1" dirty="0">
                  <a:solidFill>
                    <a:srgbClr val="4D4D4D"/>
                  </a:solidFill>
                </a:rPr>
                <a:t>	</a:t>
              </a:r>
              <a:r>
                <a:rPr lang="en-GB" sz="1200" dirty="0" smtClean="0">
                  <a:solidFill>
                    <a:srgbClr val="4D4D4D"/>
                  </a:solidFill>
                </a:rPr>
                <a:t>University Hospital of Nantes, Nantes, France</a:t>
              </a:r>
            </a:p>
            <a:p>
              <a:pPr>
                <a:lnSpc>
                  <a:spcPct val="150000"/>
                </a:lnSpc>
                <a:spcAft>
                  <a:spcPts val="0"/>
                </a:spcAft>
                <a:tabLst>
                  <a:tab pos="2335213" algn="l"/>
                </a:tabLst>
              </a:pPr>
              <a:r>
                <a:rPr lang="en-GB" sz="1200" b="1" dirty="0" smtClean="0">
                  <a:solidFill>
                    <a:srgbClr val="4D4D4D"/>
                  </a:solidFill>
                </a:rPr>
                <a:t>Prof </a:t>
              </a:r>
              <a:r>
                <a:rPr lang="en-GB" sz="1200" b="1" dirty="0" err="1" smtClean="0">
                  <a:solidFill>
                    <a:srgbClr val="4D4D4D"/>
                  </a:solidFill>
                </a:rPr>
                <a:t>Côme</a:t>
              </a:r>
              <a:r>
                <a:rPr lang="en-GB" sz="1200" b="1" dirty="0" smtClean="0">
                  <a:solidFill>
                    <a:srgbClr val="4D4D4D"/>
                  </a:solidFill>
                </a:rPr>
                <a:t> </a:t>
              </a:r>
              <a:r>
                <a:rPr lang="en-GB" sz="1200" b="1" dirty="0" err="1" smtClean="0">
                  <a:solidFill>
                    <a:srgbClr val="4D4D4D"/>
                  </a:solidFill>
                </a:rPr>
                <a:t>Lepage</a:t>
              </a:r>
              <a:r>
                <a:rPr lang="en-GB" sz="1200" b="1" dirty="0" smtClean="0">
                  <a:solidFill>
                    <a:srgbClr val="4D4D4D"/>
                  </a:solidFill>
                </a:rPr>
                <a:t>	</a:t>
              </a:r>
              <a:r>
                <a:rPr lang="en-GB" sz="1200" dirty="0" smtClean="0">
                  <a:solidFill>
                    <a:srgbClr val="4D4D4D"/>
                  </a:solidFill>
                </a:rPr>
                <a:t>University Hospital &amp; INSERM, Dijon, France</a:t>
              </a:r>
              <a:endParaRPr lang="en-GB"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PANCREATIC CANCER AND HEPATOBILIARY TUMOURS</a:t>
              </a:r>
            </a:p>
            <a:p>
              <a:pPr marL="0" indent="0" fontAlgn="auto">
                <a:lnSpc>
                  <a:spcPct val="150000"/>
                </a:lnSpc>
                <a:spcBef>
                  <a:spcPts val="0"/>
                </a:spcBef>
                <a:spcAft>
                  <a:spcPts val="0"/>
                </a:spcAft>
                <a:buClrTx/>
                <a:buSzTx/>
                <a:buFontTx/>
                <a:buNone/>
                <a:tabLst>
                  <a:tab pos="2335213" algn="l"/>
                </a:tabLst>
              </a:pPr>
              <a:r>
                <a:rPr lang="en-GB" sz="1200" b="1" dirty="0" smtClean="0">
                  <a:solidFill>
                    <a:srgbClr val="4D4D4D"/>
                  </a:solidFill>
                </a:rPr>
                <a:t>Prof Jean-Luc Van </a:t>
              </a:r>
              <a:r>
                <a:rPr lang="en-GB" sz="1200" b="1" dirty="0" err="1" smtClean="0">
                  <a:solidFill>
                    <a:srgbClr val="4D4D4D"/>
                  </a:solidFill>
                </a:rPr>
                <a:t>Laethem</a:t>
              </a:r>
              <a:r>
                <a:rPr lang="en-GB" sz="1200" b="1" dirty="0" smtClean="0">
                  <a:solidFill>
                    <a:srgbClr val="4D4D4D"/>
                  </a:solidFill>
                </a:rPr>
                <a:t>	</a:t>
              </a:r>
              <a:r>
                <a:rPr lang="en-GB" sz="1200" dirty="0" smtClean="0">
                  <a:solidFill>
                    <a:srgbClr val="4D4D4D"/>
                  </a:solidFill>
                </a:rPr>
                <a:t>Digestive Oncology, </a:t>
              </a:r>
              <a:r>
                <a:rPr lang="en-GB" sz="1200" dirty="0" err="1" smtClean="0">
                  <a:solidFill>
                    <a:srgbClr val="4D4D4D"/>
                  </a:solidFill>
                </a:rPr>
                <a:t>Erasme</a:t>
              </a:r>
              <a:r>
                <a:rPr lang="en-GB" sz="1200" dirty="0" smtClean="0">
                  <a:solidFill>
                    <a:srgbClr val="4D4D4D"/>
                  </a:solidFill>
                </a:rPr>
                <a:t> University Hospital, Brussels, Belgium</a:t>
              </a:r>
            </a:p>
            <a:p>
              <a:pPr marL="0" indent="0" fontAlgn="auto">
                <a:lnSpc>
                  <a:spcPct val="150000"/>
                </a:lnSpc>
                <a:spcBef>
                  <a:spcPts val="0"/>
                </a:spcBef>
                <a:spcAft>
                  <a:spcPts val="0"/>
                </a:spcAft>
                <a:buClrTx/>
                <a:buSzTx/>
                <a:buFontTx/>
                <a:buNone/>
                <a:tabLst>
                  <a:tab pos="2335213" algn="l"/>
                </a:tabLst>
              </a:pPr>
              <a:r>
                <a:rPr lang="en-GB" sz="1200" b="1" dirty="0" smtClean="0">
                  <a:solidFill>
                    <a:srgbClr val="4D4D4D"/>
                  </a:solidFill>
                </a:rPr>
                <a:t>Prof 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of Internal Medicine I, University of Ulm, Ulm, Germany</a:t>
              </a:r>
              <a:endParaRPr lang="en-GB"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COLORECTAL CANCERS</a:t>
              </a:r>
            </a:p>
            <a:p>
              <a:pPr>
                <a:lnSpc>
                  <a:spcPct val="150000"/>
                </a:lnSpc>
                <a:spcAft>
                  <a:spcPts val="0"/>
                </a:spcAft>
                <a:tabLst>
                  <a:tab pos="2335213" algn="l"/>
                </a:tabLst>
              </a:pPr>
              <a:r>
                <a:rPr lang="en-GB" sz="1200" b="1" dirty="0" smtClean="0">
                  <a:solidFill>
                    <a:srgbClr val="4D4D4D"/>
                  </a:solidFill>
                </a:rPr>
                <a:t>Prof Eric Van </a:t>
              </a:r>
              <a:r>
                <a:rPr lang="en-GB" sz="1200" b="1" dirty="0" err="1" smtClean="0">
                  <a:solidFill>
                    <a:srgbClr val="4D4D4D"/>
                  </a:solidFill>
                </a:rPr>
                <a:t>Cutsem</a:t>
              </a:r>
              <a:r>
                <a:rPr lang="en-GB" sz="1200" b="1" dirty="0">
                  <a:solidFill>
                    <a:srgbClr val="4D4D4D"/>
                  </a:solidFill>
                </a:rPr>
                <a:t>	</a:t>
              </a:r>
              <a:r>
                <a:rPr lang="en-GB" sz="1200" dirty="0" smtClean="0">
                  <a:solidFill>
                    <a:srgbClr val="4D4D4D"/>
                  </a:solidFill>
                </a:rPr>
                <a:t>Digestive Oncology, University Hospitals, Leuven, Belgium</a:t>
              </a:r>
            </a:p>
            <a:p>
              <a:pPr>
                <a:lnSpc>
                  <a:spcPct val="150000"/>
                </a:lnSpc>
                <a:spcAft>
                  <a:spcPts val="0"/>
                </a:spcAft>
                <a:tabLst>
                  <a:tab pos="2335213" algn="l"/>
                </a:tabLst>
              </a:pPr>
              <a:r>
                <a:rPr lang="en-GB" sz="1200" b="1" dirty="0" smtClean="0">
                  <a:solidFill>
                    <a:srgbClr val="4D4D4D"/>
                  </a:solidFill>
                </a:rPr>
                <a:t>Prof Wolff </a:t>
              </a:r>
              <a:r>
                <a:rPr lang="en-GB" sz="1200" b="1" dirty="0" err="1" smtClean="0">
                  <a:solidFill>
                    <a:srgbClr val="4D4D4D"/>
                  </a:solidFill>
                </a:rPr>
                <a:t>Schmiegel</a:t>
              </a:r>
              <a:r>
                <a:rPr lang="en-GB" sz="1200" dirty="0" smtClean="0">
                  <a:solidFill>
                    <a:srgbClr val="4D4D4D"/>
                  </a:solidFill>
                </a:rPr>
                <a:t> 	Department of Medicine, Ruhr University, Bochum, Germany</a:t>
              </a:r>
            </a:p>
            <a:p>
              <a:pPr>
                <a:lnSpc>
                  <a:spcPct val="150000"/>
                </a:lnSpc>
                <a:spcAft>
                  <a:spcPts val="0"/>
                </a:spcAft>
                <a:tabLst>
                  <a:tab pos="2335213" algn="l"/>
                </a:tabLst>
              </a:pPr>
              <a:r>
                <a:rPr lang="en-GB" sz="1200" b="1" dirty="0">
                  <a:solidFill>
                    <a:srgbClr val="4D4D4D"/>
                  </a:solidFill>
                </a:rPr>
                <a:t>Prof Thomas </a:t>
              </a:r>
              <a:r>
                <a:rPr lang="en-GB" sz="1200" b="1" dirty="0" err="1" smtClean="0">
                  <a:solidFill>
                    <a:srgbClr val="4D4D4D"/>
                  </a:solidFill>
                </a:rPr>
                <a:t>Gruenberger</a:t>
              </a:r>
              <a:r>
                <a:rPr lang="en-GB" sz="1200" b="1" dirty="0" smtClean="0">
                  <a:solidFill>
                    <a:srgbClr val="4D4D4D"/>
                  </a:solidFill>
                </a:rPr>
                <a:t>	</a:t>
              </a:r>
              <a:r>
                <a:rPr lang="en-GB" sz="1200" dirty="0" smtClean="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354355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3515: MAVERICC, a phase II study of mFOLFOX6-bevacizumab (BV) vs FOLFIRI-BV as </a:t>
            </a:r>
            <a:r>
              <a:rPr lang="en-GB" dirty="0" smtClean="0"/>
              <a:t>first-line </a:t>
            </a:r>
            <a:r>
              <a:rPr lang="en-GB" dirty="0"/>
              <a:t>(1L) chemotherapy (CT) in patients (</a:t>
            </a:r>
            <a:r>
              <a:rPr lang="en-GB" dirty="0" err="1"/>
              <a:t>pts</a:t>
            </a:r>
            <a:r>
              <a:rPr lang="en-GB" dirty="0"/>
              <a:t>) with metastatic colorectal cancer (</a:t>
            </a:r>
            <a:r>
              <a:rPr lang="en-GB" dirty="0" err="1"/>
              <a:t>mCRC</a:t>
            </a:r>
            <a:r>
              <a:rPr lang="en-GB" dirty="0"/>
              <a:t>): Outcomes by </a:t>
            </a:r>
            <a:r>
              <a:rPr lang="en-GB" dirty="0" err="1"/>
              <a:t>tumor</a:t>
            </a:r>
            <a:r>
              <a:rPr lang="en-GB" dirty="0"/>
              <a:t> location and KRAS </a:t>
            </a:r>
            <a:r>
              <a:rPr lang="en-GB" dirty="0" smtClean="0"/>
              <a:t>status </a:t>
            </a:r>
            <a:r>
              <a:rPr lang="en-GB" dirty="0"/>
              <a:t>– </a:t>
            </a:r>
            <a:r>
              <a:rPr lang="en-GB" dirty="0" smtClean="0"/>
              <a:t>Lenz H-J,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pPr marL="0" indent="0">
              <a:spcBef>
                <a:spcPts val="600"/>
              </a:spcBef>
              <a:buNone/>
            </a:pPr>
            <a:r>
              <a:rPr lang="en-GB" b="1" dirty="0" smtClean="0"/>
              <a:t>Conclusions</a:t>
            </a:r>
          </a:p>
          <a:p>
            <a:r>
              <a:rPr lang="en-GB" b="1" dirty="0" smtClean="0"/>
              <a:t>PFS and OS </a:t>
            </a:r>
            <a:r>
              <a:rPr lang="en-GB" b="1" dirty="0"/>
              <a:t>were </a:t>
            </a:r>
            <a:r>
              <a:rPr lang="en-GB" b="1" dirty="0" smtClean="0"/>
              <a:t>not significantly different between 1L mFOLFOX6 </a:t>
            </a:r>
            <a:r>
              <a:rPr lang="en-GB" b="1" dirty="0"/>
              <a:t>+ </a:t>
            </a:r>
            <a:r>
              <a:rPr lang="en-GB" b="1" dirty="0" smtClean="0"/>
              <a:t>bevacizumab </a:t>
            </a:r>
            <a:r>
              <a:rPr lang="en-GB" b="1" dirty="0" err="1" smtClean="0"/>
              <a:t>vs</a:t>
            </a:r>
            <a:r>
              <a:rPr lang="en-GB" b="1" dirty="0" smtClean="0"/>
              <a:t> FOLFIRI + </a:t>
            </a:r>
            <a:r>
              <a:rPr lang="en-GB" b="1" dirty="0"/>
              <a:t>bevacizumab </a:t>
            </a:r>
            <a:r>
              <a:rPr lang="en-GB" b="1" dirty="0" smtClean="0"/>
              <a:t>in patients with </a:t>
            </a:r>
            <a:r>
              <a:rPr lang="en-GB" b="1" dirty="0" err="1" smtClean="0"/>
              <a:t>mCRC</a:t>
            </a:r>
            <a:endParaRPr lang="en-GB" b="1" dirty="0" smtClean="0"/>
          </a:p>
          <a:p>
            <a:r>
              <a:rPr lang="en-GB" b="1" dirty="0" smtClean="0"/>
              <a:t>There was a trend towards improved PFS + OS* in patients with WT </a:t>
            </a:r>
            <a:r>
              <a:rPr lang="en-GB" b="1" dirty="0" err="1" smtClean="0"/>
              <a:t>vs</a:t>
            </a:r>
            <a:r>
              <a:rPr lang="en-GB" b="1" dirty="0" smtClean="0"/>
              <a:t> mutant KRAS</a:t>
            </a:r>
          </a:p>
          <a:p>
            <a:r>
              <a:rPr lang="en-GB" b="1" dirty="0" smtClean="0"/>
              <a:t>Tumour location did not impact PFS or OS in patients with WT or mutant KRAS</a:t>
            </a:r>
          </a:p>
          <a:p>
            <a:pPr lvl="1"/>
            <a:r>
              <a:rPr lang="en-GB" b="1" dirty="0" smtClean="0"/>
              <a:t>PFS and OS were numerically greater with left-sided tumours</a:t>
            </a:r>
          </a:p>
          <a:p>
            <a:r>
              <a:rPr lang="en-GB" b="1" dirty="0" smtClean="0"/>
              <a:t>No new safety signals were observed</a:t>
            </a:r>
          </a:p>
          <a:p>
            <a:pPr marL="0" indent="0">
              <a:buNone/>
            </a:pPr>
            <a:endParaRPr lang="en-GB" b="1" dirty="0"/>
          </a:p>
        </p:txBody>
      </p:sp>
      <p:sp>
        <p:nvSpPr>
          <p:cNvPr id="4" name="Text Placeholder 3"/>
          <p:cNvSpPr>
            <a:spLocks noGrp="1"/>
          </p:cNvSpPr>
          <p:nvPr>
            <p:ph type="body" sz="quarter" idx="10"/>
          </p:nvPr>
        </p:nvSpPr>
        <p:spPr>
          <a:xfrm>
            <a:off x="365125" y="6324600"/>
            <a:ext cx="4587875" cy="258763"/>
          </a:xfrm>
        </p:spPr>
        <p:txBody>
          <a:bodyPr/>
          <a:lstStyle/>
          <a:p>
            <a:r>
              <a:rPr lang="en-GB" dirty="0"/>
              <a:t>*OS data not shown in these summary </a:t>
            </a:r>
            <a:r>
              <a:rPr lang="en-GB" dirty="0" smtClean="0"/>
              <a:t>slides. BEV</a:t>
            </a:r>
            <a:r>
              <a:rPr lang="en-GB" dirty="0"/>
              <a:t>, </a:t>
            </a:r>
            <a:r>
              <a:rPr lang="en-GB" dirty="0" smtClean="0"/>
              <a:t>bevacizumab.</a:t>
            </a:r>
            <a:endParaRPr lang="en-GB" dirty="0"/>
          </a:p>
        </p:txBody>
      </p:sp>
      <p:sp>
        <p:nvSpPr>
          <p:cNvPr id="5" name="Text Placeholder 4"/>
          <p:cNvSpPr>
            <a:spLocks noGrp="1"/>
          </p:cNvSpPr>
          <p:nvPr>
            <p:ph type="body" sz="quarter" idx="11"/>
          </p:nvPr>
        </p:nvSpPr>
        <p:spPr/>
        <p:txBody>
          <a:bodyPr/>
          <a:lstStyle/>
          <a:p>
            <a:r>
              <a:rPr lang="en-GB" dirty="0" smtClean="0"/>
              <a:t>Lenz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3515</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240665164"/>
              </p:ext>
            </p:extLst>
          </p:nvPr>
        </p:nvGraphicFramePr>
        <p:xfrm>
          <a:off x="381000" y="1621972"/>
          <a:ext cx="8534399" cy="2346960"/>
        </p:xfrm>
        <a:graphic>
          <a:graphicData uri="http://schemas.openxmlformats.org/drawingml/2006/table">
            <a:tbl>
              <a:tblPr firstRow="1" bandRow="1">
                <a:tableStyleId>{69012ECD-51FC-41F1-AA8D-1B2483CD663E}</a:tableStyleId>
              </a:tblPr>
              <a:tblGrid>
                <a:gridCol w="4212946"/>
                <a:gridCol w="2245766"/>
                <a:gridCol w="2075687"/>
              </a:tblGrid>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AEs of special interest in ≥6% of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mFOLFOX6 + BEV (n=183)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FOLFIRI + BEV (n=183)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56 (30.3)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57 (31.1)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Uncontrolled hypertension (grade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27 (14.6)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23 (12.6)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Venous thromboembolic events (grade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Gastrointestinal perforation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Bleeding other than pulmonary/CNS (grade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Arterial thromboembolic events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extLst>
      <p:ext uri="{BB962C8B-B14F-4D97-AF65-F5344CB8AC3E}">
        <p14:creationId xmlns:p14="http://schemas.microsoft.com/office/powerpoint/2010/main" val="718642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SECOND </a:t>
            </a:r>
            <a:r>
              <a:rPr lang="en-US" dirty="0"/>
              <a:t>line </a:t>
            </a:r>
            <a:r>
              <a:rPr lang="en-US" dirty="0" smtClean="0"/>
              <a:t/>
            </a:r>
            <a:br>
              <a:rPr lang="en-US" dirty="0" smtClean="0"/>
            </a:br>
            <a:r>
              <a:rPr lang="en-US" dirty="0" smtClean="0"/>
              <a:t>(</a:t>
            </a:r>
            <a:r>
              <a:rPr lang="en-US" cap="none" dirty="0" smtClean="0"/>
              <a:t>including immunotherapy</a:t>
            </a:r>
            <a:r>
              <a:rPr lang="en-US" dirty="0" smtClean="0"/>
              <a:t>)</a:t>
            </a:r>
            <a:endParaRPr lang="en-GB" dirty="0"/>
          </a:p>
        </p:txBody>
      </p:sp>
      <p:sp>
        <p:nvSpPr>
          <p:cNvPr id="2" name="Text Placeholder 1"/>
          <p:cNvSpPr>
            <a:spLocks noGrp="1"/>
          </p:cNvSpPr>
          <p:nvPr>
            <p:ph type="body" idx="1"/>
          </p:nvPr>
        </p:nvSpPr>
        <p:spPr/>
        <p:txBody>
          <a:bodyPr/>
          <a:lstStyle/>
          <a:p>
            <a:r>
              <a:rPr lang="en-US" dirty="0"/>
              <a:t>COLORECTAL </a:t>
            </a:r>
            <a:r>
              <a:rPr lang="en-US" dirty="0" smtClean="0"/>
              <a:t>CANCER</a:t>
            </a:r>
            <a:endParaRPr lang="en-GB" dirty="0"/>
          </a:p>
        </p:txBody>
      </p:sp>
    </p:spTree>
    <p:extLst>
      <p:ext uri="{BB962C8B-B14F-4D97-AF65-F5344CB8AC3E}">
        <p14:creationId xmlns:p14="http://schemas.microsoft.com/office/powerpoint/2010/main" val="711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3501: Nivolumab ± ipilimumab in treatment (</a:t>
            </a:r>
            <a:r>
              <a:rPr lang="en-GB" dirty="0" err="1"/>
              <a:t>tx</a:t>
            </a:r>
            <a:r>
              <a:rPr lang="en-GB" dirty="0"/>
              <a:t>) of patients (</a:t>
            </a:r>
            <a:r>
              <a:rPr lang="en-GB" dirty="0" err="1"/>
              <a:t>pts</a:t>
            </a:r>
            <a:r>
              <a:rPr lang="en-GB" dirty="0"/>
              <a:t>) with metastatic colorectal cancer (</a:t>
            </a:r>
            <a:r>
              <a:rPr lang="en-GB" dirty="0" err="1"/>
              <a:t>mCRC</a:t>
            </a:r>
            <a:r>
              <a:rPr lang="en-GB" dirty="0"/>
              <a:t>) with and without high microsatellite instability (MSI-H): CheckMate-142 interim </a:t>
            </a:r>
            <a:r>
              <a:rPr lang="en-GB" dirty="0" smtClean="0"/>
              <a:t>results </a:t>
            </a:r>
            <a:br>
              <a:rPr lang="en-GB" dirty="0" smtClean="0"/>
            </a:br>
            <a:r>
              <a:rPr lang="en-GB" dirty="0" smtClean="0"/>
              <a:t>– </a:t>
            </a:r>
            <a:r>
              <a:rPr lang="en-US" dirty="0" err="1" smtClean="0"/>
              <a:t>Overman</a:t>
            </a:r>
            <a:r>
              <a:rPr lang="en-US" dirty="0" smtClean="0"/>
              <a:t> MJ</a:t>
            </a:r>
            <a:r>
              <a:rPr lang="en-GB" dirty="0" smtClean="0"/>
              <a:t>,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assess the efficacy and safety </a:t>
            </a:r>
            <a:r>
              <a:rPr lang="en-GB" dirty="0"/>
              <a:t>of </a:t>
            </a:r>
            <a:r>
              <a:rPr lang="en-GB" dirty="0" smtClean="0"/>
              <a:t>nivolumab + ipilimumab vs </a:t>
            </a:r>
            <a:r>
              <a:rPr lang="en-US" dirty="0" smtClean="0"/>
              <a:t>nivolumab alone in patients with </a:t>
            </a:r>
            <a:r>
              <a:rPr lang="en-US" dirty="0" err="1" smtClean="0"/>
              <a:t>mCRC</a:t>
            </a:r>
            <a:r>
              <a:rPr lang="en-US" dirty="0"/>
              <a:t> </a:t>
            </a:r>
            <a:r>
              <a:rPr lang="en-US" dirty="0" smtClean="0"/>
              <a:t>with or without MSI</a:t>
            </a:r>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a:t>*</a:t>
            </a:r>
            <a:r>
              <a:rPr lang="en-GB" dirty="0" smtClean="0"/>
              <a:t>3 mg/kg q2w;</a:t>
            </a:r>
            <a:r>
              <a:rPr lang="en-GB" dirty="0" smtClean="0">
                <a:solidFill>
                  <a:schemeClr val="tx1"/>
                </a:solidFill>
              </a:rPr>
              <a:t> </a:t>
            </a:r>
            <a:r>
              <a:rPr lang="en-GB" altLang="zh-CN" baseline="30000" dirty="0" smtClean="0">
                <a:solidFill>
                  <a:schemeClr val="tx1"/>
                </a:solidFill>
                <a:ea typeface="SimSun" pitchFamily="2" charset="-122"/>
              </a:rPr>
              <a:t>†</a:t>
            </a:r>
            <a:r>
              <a:rPr lang="en-GB" altLang="zh-CN" dirty="0" smtClean="0"/>
              <a:t>NIVO 3 mg/kg </a:t>
            </a:r>
            <a:r>
              <a:rPr lang="en-GB" dirty="0" smtClean="0"/>
              <a:t>+ IPI 1 mg/kg q3w, then </a:t>
            </a:r>
            <a:br>
              <a:rPr lang="en-GB" dirty="0" smtClean="0"/>
            </a:br>
            <a:r>
              <a:rPr lang="en-GB" dirty="0" smtClean="0"/>
              <a:t>NIVO 3 mg/kg q2w; </a:t>
            </a:r>
            <a:r>
              <a:rPr lang="en-GB" altLang="zh-CN" baseline="30000" dirty="0" smtClean="0">
                <a:ea typeface="SimSun" pitchFamily="2" charset="-122"/>
              </a:rPr>
              <a:t>‡</a:t>
            </a:r>
            <a:r>
              <a:rPr lang="en-GB" altLang="zh-CN" dirty="0" smtClean="0"/>
              <a:t>NIVO 1 mg/kg </a:t>
            </a:r>
            <a:r>
              <a:rPr lang="en-GB" dirty="0" smtClean="0"/>
              <a:t>+ </a:t>
            </a:r>
            <a:r>
              <a:rPr lang="en-GB" dirty="0"/>
              <a:t>IPI </a:t>
            </a:r>
            <a:r>
              <a:rPr lang="en-GB" dirty="0" smtClean="0"/>
              <a:t>3 </a:t>
            </a:r>
            <a:r>
              <a:rPr lang="en-GB" dirty="0"/>
              <a:t>mg/kg q3w, then NIVO 3 mg/kg q2w</a:t>
            </a:r>
            <a:r>
              <a:rPr lang="en-GB" dirty="0" smtClean="0"/>
              <a:t>. NIVO, nivolumab; IPI, ipilimumab.</a:t>
            </a:r>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Overman</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3501</a:t>
            </a:r>
            <a:endParaRPr lang="en-GB" dirty="0"/>
          </a:p>
        </p:txBody>
      </p:sp>
      <p:cxnSp>
        <p:nvCxnSpPr>
          <p:cNvPr id="7" name="AutoShape 15"/>
          <p:cNvCxnSpPr>
            <a:cxnSpLocks noChangeShapeType="1"/>
          </p:cNvCxnSpPr>
          <p:nvPr/>
        </p:nvCxnSpPr>
        <p:spPr bwMode="auto">
          <a:xfrm rot="5400000" flipH="1" flipV="1">
            <a:off x="3911512" y="3132570"/>
            <a:ext cx="1332000" cy="61200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4907475" y="2508250"/>
            <a:ext cx="8640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MSI-H</a:t>
            </a:r>
            <a:endParaRPr lang="en-GB" altLang="zh-CN" b="1" dirty="0">
              <a:solidFill>
                <a:srgbClr val="FFFFFF"/>
              </a:solidFill>
              <a:ea typeface="SimSun" pitchFamily="2" charset="-122"/>
            </a:endParaRPr>
          </a:p>
        </p:txBody>
      </p:sp>
      <p:cxnSp>
        <p:nvCxnSpPr>
          <p:cNvPr id="10" name="AutoShape 19"/>
          <p:cNvCxnSpPr>
            <a:cxnSpLocks noChangeShapeType="1"/>
          </p:cNvCxnSpPr>
          <p:nvPr/>
        </p:nvCxnSpPr>
        <p:spPr bwMode="auto">
          <a:xfrm>
            <a:off x="3745138" y="3728574"/>
            <a:ext cx="540000"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p:cNvCxnSpPr>
          <p:nvPr/>
        </p:nvCxnSpPr>
        <p:spPr bwMode="auto">
          <a:xfrm>
            <a:off x="5770429" y="2772569"/>
            <a:ext cx="324000"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6100475" y="2362200"/>
            <a:ext cx="986125" cy="12192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NIVO*</a:t>
            </a:r>
          </a:p>
        </p:txBody>
      </p:sp>
      <p:sp>
        <p:nvSpPr>
          <p:cNvPr id="13" name="AutoShape 9"/>
          <p:cNvSpPr>
            <a:spLocks noChangeArrowheads="1"/>
          </p:cNvSpPr>
          <p:nvPr/>
        </p:nvSpPr>
        <p:spPr bwMode="auto">
          <a:xfrm>
            <a:off x="288925" y="2524130"/>
            <a:ext cx="3456214"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Histologically confirmed CRC</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Recurrent/metastatic disease</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ECOG </a:t>
            </a:r>
            <a:r>
              <a:rPr lang="en-GB" altLang="zh-CN" sz="1600" dirty="0">
                <a:solidFill>
                  <a:srgbClr val="FFFFFF"/>
                </a:solidFill>
                <a:ea typeface="SimSun" pitchFamily="2" charset="-122"/>
              </a:rPr>
              <a:t>PS </a:t>
            </a:r>
            <a:r>
              <a:rPr lang="en-GB" altLang="zh-CN" sz="1600" dirty="0" smtClean="0">
                <a:solidFill>
                  <a:srgbClr val="FFFFFF"/>
                </a:solidFill>
                <a:ea typeface="SimSun" pitchFamily="2" charset="-122"/>
              </a:rPr>
              <a:t>≤1</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PD </a:t>
            </a:r>
            <a:r>
              <a:rPr lang="en-GB" altLang="zh-CN" sz="1600" dirty="0">
                <a:solidFill>
                  <a:srgbClr val="FFFFFF"/>
                </a:solidFill>
                <a:ea typeface="SimSun" pitchFamily="2" charset="-122"/>
              </a:rPr>
              <a:t>on </a:t>
            </a:r>
            <a:r>
              <a:rPr lang="en-GB" altLang="zh-CN" sz="1600" dirty="0" smtClean="0">
                <a:solidFill>
                  <a:srgbClr val="FFFFFF"/>
                </a:solidFill>
                <a:ea typeface="SimSun" pitchFamily="2" charset="-122"/>
              </a:rPr>
              <a:t>≥1 therapy (MSI-H) or the latest treatment (all), or intolerance or refusal to take CT</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(n=120)</a:t>
            </a:r>
            <a:endParaRPr lang="en-GB" altLang="zh-CN" sz="1600" dirty="0">
              <a:solidFill>
                <a:srgbClr val="FFFFFF"/>
              </a:solidFill>
              <a:ea typeface="SimSun" pitchFamily="2" charset="-122"/>
            </a:endParaRPr>
          </a:p>
        </p:txBody>
      </p:sp>
      <p:sp>
        <p:nvSpPr>
          <p:cNvPr id="14" name="Rectangle 9"/>
          <p:cNvSpPr txBox="1">
            <a:spLocks noChangeArrowheads="1"/>
          </p:cNvSpPr>
          <p:nvPr/>
        </p:nvSpPr>
        <p:spPr bwMode="auto">
          <a:xfrm>
            <a:off x="425449"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400" b="1" kern="0" dirty="0" smtClean="0">
                <a:solidFill>
                  <a:srgbClr val="A0A0A0"/>
                </a:solidFill>
              </a:rPr>
              <a:t>PRIMARY ENDPOINT(S)</a:t>
            </a:r>
          </a:p>
          <a:p>
            <a:pPr>
              <a:buClr>
                <a:srgbClr val="043882"/>
              </a:buClr>
            </a:pPr>
            <a:r>
              <a:rPr lang="en-GB" sz="1400" kern="0" dirty="0" smtClean="0"/>
              <a:t>ORR (MSI-H; RECIST v1.1)</a:t>
            </a:r>
          </a:p>
          <a:p>
            <a:pPr>
              <a:buClr>
                <a:srgbClr val="043882"/>
              </a:buClr>
            </a:pPr>
            <a:endParaRPr lang="en-GB" sz="1400" kern="0" dirty="0" smtClean="0"/>
          </a:p>
        </p:txBody>
      </p:sp>
      <p:sp>
        <p:nvSpPr>
          <p:cNvPr id="15" name="Content Placeholder 26"/>
          <p:cNvSpPr txBox="1">
            <a:spLocks/>
          </p:cNvSpPr>
          <p:nvPr/>
        </p:nvSpPr>
        <p:spPr>
          <a:xfrm>
            <a:off x="4708525" y="5254624"/>
            <a:ext cx="45878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400" b="1" kern="0" dirty="0" smtClean="0">
                <a:solidFill>
                  <a:srgbClr val="A0A0A0"/>
                </a:solidFill>
              </a:rPr>
              <a:t>SECONDARY/EXPLORATORY ENDPOINTS</a:t>
            </a:r>
          </a:p>
          <a:p>
            <a:pPr>
              <a:buClr>
                <a:srgbClr val="043882"/>
              </a:buClr>
            </a:pPr>
            <a:r>
              <a:rPr lang="en-GB" sz="1400" kern="0" dirty="0" smtClean="0"/>
              <a:t>Radiology review committee-assessed ORR (MSS)</a:t>
            </a:r>
          </a:p>
          <a:p>
            <a:pPr>
              <a:buClr>
                <a:srgbClr val="043882"/>
              </a:buClr>
            </a:pPr>
            <a:r>
              <a:rPr lang="en-GB" sz="1400" kern="0" dirty="0" smtClean="0"/>
              <a:t>OS, PFS</a:t>
            </a:r>
          </a:p>
          <a:p>
            <a:pPr>
              <a:buClr>
                <a:srgbClr val="043882"/>
              </a:buClr>
            </a:pPr>
            <a:r>
              <a:rPr lang="en-GB" sz="1400" kern="0" dirty="0" smtClean="0"/>
              <a:t>Safety</a:t>
            </a:r>
          </a:p>
        </p:txBody>
      </p:sp>
      <p:cxnSp>
        <p:nvCxnSpPr>
          <p:cNvPr id="16" name="AutoShape 16"/>
          <p:cNvCxnSpPr>
            <a:cxnSpLocks noChangeShapeType="1"/>
          </p:cNvCxnSpPr>
          <p:nvPr/>
        </p:nvCxnSpPr>
        <p:spPr bwMode="auto">
          <a:xfrm rot="16200000" flipH="1">
            <a:off x="4257498" y="40386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4907475" y="4424361"/>
            <a:ext cx="86400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MSS</a:t>
            </a:r>
            <a:endParaRPr lang="en-GB" altLang="zh-CN" b="1" dirty="0">
              <a:solidFill>
                <a:srgbClr val="FFFFFF"/>
              </a:solidFill>
              <a:ea typeface="SimSun" pitchFamily="2" charset="-122"/>
            </a:endParaRPr>
          </a:p>
        </p:txBody>
      </p:sp>
      <p:sp>
        <p:nvSpPr>
          <p:cNvPr id="19" name="AutoShape 12"/>
          <p:cNvSpPr>
            <a:spLocks noChangeArrowheads="1"/>
          </p:cNvSpPr>
          <p:nvPr/>
        </p:nvSpPr>
        <p:spPr bwMode="auto">
          <a:xfrm>
            <a:off x="6096000" y="4234890"/>
            <a:ext cx="2676910" cy="432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NIVO</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a:t>
            </a:r>
            <a:r>
              <a:rPr lang="en-GB" altLang="zh-CN" dirty="0">
                <a:solidFill>
                  <a:srgbClr val="4D4D4D"/>
                </a:solidFill>
                <a:ea typeface="SimSun" pitchFamily="2" charset="-122"/>
              </a:rPr>
              <a:t>+ </a:t>
            </a:r>
            <a:r>
              <a:rPr lang="en-GB" altLang="zh-CN" dirty="0" smtClean="0">
                <a:solidFill>
                  <a:srgbClr val="4D4D4D"/>
                </a:solidFill>
                <a:ea typeface="SimSun" pitchFamily="2" charset="-122"/>
              </a:rPr>
              <a:t>IPI</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(n=10)</a:t>
            </a:r>
            <a:endParaRPr lang="en-GB" altLang="zh-CN" dirty="0">
              <a:solidFill>
                <a:srgbClr val="4D4D4D"/>
              </a:solidFill>
              <a:ea typeface="SimSun" pitchFamily="2" charset="-122"/>
            </a:endParaRPr>
          </a:p>
        </p:txBody>
      </p:sp>
      <p:cxnSp>
        <p:nvCxnSpPr>
          <p:cNvPr id="20" name="AutoShape 21"/>
          <p:cNvCxnSpPr>
            <a:cxnSpLocks noChangeShapeType="1"/>
          </p:cNvCxnSpPr>
          <p:nvPr/>
        </p:nvCxnSpPr>
        <p:spPr bwMode="auto">
          <a:xfrm>
            <a:off x="5770429" y="4450890"/>
            <a:ext cx="324000" cy="0"/>
          </a:xfrm>
          <a:prstGeom prst="straightConnector1">
            <a:avLst/>
          </a:prstGeom>
          <a:noFill/>
          <a:ln w="57150">
            <a:solidFill>
              <a:schemeClr val="bg2">
                <a:lumMod val="60000"/>
                <a:lumOff val="40000"/>
              </a:schemeClr>
            </a:solidFill>
            <a:round/>
            <a:headEnd/>
            <a:tailEnd type="triangle" w="med" len="med"/>
          </a:ln>
        </p:spPr>
      </p:cxnSp>
      <p:sp>
        <p:nvSpPr>
          <p:cNvPr id="21" name="TextBox 20"/>
          <p:cNvSpPr txBox="1"/>
          <p:nvPr/>
        </p:nvSpPr>
        <p:spPr>
          <a:xfrm>
            <a:off x="4876799" y="2133600"/>
            <a:ext cx="894675" cy="369332"/>
          </a:xfrm>
          <a:prstGeom prst="rect">
            <a:avLst/>
          </a:prstGeom>
          <a:noFill/>
        </p:spPr>
        <p:txBody>
          <a:bodyPr wrap="square" rtlCol="0">
            <a:spAutoFit/>
          </a:bodyPr>
          <a:lstStyle/>
          <a:p>
            <a:pPr algn="ctr"/>
            <a:r>
              <a:rPr lang="en-US" dirty="0" smtClean="0">
                <a:solidFill>
                  <a:srgbClr val="4D4D4D"/>
                </a:solidFill>
              </a:rPr>
              <a:t>≥2L</a:t>
            </a:r>
            <a:endParaRPr lang="en-US" dirty="0">
              <a:solidFill>
                <a:srgbClr val="4D4D4D"/>
              </a:solidFill>
            </a:endParaRPr>
          </a:p>
        </p:txBody>
      </p:sp>
      <p:sp>
        <p:nvSpPr>
          <p:cNvPr id="22" name="TextBox 21"/>
          <p:cNvSpPr txBox="1"/>
          <p:nvPr/>
        </p:nvSpPr>
        <p:spPr>
          <a:xfrm>
            <a:off x="4876798" y="4062350"/>
            <a:ext cx="894675" cy="369332"/>
          </a:xfrm>
          <a:prstGeom prst="rect">
            <a:avLst/>
          </a:prstGeom>
          <a:noFill/>
        </p:spPr>
        <p:txBody>
          <a:bodyPr wrap="square" rtlCol="0">
            <a:spAutoFit/>
          </a:bodyPr>
          <a:lstStyle/>
          <a:p>
            <a:pPr algn="ctr"/>
            <a:r>
              <a:rPr lang="en-US" dirty="0" smtClean="0">
                <a:solidFill>
                  <a:srgbClr val="4D4D4D"/>
                </a:solidFill>
              </a:rPr>
              <a:t>≥3L</a:t>
            </a:r>
            <a:endParaRPr lang="en-US" dirty="0">
              <a:solidFill>
                <a:srgbClr val="4D4D4D"/>
              </a:solidFill>
            </a:endParaRPr>
          </a:p>
        </p:txBody>
      </p:sp>
      <p:cxnSp>
        <p:nvCxnSpPr>
          <p:cNvPr id="25" name="AutoShape 21"/>
          <p:cNvCxnSpPr>
            <a:cxnSpLocks noChangeShapeType="1"/>
          </p:cNvCxnSpPr>
          <p:nvPr/>
        </p:nvCxnSpPr>
        <p:spPr bwMode="auto">
          <a:xfrm>
            <a:off x="7086600" y="2638120"/>
            <a:ext cx="324000" cy="0"/>
          </a:xfrm>
          <a:prstGeom prst="straightConnector1">
            <a:avLst/>
          </a:prstGeom>
          <a:noFill/>
          <a:ln w="57150">
            <a:solidFill>
              <a:schemeClr val="bg2">
                <a:lumMod val="60000"/>
                <a:lumOff val="40000"/>
              </a:schemeClr>
            </a:solidFill>
            <a:round/>
            <a:headEnd/>
            <a:tailEnd type="triangle" w="med" len="med"/>
          </a:ln>
        </p:spPr>
      </p:cxnSp>
      <p:sp>
        <p:nvSpPr>
          <p:cNvPr id="26" name="AutoShape 8"/>
          <p:cNvSpPr>
            <a:spLocks noChangeArrowheads="1"/>
          </p:cNvSpPr>
          <p:nvPr/>
        </p:nvSpPr>
        <p:spPr bwMode="auto">
          <a:xfrm>
            <a:off x="7411462" y="2362200"/>
            <a:ext cx="1528500" cy="55156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NIVO* (n=70)</a:t>
            </a:r>
          </a:p>
        </p:txBody>
      </p:sp>
      <p:cxnSp>
        <p:nvCxnSpPr>
          <p:cNvPr id="28" name="AutoShape 21"/>
          <p:cNvCxnSpPr>
            <a:cxnSpLocks noChangeShapeType="1"/>
          </p:cNvCxnSpPr>
          <p:nvPr/>
        </p:nvCxnSpPr>
        <p:spPr bwMode="auto">
          <a:xfrm>
            <a:off x="7086600" y="3302060"/>
            <a:ext cx="324000" cy="0"/>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7411462" y="3029839"/>
            <a:ext cx="1528500" cy="55156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NIVO</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 IPI</a:t>
            </a:r>
            <a:r>
              <a:rPr lang="en-GB" altLang="zh-CN" baseline="30000" dirty="0" smtClean="0">
                <a:solidFill>
                  <a:srgbClr val="4D4D4D"/>
                </a:solidFill>
                <a:ea typeface="SimSun" pitchFamily="2" charset="-122"/>
              </a:rPr>
              <a:t>†</a:t>
            </a:r>
            <a:endParaRPr lang="en-GB" altLang="zh-CN" dirty="0" smtClean="0">
              <a:solidFill>
                <a:srgbClr val="4D4D4D"/>
              </a:solidFill>
              <a:ea typeface="SimSun" pitchFamily="2" charset="-122"/>
            </a:endParaRPr>
          </a:p>
          <a:p>
            <a:pPr algn="ctr" defTabSz="892175" eaLnBrk="0" hangingPunct="0"/>
            <a:r>
              <a:rPr lang="en-GB" altLang="zh-CN" dirty="0" smtClean="0">
                <a:solidFill>
                  <a:srgbClr val="4D4D4D"/>
                </a:solidFill>
                <a:ea typeface="SimSun" pitchFamily="2" charset="-122"/>
              </a:rPr>
              <a:t>(n=30)</a:t>
            </a:r>
          </a:p>
        </p:txBody>
      </p:sp>
      <p:sp>
        <p:nvSpPr>
          <p:cNvPr id="30" name="AutoShape 12"/>
          <p:cNvSpPr>
            <a:spLocks noChangeArrowheads="1"/>
          </p:cNvSpPr>
          <p:nvPr/>
        </p:nvSpPr>
        <p:spPr bwMode="auto">
          <a:xfrm>
            <a:off x="6096000" y="4715278"/>
            <a:ext cx="2676910" cy="432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NIVO</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 IPI</a:t>
            </a:r>
            <a:r>
              <a:rPr lang="en-GB" altLang="zh-CN" baseline="30000" dirty="0">
                <a:solidFill>
                  <a:srgbClr val="4D4D4D"/>
                </a:solidFill>
                <a:ea typeface="SimSun" pitchFamily="2" charset="-122"/>
              </a:rPr>
              <a:t> ‡</a:t>
            </a:r>
            <a:r>
              <a:rPr lang="en-GB" altLang="zh-CN" dirty="0" smtClean="0">
                <a:solidFill>
                  <a:srgbClr val="4D4D4D"/>
                </a:solidFill>
                <a:ea typeface="SimSun" pitchFamily="2" charset="-122"/>
              </a:rPr>
              <a:t> (n=10)</a:t>
            </a:r>
            <a:endParaRPr lang="en-GB" altLang="zh-CN" dirty="0">
              <a:solidFill>
                <a:srgbClr val="4D4D4D"/>
              </a:solidFill>
              <a:ea typeface="SimSun" pitchFamily="2" charset="-122"/>
            </a:endParaRPr>
          </a:p>
        </p:txBody>
      </p:sp>
      <p:cxnSp>
        <p:nvCxnSpPr>
          <p:cNvPr id="31" name="AutoShape 21"/>
          <p:cNvCxnSpPr>
            <a:cxnSpLocks noChangeShapeType="1"/>
          </p:cNvCxnSpPr>
          <p:nvPr/>
        </p:nvCxnSpPr>
        <p:spPr bwMode="auto">
          <a:xfrm>
            <a:off x="5770429" y="4925992"/>
            <a:ext cx="324000"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704804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endParaRPr lang="en-GB" dirty="0"/>
          </a:p>
          <a:p>
            <a:endParaRPr lang="en-GB" dirty="0" smtClean="0"/>
          </a:p>
          <a:p>
            <a:endParaRPr lang="en-GB" dirty="0"/>
          </a:p>
          <a:p>
            <a:endParaRPr lang="en-GB" dirty="0" smtClean="0"/>
          </a:p>
          <a:p>
            <a:endParaRPr lang="en-GB" dirty="0" smtClean="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IPI</a:t>
            </a:r>
            <a:r>
              <a:rPr lang="en-GB" dirty="0"/>
              <a:t>, </a:t>
            </a:r>
            <a:r>
              <a:rPr lang="en-GB" dirty="0" smtClean="0"/>
              <a:t>ipilimumab</a:t>
            </a:r>
            <a:r>
              <a:rPr lang="en-GB" dirty="0"/>
              <a:t>; NE, not evaluable; </a:t>
            </a:r>
            <a:r>
              <a:rPr lang="en-GB" dirty="0" smtClean="0"/>
              <a:t>NIVO</a:t>
            </a:r>
            <a:r>
              <a:rPr lang="en-GB" dirty="0"/>
              <a:t>, </a:t>
            </a:r>
            <a:r>
              <a:rPr lang="en-GB" dirty="0" smtClean="0"/>
              <a:t>nivolumab.</a:t>
            </a:r>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Overman</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3501</a:t>
            </a:r>
            <a:endParaRPr lang="en-GB" dirty="0"/>
          </a:p>
        </p:txBody>
      </p:sp>
      <p:sp>
        <p:nvSpPr>
          <p:cNvPr id="6" name="Title 5"/>
          <p:cNvSpPr>
            <a:spLocks noGrp="1"/>
          </p:cNvSpPr>
          <p:nvPr>
            <p:ph type="title"/>
          </p:nvPr>
        </p:nvSpPr>
        <p:spPr/>
        <p:txBody>
          <a:bodyPr/>
          <a:lstStyle/>
          <a:p>
            <a:pPr>
              <a:lnSpc>
                <a:spcPct val="90000"/>
              </a:lnSpc>
            </a:pPr>
            <a:r>
              <a:rPr lang="en-GB" dirty="0"/>
              <a:t>3501: Nivolumab ± ipilimumab in treatment (</a:t>
            </a:r>
            <a:r>
              <a:rPr lang="en-GB" dirty="0" err="1"/>
              <a:t>tx</a:t>
            </a:r>
            <a:r>
              <a:rPr lang="en-GB" dirty="0"/>
              <a:t>) of patients (</a:t>
            </a:r>
            <a:r>
              <a:rPr lang="en-GB" dirty="0" err="1"/>
              <a:t>pts</a:t>
            </a:r>
            <a:r>
              <a:rPr lang="en-GB" dirty="0"/>
              <a:t>) with metastatic colorectal cancer (</a:t>
            </a:r>
            <a:r>
              <a:rPr lang="en-GB" dirty="0" err="1"/>
              <a:t>mCRC</a:t>
            </a:r>
            <a:r>
              <a:rPr lang="en-GB" dirty="0"/>
              <a:t>) with and without high microsatellite instability (MSI-H): CheckMate-142 interim results </a:t>
            </a:r>
            <a:r>
              <a:rPr lang="en-GB" dirty="0" smtClean="0"/>
              <a:t/>
            </a:r>
            <a:br>
              <a:rPr lang="en-GB" dirty="0" smtClean="0"/>
            </a:br>
            <a:r>
              <a:rPr lang="en-GB" dirty="0" smtClean="0"/>
              <a:t>– </a:t>
            </a:r>
            <a:r>
              <a:rPr lang="en-US" dirty="0" err="1"/>
              <a:t>Overman</a:t>
            </a:r>
            <a:r>
              <a:rPr lang="en-US" dirty="0"/>
              <a:t> MJ</a:t>
            </a:r>
            <a:r>
              <a:rPr lang="en-GB" dirty="0"/>
              <a:t>, et al</a:t>
            </a:r>
            <a:endParaRPr lang="en-US" dirty="0"/>
          </a:p>
        </p:txBody>
      </p:sp>
      <p:graphicFrame>
        <p:nvGraphicFramePr>
          <p:cNvPr id="14" name="Group 88"/>
          <p:cNvGraphicFramePr>
            <a:graphicFrameLocks noGrp="1"/>
          </p:cNvGraphicFramePr>
          <p:nvPr>
            <p:extLst>
              <p:ext uri="{D42A27DB-BD31-4B8C-83A1-F6EECF244321}">
                <p14:modId xmlns:p14="http://schemas.microsoft.com/office/powerpoint/2010/main" val="3044809103"/>
              </p:ext>
            </p:extLst>
          </p:nvPr>
        </p:nvGraphicFramePr>
        <p:xfrm>
          <a:off x="369888" y="4155373"/>
          <a:ext cx="8393112" cy="609600"/>
        </p:xfrm>
        <a:graphic>
          <a:graphicData uri="http://schemas.openxmlformats.org/drawingml/2006/table">
            <a:tbl>
              <a:tblPr firstRow="1" bandRow="1">
                <a:tableStyleId>{69012ECD-51FC-41F1-AA8D-1B2483CD663E}</a:tableStyleId>
              </a:tblPr>
              <a:tblGrid>
                <a:gridCol w="1611312"/>
                <a:gridCol w="3276600"/>
                <a:gridCol w="35052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MSI-H</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NIVO 3 mg/kg (n=47)</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NIVO 3 mg/kg + IPI 1 mg/kg (n=27)</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25.5 (15.4, 38.1)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33.3 (18.6, 50.9)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6" name="Group 88"/>
          <p:cNvGraphicFramePr>
            <a:graphicFrameLocks noGrp="1"/>
          </p:cNvGraphicFramePr>
          <p:nvPr>
            <p:extLst>
              <p:ext uri="{D42A27DB-BD31-4B8C-83A1-F6EECF244321}">
                <p14:modId xmlns:p14="http://schemas.microsoft.com/office/powerpoint/2010/main" val="932957331"/>
              </p:ext>
            </p:extLst>
          </p:nvPr>
        </p:nvGraphicFramePr>
        <p:xfrm>
          <a:off x="369888" y="4993575"/>
          <a:ext cx="8393112" cy="1219200"/>
        </p:xfrm>
        <a:graphic>
          <a:graphicData uri="http://schemas.openxmlformats.org/drawingml/2006/table">
            <a:tbl>
              <a:tblPr firstRow="1" bandRow="1">
                <a:tableStyleId>{69012ECD-51FC-41F1-AA8D-1B2483CD663E}</a:tableStyleId>
              </a:tblPr>
              <a:tblGrid>
                <a:gridCol w="1763712"/>
                <a:gridCol w="3124200"/>
                <a:gridCol w="35052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MSS</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NIVO 1 mg/kg + IPI 3 mg/kg (n=10)</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NIVO 3 mg/kg + IPI 1 mg/kg (n=10)</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(n=1)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mPFS</a:t>
                      </a:r>
                      <a:r>
                        <a:rPr kumimoji="0" lang="en-GB" sz="1400" b="0" i="0" u="none" strike="noStrike" cap="none" normalizeH="0" baseline="0" dirty="0" smtClean="0">
                          <a:ln>
                            <a:noFill/>
                          </a:ln>
                          <a:solidFill>
                            <a:schemeClr val="tx1"/>
                          </a:solidFill>
                          <a:effectLst/>
                          <a:latin typeface="Arial" charset="0"/>
                          <a:cs typeface="Arial" charset="0"/>
                        </a:rPr>
                        <a:t>, m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2.28 (0.62, 4.40)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1.31 (0.89, 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mOS</a:t>
                      </a:r>
                      <a:r>
                        <a:rPr kumimoji="0" lang="en-GB" sz="1400" b="0" i="0" u="none" strike="noStrike" cap="none" normalizeH="0" baseline="0" dirty="0" smtClean="0">
                          <a:ln>
                            <a:noFill/>
                          </a:ln>
                          <a:solidFill>
                            <a:schemeClr val="tx1"/>
                          </a:solidFill>
                          <a:effectLst/>
                          <a:latin typeface="Arial" charset="0"/>
                          <a:cs typeface="Arial" charset="0"/>
                        </a:rPr>
                        <a:t>, m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11.53 (0.62,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3.73 (1.22, 5.62)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61" name="TextBox 160"/>
          <p:cNvSpPr txBox="1"/>
          <p:nvPr/>
        </p:nvSpPr>
        <p:spPr>
          <a:xfrm>
            <a:off x="1129053" y="1447800"/>
            <a:ext cx="3657600" cy="338554"/>
          </a:xfrm>
          <a:prstGeom prst="rect">
            <a:avLst/>
          </a:prstGeom>
          <a:noFill/>
        </p:spPr>
        <p:txBody>
          <a:bodyPr wrap="square" rtlCol="0">
            <a:spAutoFit/>
          </a:bodyPr>
          <a:lstStyle/>
          <a:p>
            <a:pPr algn="ctr"/>
            <a:r>
              <a:rPr lang="en-GB" sz="1600" b="1" dirty="0" smtClean="0">
                <a:solidFill>
                  <a:srgbClr val="4D4D4D"/>
                </a:solidFill>
              </a:rPr>
              <a:t>PFS in patients with MSI-H</a:t>
            </a:r>
            <a:endParaRPr lang="en-US" sz="1600" b="1" dirty="0">
              <a:solidFill>
                <a:srgbClr val="4D4D4D"/>
              </a:solidFill>
            </a:endParaRPr>
          </a:p>
        </p:txBody>
      </p:sp>
      <p:sp>
        <p:nvSpPr>
          <p:cNvPr id="162" name="TextBox 161"/>
          <p:cNvSpPr txBox="1"/>
          <p:nvPr/>
        </p:nvSpPr>
        <p:spPr>
          <a:xfrm>
            <a:off x="5060133" y="1447800"/>
            <a:ext cx="3581400" cy="369332"/>
          </a:xfrm>
          <a:prstGeom prst="rect">
            <a:avLst/>
          </a:prstGeom>
          <a:noFill/>
        </p:spPr>
        <p:txBody>
          <a:bodyPr wrap="square" rtlCol="0">
            <a:spAutoFit/>
          </a:bodyPr>
          <a:lstStyle/>
          <a:p>
            <a:pPr algn="ctr"/>
            <a:r>
              <a:rPr lang="en-GB" b="1" dirty="0" smtClean="0">
                <a:solidFill>
                  <a:srgbClr val="4D4D4D"/>
                </a:solidFill>
              </a:rPr>
              <a:t>OS in </a:t>
            </a:r>
            <a:r>
              <a:rPr lang="en-GB" b="1" dirty="0">
                <a:solidFill>
                  <a:srgbClr val="4D4D4D"/>
                </a:solidFill>
              </a:rPr>
              <a:t>patients with </a:t>
            </a:r>
            <a:r>
              <a:rPr lang="en-GB" b="1" dirty="0" smtClean="0">
                <a:solidFill>
                  <a:srgbClr val="4D4D4D"/>
                </a:solidFill>
              </a:rPr>
              <a:t>MSI-H</a:t>
            </a:r>
            <a:endParaRPr lang="en-US" b="1" dirty="0">
              <a:solidFill>
                <a:srgbClr val="4D4D4D"/>
              </a:solidFill>
            </a:endParaRPr>
          </a:p>
        </p:txBody>
      </p:sp>
      <p:grpSp>
        <p:nvGrpSpPr>
          <p:cNvPr id="165" name="Group 164"/>
          <p:cNvGrpSpPr/>
          <p:nvPr/>
        </p:nvGrpSpPr>
        <p:grpSpPr>
          <a:xfrm>
            <a:off x="-8077" y="2352227"/>
            <a:ext cx="4236515" cy="1685720"/>
            <a:chOff x="-8077" y="2616715"/>
            <a:chExt cx="4236515" cy="1685720"/>
          </a:xfrm>
        </p:grpSpPr>
        <p:sp>
          <p:nvSpPr>
            <p:cNvPr id="166" name="Text Box 62"/>
            <p:cNvSpPr txBox="1">
              <a:spLocks noChangeArrowheads="1"/>
            </p:cNvSpPr>
            <p:nvPr/>
          </p:nvSpPr>
          <p:spPr bwMode="auto">
            <a:xfrm rot="16200000">
              <a:off x="-246232" y="3285660"/>
              <a:ext cx="586347" cy="11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PFS, (% of patients)</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67" name="Text Box 103"/>
            <p:cNvSpPr txBox="1">
              <a:spLocks noChangeArrowheads="1"/>
            </p:cNvSpPr>
            <p:nvPr/>
          </p:nvSpPr>
          <p:spPr bwMode="auto">
            <a:xfrm>
              <a:off x="2089882" y="4192556"/>
              <a:ext cx="455378"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Time (months)</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68" name="Text Box 106"/>
            <p:cNvSpPr txBox="1">
              <a:spLocks noChangeArrowheads="1"/>
            </p:cNvSpPr>
            <p:nvPr/>
          </p:nvSpPr>
          <p:spPr bwMode="auto">
            <a:xfrm>
              <a:off x="235356" y="3417593"/>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800" b="1">
                  <a:solidFill>
                    <a:srgbClr val="4D4D4D"/>
                  </a:solidFill>
                  <a:latin typeface="Arial" panose="020B0604020202020204" pitchFamily="34" charset="0"/>
                  <a:cs typeface="Arial" panose="020B0604020202020204" pitchFamily="34" charset="0"/>
                </a:rPr>
                <a:t>40</a:t>
              </a:r>
            </a:p>
          </p:txBody>
        </p:sp>
        <p:sp>
          <p:nvSpPr>
            <p:cNvPr id="169" name="Text Box 108"/>
            <p:cNvSpPr txBox="1">
              <a:spLocks noChangeArrowheads="1"/>
            </p:cNvSpPr>
            <p:nvPr/>
          </p:nvSpPr>
          <p:spPr bwMode="auto">
            <a:xfrm>
              <a:off x="235356" y="3151871"/>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800" b="1" dirty="0">
                  <a:solidFill>
                    <a:srgbClr val="4D4D4D"/>
                  </a:solidFill>
                  <a:latin typeface="Arial" panose="020B0604020202020204" pitchFamily="34" charset="0"/>
                  <a:cs typeface="Arial" panose="020B0604020202020204" pitchFamily="34" charset="0"/>
                </a:rPr>
                <a:t>60</a:t>
              </a:r>
            </a:p>
          </p:txBody>
        </p:sp>
        <p:sp>
          <p:nvSpPr>
            <p:cNvPr id="170" name="Text Box 110"/>
            <p:cNvSpPr txBox="1">
              <a:spLocks noChangeArrowheads="1"/>
            </p:cNvSpPr>
            <p:nvPr/>
          </p:nvSpPr>
          <p:spPr bwMode="auto">
            <a:xfrm>
              <a:off x="235356" y="2868989"/>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800" b="1" dirty="0">
                  <a:solidFill>
                    <a:srgbClr val="4D4D4D"/>
                  </a:solidFill>
                  <a:latin typeface="Arial" panose="020B0604020202020204" pitchFamily="34" charset="0"/>
                  <a:cs typeface="Arial" panose="020B0604020202020204" pitchFamily="34" charset="0"/>
                </a:rPr>
                <a:t>80</a:t>
              </a:r>
            </a:p>
          </p:txBody>
        </p:sp>
        <p:sp>
          <p:nvSpPr>
            <p:cNvPr id="171" name="Text Box 112"/>
            <p:cNvSpPr txBox="1">
              <a:spLocks noChangeArrowheads="1"/>
            </p:cNvSpPr>
            <p:nvPr/>
          </p:nvSpPr>
          <p:spPr bwMode="auto">
            <a:xfrm>
              <a:off x="205881" y="2616715"/>
              <a:ext cx="182741"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800" b="1" dirty="0">
                  <a:solidFill>
                    <a:srgbClr val="4D4D4D"/>
                  </a:solidFill>
                  <a:latin typeface="Arial" panose="020B0604020202020204" pitchFamily="34" charset="0"/>
                  <a:cs typeface="Arial" panose="020B0604020202020204" pitchFamily="34" charset="0"/>
                </a:rPr>
                <a:t>100</a:t>
              </a:r>
            </a:p>
          </p:txBody>
        </p:sp>
        <p:sp>
          <p:nvSpPr>
            <p:cNvPr id="172" name="Text Box 113"/>
            <p:cNvSpPr txBox="1">
              <a:spLocks noChangeArrowheads="1"/>
            </p:cNvSpPr>
            <p:nvPr/>
          </p:nvSpPr>
          <p:spPr bwMode="auto">
            <a:xfrm>
              <a:off x="235356" y="3682253"/>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800" b="1">
                  <a:solidFill>
                    <a:srgbClr val="4D4D4D"/>
                  </a:solidFill>
                  <a:latin typeface="Arial" panose="020B0604020202020204" pitchFamily="34" charset="0"/>
                  <a:cs typeface="Arial" panose="020B0604020202020204" pitchFamily="34" charset="0"/>
                </a:rPr>
                <a:t>20</a:t>
              </a:r>
            </a:p>
          </p:txBody>
        </p:sp>
        <p:sp>
          <p:nvSpPr>
            <p:cNvPr id="173" name="Text Box 115"/>
            <p:cNvSpPr txBox="1">
              <a:spLocks noChangeArrowheads="1"/>
            </p:cNvSpPr>
            <p:nvPr/>
          </p:nvSpPr>
          <p:spPr bwMode="auto">
            <a:xfrm>
              <a:off x="264830" y="3951718"/>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800" b="1" dirty="0">
                  <a:solidFill>
                    <a:srgbClr val="4D4D4D"/>
                  </a:solidFill>
                  <a:latin typeface="Arial" panose="020B0604020202020204" pitchFamily="34" charset="0"/>
                  <a:cs typeface="Arial" panose="020B0604020202020204" pitchFamily="34" charset="0"/>
                </a:rPr>
                <a:t>0</a:t>
              </a:r>
            </a:p>
          </p:txBody>
        </p:sp>
        <p:sp>
          <p:nvSpPr>
            <p:cNvPr id="174" name="Freeform 144"/>
            <p:cNvSpPr>
              <a:spLocks/>
            </p:cNvSpPr>
            <p:nvPr/>
          </p:nvSpPr>
          <p:spPr bwMode="auto">
            <a:xfrm>
              <a:off x="465991" y="2660597"/>
              <a:ext cx="3691452" cy="135203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75" name="Line 145"/>
            <p:cNvSpPr>
              <a:spLocks noChangeShapeType="1"/>
            </p:cNvSpPr>
            <p:nvPr/>
          </p:nvSpPr>
          <p:spPr bwMode="auto">
            <a:xfrm>
              <a:off x="382282" y="2669142"/>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176" name="Line 147"/>
            <p:cNvSpPr>
              <a:spLocks noChangeShapeType="1"/>
            </p:cNvSpPr>
            <p:nvPr/>
          </p:nvSpPr>
          <p:spPr bwMode="auto">
            <a:xfrm>
              <a:off x="382282" y="2921425"/>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177" name="Line 149"/>
            <p:cNvSpPr>
              <a:spLocks noChangeShapeType="1"/>
            </p:cNvSpPr>
            <p:nvPr/>
          </p:nvSpPr>
          <p:spPr bwMode="auto">
            <a:xfrm>
              <a:off x="382282" y="4014453"/>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178" name="Line 151"/>
            <p:cNvSpPr>
              <a:spLocks noChangeShapeType="1"/>
            </p:cNvSpPr>
            <p:nvPr/>
          </p:nvSpPr>
          <p:spPr bwMode="auto">
            <a:xfrm>
              <a:off x="382282" y="3734720"/>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179" name="Line 153"/>
            <p:cNvSpPr>
              <a:spLocks noChangeShapeType="1"/>
            </p:cNvSpPr>
            <p:nvPr/>
          </p:nvSpPr>
          <p:spPr bwMode="auto">
            <a:xfrm>
              <a:off x="382282" y="3470529"/>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180" name="Line 155"/>
            <p:cNvSpPr>
              <a:spLocks noChangeShapeType="1"/>
            </p:cNvSpPr>
            <p:nvPr/>
          </p:nvSpPr>
          <p:spPr bwMode="auto">
            <a:xfrm>
              <a:off x="382282" y="3206337"/>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181" name="Line 163"/>
            <p:cNvSpPr>
              <a:spLocks noChangeShapeType="1"/>
            </p:cNvSpPr>
            <p:nvPr/>
          </p:nvSpPr>
          <p:spPr bwMode="auto">
            <a:xfrm flipV="1">
              <a:off x="464482"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2" name="Line 164"/>
            <p:cNvSpPr>
              <a:spLocks noChangeShapeType="1"/>
            </p:cNvSpPr>
            <p:nvPr/>
          </p:nvSpPr>
          <p:spPr bwMode="auto">
            <a:xfrm flipV="1">
              <a:off x="998328"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3" name="Line 165"/>
            <p:cNvSpPr>
              <a:spLocks noChangeShapeType="1"/>
            </p:cNvSpPr>
            <p:nvPr/>
          </p:nvSpPr>
          <p:spPr bwMode="auto">
            <a:xfrm>
              <a:off x="1521939"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4" name="Line 166"/>
            <p:cNvSpPr>
              <a:spLocks noChangeShapeType="1"/>
            </p:cNvSpPr>
            <p:nvPr/>
          </p:nvSpPr>
          <p:spPr bwMode="auto">
            <a:xfrm>
              <a:off x="2045549"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5" name="Line 167"/>
            <p:cNvSpPr>
              <a:spLocks noChangeShapeType="1"/>
            </p:cNvSpPr>
            <p:nvPr/>
          </p:nvSpPr>
          <p:spPr bwMode="auto">
            <a:xfrm>
              <a:off x="2560432"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6" name="Line 168"/>
            <p:cNvSpPr>
              <a:spLocks noChangeShapeType="1"/>
            </p:cNvSpPr>
            <p:nvPr/>
          </p:nvSpPr>
          <p:spPr bwMode="auto">
            <a:xfrm>
              <a:off x="3092769"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7" name="Line 169"/>
            <p:cNvSpPr>
              <a:spLocks noChangeShapeType="1"/>
            </p:cNvSpPr>
            <p:nvPr/>
          </p:nvSpPr>
          <p:spPr bwMode="auto">
            <a:xfrm>
              <a:off x="3633834"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8" name="Line 170"/>
            <p:cNvSpPr>
              <a:spLocks noChangeShapeType="1"/>
            </p:cNvSpPr>
            <p:nvPr/>
          </p:nvSpPr>
          <p:spPr bwMode="auto">
            <a:xfrm>
              <a:off x="4151805"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9" name="Text Box 88"/>
            <p:cNvSpPr txBox="1">
              <a:spLocks noChangeArrowheads="1"/>
            </p:cNvSpPr>
            <p:nvPr/>
          </p:nvSpPr>
          <p:spPr bwMode="auto">
            <a:xfrm>
              <a:off x="406407" y="4058672"/>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a:solidFill>
                    <a:srgbClr val="4D4D4D"/>
                  </a:solidFill>
                  <a:latin typeface="Arial" panose="020B0604020202020204" pitchFamily="34" charset="0"/>
                  <a:cs typeface="Arial" panose="020B0604020202020204" pitchFamily="34" charset="0"/>
                </a:rPr>
                <a:t>0</a:t>
              </a:r>
            </a:p>
          </p:txBody>
        </p:sp>
        <p:sp>
          <p:nvSpPr>
            <p:cNvPr id="190" name="Text Box 88"/>
            <p:cNvSpPr txBox="1">
              <a:spLocks noChangeArrowheads="1"/>
            </p:cNvSpPr>
            <p:nvPr/>
          </p:nvSpPr>
          <p:spPr bwMode="auto">
            <a:xfrm>
              <a:off x="939690" y="4058672"/>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3</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91" name="Text Box 88"/>
            <p:cNvSpPr txBox="1">
              <a:spLocks noChangeArrowheads="1"/>
            </p:cNvSpPr>
            <p:nvPr/>
          </p:nvSpPr>
          <p:spPr bwMode="auto">
            <a:xfrm>
              <a:off x="1460825" y="4058672"/>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6</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92" name="Text Box 88"/>
            <p:cNvSpPr txBox="1">
              <a:spLocks noChangeArrowheads="1"/>
            </p:cNvSpPr>
            <p:nvPr/>
          </p:nvSpPr>
          <p:spPr bwMode="auto">
            <a:xfrm>
              <a:off x="1984779" y="4058672"/>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9</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93" name="Text Box 88"/>
            <p:cNvSpPr txBox="1">
              <a:spLocks noChangeArrowheads="1"/>
            </p:cNvSpPr>
            <p:nvPr/>
          </p:nvSpPr>
          <p:spPr bwMode="auto">
            <a:xfrm>
              <a:off x="2483282" y="4058672"/>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12</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94" name="Text Box 88"/>
            <p:cNvSpPr txBox="1">
              <a:spLocks noChangeArrowheads="1"/>
            </p:cNvSpPr>
            <p:nvPr/>
          </p:nvSpPr>
          <p:spPr bwMode="auto">
            <a:xfrm>
              <a:off x="3017684" y="4058672"/>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15</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95" name="Text Box 88"/>
            <p:cNvSpPr txBox="1">
              <a:spLocks noChangeArrowheads="1"/>
            </p:cNvSpPr>
            <p:nvPr/>
          </p:nvSpPr>
          <p:spPr bwMode="auto">
            <a:xfrm>
              <a:off x="3561483" y="4058672"/>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18</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96" name="Text Box 88"/>
            <p:cNvSpPr txBox="1">
              <a:spLocks noChangeArrowheads="1"/>
            </p:cNvSpPr>
            <p:nvPr/>
          </p:nvSpPr>
          <p:spPr bwMode="auto">
            <a:xfrm>
              <a:off x="4075172" y="4058672"/>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21</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197" name="Isosceles Triangle 196"/>
            <p:cNvSpPr>
              <a:spLocks noChangeAspect="1"/>
            </p:cNvSpPr>
            <p:nvPr/>
          </p:nvSpPr>
          <p:spPr>
            <a:xfrm>
              <a:off x="3787214" y="3470036"/>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198" name="Isosceles Triangle 197"/>
            <p:cNvSpPr>
              <a:spLocks noChangeAspect="1"/>
            </p:cNvSpPr>
            <p:nvPr/>
          </p:nvSpPr>
          <p:spPr>
            <a:xfrm>
              <a:off x="3336830" y="3470036"/>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199" name="Isosceles Triangle 198"/>
            <p:cNvSpPr>
              <a:spLocks noChangeAspect="1"/>
            </p:cNvSpPr>
            <p:nvPr/>
          </p:nvSpPr>
          <p:spPr>
            <a:xfrm>
              <a:off x="3242148" y="3470036"/>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00" name="Isosceles Triangle 199"/>
            <p:cNvSpPr>
              <a:spLocks noChangeAspect="1"/>
            </p:cNvSpPr>
            <p:nvPr/>
          </p:nvSpPr>
          <p:spPr>
            <a:xfrm>
              <a:off x="2901715" y="3366145"/>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01" name="Isosceles Triangle 200"/>
            <p:cNvSpPr>
              <a:spLocks noChangeAspect="1"/>
            </p:cNvSpPr>
            <p:nvPr/>
          </p:nvSpPr>
          <p:spPr>
            <a:xfrm>
              <a:off x="2852439" y="3366145"/>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02" name="Isosceles Triangle 201"/>
            <p:cNvSpPr>
              <a:spLocks noChangeAspect="1"/>
            </p:cNvSpPr>
            <p:nvPr/>
          </p:nvSpPr>
          <p:spPr>
            <a:xfrm>
              <a:off x="2760800" y="3366145"/>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03" name="Isosceles Triangle 202"/>
            <p:cNvSpPr>
              <a:spLocks noChangeAspect="1"/>
            </p:cNvSpPr>
            <p:nvPr/>
          </p:nvSpPr>
          <p:spPr>
            <a:xfrm>
              <a:off x="2416589" y="3370429"/>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04" name="Isosceles Triangle 203"/>
            <p:cNvSpPr>
              <a:spLocks noChangeAspect="1"/>
            </p:cNvSpPr>
            <p:nvPr/>
          </p:nvSpPr>
          <p:spPr>
            <a:xfrm>
              <a:off x="2367313" y="3370429"/>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05" name="Isosceles Triangle 204"/>
            <p:cNvSpPr>
              <a:spLocks noChangeAspect="1"/>
            </p:cNvSpPr>
            <p:nvPr/>
          </p:nvSpPr>
          <p:spPr>
            <a:xfrm>
              <a:off x="2168020" y="3371982"/>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grpSp>
          <p:nvGrpSpPr>
            <p:cNvPr id="206" name="Group 205"/>
            <p:cNvGrpSpPr/>
            <p:nvPr/>
          </p:nvGrpSpPr>
          <p:grpSpPr>
            <a:xfrm>
              <a:off x="662092" y="2806657"/>
              <a:ext cx="583912" cy="521838"/>
              <a:chOff x="662092" y="2806657"/>
              <a:chExt cx="583912" cy="521838"/>
            </a:xfrm>
            <a:solidFill>
              <a:schemeClr val="accent3"/>
            </a:solidFill>
          </p:grpSpPr>
          <p:sp>
            <p:nvSpPr>
              <p:cNvPr id="222" name="Isosceles Triangle 221"/>
              <p:cNvSpPr>
                <a:spLocks noChangeAspect="1"/>
              </p:cNvSpPr>
              <p:nvPr/>
            </p:nvSpPr>
            <p:spPr>
              <a:xfrm>
                <a:off x="1174993" y="3273414"/>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23" name="Isosceles Triangle 222"/>
              <p:cNvSpPr>
                <a:spLocks noChangeAspect="1"/>
              </p:cNvSpPr>
              <p:nvPr/>
            </p:nvSpPr>
            <p:spPr>
              <a:xfrm>
                <a:off x="1046244" y="3235958"/>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24" name="Isosceles Triangle 223"/>
              <p:cNvSpPr>
                <a:spLocks noChangeAspect="1"/>
              </p:cNvSpPr>
              <p:nvPr/>
            </p:nvSpPr>
            <p:spPr>
              <a:xfrm>
                <a:off x="949434" y="3162510"/>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25" name="Isosceles Triangle 224"/>
              <p:cNvSpPr>
                <a:spLocks noChangeAspect="1"/>
              </p:cNvSpPr>
              <p:nvPr/>
            </p:nvSpPr>
            <p:spPr>
              <a:xfrm>
                <a:off x="709433" y="3072304"/>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26" name="Isosceles Triangle 225"/>
              <p:cNvSpPr>
                <a:spLocks noChangeAspect="1"/>
              </p:cNvSpPr>
              <p:nvPr/>
            </p:nvSpPr>
            <p:spPr>
              <a:xfrm>
                <a:off x="709433" y="2972039"/>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27" name="Isosceles Triangle 226"/>
              <p:cNvSpPr>
                <a:spLocks noChangeAspect="1"/>
              </p:cNvSpPr>
              <p:nvPr/>
            </p:nvSpPr>
            <p:spPr>
              <a:xfrm>
                <a:off x="701139" y="2900897"/>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28" name="Isosceles Triangle 227"/>
              <p:cNvSpPr>
                <a:spLocks noChangeAspect="1"/>
              </p:cNvSpPr>
              <p:nvPr/>
            </p:nvSpPr>
            <p:spPr>
              <a:xfrm>
                <a:off x="662092" y="2806657"/>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grpSp>
        <p:sp>
          <p:nvSpPr>
            <p:cNvPr id="207" name="Freeform 3"/>
            <p:cNvSpPr>
              <a:spLocks/>
            </p:cNvSpPr>
            <p:nvPr/>
          </p:nvSpPr>
          <p:spPr bwMode="auto">
            <a:xfrm>
              <a:off x="502423" y="2669024"/>
              <a:ext cx="1471712" cy="430820"/>
            </a:xfrm>
            <a:custGeom>
              <a:avLst/>
              <a:gdLst>
                <a:gd name="T0" fmla="*/ 229 w 229"/>
                <a:gd name="T1" fmla="*/ 67 h 67"/>
                <a:gd name="T2" fmla="*/ 133 w 229"/>
                <a:gd name="T3" fmla="*/ 67 h 67"/>
                <a:gd name="T4" fmla="*/ 133 w 229"/>
                <a:gd name="T5" fmla="*/ 59 h 67"/>
                <a:gd name="T6" fmla="*/ 96 w 229"/>
                <a:gd name="T7" fmla="*/ 59 h 67"/>
                <a:gd name="T8" fmla="*/ 96 w 229"/>
                <a:gd name="T9" fmla="*/ 55 h 67"/>
                <a:gd name="T10" fmla="*/ 91 w 229"/>
                <a:gd name="T11" fmla="*/ 55 h 67"/>
                <a:gd name="T12" fmla="*/ 91 w 229"/>
                <a:gd name="T13" fmla="*/ 44 h 67"/>
                <a:gd name="T14" fmla="*/ 77 w 229"/>
                <a:gd name="T15" fmla="*/ 44 h 67"/>
                <a:gd name="T16" fmla="*/ 77 w 229"/>
                <a:gd name="T17" fmla="*/ 29 h 67"/>
                <a:gd name="T18" fmla="*/ 40 w 229"/>
                <a:gd name="T19" fmla="*/ 29 h 67"/>
                <a:gd name="T20" fmla="*/ 40 w 229"/>
                <a:gd name="T21" fmla="*/ 22 h 67"/>
                <a:gd name="T22" fmla="*/ 32 w 229"/>
                <a:gd name="T23" fmla="*/ 22 h 67"/>
                <a:gd name="T24" fmla="*/ 32 w 229"/>
                <a:gd name="T25" fmla="*/ 14 h 67"/>
                <a:gd name="T26" fmla="*/ 25 w 229"/>
                <a:gd name="T27" fmla="*/ 14 h 67"/>
                <a:gd name="T28" fmla="*/ 25 w 229"/>
                <a:gd name="T29" fmla="*/ 8 h 67"/>
                <a:gd name="T30" fmla="*/ 12 w 229"/>
                <a:gd name="T31" fmla="*/ 8 h 67"/>
                <a:gd name="T32" fmla="*/ 12 w 229"/>
                <a:gd name="T33" fmla="*/ 5 h 67"/>
                <a:gd name="T34" fmla="*/ 7 w 229"/>
                <a:gd name="T35" fmla="*/ 5 h 67"/>
                <a:gd name="T36" fmla="*/ 7 w 229"/>
                <a:gd name="T37" fmla="*/ 0 h 67"/>
                <a:gd name="T38" fmla="*/ 0 w 229"/>
                <a:gd name="T3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9" h="67">
                  <a:moveTo>
                    <a:pt x="229" y="67"/>
                  </a:moveTo>
                  <a:lnTo>
                    <a:pt x="133" y="67"/>
                  </a:lnTo>
                  <a:lnTo>
                    <a:pt x="133" y="59"/>
                  </a:lnTo>
                  <a:lnTo>
                    <a:pt x="96" y="59"/>
                  </a:lnTo>
                  <a:lnTo>
                    <a:pt x="96" y="55"/>
                  </a:lnTo>
                  <a:lnTo>
                    <a:pt x="91" y="55"/>
                  </a:lnTo>
                  <a:lnTo>
                    <a:pt x="91" y="44"/>
                  </a:lnTo>
                  <a:lnTo>
                    <a:pt x="77" y="44"/>
                  </a:lnTo>
                  <a:lnTo>
                    <a:pt x="77" y="29"/>
                  </a:lnTo>
                  <a:lnTo>
                    <a:pt x="40" y="29"/>
                  </a:lnTo>
                  <a:lnTo>
                    <a:pt x="40" y="22"/>
                  </a:lnTo>
                  <a:lnTo>
                    <a:pt x="32" y="22"/>
                  </a:lnTo>
                  <a:lnTo>
                    <a:pt x="32" y="14"/>
                  </a:lnTo>
                  <a:lnTo>
                    <a:pt x="25" y="14"/>
                  </a:lnTo>
                  <a:lnTo>
                    <a:pt x="25" y="8"/>
                  </a:lnTo>
                  <a:lnTo>
                    <a:pt x="12" y="8"/>
                  </a:lnTo>
                  <a:lnTo>
                    <a:pt x="12" y="5"/>
                  </a:lnTo>
                  <a:lnTo>
                    <a:pt x="7" y="5"/>
                  </a:lnTo>
                  <a:lnTo>
                    <a:pt x="7" y="0"/>
                  </a:lnTo>
                  <a:lnTo>
                    <a:pt x="0" y="0"/>
                  </a:lnTo>
                </a:path>
              </a:pathLst>
            </a:cu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8" name="Rectangle 207"/>
            <p:cNvSpPr>
              <a:spLocks noChangeAspect="1"/>
            </p:cNvSpPr>
            <p:nvPr/>
          </p:nvSpPr>
          <p:spPr>
            <a:xfrm rot="2700000">
              <a:off x="1955775" y="308303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09" name="Rectangle 208"/>
            <p:cNvSpPr>
              <a:spLocks noChangeAspect="1"/>
            </p:cNvSpPr>
            <p:nvPr/>
          </p:nvSpPr>
          <p:spPr>
            <a:xfrm rot="2700000">
              <a:off x="1926065" y="308303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0" name="Rectangle 209"/>
            <p:cNvSpPr>
              <a:spLocks noChangeAspect="1"/>
            </p:cNvSpPr>
            <p:nvPr/>
          </p:nvSpPr>
          <p:spPr>
            <a:xfrm rot="2700000">
              <a:off x="1896355" y="308303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1" name="Rectangle 210"/>
            <p:cNvSpPr>
              <a:spLocks noChangeAspect="1"/>
            </p:cNvSpPr>
            <p:nvPr/>
          </p:nvSpPr>
          <p:spPr>
            <a:xfrm rot="2700000">
              <a:off x="1469455" y="3083033"/>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2" name="Rectangle 211"/>
            <p:cNvSpPr>
              <a:spLocks noChangeAspect="1"/>
            </p:cNvSpPr>
            <p:nvPr/>
          </p:nvSpPr>
          <p:spPr>
            <a:xfrm rot="2700000">
              <a:off x="1439746" y="3083033"/>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3" name="Rectangle 212"/>
            <p:cNvSpPr>
              <a:spLocks noChangeAspect="1"/>
            </p:cNvSpPr>
            <p:nvPr/>
          </p:nvSpPr>
          <p:spPr>
            <a:xfrm rot="2700000">
              <a:off x="1410036" y="3083033"/>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4" name="Rectangle 213"/>
            <p:cNvSpPr>
              <a:spLocks noChangeAspect="1"/>
            </p:cNvSpPr>
            <p:nvPr/>
          </p:nvSpPr>
          <p:spPr>
            <a:xfrm rot="2700000">
              <a:off x="1527697" y="3081559"/>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5" name="Rectangle 214"/>
            <p:cNvSpPr>
              <a:spLocks noChangeAspect="1"/>
            </p:cNvSpPr>
            <p:nvPr/>
          </p:nvSpPr>
          <p:spPr>
            <a:xfrm rot="2700000">
              <a:off x="1211044" y="303110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6" name="Rectangle 215"/>
            <p:cNvSpPr>
              <a:spLocks noChangeAspect="1"/>
            </p:cNvSpPr>
            <p:nvPr/>
          </p:nvSpPr>
          <p:spPr>
            <a:xfrm rot="2700000">
              <a:off x="744288" y="284008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7" name="Rectangle 216"/>
            <p:cNvSpPr>
              <a:spLocks noChangeAspect="1"/>
            </p:cNvSpPr>
            <p:nvPr/>
          </p:nvSpPr>
          <p:spPr>
            <a:xfrm rot="2700000">
              <a:off x="484062" y="264221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8" name="Rectangle 217"/>
            <p:cNvSpPr/>
            <p:nvPr/>
          </p:nvSpPr>
          <p:spPr>
            <a:xfrm>
              <a:off x="1416617" y="3510784"/>
              <a:ext cx="1414221" cy="235455"/>
            </a:xfrm>
            <a:prstGeom prst="rect">
              <a:avLst/>
            </a:prstGeom>
          </p:spPr>
          <p:txBody>
            <a:bodyPr wrap="square">
              <a:spAutoFit/>
            </a:bodyPr>
            <a:lstStyle/>
            <a:p>
              <a:r>
                <a:rPr lang="en-GB" sz="800" dirty="0" smtClean="0">
                  <a:solidFill>
                    <a:srgbClr val="4D4D4D"/>
                  </a:solidFill>
                  <a:latin typeface="Arial" panose="020B0604020202020204" pitchFamily="34" charset="0"/>
                  <a:cs typeface="Arial" panose="020B0604020202020204" pitchFamily="34" charset="0"/>
                </a:rPr>
                <a:t>Nivolumab</a:t>
              </a:r>
              <a:br>
                <a:rPr lang="en-GB" sz="800" dirty="0" smtClean="0">
                  <a:solidFill>
                    <a:srgbClr val="4D4D4D"/>
                  </a:solidFill>
                  <a:latin typeface="Arial" panose="020B0604020202020204" pitchFamily="34" charset="0"/>
                  <a:cs typeface="Arial" panose="020B0604020202020204" pitchFamily="34" charset="0"/>
                </a:rPr>
              </a:br>
              <a:endParaRPr lang="en-GB" sz="800" dirty="0">
                <a:solidFill>
                  <a:srgbClr val="4D4D4D"/>
                </a:solidFill>
                <a:latin typeface="Arial" panose="020B0604020202020204" pitchFamily="34" charset="0"/>
                <a:cs typeface="Arial" panose="020B0604020202020204" pitchFamily="34" charset="0"/>
              </a:endParaRPr>
            </a:p>
            <a:p>
              <a:r>
                <a:rPr lang="en-GB" sz="800" dirty="0">
                  <a:solidFill>
                    <a:srgbClr val="4D4D4D"/>
                  </a:solidFill>
                  <a:latin typeface="Arial" panose="020B0604020202020204" pitchFamily="34" charset="0"/>
                  <a:cs typeface="Arial" panose="020B0604020202020204" pitchFamily="34" charset="0"/>
                </a:rPr>
                <a:t>Nivolumab </a:t>
              </a:r>
              <a:r>
                <a:rPr lang="en-GB" sz="800" dirty="0" smtClean="0">
                  <a:solidFill>
                    <a:srgbClr val="4D4D4D"/>
                  </a:solidFill>
                  <a:latin typeface="Arial" panose="020B0604020202020204" pitchFamily="34" charset="0"/>
                  <a:cs typeface="Arial" panose="020B0604020202020204" pitchFamily="34" charset="0"/>
                </a:rPr>
                <a:t>+ Ipilimumab</a:t>
              </a:r>
              <a:endParaRPr lang="en-GB" sz="800" dirty="0">
                <a:solidFill>
                  <a:srgbClr val="4D4D4D"/>
                </a:solidFill>
                <a:latin typeface="Arial" panose="020B0604020202020204" pitchFamily="34" charset="0"/>
                <a:cs typeface="Arial" panose="020B0604020202020204" pitchFamily="34" charset="0"/>
              </a:endParaRPr>
            </a:p>
          </p:txBody>
        </p:sp>
        <p:sp>
          <p:nvSpPr>
            <p:cNvPr id="219" name="Freeform 2"/>
            <p:cNvSpPr>
              <a:spLocks/>
            </p:cNvSpPr>
            <p:nvPr/>
          </p:nvSpPr>
          <p:spPr bwMode="auto">
            <a:xfrm>
              <a:off x="498360" y="2674174"/>
              <a:ext cx="3336195" cy="827505"/>
            </a:xfrm>
            <a:custGeom>
              <a:avLst/>
              <a:gdLst>
                <a:gd name="T0" fmla="*/ 512 w 512"/>
                <a:gd name="T1" fmla="*/ 128 h 128"/>
                <a:gd name="T2" fmla="*/ 384 w 512"/>
                <a:gd name="T3" fmla="*/ 128 h 128"/>
                <a:gd name="T4" fmla="*/ 384 w 512"/>
                <a:gd name="T5" fmla="*/ 112 h 128"/>
                <a:gd name="T6" fmla="*/ 150 w 512"/>
                <a:gd name="T7" fmla="*/ 112 h 128"/>
                <a:gd name="T8" fmla="*/ 150 w 512"/>
                <a:gd name="T9" fmla="*/ 104 h 128"/>
                <a:gd name="T10" fmla="*/ 144 w 512"/>
                <a:gd name="T11" fmla="*/ 104 h 128"/>
                <a:gd name="T12" fmla="*/ 144 w 512"/>
                <a:gd name="T13" fmla="*/ 98 h 128"/>
                <a:gd name="T14" fmla="*/ 110 w 512"/>
                <a:gd name="T15" fmla="*/ 98 h 128"/>
                <a:gd name="T16" fmla="*/ 110 w 512"/>
                <a:gd name="T17" fmla="*/ 92 h 128"/>
                <a:gd name="T18" fmla="*/ 81 w 512"/>
                <a:gd name="T19" fmla="*/ 92 h 128"/>
                <a:gd name="T20" fmla="*/ 81 w 512"/>
                <a:gd name="T21" fmla="*/ 85 h 128"/>
                <a:gd name="T22" fmla="*/ 77 w 512"/>
                <a:gd name="T23" fmla="*/ 85 h 128"/>
                <a:gd name="T24" fmla="*/ 77 w 512"/>
                <a:gd name="T25" fmla="*/ 80 h 128"/>
                <a:gd name="T26" fmla="*/ 45 w 512"/>
                <a:gd name="T27" fmla="*/ 80 h 128"/>
                <a:gd name="T28" fmla="*/ 45 w 512"/>
                <a:gd name="T29" fmla="*/ 76 h 128"/>
                <a:gd name="T30" fmla="*/ 42 w 512"/>
                <a:gd name="T31" fmla="*/ 76 h 128"/>
                <a:gd name="T32" fmla="*/ 42 w 512"/>
                <a:gd name="T33" fmla="*/ 65 h 128"/>
                <a:gd name="T34" fmla="*/ 39 w 512"/>
                <a:gd name="T35" fmla="*/ 65 h 128"/>
                <a:gd name="T36" fmla="*/ 39 w 512"/>
                <a:gd name="T37" fmla="*/ 47 h 128"/>
                <a:gd name="T38" fmla="*/ 39 w 512"/>
                <a:gd name="T39" fmla="*/ 39 h 128"/>
                <a:gd name="T40" fmla="*/ 36 w 512"/>
                <a:gd name="T41" fmla="*/ 39 h 128"/>
                <a:gd name="T42" fmla="*/ 36 w 512"/>
                <a:gd name="T43" fmla="*/ 27 h 128"/>
                <a:gd name="T44" fmla="*/ 33 w 512"/>
                <a:gd name="T45" fmla="*/ 27 h 128"/>
                <a:gd name="T46" fmla="*/ 33 w 512"/>
                <a:gd name="T47" fmla="*/ 23 h 128"/>
                <a:gd name="T48" fmla="*/ 30 w 512"/>
                <a:gd name="T49" fmla="*/ 23 h 128"/>
                <a:gd name="T50" fmla="*/ 30 w 512"/>
                <a:gd name="T51" fmla="*/ 21 h 128"/>
                <a:gd name="T52" fmla="*/ 27 w 512"/>
                <a:gd name="T53" fmla="*/ 21 h 128"/>
                <a:gd name="T54" fmla="*/ 27 w 512"/>
                <a:gd name="T55" fmla="*/ 16 h 128"/>
                <a:gd name="T56" fmla="*/ 23 w 512"/>
                <a:gd name="T57" fmla="*/ 16 h 128"/>
                <a:gd name="T58" fmla="*/ 23 w 512"/>
                <a:gd name="T59" fmla="*/ 13 h 128"/>
                <a:gd name="T60" fmla="*/ 14 w 512"/>
                <a:gd name="T61" fmla="*/ 13 h 128"/>
                <a:gd name="T62" fmla="*/ 14 w 512"/>
                <a:gd name="T63" fmla="*/ 4 h 128"/>
                <a:gd name="T64" fmla="*/ 9 w 512"/>
                <a:gd name="T65" fmla="*/ 4 h 128"/>
                <a:gd name="T66" fmla="*/ 9 w 512"/>
                <a:gd name="T67" fmla="*/ 0 h 128"/>
                <a:gd name="T68" fmla="*/ 0 w 512"/>
                <a:gd name="T6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128">
                  <a:moveTo>
                    <a:pt x="512" y="128"/>
                  </a:moveTo>
                  <a:lnTo>
                    <a:pt x="384" y="128"/>
                  </a:lnTo>
                  <a:lnTo>
                    <a:pt x="384" y="112"/>
                  </a:lnTo>
                  <a:lnTo>
                    <a:pt x="150" y="112"/>
                  </a:lnTo>
                  <a:lnTo>
                    <a:pt x="150" y="104"/>
                  </a:lnTo>
                  <a:lnTo>
                    <a:pt x="144" y="104"/>
                  </a:lnTo>
                  <a:lnTo>
                    <a:pt x="144" y="98"/>
                  </a:lnTo>
                  <a:lnTo>
                    <a:pt x="110" y="98"/>
                  </a:lnTo>
                  <a:lnTo>
                    <a:pt x="110" y="92"/>
                  </a:lnTo>
                  <a:lnTo>
                    <a:pt x="81" y="92"/>
                  </a:lnTo>
                  <a:lnTo>
                    <a:pt x="81" y="85"/>
                  </a:lnTo>
                  <a:lnTo>
                    <a:pt x="77" y="85"/>
                  </a:lnTo>
                  <a:lnTo>
                    <a:pt x="77" y="80"/>
                  </a:lnTo>
                  <a:lnTo>
                    <a:pt x="45" y="80"/>
                  </a:lnTo>
                  <a:lnTo>
                    <a:pt x="45" y="76"/>
                  </a:lnTo>
                  <a:lnTo>
                    <a:pt x="42" y="76"/>
                  </a:lnTo>
                  <a:lnTo>
                    <a:pt x="42" y="65"/>
                  </a:lnTo>
                  <a:lnTo>
                    <a:pt x="39" y="65"/>
                  </a:lnTo>
                  <a:lnTo>
                    <a:pt x="39" y="47"/>
                  </a:lnTo>
                  <a:lnTo>
                    <a:pt x="39" y="39"/>
                  </a:lnTo>
                  <a:lnTo>
                    <a:pt x="36" y="39"/>
                  </a:lnTo>
                  <a:lnTo>
                    <a:pt x="36" y="27"/>
                  </a:lnTo>
                  <a:lnTo>
                    <a:pt x="33" y="27"/>
                  </a:lnTo>
                  <a:lnTo>
                    <a:pt x="33" y="23"/>
                  </a:lnTo>
                  <a:lnTo>
                    <a:pt x="30" y="23"/>
                  </a:lnTo>
                  <a:lnTo>
                    <a:pt x="30" y="21"/>
                  </a:lnTo>
                  <a:lnTo>
                    <a:pt x="27" y="21"/>
                  </a:lnTo>
                  <a:lnTo>
                    <a:pt x="27" y="16"/>
                  </a:lnTo>
                  <a:lnTo>
                    <a:pt x="23" y="16"/>
                  </a:lnTo>
                  <a:lnTo>
                    <a:pt x="23" y="13"/>
                  </a:lnTo>
                  <a:lnTo>
                    <a:pt x="14" y="13"/>
                  </a:lnTo>
                  <a:lnTo>
                    <a:pt x="14" y="4"/>
                  </a:lnTo>
                  <a:lnTo>
                    <a:pt x="9" y="4"/>
                  </a:lnTo>
                  <a:lnTo>
                    <a:pt x="9" y="0"/>
                  </a:lnTo>
                  <a:lnTo>
                    <a:pt x="0" y="0"/>
                  </a:lnTo>
                </a:path>
              </a:pathLst>
            </a:custGeom>
            <a:noFill/>
            <a:ln w="127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cxnSp>
          <p:nvCxnSpPr>
            <p:cNvPr id="220" name="Straight Connector 219"/>
            <p:cNvCxnSpPr/>
            <p:nvPr/>
          </p:nvCxnSpPr>
          <p:spPr>
            <a:xfrm>
              <a:off x="1086214" y="3628511"/>
              <a:ext cx="31958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21" name="Straight Connector 220"/>
            <p:cNvCxnSpPr/>
            <p:nvPr/>
          </p:nvCxnSpPr>
          <p:spPr>
            <a:xfrm>
              <a:off x="1095599" y="3873823"/>
              <a:ext cx="31958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229" name="Text Box 62"/>
          <p:cNvSpPr txBox="1">
            <a:spLocks noChangeArrowheads="1"/>
          </p:cNvSpPr>
          <p:nvPr/>
        </p:nvSpPr>
        <p:spPr bwMode="auto">
          <a:xfrm rot="16200000">
            <a:off x="3879915" y="2961154"/>
            <a:ext cx="109837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a:solidFill>
                  <a:srgbClr val="4D4D4D"/>
                </a:solidFill>
                <a:latin typeface="Arial" panose="020B0604020202020204" pitchFamily="34" charset="0"/>
                <a:cs typeface="Arial" panose="020B0604020202020204" pitchFamily="34" charset="0"/>
              </a:rPr>
              <a:t>O</a:t>
            </a:r>
            <a:r>
              <a:rPr lang="en-GB" altLang="en-US" sz="800" b="1" dirty="0" smtClean="0">
                <a:solidFill>
                  <a:srgbClr val="4D4D4D"/>
                </a:solidFill>
                <a:latin typeface="Arial" panose="020B0604020202020204" pitchFamily="34" charset="0"/>
                <a:cs typeface="Arial" panose="020B0604020202020204" pitchFamily="34" charset="0"/>
              </a:rPr>
              <a:t>S, (% of patients)</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30" name="Text Box 103"/>
          <p:cNvSpPr txBox="1">
            <a:spLocks noChangeArrowheads="1"/>
          </p:cNvSpPr>
          <p:nvPr/>
        </p:nvSpPr>
        <p:spPr bwMode="auto">
          <a:xfrm>
            <a:off x="6472044" y="3928068"/>
            <a:ext cx="455378"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Time (months)</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31" name="Text Box 106"/>
          <p:cNvSpPr txBox="1">
            <a:spLocks noChangeArrowheads="1"/>
          </p:cNvSpPr>
          <p:nvPr/>
        </p:nvSpPr>
        <p:spPr bwMode="auto">
          <a:xfrm>
            <a:off x="4617518" y="3153105"/>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800" b="1">
                <a:solidFill>
                  <a:srgbClr val="4D4D4D"/>
                </a:solidFill>
                <a:latin typeface="Arial" panose="020B0604020202020204" pitchFamily="34" charset="0"/>
                <a:cs typeface="Arial" panose="020B0604020202020204" pitchFamily="34" charset="0"/>
              </a:rPr>
              <a:t>40</a:t>
            </a:r>
          </a:p>
        </p:txBody>
      </p:sp>
      <p:sp>
        <p:nvSpPr>
          <p:cNvPr id="232" name="Text Box 108"/>
          <p:cNvSpPr txBox="1">
            <a:spLocks noChangeArrowheads="1"/>
          </p:cNvSpPr>
          <p:nvPr/>
        </p:nvSpPr>
        <p:spPr bwMode="auto">
          <a:xfrm>
            <a:off x="4617518" y="2887383"/>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800" b="1" dirty="0">
                <a:solidFill>
                  <a:srgbClr val="4D4D4D"/>
                </a:solidFill>
                <a:latin typeface="Arial" panose="020B0604020202020204" pitchFamily="34" charset="0"/>
                <a:cs typeface="Arial" panose="020B0604020202020204" pitchFamily="34" charset="0"/>
              </a:rPr>
              <a:t>60</a:t>
            </a:r>
          </a:p>
        </p:txBody>
      </p:sp>
      <p:sp>
        <p:nvSpPr>
          <p:cNvPr id="233" name="Text Box 110"/>
          <p:cNvSpPr txBox="1">
            <a:spLocks noChangeArrowheads="1"/>
          </p:cNvSpPr>
          <p:nvPr/>
        </p:nvSpPr>
        <p:spPr bwMode="auto">
          <a:xfrm>
            <a:off x="4617518" y="2604501"/>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800" b="1" dirty="0">
                <a:solidFill>
                  <a:srgbClr val="4D4D4D"/>
                </a:solidFill>
                <a:latin typeface="Arial" panose="020B0604020202020204" pitchFamily="34" charset="0"/>
                <a:cs typeface="Arial" panose="020B0604020202020204" pitchFamily="34" charset="0"/>
              </a:rPr>
              <a:t>80</a:t>
            </a:r>
          </a:p>
        </p:txBody>
      </p:sp>
      <p:sp>
        <p:nvSpPr>
          <p:cNvPr id="234" name="Text Box 112"/>
          <p:cNvSpPr txBox="1">
            <a:spLocks noChangeArrowheads="1"/>
          </p:cNvSpPr>
          <p:nvPr/>
        </p:nvSpPr>
        <p:spPr bwMode="auto">
          <a:xfrm>
            <a:off x="4588043" y="2352227"/>
            <a:ext cx="182741"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800" b="1" dirty="0">
                <a:solidFill>
                  <a:srgbClr val="4D4D4D"/>
                </a:solidFill>
                <a:latin typeface="Arial" panose="020B0604020202020204" pitchFamily="34" charset="0"/>
                <a:cs typeface="Arial" panose="020B0604020202020204" pitchFamily="34" charset="0"/>
              </a:rPr>
              <a:t>100</a:t>
            </a:r>
          </a:p>
        </p:txBody>
      </p:sp>
      <p:sp>
        <p:nvSpPr>
          <p:cNvPr id="235" name="Text Box 113"/>
          <p:cNvSpPr txBox="1">
            <a:spLocks noChangeArrowheads="1"/>
          </p:cNvSpPr>
          <p:nvPr/>
        </p:nvSpPr>
        <p:spPr bwMode="auto">
          <a:xfrm>
            <a:off x="4617518" y="3417765"/>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800" b="1">
                <a:solidFill>
                  <a:srgbClr val="4D4D4D"/>
                </a:solidFill>
                <a:latin typeface="Arial" panose="020B0604020202020204" pitchFamily="34" charset="0"/>
                <a:cs typeface="Arial" panose="020B0604020202020204" pitchFamily="34" charset="0"/>
              </a:rPr>
              <a:t>20</a:t>
            </a:r>
          </a:p>
        </p:txBody>
      </p:sp>
      <p:sp>
        <p:nvSpPr>
          <p:cNvPr id="236" name="Text Box 115"/>
          <p:cNvSpPr txBox="1">
            <a:spLocks noChangeArrowheads="1"/>
          </p:cNvSpPr>
          <p:nvPr/>
        </p:nvSpPr>
        <p:spPr bwMode="auto">
          <a:xfrm>
            <a:off x="4646992" y="3687230"/>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800" b="1" dirty="0">
                <a:solidFill>
                  <a:srgbClr val="4D4D4D"/>
                </a:solidFill>
                <a:latin typeface="Arial" panose="020B0604020202020204" pitchFamily="34" charset="0"/>
                <a:cs typeface="Arial" panose="020B0604020202020204" pitchFamily="34" charset="0"/>
              </a:rPr>
              <a:t>0</a:t>
            </a:r>
          </a:p>
        </p:txBody>
      </p:sp>
      <p:sp>
        <p:nvSpPr>
          <p:cNvPr id="237" name="Freeform 144"/>
          <p:cNvSpPr>
            <a:spLocks/>
          </p:cNvSpPr>
          <p:nvPr/>
        </p:nvSpPr>
        <p:spPr bwMode="auto">
          <a:xfrm>
            <a:off x="4848153" y="2396109"/>
            <a:ext cx="3691452" cy="135203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38" name="Line 145"/>
          <p:cNvSpPr>
            <a:spLocks noChangeShapeType="1"/>
          </p:cNvSpPr>
          <p:nvPr/>
        </p:nvSpPr>
        <p:spPr bwMode="auto">
          <a:xfrm>
            <a:off x="4764444" y="2404654"/>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239" name="Line 147"/>
          <p:cNvSpPr>
            <a:spLocks noChangeShapeType="1"/>
          </p:cNvSpPr>
          <p:nvPr/>
        </p:nvSpPr>
        <p:spPr bwMode="auto">
          <a:xfrm>
            <a:off x="4764444" y="2656937"/>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240" name="Line 149"/>
          <p:cNvSpPr>
            <a:spLocks noChangeShapeType="1"/>
          </p:cNvSpPr>
          <p:nvPr/>
        </p:nvSpPr>
        <p:spPr bwMode="auto">
          <a:xfrm>
            <a:off x="4764444" y="3749965"/>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241" name="Line 151"/>
          <p:cNvSpPr>
            <a:spLocks noChangeShapeType="1"/>
          </p:cNvSpPr>
          <p:nvPr/>
        </p:nvSpPr>
        <p:spPr bwMode="auto">
          <a:xfrm>
            <a:off x="4764444" y="3470232"/>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242" name="Line 153"/>
          <p:cNvSpPr>
            <a:spLocks noChangeShapeType="1"/>
          </p:cNvSpPr>
          <p:nvPr/>
        </p:nvSpPr>
        <p:spPr bwMode="auto">
          <a:xfrm>
            <a:off x="4764444" y="3206041"/>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243" name="Line 155"/>
          <p:cNvSpPr>
            <a:spLocks noChangeShapeType="1"/>
          </p:cNvSpPr>
          <p:nvPr/>
        </p:nvSpPr>
        <p:spPr bwMode="auto">
          <a:xfrm>
            <a:off x="4764444" y="2941849"/>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244" name="Line 163"/>
          <p:cNvSpPr>
            <a:spLocks noChangeShapeType="1"/>
          </p:cNvSpPr>
          <p:nvPr/>
        </p:nvSpPr>
        <p:spPr bwMode="auto">
          <a:xfrm flipV="1">
            <a:off x="4846644"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45" name="Line 164"/>
          <p:cNvSpPr>
            <a:spLocks noChangeShapeType="1"/>
          </p:cNvSpPr>
          <p:nvPr/>
        </p:nvSpPr>
        <p:spPr bwMode="auto">
          <a:xfrm flipV="1">
            <a:off x="5380490"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46" name="Line 165"/>
          <p:cNvSpPr>
            <a:spLocks noChangeShapeType="1"/>
          </p:cNvSpPr>
          <p:nvPr/>
        </p:nvSpPr>
        <p:spPr bwMode="auto">
          <a:xfrm>
            <a:off x="5904101"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47" name="Line 166"/>
          <p:cNvSpPr>
            <a:spLocks noChangeShapeType="1"/>
          </p:cNvSpPr>
          <p:nvPr/>
        </p:nvSpPr>
        <p:spPr bwMode="auto">
          <a:xfrm>
            <a:off x="6427711"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48" name="Line 167"/>
          <p:cNvSpPr>
            <a:spLocks noChangeShapeType="1"/>
          </p:cNvSpPr>
          <p:nvPr/>
        </p:nvSpPr>
        <p:spPr bwMode="auto">
          <a:xfrm>
            <a:off x="6942594"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49" name="Line 168"/>
          <p:cNvSpPr>
            <a:spLocks noChangeShapeType="1"/>
          </p:cNvSpPr>
          <p:nvPr/>
        </p:nvSpPr>
        <p:spPr bwMode="auto">
          <a:xfrm>
            <a:off x="7474931"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50" name="Line 169"/>
          <p:cNvSpPr>
            <a:spLocks noChangeShapeType="1"/>
          </p:cNvSpPr>
          <p:nvPr/>
        </p:nvSpPr>
        <p:spPr bwMode="auto">
          <a:xfrm>
            <a:off x="8015996"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51" name="Line 170"/>
          <p:cNvSpPr>
            <a:spLocks noChangeShapeType="1"/>
          </p:cNvSpPr>
          <p:nvPr/>
        </p:nvSpPr>
        <p:spPr bwMode="auto">
          <a:xfrm>
            <a:off x="8533967"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52" name="Text Box 88"/>
          <p:cNvSpPr txBox="1">
            <a:spLocks noChangeArrowheads="1"/>
          </p:cNvSpPr>
          <p:nvPr/>
        </p:nvSpPr>
        <p:spPr bwMode="auto">
          <a:xfrm>
            <a:off x="4788569" y="3794184"/>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a:solidFill>
                  <a:srgbClr val="4D4D4D"/>
                </a:solidFill>
                <a:latin typeface="Arial" panose="020B0604020202020204" pitchFamily="34" charset="0"/>
                <a:cs typeface="Arial" panose="020B0604020202020204" pitchFamily="34" charset="0"/>
              </a:rPr>
              <a:t>0</a:t>
            </a:r>
          </a:p>
        </p:txBody>
      </p:sp>
      <p:sp>
        <p:nvSpPr>
          <p:cNvPr id="253" name="Text Box 88"/>
          <p:cNvSpPr txBox="1">
            <a:spLocks noChangeArrowheads="1"/>
          </p:cNvSpPr>
          <p:nvPr/>
        </p:nvSpPr>
        <p:spPr bwMode="auto">
          <a:xfrm>
            <a:off x="5321852" y="3794184"/>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3</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54" name="Text Box 88"/>
          <p:cNvSpPr txBox="1">
            <a:spLocks noChangeArrowheads="1"/>
          </p:cNvSpPr>
          <p:nvPr/>
        </p:nvSpPr>
        <p:spPr bwMode="auto">
          <a:xfrm>
            <a:off x="5842987" y="3794184"/>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6</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55" name="Text Box 88"/>
          <p:cNvSpPr txBox="1">
            <a:spLocks noChangeArrowheads="1"/>
          </p:cNvSpPr>
          <p:nvPr/>
        </p:nvSpPr>
        <p:spPr bwMode="auto">
          <a:xfrm>
            <a:off x="6366941" y="3794184"/>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9</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56" name="Text Box 88"/>
          <p:cNvSpPr txBox="1">
            <a:spLocks noChangeArrowheads="1"/>
          </p:cNvSpPr>
          <p:nvPr/>
        </p:nvSpPr>
        <p:spPr bwMode="auto">
          <a:xfrm>
            <a:off x="6865444" y="3794184"/>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12</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57" name="Text Box 88"/>
          <p:cNvSpPr txBox="1">
            <a:spLocks noChangeArrowheads="1"/>
          </p:cNvSpPr>
          <p:nvPr/>
        </p:nvSpPr>
        <p:spPr bwMode="auto">
          <a:xfrm>
            <a:off x="7399846" y="3794184"/>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15</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58" name="Text Box 88"/>
          <p:cNvSpPr txBox="1">
            <a:spLocks noChangeArrowheads="1"/>
          </p:cNvSpPr>
          <p:nvPr/>
        </p:nvSpPr>
        <p:spPr bwMode="auto">
          <a:xfrm>
            <a:off x="7943645" y="3794184"/>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18</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59" name="Text Box 88"/>
          <p:cNvSpPr txBox="1">
            <a:spLocks noChangeArrowheads="1"/>
          </p:cNvSpPr>
          <p:nvPr/>
        </p:nvSpPr>
        <p:spPr bwMode="auto">
          <a:xfrm>
            <a:off x="8457334" y="3794184"/>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solidFill>
                  <a:srgbClr val="4D4D4D"/>
                </a:solidFill>
                <a:latin typeface="Arial" panose="020B0604020202020204" pitchFamily="34" charset="0"/>
                <a:cs typeface="Arial" panose="020B0604020202020204" pitchFamily="34" charset="0"/>
              </a:rPr>
              <a:t>21</a:t>
            </a:r>
            <a:endParaRPr lang="en-GB" altLang="en-US" sz="800" b="1" dirty="0">
              <a:solidFill>
                <a:srgbClr val="4D4D4D"/>
              </a:solidFill>
              <a:latin typeface="Arial" panose="020B0604020202020204" pitchFamily="34" charset="0"/>
              <a:cs typeface="Arial" panose="020B0604020202020204" pitchFamily="34" charset="0"/>
            </a:endParaRPr>
          </a:p>
        </p:txBody>
      </p:sp>
      <p:sp>
        <p:nvSpPr>
          <p:cNvPr id="260" name="Rectangle 259"/>
          <p:cNvSpPr/>
          <p:nvPr/>
        </p:nvSpPr>
        <p:spPr>
          <a:xfrm>
            <a:off x="5798779" y="3246296"/>
            <a:ext cx="1414221" cy="235455"/>
          </a:xfrm>
          <a:prstGeom prst="rect">
            <a:avLst/>
          </a:prstGeom>
        </p:spPr>
        <p:txBody>
          <a:bodyPr wrap="square">
            <a:spAutoFit/>
          </a:bodyPr>
          <a:lstStyle/>
          <a:p>
            <a:r>
              <a:rPr lang="en-GB" sz="800" dirty="0" smtClean="0">
                <a:solidFill>
                  <a:srgbClr val="4D4D4D"/>
                </a:solidFill>
                <a:latin typeface="Arial" panose="020B0604020202020204" pitchFamily="34" charset="0"/>
                <a:cs typeface="Arial" panose="020B0604020202020204" pitchFamily="34" charset="0"/>
              </a:rPr>
              <a:t>Nivolumab</a:t>
            </a:r>
            <a:br>
              <a:rPr lang="en-GB" sz="800" dirty="0" smtClean="0">
                <a:solidFill>
                  <a:srgbClr val="4D4D4D"/>
                </a:solidFill>
                <a:latin typeface="Arial" panose="020B0604020202020204" pitchFamily="34" charset="0"/>
                <a:cs typeface="Arial" panose="020B0604020202020204" pitchFamily="34" charset="0"/>
              </a:rPr>
            </a:br>
            <a:endParaRPr lang="en-GB" sz="800" dirty="0">
              <a:solidFill>
                <a:srgbClr val="4D4D4D"/>
              </a:solidFill>
              <a:latin typeface="Arial" panose="020B0604020202020204" pitchFamily="34" charset="0"/>
              <a:cs typeface="Arial" panose="020B0604020202020204" pitchFamily="34" charset="0"/>
            </a:endParaRPr>
          </a:p>
          <a:p>
            <a:r>
              <a:rPr lang="en-GB" sz="800" dirty="0">
                <a:solidFill>
                  <a:srgbClr val="4D4D4D"/>
                </a:solidFill>
                <a:latin typeface="Arial" panose="020B0604020202020204" pitchFamily="34" charset="0"/>
                <a:cs typeface="Arial" panose="020B0604020202020204" pitchFamily="34" charset="0"/>
              </a:rPr>
              <a:t>Nivolumab </a:t>
            </a:r>
            <a:r>
              <a:rPr lang="en-GB" sz="800" dirty="0" smtClean="0">
                <a:solidFill>
                  <a:srgbClr val="4D4D4D"/>
                </a:solidFill>
                <a:latin typeface="Arial" panose="020B0604020202020204" pitchFamily="34" charset="0"/>
                <a:cs typeface="Arial" panose="020B0604020202020204" pitchFamily="34" charset="0"/>
              </a:rPr>
              <a:t>+ Ipilimumab</a:t>
            </a:r>
            <a:endParaRPr lang="en-GB" sz="800" dirty="0">
              <a:solidFill>
                <a:srgbClr val="4D4D4D"/>
              </a:solidFill>
              <a:latin typeface="Arial" panose="020B0604020202020204" pitchFamily="34" charset="0"/>
              <a:cs typeface="Arial" panose="020B0604020202020204" pitchFamily="34" charset="0"/>
            </a:endParaRPr>
          </a:p>
        </p:txBody>
      </p:sp>
      <p:cxnSp>
        <p:nvCxnSpPr>
          <p:cNvPr id="261" name="Straight Connector 260"/>
          <p:cNvCxnSpPr/>
          <p:nvPr/>
        </p:nvCxnSpPr>
        <p:spPr>
          <a:xfrm>
            <a:off x="5468376" y="3364023"/>
            <a:ext cx="31958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62" name="Straight Connector 261"/>
          <p:cNvCxnSpPr/>
          <p:nvPr/>
        </p:nvCxnSpPr>
        <p:spPr>
          <a:xfrm>
            <a:off x="5477761" y="3609335"/>
            <a:ext cx="31958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263" name="Isosceles Triangle 262"/>
          <p:cNvSpPr>
            <a:spLocks noChangeAspect="1"/>
          </p:cNvSpPr>
          <p:nvPr/>
        </p:nvSpPr>
        <p:spPr>
          <a:xfrm>
            <a:off x="8463059"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4" name="Isosceles Triangle 263"/>
          <p:cNvSpPr>
            <a:spLocks noChangeAspect="1"/>
          </p:cNvSpPr>
          <p:nvPr/>
        </p:nvSpPr>
        <p:spPr>
          <a:xfrm>
            <a:off x="8248894"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5" name="Isosceles Triangle 264"/>
          <p:cNvSpPr>
            <a:spLocks noChangeAspect="1"/>
          </p:cNvSpPr>
          <p:nvPr/>
        </p:nvSpPr>
        <p:spPr>
          <a:xfrm>
            <a:off x="8132927"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6" name="Isosceles Triangle 265"/>
          <p:cNvSpPr>
            <a:spLocks noChangeAspect="1"/>
          </p:cNvSpPr>
          <p:nvPr/>
        </p:nvSpPr>
        <p:spPr>
          <a:xfrm>
            <a:off x="8062019"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7" name="Isosceles Triangle 266"/>
          <p:cNvSpPr>
            <a:spLocks noChangeAspect="1"/>
          </p:cNvSpPr>
          <p:nvPr/>
        </p:nvSpPr>
        <p:spPr>
          <a:xfrm>
            <a:off x="7985573"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8" name="Isosceles Triangle 267"/>
          <p:cNvSpPr>
            <a:spLocks noChangeAspect="1"/>
          </p:cNvSpPr>
          <p:nvPr/>
        </p:nvSpPr>
        <p:spPr>
          <a:xfrm>
            <a:off x="5624253" y="2633649"/>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9" name="Isosceles Triangle 268"/>
          <p:cNvSpPr>
            <a:spLocks noChangeAspect="1"/>
          </p:cNvSpPr>
          <p:nvPr/>
        </p:nvSpPr>
        <p:spPr>
          <a:xfrm>
            <a:off x="5588799" y="2593382"/>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0" name="Isosceles Triangle 269"/>
          <p:cNvSpPr>
            <a:spLocks noChangeAspect="1"/>
          </p:cNvSpPr>
          <p:nvPr/>
        </p:nvSpPr>
        <p:spPr>
          <a:xfrm>
            <a:off x="5570879" y="2578868"/>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1" name="Isosceles Triangle 270"/>
          <p:cNvSpPr>
            <a:spLocks noChangeAspect="1"/>
          </p:cNvSpPr>
          <p:nvPr/>
        </p:nvSpPr>
        <p:spPr>
          <a:xfrm>
            <a:off x="5518949" y="2540679"/>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2" name="Isosceles Triangle 271"/>
          <p:cNvSpPr>
            <a:spLocks noChangeAspect="1"/>
          </p:cNvSpPr>
          <p:nvPr/>
        </p:nvSpPr>
        <p:spPr>
          <a:xfrm>
            <a:off x="4958003" y="2361720"/>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3" name="Isosceles Triangle 272"/>
          <p:cNvSpPr>
            <a:spLocks noChangeAspect="1"/>
          </p:cNvSpPr>
          <p:nvPr/>
        </p:nvSpPr>
        <p:spPr>
          <a:xfrm>
            <a:off x="5407167" y="2528914"/>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4" name="Isosceles Triangle 273"/>
          <p:cNvSpPr>
            <a:spLocks noChangeAspect="1"/>
          </p:cNvSpPr>
          <p:nvPr/>
        </p:nvSpPr>
        <p:spPr>
          <a:xfrm>
            <a:off x="5352881" y="2490065"/>
            <a:ext cx="70908" cy="59199"/>
          </a:xfrm>
          <a:prstGeom prst="triangl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5" name="Isosceles Triangle 274"/>
          <p:cNvSpPr>
            <a:spLocks noChangeAspect="1"/>
          </p:cNvSpPr>
          <p:nvPr/>
        </p:nvSpPr>
        <p:spPr>
          <a:xfrm>
            <a:off x="5095587" y="237397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6" name="Isosceles Triangle 275"/>
          <p:cNvSpPr>
            <a:spLocks noChangeAspect="1"/>
          </p:cNvSpPr>
          <p:nvPr/>
        </p:nvSpPr>
        <p:spPr>
          <a:xfrm>
            <a:off x="4882698" y="2328143"/>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7" name="Isosceles Triangle 276"/>
          <p:cNvSpPr>
            <a:spLocks noChangeAspect="1"/>
          </p:cNvSpPr>
          <p:nvPr/>
        </p:nvSpPr>
        <p:spPr>
          <a:xfrm>
            <a:off x="5024679" y="236962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8" name="Isosceles Triangle 277"/>
          <p:cNvSpPr>
            <a:spLocks noChangeAspect="1"/>
          </p:cNvSpPr>
          <p:nvPr/>
        </p:nvSpPr>
        <p:spPr>
          <a:xfrm>
            <a:off x="5290557" y="2474985"/>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9" name="Rectangle 278"/>
          <p:cNvSpPr>
            <a:spLocks noChangeAspect="1"/>
          </p:cNvSpPr>
          <p:nvPr/>
        </p:nvSpPr>
        <p:spPr>
          <a:xfrm rot="2700000">
            <a:off x="6459649" y="2573582"/>
            <a:ext cx="39466" cy="3672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0" name="Rectangle 279"/>
          <p:cNvSpPr>
            <a:spLocks noChangeAspect="1"/>
          </p:cNvSpPr>
          <p:nvPr/>
        </p:nvSpPr>
        <p:spPr>
          <a:xfrm rot="2700000">
            <a:off x="6476113"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1" name="Rectangle 280"/>
          <p:cNvSpPr>
            <a:spLocks noChangeAspect="1"/>
          </p:cNvSpPr>
          <p:nvPr/>
        </p:nvSpPr>
        <p:spPr>
          <a:xfrm rot="2700000">
            <a:off x="6244502"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2" name="Rectangle 281"/>
          <p:cNvSpPr>
            <a:spLocks noChangeAspect="1"/>
          </p:cNvSpPr>
          <p:nvPr/>
        </p:nvSpPr>
        <p:spPr>
          <a:xfrm rot="2700000">
            <a:off x="6301474"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3" name="Rectangle 282"/>
          <p:cNvSpPr>
            <a:spLocks noChangeAspect="1"/>
          </p:cNvSpPr>
          <p:nvPr/>
        </p:nvSpPr>
        <p:spPr>
          <a:xfrm rot="2700000">
            <a:off x="6015606"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4" name="Rectangle 283"/>
          <p:cNvSpPr>
            <a:spLocks noChangeAspect="1"/>
          </p:cNvSpPr>
          <p:nvPr/>
        </p:nvSpPr>
        <p:spPr>
          <a:xfrm rot="2700000">
            <a:off x="6369974"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5" name="Rectangle 284"/>
          <p:cNvSpPr>
            <a:spLocks noChangeAspect="1"/>
          </p:cNvSpPr>
          <p:nvPr/>
        </p:nvSpPr>
        <p:spPr>
          <a:xfrm rot="2700000">
            <a:off x="6187395"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6" name="Rectangle 285"/>
          <p:cNvSpPr>
            <a:spLocks noChangeAspect="1"/>
          </p:cNvSpPr>
          <p:nvPr/>
        </p:nvSpPr>
        <p:spPr>
          <a:xfrm rot="2700000">
            <a:off x="5933335"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7" name="Freeform 2"/>
          <p:cNvSpPr>
            <a:spLocks/>
          </p:cNvSpPr>
          <p:nvPr/>
        </p:nvSpPr>
        <p:spPr bwMode="auto">
          <a:xfrm>
            <a:off x="4910308" y="2373976"/>
            <a:ext cx="3555975" cy="710318"/>
          </a:xfrm>
          <a:custGeom>
            <a:avLst/>
            <a:gdLst>
              <a:gd name="T0" fmla="*/ 558 w 558"/>
              <a:gd name="T1" fmla="*/ 103 h 103"/>
              <a:gd name="T2" fmla="*/ 462 w 558"/>
              <a:gd name="T3" fmla="*/ 103 h 103"/>
              <a:gd name="T4" fmla="*/ 462 w 558"/>
              <a:gd name="T5" fmla="*/ 83 h 103"/>
              <a:gd name="T6" fmla="*/ 442 w 558"/>
              <a:gd name="T7" fmla="*/ 83 h 103"/>
              <a:gd name="T8" fmla="*/ 442 w 558"/>
              <a:gd name="T9" fmla="*/ 70 h 103"/>
              <a:gd name="T10" fmla="*/ 233 w 558"/>
              <a:gd name="T11" fmla="*/ 70 h 103"/>
              <a:gd name="T12" fmla="*/ 233 w 558"/>
              <a:gd name="T13" fmla="*/ 64 h 103"/>
              <a:gd name="T14" fmla="*/ 225 w 558"/>
              <a:gd name="T15" fmla="*/ 64 h 103"/>
              <a:gd name="T16" fmla="*/ 225 w 558"/>
              <a:gd name="T17" fmla="*/ 58 h 103"/>
              <a:gd name="T18" fmla="*/ 204 w 558"/>
              <a:gd name="T19" fmla="*/ 58 h 103"/>
              <a:gd name="T20" fmla="*/ 204 w 558"/>
              <a:gd name="T21" fmla="*/ 51 h 103"/>
              <a:gd name="T22" fmla="*/ 123 w 558"/>
              <a:gd name="T23" fmla="*/ 51 h 103"/>
              <a:gd name="T24" fmla="*/ 123 w 558"/>
              <a:gd name="T25" fmla="*/ 45 h 103"/>
              <a:gd name="T26" fmla="*/ 117 w 558"/>
              <a:gd name="T27" fmla="*/ 45 h 103"/>
              <a:gd name="T28" fmla="*/ 117 w 558"/>
              <a:gd name="T29" fmla="*/ 38 h 103"/>
              <a:gd name="T30" fmla="*/ 111 w 558"/>
              <a:gd name="T31" fmla="*/ 38 h 103"/>
              <a:gd name="T32" fmla="*/ 111 w 558"/>
              <a:gd name="T33" fmla="*/ 33 h 103"/>
              <a:gd name="T34" fmla="*/ 87 w 558"/>
              <a:gd name="T35" fmla="*/ 33 h 103"/>
              <a:gd name="T36" fmla="*/ 87 w 558"/>
              <a:gd name="T37" fmla="*/ 28 h 103"/>
              <a:gd name="T38" fmla="*/ 79 w 558"/>
              <a:gd name="T39" fmla="*/ 28 h 103"/>
              <a:gd name="T40" fmla="*/ 79 w 558"/>
              <a:gd name="T41" fmla="*/ 20 h 103"/>
              <a:gd name="T42" fmla="*/ 63 w 558"/>
              <a:gd name="T43" fmla="*/ 20 h 103"/>
              <a:gd name="T44" fmla="*/ 63 w 558"/>
              <a:gd name="T45" fmla="*/ 15 h 103"/>
              <a:gd name="T46" fmla="*/ 52 w 558"/>
              <a:gd name="T47" fmla="*/ 15 h 103"/>
              <a:gd name="T48" fmla="*/ 52 w 558"/>
              <a:gd name="T49" fmla="*/ 12 h 103"/>
              <a:gd name="T50" fmla="*/ 43 w 558"/>
              <a:gd name="T51" fmla="*/ 12 h 103"/>
              <a:gd name="T52" fmla="*/ 36 w 558"/>
              <a:gd name="T53" fmla="*/ 12 h 103"/>
              <a:gd name="T54" fmla="*/ 36 w 558"/>
              <a:gd name="T55" fmla="*/ 7 h 103"/>
              <a:gd name="T56" fmla="*/ 22 w 558"/>
              <a:gd name="T57" fmla="*/ 7 h 103"/>
              <a:gd name="T58" fmla="*/ 22 w 558"/>
              <a:gd name="T59" fmla="*/ 4 h 103"/>
              <a:gd name="T60" fmla="*/ 7 w 558"/>
              <a:gd name="T61" fmla="*/ 4 h 103"/>
              <a:gd name="T62" fmla="*/ 7 w 558"/>
              <a:gd name="T63" fmla="*/ 0 h 103"/>
              <a:gd name="T64" fmla="*/ 0 w 558"/>
              <a:gd name="T6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8" h="103">
                <a:moveTo>
                  <a:pt x="558" y="103"/>
                </a:moveTo>
                <a:lnTo>
                  <a:pt x="462" y="103"/>
                </a:lnTo>
                <a:lnTo>
                  <a:pt x="462" y="83"/>
                </a:lnTo>
                <a:lnTo>
                  <a:pt x="442" y="83"/>
                </a:lnTo>
                <a:lnTo>
                  <a:pt x="442" y="70"/>
                </a:lnTo>
                <a:lnTo>
                  <a:pt x="233" y="70"/>
                </a:lnTo>
                <a:lnTo>
                  <a:pt x="233" y="64"/>
                </a:lnTo>
                <a:lnTo>
                  <a:pt x="225" y="64"/>
                </a:lnTo>
                <a:lnTo>
                  <a:pt x="225" y="58"/>
                </a:lnTo>
                <a:lnTo>
                  <a:pt x="204" y="58"/>
                </a:lnTo>
                <a:lnTo>
                  <a:pt x="204" y="51"/>
                </a:lnTo>
                <a:lnTo>
                  <a:pt x="123" y="51"/>
                </a:lnTo>
                <a:lnTo>
                  <a:pt x="123" y="45"/>
                </a:lnTo>
                <a:lnTo>
                  <a:pt x="117" y="45"/>
                </a:lnTo>
                <a:lnTo>
                  <a:pt x="117" y="38"/>
                </a:lnTo>
                <a:lnTo>
                  <a:pt x="111" y="38"/>
                </a:lnTo>
                <a:lnTo>
                  <a:pt x="111" y="33"/>
                </a:lnTo>
                <a:lnTo>
                  <a:pt x="87" y="33"/>
                </a:lnTo>
                <a:lnTo>
                  <a:pt x="87" y="28"/>
                </a:lnTo>
                <a:lnTo>
                  <a:pt x="79" y="28"/>
                </a:lnTo>
                <a:lnTo>
                  <a:pt x="79" y="20"/>
                </a:lnTo>
                <a:lnTo>
                  <a:pt x="63" y="20"/>
                </a:lnTo>
                <a:lnTo>
                  <a:pt x="63" y="15"/>
                </a:lnTo>
                <a:lnTo>
                  <a:pt x="52" y="15"/>
                </a:lnTo>
                <a:lnTo>
                  <a:pt x="52" y="12"/>
                </a:lnTo>
                <a:lnTo>
                  <a:pt x="43" y="12"/>
                </a:lnTo>
                <a:lnTo>
                  <a:pt x="36" y="12"/>
                </a:lnTo>
                <a:lnTo>
                  <a:pt x="36" y="7"/>
                </a:lnTo>
                <a:lnTo>
                  <a:pt x="22" y="7"/>
                </a:lnTo>
                <a:lnTo>
                  <a:pt x="22" y="4"/>
                </a:lnTo>
                <a:lnTo>
                  <a:pt x="7" y="4"/>
                </a:lnTo>
                <a:lnTo>
                  <a:pt x="7" y="0"/>
                </a:lnTo>
                <a:lnTo>
                  <a:pt x="0" y="0"/>
                </a:lnTo>
              </a:path>
            </a:pathLst>
          </a:custGeom>
          <a:noFill/>
          <a:ln w="12700">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Freeform 3"/>
          <p:cNvSpPr>
            <a:spLocks/>
          </p:cNvSpPr>
          <p:nvPr/>
        </p:nvSpPr>
        <p:spPr bwMode="auto">
          <a:xfrm>
            <a:off x="4924881" y="2379197"/>
            <a:ext cx="1637788" cy="220681"/>
          </a:xfrm>
          <a:custGeom>
            <a:avLst/>
            <a:gdLst>
              <a:gd name="T0" fmla="*/ 257 w 257"/>
              <a:gd name="T1" fmla="*/ 32 h 32"/>
              <a:gd name="T2" fmla="*/ 132 w 257"/>
              <a:gd name="T3" fmla="*/ 32 h 32"/>
              <a:gd name="T4" fmla="*/ 132 w 257"/>
              <a:gd name="T5" fmla="*/ 16 h 32"/>
              <a:gd name="T6" fmla="*/ 61 w 257"/>
              <a:gd name="T7" fmla="*/ 16 h 32"/>
              <a:gd name="T8" fmla="*/ 61 w 257"/>
              <a:gd name="T9" fmla="*/ 14 h 32"/>
              <a:gd name="T10" fmla="*/ 48 w 257"/>
              <a:gd name="T11" fmla="*/ 14 h 32"/>
              <a:gd name="T12" fmla="*/ 48 w 257"/>
              <a:gd name="T13" fmla="*/ 10 h 32"/>
              <a:gd name="T14" fmla="*/ 6 w 257"/>
              <a:gd name="T15" fmla="*/ 10 h 32"/>
              <a:gd name="T16" fmla="*/ 6 w 257"/>
              <a:gd name="T17" fmla="*/ 0 h 32"/>
              <a:gd name="T18" fmla="*/ 0 w 257"/>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32">
                <a:moveTo>
                  <a:pt x="257" y="32"/>
                </a:moveTo>
                <a:lnTo>
                  <a:pt x="132" y="32"/>
                </a:lnTo>
                <a:lnTo>
                  <a:pt x="132" y="16"/>
                </a:lnTo>
                <a:lnTo>
                  <a:pt x="61" y="16"/>
                </a:lnTo>
                <a:lnTo>
                  <a:pt x="61" y="14"/>
                </a:lnTo>
                <a:lnTo>
                  <a:pt x="48" y="14"/>
                </a:lnTo>
                <a:lnTo>
                  <a:pt x="48" y="10"/>
                </a:lnTo>
                <a:lnTo>
                  <a:pt x="6" y="10"/>
                </a:lnTo>
                <a:lnTo>
                  <a:pt x="6" y="0"/>
                </a:lnTo>
                <a:lnTo>
                  <a:pt x="0" y="0"/>
                </a:lnTo>
              </a:path>
            </a:pathLst>
          </a:cu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Isosceles Triangle 288"/>
          <p:cNvSpPr>
            <a:spLocks noChangeAspect="1"/>
          </p:cNvSpPr>
          <p:nvPr/>
        </p:nvSpPr>
        <p:spPr>
          <a:xfrm>
            <a:off x="7224785" y="2816114"/>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0" name="Isosceles Triangle 289"/>
          <p:cNvSpPr>
            <a:spLocks noChangeAspect="1"/>
          </p:cNvSpPr>
          <p:nvPr/>
        </p:nvSpPr>
        <p:spPr>
          <a:xfrm>
            <a:off x="7173871" y="2816114"/>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1" name="Isosceles Triangle 290"/>
          <p:cNvSpPr>
            <a:spLocks noChangeAspect="1"/>
          </p:cNvSpPr>
          <p:nvPr/>
        </p:nvSpPr>
        <p:spPr>
          <a:xfrm>
            <a:off x="7116763" y="281626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2" name="Isosceles Triangle 291"/>
          <p:cNvSpPr>
            <a:spLocks noChangeAspect="1"/>
          </p:cNvSpPr>
          <p:nvPr/>
        </p:nvSpPr>
        <p:spPr>
          <a:xfrm>
            <a:off x="6972469" y="2816568"/>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3" name="Isosceles Triangle 292"/>
          <p:cNvSpPr>
            <a:spLocks noChangeAspect="1"/>
          </p:cNvSpPr>
          <p:nvPr/>
        </p:nvSpPr>
        <p:spPr>
          <a:xfrm>
            <a:off x="6699395" y="2821077"/>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4" name="Isosceles Triangle 293"/>
          <p:cNvSpPr>
            <a:spLocks noChangeAspect="1"/>
          </p:cNvSpPr>
          <p:nvPr/>
        </p:nvSpPr>
        <p:spPr>
          <a:xfrm>
            <a:off x="7295693" y="2812180"/>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5" name="Isosceles Triangle 294"/>
          <p:cNvSpPr>
            <a:spLocks noChangeAspect="1"/>
          </p:cNvSpPr>
          <p:nvPr/>
        </p:nvSpPr>
        <p:spPr>
          <a:xfrm>
            <a:off x="7366601" y="280824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6" name="Isosceles Triangle 295"/>
          <p:cNvSpPr>
            <a:spLocks noChangeAspect="1"/>
          </p:cNvSpPr>
          <p:nvPr/>
        </p:nvSpPr>
        <p:spPr>
          <a:xfrm>
            <a:off x="7624048" y="2813029"/>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7" name="Isosceles Triangle 296"/>
          <p:cNvSpPr>
            <a:spLocks noChangeAspect="1"/>
          </p:cNvSpPr>
          <p:nvPr/>
        </p:nvSpPr>
        <p:spPr>
          <a:xfrm>
            <a:off x="7661842" y="2813061"/>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8" name="Isosceles Triangle 297"/>
          <p:cNvSpPr>
            <a:spLocks noChangeAspect="1"/>
          </p:cNvSpPr>
          <p:nvPr/>
        </p:nvSpPr>
        <p:spPr>
          <a:xfrm>
            <a:off x="7795387" y="2914677"/>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9" name="Isosceles Triangle 298"/>
          <p:cNvSpPr>
            <a:spLocks noChangeAspect="1"/>
          </p:cNvSpPr>
          <p:nvPr/>
        </p:nvSpPr>
        <p:spPr>
          <a:xfrm>
            <a:off x="7724479" y="2914677"/>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0" name="Rectangle 299"/>
          <p:cNvSpPr>
            <a:spLocks noChangeAspect="1"/>
          </p:cNvSpPr>
          <p:nvPr/>
        </p:nvSpPr>
        <p:spPr>
          <a:xfrm rot="2700000">
            <a:off x="5886866"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1" name="Rectangle 300"/>
          <p:cNvSpPr>
            <a:spLocks noChangeAspect="1"/>
          </p:cNvSpPr>
          <p:nvPr/>
        </p:nvSpPr>
        <p:spPr>
          <a:xfrm rot="2700000">
            <a:off x="5647350" y="2477400"/>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2" name="Rectangle 301"/>
          <p:cNvSpPr>
            <a:spLocks noChangeAspect="1"/>
          </p:cNvSpPr>
          <p:nvPr/>
        </p:nvSpPr>
        <p:spPr>
          <a:xfrm rot="2700000">
            <a:off x="5602408" y="2477399"/>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3" name="Rectangle 302"/>
          <p:cNvSpPr>
            <a:spLocks noChangeAspect="1"/>
          </p:cNvSpPr>
          <p:nvPr/>
        </p:nvSpPr>
        <p:spPr>
          <a:xfrm rot="2700000">
            <a:off x="4888462" y="2389746"/>
            <a:ext cx="26089" cy="2427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aphicFrame>
        <p:nvGraphicFramePr>
          <p:cNvPr id="304" name="Group 88"/>
          <p:cNvGraphicFramePr>
            <a:graphicFrameLocks noGrp="1"/>
          </p:cNvGraphicFramePr>
          <p:nvPr>
            <p:extLst>
              <p:ext uri="{D42A27DB-BD31-4B8C-83A1-F6EECF244321}">
                <p14:modId xmlns:p14="http://schemas.microsoft.com/office/powerpoint/2010/main" val="908602471"/>
              </p:ext>
            </p:extLst>
          </p:nvPr>
        </p:nvGraphicFramePr>
        <p:xfrm>
          <a:off x="1836584" y="1891388"/>
          <a:ext cx="2362200" cy="775612"/>
        </p:xfrm>
        <a:graphic>
          <a:graphicData uri="http://schemas.openxmlformats.org/drawingml/2006/table">
            <a:tbl>
              <a:tblPr firstRow="1" bandRow="1">
                <a:tableStyleId>{69012ECD-51FC-41F1-AA8D-1B2483CD663E}</a:tableStyleId>
              </a:tblPr>
              <a:tblGrid>
                <a:gridCol w="609600"/>
                <a:gridCol w="762000"/>
                <a:gridCol w="990600"/>
              </a:tblGrid>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endParaRPr kumimoji="0" lang="en-US" sz="7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u="none" strike="noStrike" cap="none" normalizeH="0" baseline="0" dirty="0" smtClean="0">
                          <a:ln>
                            <a:noFill/>
                          </a:ln>
                          <a:solidFill>
                            <a:schemeClr val="tx2"/>
                          </a:solidFill>
                          <a:effectLst/>
                        </a:rPr>
                        <a:t>NIVO 3 mg/kg (n=70)</a:t>
                      </a:r>
                      <a:endParaRPr kumimoji="0" lang="en-GB" sz="7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u="none" strike="noStrike" cap="none" normalizeH="0" baseline="0" dirty="0" smtClean="0">
                          <a:ln>
                            <a:noFill/>
                          </a:ln>
                          <a:solidFill>
                            <a:schemeClr val="tx2"/>
                          </a:solidFill>
                          <a:effectLst/>
                        </a:rPr>
                        <a:t>NIVO 3 mg/kg + </a:t>
                      </a:r>
                      <a:br>
                        <a:rPr kumimoji="0" lang="en-GB" sz="700" u="none" strike="noStrike" cap="none" normalizeH="0" baseline="0" dirty="0" smtClean="0">
                          <a:ln>
                            <a:noFill/>
                          </a:ln>
                          <a:solidFill>
                            <a:schemeClr val="tx2"/>
                          </a:solidFill>
                          <a:effectLst/>
                        </a:rPr>
                      </a:br>
                      <a:r>
                        <a:rPr kumimoji="0" lang="en-GB" sz="700" u="none" strike="noStrike" cap="none" normalizeH="0" baseline="0" dirty="0" smtClean="0">
                          <a:ln>
                            <a:noFill/>
                          </a:ln>
                          <a:solidFill>
                            <a:schemeClr val="tx2"/>
                          </a:solidFill>
                          <a:effectLst/>
                        </a:rPr>
                        <a:t>IPI 1 mg/kg (n=30)</a:t>
                      </a:r>
                      <a:endParaRPr kumimoji="0" lang="en-GB" sz="7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Median, m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17.1 (8.6,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NE (3.4,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6-m,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45.9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66.6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305" name="Group 88"/>
          <p:cNvGraphicFramePr>
            <a:graphicFrameLocks noGrp="1"/>
          </p:cNvGraphicFramePr>
          <p:nvPr>
            <p:extLst>
              <p:ext uri="{D42A27DB-BD31-4B8C-83A1-F6EECF244321}">
                <p14:modId xmlns:p14="http://schemas.microsoft.com/office/powerpoint/2010/main" val="501066792"/>
              </p:ext>
            </p:extLst>
          </p:nvPr>
        </p:nvGraphicFramePr>
        <p:xfrm>
          <a:off x="6709763" y="1891388"/>
          <a:ext cx="2362200" cy="775612"/>
        </p:xfrm>
        <a:graphic>
          <a:graphicData uri="http://schemas.openxmlformats.org/drawingml/2006/table">
            <a:tbl>
              <a:tblPr firstRow="1" bandRow="1">
                <a:tableStyleId>{69012ECD-51FC-41F1-AA8D-1B2483CD663E}</a:tableStyleId>
              </a:tblPr>
              <a:tblGrid>
                <a:gridCol w="609600"/>
                <a:gridCol w="762000"/>
                <a:gridCol w="990600"/>
              </a:tblGrid>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endParaRPr kumimoji="0" lang="en-US" sz="7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u="none" strike="noStrike" cap="none" normalizeH="0" baseline="0" dirty="0" smtClean="0">
                          <a:ln>
                            <a:noFill/>
                          </a:ln>
                          <a:solidFill>
                            <a:schemeClr val="tx2"/>
                          </a:solidFill>
                          <a:effectLst/>
                        </a:rPr>
                        <a:t>NIVO 3 mg/kg (n=70)</a:t>
                      </a:r>
                      <a:endParaRPr kumimoji="0" lang="en-GB" sz="7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u="none" strike="noStrike" cap="none" normalizeH="0" baseline="0" dirty="0" smtClean="0">
                          <a:ln>
                            <a:noFill/>
                          </a:ln>
                          <a:solidFill>
                            <a:schemeClr val="tx2"/>
                          </a:solidFill>
                          <a:effectLst/>
                        </a:rPr>
                        <a:t>NIVO 3 mg/kg + </a:t>
                      </a:r>
                      <a:br>
                        <a:rPr kumimoji="0" lang="en-GB" sz="700" u="none" strike="noStrike" cap="none" normalizeH="0" baseline="0" dirty="0" smtClean="0">
                          <a:ln>
                            <a:noFill/>
                          </a:ln>
                          <a:solidFill>
                            <a:schemeClr val="tx2"/>
                          </a:solidFill>
                          <a:effectLst/>
                        </a:rPr>
                      </a:br>
                      <a:r>
                        <a:rPr kumimoji="0" lang="en-GB" sz="700" u="none" strike="noStrike" cap="none" normalizeH="0" baseline="0" dirty="0" smtClean="0">
                          <a:ln>
                            <a:noFill/>
                          </a:ln>
                          <a:solidFill>
                            <a:schemeClr val="tx2"/>
                          </a:solidFill>
                          <a:effectLst/>
                        </a:rPr>
                        <a:t>IPI 1 mg/kg (n=30)</a:t>
                      </a:r>
                      <a:endParaRPr kumimoji="0" lang="en-GB" sz="7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Median, m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17.1 (8.6,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NE (NE,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6-m,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75.0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85.1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107849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smtClean="0"/>
              <a:t>Key results (continued)</a:t>
            </a:r>
          </a:p>
          <a:p>
            <a:pPr marL="0" indent="0">
              <a:buNone/>
            </a:pPr>
            <a:endParaRPr lang="en-GB" dirty="0" smtClean="0"/>
          </a:p>
          <a:p>
            <a:endParaRPr lang="en-GB" dirty="0" smtClean="0"/>
          </a:p>
          <a:p>
            <a:endParaRPr lang="en-GB" dirty="0" smtClean="0"/>
          </a:p>
          <a:p>
            <a:endParaRPr lang="en-GB" dirty="0" smtClean="0"/>
          </a:p>
          <a:p>
            <a:endParaRPr lang="en-GB" dirty="0"/>
          </a:p>
          <a:p>
            <a:endParaRPr lang="en-GB" dirty="0" smtClean="0"/>
          </a:p>
          <a:p>
            <a:endParaRPr lang="en-GB" dirty="0"/>
          </a:p>
          <a:p>
            <a:endParaRPr lang="en-GB" dirty="0"/>
          </a:p>
          <a:p>
            <a:endParaRPr lang="en-GB" dirty="0" smtClean="0"/>
          </a:p>
          <a:p>
            <a:pPr marL="0" indent="0">
              <a:spcBef>
                <a:spcPts val="2000"/>
              </a:spcBef>
              <a:spcAft>
                <a:spcPts val="300"/>
              </a:spcAft>
              <a:buNone/>
            </a:pPr>
            <a:r>
              <a:rPr lang="en-GB" b="1" dirty="0" smtClean="0"/>
              <a:t>Conclusions</a:t>
            </a:r>
            <a:endParaRPr lang="en-GB" b="1" dirty="0"/>
          </a:p>
          <a:p>
            <a:pPr>
              <a:spcAft>
                <a:spcPts val="100"/>
              </a:spcAft>
            </a:pPr>
            <a:r>
              <a:rPr lang="en-GB" b="1" dirty="0" smtClean="0"/>
              <a:t>Nivolumab alone had encouraging activity in patients with MSI-H </a:t>
            </a:r>
            <a:r>
              <a:rPr lang="en-GB" b="1" dirty="0" err="1" smtClean="0"/>
              <a:t>mCRC</a:t>
            </a:r>
            <a:endParaRPr lang="en-GB" b="1" dirty="0" smtClean="0"/>
          </a:p>
          <a:p>
            <a:pPr lvl="1">
              <a:spcAft>
                <a:spcPts val="100"/>
              </a:spcAft>
            </a:pPr>
            <a:r>
              <a:rPr lang="en-GB" b="1" spc="-10" dirty="0" smtClean="0"/>
              <a:t>Nivolumab + ipilimumab also had promising preliminary activity in this population</a:t>
            </a:r>
          </a:p>
          <a:p>
            <a:pPr>
              <a:spcAft>
                <a:spcPts val="100"/>
              </a:spcAft>
            </a:pPr>
            <a:r>
              <a:rPr lang="en-GB" b="1" dirty="0" smtClean="0"/>
              <a:t>Responses to both treatments were durable in patients with MSI-H</a:t>
            </a:r>
          </a:p>
          <a:p>
            <a:pPr>
              <a:spcAft>
                <a:spcPts val="100"/>
              </a:spcAft>
            </a:pPr>
            <a:r>
              <a:rPr lang="en-GB" b="1" dirty="0" smtClean="0"/>
              <a:t>Both treatments had tolerable safety profiles, consistent with previous studies in other solid tumours</a:t>
            </a:r>
          </a:p>
          <a:p>
            <a:pPr>
              <a:spcAft>
                <a:spcPts val="100"/>
              </a:spcAft>
            </a:pPr>
            <a:endParaRPr lang="en-GB" dirty="0" smtClean="0"/>
          </a:p>
        </p:txBody>
      </p:sp>
      <p:sp>
        <p:nvSpPr>
          <p:cNvPr id="4" name="Text Placeholder 3"/>
          <p:cNvSpPr>
            <a:spLocks noGrp="1"/>
          </p:cNvSpPr>
          <p:nvPr>
            <p:ph type="body" sz="quarter" idx="10"/>
          </p:nvPr>
        </p:nvSpPr>
        <p:spPr>
          <a:xfrm>
            <a:off x="365125" y="6324600"/>
            <a:ext cx="4130675" cy="258763"/>
          </a:xfrm>
        </p:spPr>
        <p:txBody>
          <a:bodyPr/>
          <a:lstStyle/>
          <a:p>
            <a:r>
              <a:rPr lang="en-GB" dirty="0"/>
              <a:t>IPI, ipilimumab; </a:t>
            </a:r>
            <a:r>
              <a:rPr lang="en-GB" dirty="0" smtClean="0"/>
              <a:t>NIVO</a:t>
            </a:r>
            <a:r>
              <a:rPr lang="en-GB" dirty="0"/>
              <a:t>, nivolumab</a:t>
            </a:r>
            <a:r>
              <a:rPr lang="en-GB" dirty="0" smtClean="0"/>
              <a:t>.</a:t>
            </a:r>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Overman</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3501</a:t>
            </a:r>
            <a:endParaRPr lang="en-GB" dirty="0"/>
          </a:p>
        </p:txBody>
      </p:sp>
      <p:sp>
        <p:nvSpPr>
          <p:cNvPr id="6" name="Title 5"/>
          <p:cNvSpPr>
            <a:spLocks noGrp="1"/>
          </p:cNvSpPr>
          <p:nvPr>
            <p:ph type="title"/>
          </p:nvPr>
        </p:nvSpPr>
        <p:spPr/>
        <p:txBody>
          <a:bodyPr/>
          <a:lstStyle/>
          <a:p>
            <a:pPr>
              <a:lnSpc>
                <a:spcPct val="90000"/>
              </a:lnSpc>
            </a:pPr>
            <a:r>
              <a:rPr lang="en-GB" dirty="0"/>
              <a:t>3501: Nivolumab ± ipilimumab in treatment (</a:t>
            </a:r>
            <a:r>
              <a:rPr lang="en-GB" dirty="0" err="1"/>
              <a:t>tx</a:t>
            </a:r>
            <a:r>
              <a:rPr lang="en-GB" dirty="0"/>
              <a:t>) of patients (</a:t>
            </a:r>
            <a:r>
              <a:rPr lang="en-GB" dirty="0" err="1"/>
              <a:t>pts</a:t>
            </a:r>
            <a:r>
              <a:rPr lang="en-GB" dirty="0"/>
              <a:t>) with metastatic colorectal cancer (</a:t>
            </a:r>
            <a:r>
              <a:rPr lang="en-GB" dirty="0" err="1"/>
              <a:t>mCRC</a:t>
            </a:r>
            <a:r>
              <a:rPr lang="en-GB" dirty="0"/>
              <a:t>) with and without high microsatellite instability (MSI-H): CheckMate-142 interim results </a:t>
            </a:r>
            <a:r>
              <a:rPr lang="en-GB" dirty="0" smtClean="0"/>
              <a:t/>
            </a:r>
            <a:br>
              <a:rPr lang="en-GB" dirty="0" smtClean="0"/>
            </a:br>
            <a:r>
              <a:rPr lang="en-GB" dirty="0" smtClean="0"/>
              <a:t>– </a:t>
            </a:r>
            <a:r>
              <a:rPr lang="en-US" dirty="0" err="1"/>
              <a:t>Overman</a:t>
            </a:r>
            <a:r>
              <a:rPr lang="en-US" dirty="0"/>
              <a:t> MJ</a:t>
            </a:r>
            <a:r>
              <a:rPr lang="en-GB" dirty="0"/>
              <a:t>, et al</a:t>
            </a:r>
            <a:endParaRPr lang="en-US" dirty="0"/>
          </a:p>
        </p:txBody>
      </p:sp>
      <p:graphicFrame>
        <p:nvGraphicFramePr>
          <p:cNvPr id="7" name="Group 88"/>
          <p:cNvGraphicFramePr>
            <a:graphicFrameLocks noGrp="1"/>
          </p:cNvGraphicFramePr>
          <p:nvPr>
            <p:extLst>
              <p:ext uri="{D42A27DB-BD31-4B8C-83A1-F6EECF244321}">
                <p14:modId xmlns:p14="http://schemas.microsoft.com/office/powerpoint/2010/main" val="3531398525"/>
              </p:ext>
            </p:extLst>
          </p:nvPr>
        </p:nvGraphicFramePr>
        <p:xfrm>
          <a:off x="304800" y="1576443"/>
          <a:ext cx="8458202" cy="2843156"/>
        </p:xfrm>
        <a:graphic>
          <a:graphicData uri="http://schemas.openxmlformats.org/drawingml/2006/table">
            <a:tbl>
              <a:tblPr firstRow="1" bandRow="1">
                <a:tableStyleId>{69012ECD-51FC-41F1-AA8D-1B2483CD663E}</a:tableStyleId>
              </a:tblPr>
              <a:tblGrid>
                <a:gridCol w="2895600"/>
                <a:gridCol w="1219200"/>
                <a:gridCol w="1219200"/>
                <a:gridCol w="1562101"/>
                <a:gridCol w="1562101"/>
              </a:tblGrid>
              <a:tr h="343186">
                <a:tc rowSpan="2">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MSI-H:</a:t>
                      </a:r>
                    </a:p>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AEs in ≥15% of patients, %</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NIVO 3 mg/kg (n=47)</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2"/>
                          </a:solidFill>
                          <a:effectLst/>
                        </a:rPr>
                        <a:t>NIVO 3 mg/kg + IPI 1 mg/kg (n=27)</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tc>
              </a:tr>
              <a:tr h="343186">
                <a:tc vMerge="1">
                  <a:txBody>
                    <a:bodyPr/>
                    <a:lstStyle/>
                    <a:p>
                      <a:endParaRPr lang="en-US"/>
                    </a:p>
                  </a:txBody>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Any grade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3–4</a:t>
                      </a: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Any grade</a:t>
                      </a:r>
                    </a:p>
                  </a:txBody>
                  <a:tcPr anchor="ctr" horzOverflow="overflow">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3–4</a:t>
                      </a:r>
                    </a:p>
                  </a:txBody>
                  <a:tcPr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Any 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Pruritus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Pyrexia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Any discontinuation due to 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463598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3502: </a:t>
            </a:r>
            <a:r>
              <a:rPr lang="en-GB" dirty="0"/>
              <a:t>Clinical activity and safety of cobimetinib (</a:t>
            </a:r>
            <a:r>
              <a:rPr lang="en-GB" dirty="0" err="1"/>
              <a:t>cobi</a:t>
            </a:r>
            <a:r>
              <a:rPr lang="en-GB" dirty="0"/>
              <a:t>) and atezolizumab in colorectal cancer (CRC</a:t>
            </a:r>
            <a:r>
              <a:rPr lang="en-GB" dirty="0" smtClean="0"/>
              <a:t>) </a:t>
            </a:r>
            <a:r>
              <a:rPr lang="en-GB" dirty="0"/>
              <a:t>– </a:t>
            </a:r>
            <a:r>
              <a:rPr lang="en-GB" dirty="0" err="1" smtClean="0"/>
              <a:t>Bendell</a:t>
            </a:r>
            <a:r>
              <a:rPr lang="en-GB" dirty="0" smtClean="0"/>
              <a:t> JC, et </a:t>
            </a:r>
            <a:r>
              <a:rPr lang="en-GB" dirty="0"/>
              <a:t>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investigate the efficacy and safety of cobimetinib</a:t>
            </a:r>
            <a:r>
              <a:rPr lang="en-GB" dirty="0"/>
              <a:t> (MEK inhibitor) </a:t>
            </a:r>
            <a:r>
              <a:rPr lang="en-GB" dirty="0" smtClean="0"/>
              <a:t>+ atezolizumab (anti-PD-L1 </a:t>
            </a:r>
            <a:r>
              <a:rPr lang="en-GB" dirty="0" err="1" smtClean="0"/>
              <a:t>mAb</a:t>
            </a:r>
            <a:r>
              <a:rPr lang="en-GB" dirty="0" smtClean="0"/>
              <a:t>) in patients with CRC</a:t>
            </a:r>
            <a:endParaRPr lang="en-GB" dirty="0"/>
          </a:p>
        </p:txBody>
      </p:sp>
      <p:sp>
        <p:nvSpPr>
          <p:cNvPr id="4" name="Text Placeholder 3"/>
          <p:cNvSpPr>
            <a:spLocks noGrp="1"/>
          </p:cNvSpPr>
          <p:nvPr>
            <p:ph type="body" sz="quarter" idx="10"/>
          </p:nvPr>
        </p:nvSpPr>
        <p:spPr>
          <a:xfrm>
            <a:off x="365124" y="6324600"/>
            <a:ext cx="4284000" cy="258763"/>
          </a:xfrm>
        </p:spPr>
        <p:txBody>
          <a:bodyPr/>
          <a:lstStyle/>
          <a:p>
            <a:r>
              <a:rPr lang="en-GB" dirty="0"/>
              <a:t>*Dose </a:t>
            </a:r>
            <a:r>
              <a:rPr lang="en-GB" dirty="0" smtClean="0"/>
              <a:t>escalation. </a:t>
            </a:r>
            <a:endParaRPr lang="en-GB" dirty="0"/>
          </a:p>
        </p:txBody>
      </p:sp>
      <p:sp>
        <p:nvSpPr>
          <p:cNvPr id="5" name="Text Placeholder 4"/>
          <p:cNvSpPr>
            <a:spLocks noGrp="1"/>
          </p:cNvSpPr>
          <p:nvPr>
            <p:ph type="body" sz="quarter" idx="11"/>
          </p:nvPr>
        </p:nvSpPr>
        <p:spPr/>
        <p:txBody>
          <a:bodyPr/>
          <a:lstStyle/>
          <a:p>
            <a:r>
              <a:rPr lang="en-GB" dirty="0" err="1"/>
              <a:t>Bendell</a:t>
            </a:r>
            <a:r>
              <a:rPr lang="en-GB" dirty="0"/>
              <a:t>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3502</a:t>
            </a:r>
            <a:endParaRPr lang="en-GB" dirty="0"/>
          </a:p>
        </p:txBody>
      </p:sp>
      <p:sp>
        <p:nvSpPr>
          <p:cNvPr id="6" name="Rectangle 9"/>
          <p:cNvSpPr txBox="1">
            <a:spLocks noChangeArrowheads="1"/>
          </p:cNvSpPr>
          <p:nvPr/>
        </p:nvSpPr>
        <p:spPr bwMode="auto">
          <a:xfrm>
            <a:off x="365124" y="48736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Safety</a:t>
            </a:r>
          </a:p>
          <a:p>
            <a:pPr>
              <a:buClr>
                <a:srgbClr val="043882"/>
              </a:buClr>
            </a:pPr>
            <a:endParaRPr lang="en-GB" kern="0" dirty="0" smtClean="0"/>
          </a:p>
        </p:txBody>
      </p:sp>
      <p:sp>
        <p:nvSpPr>
          <p:cNvPr id="7" name="Content Placeholder 26"/>
          <p:cNvSpPr txBox="1">
            <a:spLocks/>
          </p:cNvSpPr>
          <p:nvPr/>
        </p:nvSpPr>
        <p:spPr>
          <a:xfrm>
            <a:off x="4648200" y="48736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ORR</a:t>
            </a:r>
          </a:p>
          <a:p>
            <a:pPr>
              <a:buClr>
                <a:srgbClr val="043882"/>
              </a:buClr>
            </a:pPr>
            <a:r>
              <a:rPr lang="en-GB" kern="0" dirty="0" smtClean="0"/>
              <a:t>PFS, OS</a:t>
            </a:r>
          </a:p>
        </p:txBody>
      </p:sp>
      <p:cxnSp>
        <p:nvCxnSpPr>
          <p:cNvPr id="9" name="AutoShape 19"/>
          <p:cNvCxnSpPr>
            <a:cxnSpLocks noChangeShapeType="1"/>
          </p:cNvCxnSpPr>
          <p:nvPr/>
        </p:nvCxnSpPr>
        <p:spPr bwMode="auto">
          <a:xfrm>
            <a:off x="3429000" y="3347574"/>
            <a:ext cx="933427"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179408" y="3347574"/>
            <a:ext cx="933427"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2835" y="3083256"/>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sp>
        <p:nvSpPr>
          <p:cNvPr id="12" name="AutoShape 9"/>
          <p:cNvSpPr>
            <a:spLocks noChangeArrowheads="1"/>
          </p:cNvSpPr>
          <p:nvPr/>
        </p:nvSpPr>
        <p:spPr bwMode="auto">
          <a:xfrm>
            <a:off x="365124" y="2488204"/>
            <a:ext cx="331969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CRC with m</a:t>
            </a:r>
            <a:r>
              <a:rPr lang="en-US" altLang="zh-CN" dirty="0" err="1">
                <a:solidFill>
                  <a:srgbClr val="FFFFFF"/>
                </a:solidFill>
                <a:latin typeface="Arial"/>
                <a:ea typeface="SimSun" pitchFamily="2" charset="-122"/>
                <a:cs typeface="Arial"/>
              </a:rPr>
              <a:t>easurable</a:t>
            </a:r>
            <a:r>
              <a:rPr lang="en-US" altLang="zh-CN" dirty="0">
                <a:solidFill>
                  <a:srgbClr val="FFFFFF"/>
                </a:solidFill>
                <a:latin typeface="Arial"/>
                <a:ea typeface="SimSun" pitchFamily="2" charset="-122"/>
                <a:cs typeface="Arial"/>
              </a:rPr>
              <a:t> disease (RECIST v1.1)</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ECOG PS ≤1</a:t>
            </a:r>
          </a:p>
          <a:p>
            <a:pPr marL="292100" indent="-292100" defTabSz="892175" eaLnBrk="0" hangingPunct="0">
              <a:spcAft>
                <a:spcPct val="30000"/>
              </a:spcAft>
              <a:buFont typeface="Wingdings" pitchFamily="2" charset="2"/>
              <a:buNone/>
            </a:pPr>
            <a:r>
              <a:rPr lang="en-GB" altLang="zh-CN" dirty="0">
                <a:solidFill>
                  <a:srgbClr val="FFFFFF"/>
                </a:solidFill>
                <a:latin typeface="Arial"/>
                <a:ea typeface="SimSun" pitchFamily="2" charset="-122"/>
                <a:cs typeface="Arial"/>
              </a:rPr>
              <a:t>(</a:t>
            </a:r>
            <a:r>
              <a:rPr lang="en-GB" altLang="zh-CN" dirty="0" smtClean="0">
                <a:solidFill>
                  <a:srgbClr val="FFFFFF"/>
                </a:solidFill>
                <a:latin typeface="Arial"/>
                <a:ea typeface="SimSun" pitchFamily="2" charset="-122"/>
                <a:cs typeface="Arial"/>
              </a:rPr>
              <a:t>n=23)</a:t>
            </a:r>
            <a:endParaRPr lang="en-GB" altLang="zh-CN" dirty="0">
              <a:solidFill>
                <a:srgbClr val="FFFFFF"/>
              </a:solidFill>
              <a:latin typeface="Arial"/>
              <a:ea typeface="SimSun" pitchFamily="2" charset="-122"/>
              <a:cs typeface="Arial"/>
            </a:endParaRPr>
          </a:p>
        </p:txBody>
      </p:sp>
      <p:sp>
        <p:nvSpPr>
          <p:cNvPr id="8" name="AutoShape 12"/>
          <p:cNvSpPr>
            <a:spLocks noChangeArrowheads="1"/>
          </p:cNvSpPr>
          <p:nvPr/>
        </p:nvSpPr>
        <p:spPr bwMode="auto">
          <a:xfrm>
            <a:off x="4362427" y="2763374"/>
            <a:ext cx="3154159"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Cobimetinib 20–60 </a:t>
            </a:r>
            <a:r>
              <a:rPr lang="en-GB" altLang="zh-CN" dirty="0" smtClean="0">
                <a:solidFill>
                  <a:srgbClr val="FFFFFF"/>
                </a:solidFill>
                <a:latin typeface="Arial"/>
                <a:ea typeface="SimSun" pitchFamily="2" charset="-122"/>
                <a:cs typeface="Arial"/>
              </a:rPr>
              <a:t>mg/d </a:t>
            </a:r>
            <a:r>
              <a:rPr lang="en-GB" altLang="zh-CN" dirty="0">
                <a:solidFill>
                  <a:srgbClr val="FFFFFF"/>
                </a:solidFill>
                <a:latin typeface="Arial"/>
                <a:ea typeface="SimSun" pitchFamily="2" charset="-122"/>
                <a:cs typeface="Arial"/>
              </a:rPr>
              <a:t>(21d on/7d off</a:t>
            </a:r>
            <a:r>
              <a:rPr lang="en-GB" altLang="zh-CN" dirty="0" smtClean="0">
                <a:solidFill>
                  <a:srgbClr val="FFFFFF"/>
                </a:solidFill>
                <a:latin typeface="Arial"/>
                <a:ea typeface="SimSun" pitchFamily="2" charset="-122"/>
                <a:cs typeface="Arial"/>
              </a:rPr>
              <a:t>)* </a:t>
            </a:r>
            <a:r>
              <a:rPr lang="en-GB" altLang="zh-CN" dirty="0">
                <a:solidFill>
                  <a:srgbClr val="FFFFFF"/>
                </a:solidFill>
                <a:latin typeface="Arial"/>
                <a:ea typeface="SimSun" pitchFamily="2" charset="-122"/>
                <a:cs typeface="Arial"/>
              </a:rPr>
              <a:t>+ Atezolizumab 800 mg IV q2w </a:t>
            </a:r>
          </a:p>
        </p:txBody>
      </p:sp>
    </p:spTree>
    <p:extLst>
      <p:ext uri="{BB962C8B-B14F-4D97-AF65-F5344CB8AC3E}">
        <p14:creationId xmlns:p14="http://schemas.microsoft.com/office/powerpoint/2010/main" val="270076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3502: </a:t>
            </a:r>
            <a:r>
              <a:rPr lang="en-GB" dirty="0"/>
              <a:t>Clinical activity and safety of cobimetinib (</a:t>
            </a:r>
            <a:r>
              <a:rPr lang="en-GB" dirty="0" err="1"/>
              <a:t>cobi</a:t>
            </a:r>
            <a:r>
              <a:rPr lang="en-GB" dirty="0"/>
              <a:t>) and atezolizumab in colorectal cancer (CRC</a:t>
            </a:r>
            <a:r>
              <a:rPr lang="en-GB" dirty="0" smtClean="0"/>
              <a:t>) </a:t>
            </a:r>
            <a:r>
              <a:rPr lang="en-GB" dirty="0"/>
              <a:t>– </a:t>
            </a:r>
            <a:r>
              <a:rPr lang="en-GB" dirty="0" err="1" smtClean="0"/>
              <a:t>Bendell</a:t>
            </a:r>
            <a:r>
              <a:rPr lang="en-GB" dirty="0" smtClean="0"/>
              <a:t> JC, et </a:t>
            </a:r>
            <a:r>
              <a:rPr lang="en-GB" dirty="0"/>
              <a:t>al</a:t>
            </a:r>
          </a:p>
        </p:txBody>
      </p:sp>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endParaRPr lang="en-GB" dirty="0"/>
          </a:p>
        </p:txBody>
      </p:sp>
      <p:sp>
        <p:nvSpPr>
          <p:cNvPr id="5" name="Text Placeholder 4"/>
          <p:cNvSpPr>
            <a:spLocks noGrp="1"/>
          </p:cNvSpPr>
          <p:nvPr>
            <p:ph type="body" sz="quarter" idx="11"/>
          </p:nvPr>
        </p:nvSpPr>
        <p:spPr/>
        <p:txBody>
          <a:bodyPr/>
          <a:lstStyle/>
          <a:p>
            <a:r>
              <a:rPr lang="en-GB" dirty="0" err="1"/>
              <a:t>Bendell</a:t>
            </a:r>
            <a:r>
              <a:rPr lang="en-GB" dirty="0"/>
              <a:t>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3502</a:t>
            </a:r>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val="430442746"/>
              </p:ext>
            </p:extLst>
          </p:nvPr>
        </p:nvGraphicFramePr>
        <p:xfrm>
          <a:off x="271131" y="1676400"/>
          <a:ext cx="8610601" cy="914400"/>
        </p:xfrm>
        <a:graphic>
          <a:graphicData uri="http://schemas.openxmlformats.org/drawingml/2006/table">
            <a:tbl>
              <a:tblPr firstRow="1" bandRow="1">
                <a:tableStyleId>{69012ECD-51FC-41F1-AA8D-1B2483CD663E}</a:tableStyleId>
              </a:tblPr>
              <a:tblGrid>
                <a:gridCol w="1910886"/>
                <a:gridCol w="2313783"/>
                <a:gridCol w="2209800"/>
                <a:gridCol w="2176132"/>
              </a:tblGrid>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6-month PFS,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6-month OS,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ORR, % (95% 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KRAS mutant (n=20)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39 (0.16, 0.61)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77 (0.57, 0.97)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 (5.7, 43.7)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All patients (n=23)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35 (0.14, 0.56)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72 (0.52, 0.93)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 (5.0, 38.8)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0" name="TextBox 9"/>
          <p:cNvSpPr txBox="1"/>
          <p:nvPr/>
        </p:nvSpPr>
        <p:spPr>
          <a:xfrm>
            <a:off x="3584776" y="2876550"/>
            <a:ext cx="2800767" cy="369332"/>
          </a:xfrm>
          <a:prstGeom prst="rect">
            <a:avLst/>
          </a:prstGeom>
          <a:noFill/>
        </p:spPr>
        <p:txBody>
          <a:bodyPr wrap="none" rtlCol="0">
            <a:spAutoFit/>
          </a:bodyPr>
          <a:lstStyle/>
          <a:p>
            <a:r>
              <a:rPr lang="en-GB" dirty="0">
                <a:solidFill>
                  <a:srgbClr val="4D4D4D"/>
                </a:solidFill>
                <a:latin typeface="Arial"/>
                <a:cs typeface="Arial"/>
              </a:rPr>
              <a:t>Change in tumour burden</a:t>
            </a:r>
          </a:p>
        </p:txBody>
      </p:sp>
      <p:grpSp>
        <p:nvGrpSpPr>
          <p:cNvPr id="11" name="Group 10"/>
          <p:cNvGrpSpPr/>
          <p:nvPr/>
        </p:nvGrpSpPr>
        <p:grpSpPr>
          <a:xfrm>
            <a:off x="2937150" y="3470992"/>
            <a:ext cx="4018326" cy="2263542"/>
            <a:chOff x="836612" y="2448719"/>
            <a:chExt cx="3906741" cy="2171700"/>
          </a:xfrm>
        </p:grpSpPr>
        <p:sp>
          <p:nvSpPr>
            <p:cNvPr id="12" name="Freeform 1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4"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5"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6" name="Line 9"/>
            <p:cNvSpPr>
              <a:spLocks noChangeShapeType="1"/>
            </p:cNvSpPr>
            <p:nvPr/>
          </p:nvSpPr>
          <p:spPr bwMode="auto">
            <a:xfrm>
              <a:off x="836615" y="369077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7" name="Line 10"/>
            <p:cNvSpPr>
              <a:spLocks noChangeShapeType="1"/>
            </p:cNvSpPr>
            <p:nvPr/>
          </p:nvSpPr>
          <p:spPr bwMode="auto">
            <a:xfrm>
              <a:off x="836615" y="409527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9" name="Line 12"/>
            <p:cNvSpPr>
              <a:spLocks noChangeShapeType="1"/>
            </p:cNvSpPr>
            <p:nvPr/>
          </p:nvSpPr>
          <p:spPr bwMode="auto">
            <a:xfrm>
              <a:off x="331787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0" name="Line 13"/>
            <p:cNvSpPr>
              <a:spLocks noChangeShapeType="1"/>
            </p:cNvSpPr>
            <p:nvPr/>
          </p:nvSpPr>
          <p:spPr bwMode="auto">
            <a:xfrm>
              <a:off x="28384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 name="Line 14"/>
            <p:cNvSpPr>
              <a:spLocks noChangeShapeType="1"/>
            </p:cNvSpPr>
            <p:nvPr/>
          </p:nvSpPr>
          <p:spPr bwMode="auto">
            <a:xfrm>
              <a:off x="42735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2" name="Line 15"/>
            <p:cNvSpPr>
              <a:spLocks noChangeShapeType="1"/>
            </p:cNvSpPr>
            <p:nvPr/>
          </p:nvSpPr>
          <p:spPr bwMode="auto">
            <a:xfrm>
              <a:off x="379412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3"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4" name="Line 18"/>
            <p:cNvSpPr>
              <a:spLocks noChangeShapeType="1"/>
            </p:cNvSpPr>
            <p:nvPr/>
          </p:nvSpPr>
          <p:spPr bwMode="auto">
            <a:xfrm>
              <a:off x="235902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5" name="Line 19"/>
            <p:cNvSpPr>
              <a:spLocks noChangeShapeType="1"/>
            </p:cNvSpPr>
            <p:nvPr/>
          </p:nvSpPr>
          <p:spPr bwMode="auto">
            <a:xfrm>
              <a:off x="18843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6" name="Line 20"/>
            <p:cNvSpPr>
              <a:spLocks noChangeShapeType="1"/>
            </p:cNvSpPr>
            <p:nvPr/>
          </p:nvSpPr>
          <p:spPr bwMode="auto">
            <a:xfrm>
              <a:off x="14049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7"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8" name="Line 6"/>
            <p:cNvSpPr>
              <a:spLocks noChangeShapeType="1"/>
            </p:cNvSpPr>
            <p:nvPr/>
          </p:nvSpPr>
          <p:spPr bwMode="auto">
            <a:xfrm>
              <a:off x="836616" y="26658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9" name="Line 6"/>
            <p:cNvSpPr>
              <a:spLocks noChangeShapeType="1"/>
            </p:cNvSpPr>
            <p:nvPr/>
          </p:nvSpPr>
          <p:spPr bwMode="auto">
            <a:xfrm>
              <a:off x="836614" y="307099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0" name="Line 6"/>
            <p:cNvSpPr>
              <a:spLocks noChangeShapeType="1"/>
            </p:cNvSpPr>
            <p:nvPr/>
          </p:nvSpPr>
          <p:spPr bwMode="auto">
            <a:xfrm flipV="1">
              <a:off x="836612" y="3471018"/>
              <a:ext cx="3901682" cy="5140"/>
            </a:xfrm>
            <a:prstGeom prst="line">
              <a:avLst/>
            </a:prstGeom>
            <a:noFill/>
            <a:ln w="1905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1" name="Line 9"/>
            <p:cNvSpPr>
              <a:spLocks noChangeShapeType="1"/>
            </p:cNvSpPr>
            <p:nvPr/>
          </p:nvSpPr>
          <p:spPr bwMode="auto">
            <a:xfrm>
              <a:off x="841467" y="388738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2" name="Line 10"/>
            <p:cNvSpPr>
              <a:spLocks noChangeShapeType="1"/>
            </p:cNvSpPr>
            <p:nvPr/>
          </p:nvSpPr>
          <p:spPr bwMode="auto">
            <a:xfrm>
              <a:off x="841466" y="429878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grpSp>
      <p:sp>
        <p:nvSpPr>
          <p:cNvPr id="33" name="TextBox 32"/>
          <p:cNvSpPr txBox="1"/>
          <p:nvPr/>
        </p:nvSpPr>
        <p:spPr>
          <a:xfrm rot="16200000">
            <a:off x="1113758" y="4330183"/>
            <a:ext cx="2044150" cy="461665"/>
          </a:xfrm>
          <a:prstGeom prst="rect">
            <a:avLst/>
          </a:prstGeom>
          <a:noFill/>
        </p:spPr>
        <p:txBody>
          <a:bodyPr wrap="none" rtlCol="0">
            <a:spAutoFit/>
          </a:bodyPr>
          <a:lstStyle/>
          <a:p>
            <a:pPr algn="ctr"/>
            <a:r>
              <a:rPr lang="en-GB" sz="1200" dirty="0">
                <a:solidFill>
                  <a:srgbClr val="363636"/>
                </a:solidFill>
                <a:latin typeface="Arial"/>
                <a:cs typeface="Arial"/>
              </a:rPr>
              <a:t>Change in sum of longest </a:t>
            </a:r>
            <a:br>
              <a:rPr lang="en-GB" sz="1200" dirty="0">
                <a:solidFill>
                  <a:srgbClr val="363636"/>
                </a:solidFill>
                <a:latin typeface="Arial"/>
                <a:cs typeface="Arial"/>
              </a:rPr>
            </a:br>
            <a:r>
              <a:rPr lang="en-GB" sz="1200" dirty="0">
                <a:solidFill>
                  <a:srgbClr val="363636"/>
                </a:solidFill>
                <a:latin typeface="Arial"/>
                <a:cs typeface="Arial"/>
              </a:rPr>
              <a:t>diameters from baseline, %</a:t>
            </a:r>
          </a:p>
        </p:txBody>
      </p:sp>
      <p:sp>
        <p:nvSpPr>
          <p:cNvPr id="34" name="TextBox 33"/>
          <p:cNvSpPr txBox="1"/>
          <p:nvPr/>
        </p:nvSpPr>
        <p:spPr>
          <a:xfrm>
            <a:off x="4119428" y="5925359"/>
            <a:ext cx="1832588" cy="276999"/>
          </a:xfrm>
          <a:prstGeom prst="rect">
            <a:avLst/>
          </a:prstGeom>
          <a:noFill/>
        </p:spPr>
        <p:txBody>
          <a:bodyPr wrap="none" rtlCol="0">
            <a:spAutoFit/>
          </a:bodyPr>
          <a:lstStyle/>
          <a:p>
            <a:pPr algn="ctr"/>
            <a:r>
              <a:rPr lang="en-GB" sz="1200" dirty="0">
                <a:solidFill>
                  <a:srgbClr val="363636"/>
                </a:solidFill>
                <a:latin typeface="Arial"/>
                <a:cs typeface="Arial"/>
              </a:rPr>
              <a:t>Time on study (months)</a:t>
            </a:r>
          </a:p>
        </p:txBody>
      </p:sp>
      <p:sp>
        <p:nvSpPr>
          <p:cNvPr id="35" name="TextBox 34"/>
          <p:cNvSpPr txBox="1"/>
          <p:nvPr/>
        </p:nvSpPr>
        <p:spPr>
          <a:xfrm>
            <a:off x="2471756" y="3339608"/>
            <a:ext cx="439544" cy="276999"/>
          </a:xfrm>
          <a:prstGeom prst="rect">
            <a:avLst/>
          </a:prstGeom>
          <a:noFill/>
        </p:spPr>
        <p:txBody>
          <a:bodyPr wrap="none" rtlCol="0" anchor="ctr" anchorCtr="0">
            <a:spAutoFit/>
          </a:bodyPr>
          <a:lstStyle/>
          <a:p>
            <a:pPr algn="r"/>
            <a:r>
              <a:rPr lang="en-GB" sz="1200" dirty="0">
                <a:solidFill>
                  <a:srgbClr val="4D4D4D"/>
                </a:solidFill>
                <a:latin typeface="Arial"/>
                <a:cs typeface="Arial"/>
              </a:rPr>
              <a:t>100</a:t>
            </a:r>
          </a:p>
        </p:txBody>
      </p:sp>
      <p:sp>
        <p:nvSpPr>
          <p:cNvPr id="36" name="TextBox 35"/>
          <p:cNvSpPr txBox="1"/>
          <p:nvPr/>
        </p:nvSpPr>
        <p:spPr>
          <a:xfrm>
            <a:off x="2556715" y="3765306"/>
            <a:ext cx="354585" cy="276999"/>
          </a:xfrm>
          <a:prstGeom prst="rect">
            <a:avLst/>
          </a:prstGeom>
          <a:noFill/>
        </p:spPr>
        <p:txBody>
          <a:bodyPr wrap="none" rtlCol="0" anchor="ctr" anchorCtr="0">
            <a:spAutoFit/>
          </a:bodyPr>
          <a:lstStyle/>
          <a:p>
            <a:pPr algn="r"/>
            <a:r>
              <a:rPr lang="en-GB" sz="1200" dirty="0">
                <a:solidFill>
                  <a:srgbClr val="4D4D4D"/>
                </a:solidFill>
                <a:latin typeface="Arial"/>
                <a:cs typeface="Arial"/>
              </a:rPr>
              <a:t>60</a:t>
            </a:r>
          </a:p>
        </p:txBody>
      </p:sp>
      <p:sp>
        <p:nvSpPr>
          <p:cNvPr id="37" name="TextBox 36"/>
          <p:cNvSpPr txBox="1"/>
          <p:nvPr/>
        </p:nvSpPr>
        <p:spPr>
          <a:xfrm>
            <a:off x="2556715" y="4198627"/>
            <a:ext cx="354585" cy="276999"/>
          </a:xfrm>
          <a:prstGeom prst="rect">
            <a:avLst/>
          </a:prstGeom>
          <a:noFill/>
        </p:spPr>
        <p:txBody>
          <a:bodyPr wrap="none" rtlCol="0" anchor="ctr" anchorCtr="0">
            <a:spAutoFit/>
          </a:bodyPr>
          <a:lstStyle/>
          <a:p>
            <a:pPr algn="r"/>
            <a:r>
              <a:rPr lang="en-GB" sz="1200" dirty="0">
                <a:solidFill>
                  <a:srgbClr val="4D4D4D"/>
                </a:solidFill>
                <a:latin typeface="Arial"/>
                <a:cs typeface="Arial"/>
              </a:rPr>
              <a:t>20</a:t>
            </a:r>
          </a:p>
        </p:txBody>
      </p:sp>
      <p:sp>
        <p:nvSpPr>
          <p:cNvPr id="38" name="TextBox 37"/>
          <p:cNvSpPr txBox="1"/>
          <p:nvPr/>
        </p:nvSpPr>
        <p:spPr>
          <a:xfrm>
            <a:off x="2471756" y="4631949"/>
            <a:ext cx="439544" cy="276999"/>
          </a:xfrm>
          <a:prstGeom prst="rect">
            <a:avLst/>
          </a:prstGeom>
          <a:noFill/>
        </p:spPr>
        <p:txBody>
          <a:bodyPr wrap="none" rtlCol="0" anchor="ctr" anchorCtr="0">
            <a:spAutoFit/>
          </a:bodyPr>
          <a:lstStyle/>
          <a:p>
            <a:pPr algn="r"/>
            <a:r>
              <a:rPr lang="en-GB" sz="1200" dirty="0">
                <a:solidFill>
                  <a:srgbClr val="4D4D4D"/>
                </a:solidFill>
                <a:latin typeface="Arial"/>
                <a:cs typeface="Arial"/>
              </a:rPr>
              <a:t>–20</a:t>
            </a:r>
          </a:p>
        </p:txBody>
      </p:sp>
      <p:sp>
        <p:nvSpPr>
          <p:cNvPr id="39" name="TextBox 38"/>
          <p:cNvSpPr txBox="1"/>
          <p:nvPr/>
        </p:nvSpPr>
        <p:spPr>
          <a:xfrm>
            <a:off x="2471756" y="5047397"/>
            <a:ext cx="439544" cy="276999"/>
          </a:xfrm>
          <a:prstGeom prst="rect">
            <a:avLst/>
          </a:prstGeom>
          <a:noFill/>
        </p:spPr>
        <p:txBody>
          <a:bodyPr wrap="none" rtlCol="0" anchor="ctr" anchorCtr="0">
            <a:spAutoFit/>
          </a:bodyPr>
          <a:lstStyle/>
          <a:p>
            <a:pPr algn="r"/>
            <a:r>
              <a:rPr lang="en-GB" sz="1200" dirty="0">
                <a:solidFill>
                  <a:srgbClr val="4D4D4D"/>
                </a:solidFill>
                <a:latin typeface="Arial"/>
                <a:cs typeface="Arial"/>
              </a:rPr>
              <a:t>–60</a:t>
            </a:r>
          </a:p>
        </p:txBody>
      </p:sp>
      <p:sp>
        <p:nvSpPr>
          <p:cNvPr id="40" name="TextBox 39"/>
          <p:cNvSpPr txBox="1"/>
          <p:nvPr/>
        </p:nvSpPr>
        <p:spPr>
          <a:xfrm>
            <a:off x="2386797" y="5498593"/>
            <a:ext cx="524503" cy="276999"/>
          </a:xfrm>
          <a:prstGeom prst="rect">
            <a:avLst/>
          </a:prstGeom>
          <a:noFill/>
        </p:spPr>
        <p:txBody>
          <a:bodyPr wrap="none" rtlCol="0" anchor="ctr" anchorCtr="0">
            <a:spAutoFit/>
          </a:bodyPr>
          <a:lstStyle/>
          <a:p>
            <a:pPr algn="r"/>
            <a:r>
              <a:rPr lang="en-GB" sz="1200" dirty="0">
                <a:solidFill>
                  <a:srgbClr val="4D4D4D"/>
                </a:solidFill>
                <a:latin typeface="Arial"/>
                <a:cs typeface="Arial"/>
              </a:rPr>
              <a:t>–100</a:t>
            </a:r>
          </a:p>
        </p:txBody>
      </p:sp>
      <p:sp>
        <p:nvSpPr>
          <p:cNvPr id="41" name="TextBox 40"/>
          <p:cNvSpPr txBox="1"/>
          <p:nvPr/>
        </p:nvSpPr>
        <p:spPr>
          <a:xfrm>
            <a:off x="2894920" y="5687196"/>
            <a:ext cx="277326" cy="288713"/>
          </a:xfrm>
          <a:prstGeom prst="rect">
            <a:avLst/>
          </a:prstGeom>
          <a:noFill/>
        </p:spPr>
        <p:txBody>
          <a:bodyPr wrap="none" rtlCol="0" anchor="t" anchorCtr="0">
            <a:spAutoFit/>
          </a:bodyPr>
          <a:lstStyle/>
          <a:p>
            <a:pPr algn="ctr"/>
            <a:r>
              <a:rPr lang="en-GB" sz="1200" dirty="0">
                <a:solidFill>
                  <a:srgbClr val="4D4D4D"/>
                </a:solidFill>
                <a:latin typeface="Arial"/>
                <a:cs typeface="Arial"/>
              </a:rPr>
              <a:t>0</a:t>
            </a:r>
          </a:p>
        </p:txBody>
      </p:sp>
      <p:sp>
        <p:nvSpPr>
          <p:cNvPr id="42" name="TextBox 41"/>
          <p:cNvSpPr txBox="1"/>
          <p:nvPr/>
        </p:nvSpPr>
        <p:spPr>
          <a:xfrm>
            <a:off x="3386576" y="5687196"/>
            <a:ext cx="269625"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3</a:t>
            </a:r>
          </a:p>
        </p:txBody>
      </p:sp>
      <p:sp>
        <p:nvSpPr>
          <p:cNvPr id="43" name="TextBox 42"/>
          <p:cNvSpPr txBox="1"/>
          <p:nvPr/>
        </p:nvSpPr>
        <p:spPr>
          <a:xfrm>
            <a:off x="3881906" y="5687196"/>
            <a:ext cx="269625"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6</a:t>
            </a:r>
          </a:p>
        </p:txBody>
      </p:sp>
      <p:sp>
        <p:nvSpPr>
          <p:cNvPr id="44" name="TextBox 43"/>
          <p:cNvSpPr txBox="1"/>
          <p:nvPr/>
        </p:nvSpPr>
        <p:spPr>
          <a:xfrm>
            <a:off x="4377235" y="5687196"/>
            <a:ext cx="269625"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9</a:t>
            </a:r>
          </a:p>
        </p:txBody>
      </p:sp>
      <p:sp>
        <p:nvSpPr>
          <p:cNvPr id="45" name="TextBox 44"/>
          <p:cNvSpPr txBox="1"/>
          <p:nvPr/>
        </p:nvSpPr>
        <p:spPr>
          <a:xfrm>
            <a:off x="4815039" y="5687196"/>
            <a:ext cx="354585"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12</a:t>
            </a:r>
          </a:p>
        </p:txBody>
      </p:sp>
      <p:sp>
        <p:nvSpPr>
          <p:cNvPr id="46" name="TextBox 45"/>
          <p:cNvSpPr txBox="1"/>
          <p:nvPr/>
        </p:nvSpPr>
        <p:spPr>
          <a:xfrm>
            <a:off x="5317892" y="5687196"/>
            <a:ext cx="354585"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15</a:t>
            </a:r>
          </a:p>
        </p:txBody>
      </p:sp>
      <p:sp>
        <p:nvSpPr>
          <p:cNvPr id="47" name="TextBox 46"/>
          <p:cNvSpPr txBox="1"/>
          <p:nvPr/>
        </p:nvSpPr>
        <p:spPr>
          <a:xfrm>
            <a:off x="5805699" y="5687196"/>
            <a:ext cx="354585"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18</a:t>
            </a:r>
          </a:p>
        </p:txBody>
      </p:sp>
      <p:sp>
        <p:nvSpPr>
          <p:cNvPr id="48" name="TextBox 47"/>
          <p:cNvSpPr txBox="1"/>
          <p:nvPr/>
        </p:nvSpPr>
        <p:spPr>
          <a:xfrm>
            <a:off x="6293505" y="5687196"/>
            <a:ext cx="354585"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21</a:t>
            </a:r>
          </a:p>
        </p:txBody>
      </p:sp>
      <p:sp>
        <p:nvSpPr>
          <p:cNvPr id="49" name="TextBox 48"/>
          <p:cNvSpPr txBox="1"/>
          <p:nvPr/>
        </p:nvSpPr>
        <p:spPr>
          <a:xfrm>
            <a:off x="6781310" y="5687196"/>
            <a:ext cx="354585"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24</a:t>
            </a:r>
          </a:p>
        </p:txBody>
      </p:sp>
      <p:sp>
        <p:nvSpPr>
          <p:cNvPr id="50" name="TextBox 49"/>
          <p:cNvSpPr txBox="1"/>
          <p:nvPr/>
        </p:nvSpPr>
        <p:spPr>
          <a:xfrm>
            <a:off x="2556715" y="3557307"/>
            <a:ext cx="354585" cy="276999"/>
          </a:xfrm>
          <a:prstGeom prst="rect">
            <a:avLst/>
          </a:prstGeom>
          <a:noFill/>
        </p:spPr>
        <p:txBody>
          <a:bodyPr wrap="none" rtlCol="0" anchor="ctr" anchorCtr="0">
            <a:spAutoFit/>
          </a:bodyPr>
          <a:lstStyle/>
          <a:p>
            <a:pPr algn="r"/>
            <a:r>
              <a:rPr lang="en-GB" sz="1200" dirty="0">
                <a:solidFill>
                  <a:srgbClr val="4D4D4D"/>
                </a:solidFill>
                <a:latin typeface="Arial"/>
                <a:cs typeface="Arial"/>
              </a:rPr>
              <a:t>80</a:t>
            </a:r>
          </a:p>
        </p:txBody>
      </p:sp>
      <p:sp>
        <p:nvSpPr>
          <p:cNvPr id="51" name="TextBox 50"/>
          <p:cNvSpPr txBox="1"/>
          <p:nvPr/>
        </p:nvSpPr>
        <p:spPr>
          <a:xfrm>
            <a:off x="2556715" y="3983245"/>
            <a:ext cx="354585" cy="276999"/>
          </a:xfrm>
          <a:prstGeom prst="rect">
            <a:avLst/>
          </a:prstGeom>
          <a:noFill/>
        </p:spPr>
        <p:txBody>
          <a:bodyPr wrap="none" rtlCol="0" anchor="ctr" anchorCtr="0">
            <a:spAutoFit/>
          </a:bodyPr>
          <a:lstStyle/>
          <a:p>
            <a:pPr algn="r"/>
            <a:r>
              <a:rPr lang="en-GB" sz="1200" dirty="0">
                <a:solidFill>
                  <a:srgbClr val="4D4D4D"/>
                </a:solidFill>
                <a:latin typeface="Arial"/>
                <a:cs typeface="Arial"/>
              </a:rPr>
              <a:t>40</a:t>
            </a:r>
          </a:p>
        </p:txBody>
      </p:sp>
      <p:sp>
        <p:nvSpPr>
          <p:cNvPr id="52" name="TextBox 51"/>
          <p:cNvSpPr txBox="1"/>
          <p:nvPr/>
        </p:nvSpPr>
        <p:spPr>
          <a:xfrm>
            <a:off x="2641675" y="4407163"/>
            <a:ext cx="269625" cy="276999"/>
          </a:xfrm>
          <a:prstGeom prst="rect">
            <a:avLst/>
          </a:prstGeom>
          <a:noFill/>
        </p:spPr>
        <p:txBody>
          <a:bodyPr wrap="none" rtlCol="0" anchor="ctr" anchorCtr="0">
            <a:spAutoFit/>
          </a:bodyPr>
          <a:lstStyle/>
          <a:p>
            <a:pPr algn="r"/>
            <a:r>
              <a:rPr lang="en-GB" sz="1200" dirty="0">
                <a:solidFill>
                  <a:srgbClr val="4D4D4D"/>
                </a:solidFill>
                <a:latin typeface="Arial"/>
                <a:cs typeface="Arial"/>
              </a:rPr>
              <a:t>0</a:t>
            </a:r>
          </a:p>
        </p:txBody>
      </p:sp>
      <p:sp>
        <p:nvSpPr>
          <p:cNvPr id="53" name="TextBox 52"/>
          <p:cNvSpPr txBox="1"/>
          <p:nvPr/>
        </p:nvSpPr>
        <p:spPr>
          <a:xfrm>
            <a:off x="2471757" y="5260802"/>
            <a:ext cx="439543" cy="276999"/>
          </a:xfrm>
          <a:prstGeom prst="rect">
            <a:avLst/>
          </a:prstGeom>
          <a:noFill/>
        </p:spPr>
        <p:txBody>
          <a:bodyPr wrap="none" rtlCol="0" anchor="ctr" anchorCtr="0">
            <a:spAutoFit/>
          </a:bodyPr>
          <a:lstStyle/>
          <a:p>
            <a:pPr algn="r"/>
            <a:r>
              <a:rPr lang="en-GB" sz="1200" dirty="0">
                <a:solidFill>
                  <a:srgbClr val="4D4D4D"/>
                </a:solidFill>
                <a:latin typeface="Arial"/>
                <a:cs typeface="Arial"/>
              </a:rPr>
              <a:t>–80</a:t>
            </a:r>
          </a:p>
        </p:txBody>
      </p:sp>
      <p:sp>
        <p:nvSpPr>
          <p:cNvPr id="54" name="TextBox 53"/>
          <p:cNvSpPr txBox="1"/>
          <p:nvPr/>
        </p:nvSpPr>
        <p:spPr>
          <a:xfrm>
            <a:off x="2471756" y="4831999"/>
            <a:ext cx="439544" cy="276999"/>
          </a:xfrm>
          <a:prstGeom prst="rect">
            <a:avLst/>
          </a:prstGeom>
          <a:noFill/>
        </p:spPr>
        <p:txBody>
          <a:bodyPr wrap="none" rtlCol="0" anchor="ctr" anchorCtr="0">
            <a:spAutoFit/>
          </a:bodyPr>
          <a:lstStyle/>
          <a:p>
            <a:pPr algn="r"/>
            <a:r>
              <a:rPr lang="en-GB" sz="1200" dirty="0">
                <a:solidFill>
                  <a:srgbClr val="4D4D4D"/>
                </a:solidFill>
                <a:latin typeface="Arial"/>
                <a:cs typeface="Arial"/>
              </a:rPr>
              <a:t>–40</a:t>
            </a:r>
          </a:p>
        </p:txBody>
      </p:sp>
      <p:grpSp>
        <p:nvGrpSpPr>
          <p:cNvPr id="55" name="Group 54"/>
          <p:cNvGrpSpPr/>
          <p:nvPr/>
        </p:nvGrpSpPr>
        <p:grpSpPr>
          <a:xfrm>
            <a:off x="3029942" y="3455436"/>
            <a:ext cx="674908" cy="1081088"/>
            <a:chOff x="2872425" y="3550686"/>
            <a:chExt cx="674908" cy="1081088"/>
          </a:xfrm>
        </p:grpSpPr>
        <p:grpSp>
          <p:nvGrpSpPr>
            <p:cNvPr id="56" name="Group 13"/>
            <p:cNvGrpSpPr>
              <a:grpSpLocks/>
            </p:cNvGrpSpPr>
            <p:nvPr/>
          </p:nvGrpSpPr>
          <p:grpSpPr bwMode="auto">
            <a:xfrm>
              <a:off x="2872425" y="3550686"/>
              <a:ext cx="669925" cy="1081088"/>
              <a:chOff x="1794" y="1368"/>
              <a:chExt cx="422" cy="681"/>
            </a:xfrm>
          </p:grpSpPr>
          <p:sp>
            <p:nvSpPr>
              <p:cNvPr id="69" name="Line 14"/>
              <p:cNvSpPr>
                <a:spLocks noChangeShapeType="1"/>
              </p:cNvSpPr>
              <p:nvPr/>
            </p:nvSpPr>
            <p:spPr bwMode="auto">
              <a:xfrm flipH="1">
                <a:off x="1794" y="1767"/>
                <a:ext cx="99" cy="282"/>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0" name="Freeform 15"/>
              <p:cNvSpPr>
                <a:spLocks/>
              </p:cNvSpPr>
              <p:nvPr/>
            </p:nvSpPr>
            <p:spPr bwMode="auto">
              <a:xfrm>
                <a:off x="1794" y="1368"/>
                <a:ext cx="320" cy="681"/>
              </a:xfrm>
              <a:custGeom>
                <a:avLst/>
                <a:gdLst>
                  <a:gd name="T0" fmla="*/ 320 w 320"/>
                  <a:gd name="T1" fmla="*/ 0 h 681"/>
                  <a:gd name="T2" fmla="*/ 210 w 320"/>
                  <a:gd name="T3" fmla="*/ 354 h 681"/>
                  <a:gd name="T4" fmla="*/ 0 w 320"/>
                  <a:gd name="T5" fmla="*/ 681 h 681"/>
                </a:gdLst>
                <a:ahLst/>
                <a:cxnLst>
                  <a:cxn ang="0">
                    <a:pos x="T0" y="T1"/>
                  </a:cxn>
                  <a:cxn ang="0">
                    <a:pos x="T2" y="T3"/>
                  </a:cxn>
                  <a:cxn ang="0">
                    <a:pos x="T4" y="T5"/>
                  </a:cxn>
                </a:cxnLst>
                <a:rect l="0" t="0" r="r" b="b"/>
                <a:pathLst>
                  <a:path w="320" h="681">
                    <a:moveTo>
                      <a:pt x="320" y="0"/>
                    </a:moveTo>
                    <a:lnTo>
                      <a:pt x="210" y="354"/>
                    </a:lnTo>
                    <a:lnTo>
                      <a:pt x="0" y="681"/>
                    </a:lnTo>
                  </a:path>
                </a:pathLst>
              </a:custGeom>
              <a:noFill/>
              <a:ln w="15875">
                <a:solidFill>
                  <a:srgbClr val="B60C27"/>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1" name="Freeform 16"/>
              <p:cNvSpPr>
                <a:spLocks/>
              </p:cNvSpPr>
              <p:nvPr/>
            </p:nvSpPr>
            <p:spPr bwMode="auto">
              <a:xfrm>
                <a:off x="1794" y="1670"/>
                <a:ext cx="422" cy="379"/>
              </a:xfrm>
              <a:custGeom>
                <a:avLst/>
                <a:gdLst>
                  <a:gd name="T0" fmla="*/ 422 w 422"/>
                  <a:gd name="T1" fmla="*/ 78 h 379"/>
                  <a:gd name="T2" fmla="*/ 212 w 422"/>
                  <a:gd name="T3" fmla="*/ 0 h 379"/>
                  <a:gd name="T4" fmla="*/ 0 w 422"/>
                  <a:gd name="T5" fmla="*/ 379 h 379"/>
                </a:gdLst>
                <a:ahLst/>
                <a:cxnLst>
                  <a:cxn ang="0">
                    <a:pos x="T0" y="T1"/>
                  </a:cxn>
                  <a:cxn ang="0">
                    <a:pos x="T2" y="T3"/>
                  </a:cxn>
                  <a:cxn ang="0">
                    <a:pos x="T4" y="T5"/>
                  </a:cxn>
                </a:cxnLst>
                <a:rect l="0" t="0" r="r" b="b"/>
                <a:pathLst>
                  <a:path w="422" h="379">
                    <a:moveTo>
                      <a:pt x="422" y="78"/>
                    </a:moveTo>
                    <a:lnTo>
                      <a:pt x="212" y="0"/>
                    </a:lnTo>
                    <a:lnTo>
                      <a:pt x="0" y="379"/>
                    </a:lnTo>
                  </a:path>
                </a:pathLst>
              </a:custGeom>
              <a:noFill/>
              <a:ln w="15875">
                <a:solidFill>
                  <a:srgbClr val="B60C27"/>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2" name="Line 17"/>
              <p:cNvSpPr>
                <a:spLocks noChangeShapeType="1"/>
              </p:cNvSpPr>
              <p:nvPr/>
            </p:nvSpPr>
            <p:spPr bwMode="auto">
              <a:xfrm flipH="1">
                <a:off x="1794" y="1760"/>
                <a:ext cx="220" cy="289"/>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3" name="Freeform 18"/>
              <p:cNvSpPr>
                <a:spLocks/>
              </p:cNvSpPr>
              <p:nvPr/>
            </p:nvSpPr>
            <p:spPr bwMode="auto">
              <a:xfrm>
                <a:off x="1794" y="1760"/>
                <a:ext cx="314" cy="289"/>
              </a:xfrm>
              <a:custGeom>
                <a:avLst/>
                <a:gdLst>
                  <a:gd name="T0" fmla="*/ 314 w 314"/>
                  <a:gd name="T1" fmla="*/ 62 h 289"/>
                  <a:gd name="T2" fmla="*/ 218 w 314"/>
                  <a:gd name="T3" fmla="*/ 0 h 289"/>
                  <a:gd name="T4" fmla="*/ 0 w 314"/>
                  <a:gd name="T5" fmla="*/ 289 h 289"/>
                </a:gdLst>
                <a:ahLst/>
                <a:cxnLst>
                  <a:cxn ang="0">
                    <a:pos x="T0" y="T1"/>
                  </a:cxn>
                  <a:cxn ang="0">
                    <a:pos x="T2" y="T3"/>
                  </a:cxn>
                  <a:cxn ang="0">
                    <a:pos x="T4" y="T5"/>
                  </a:cxn>
                </a:cxnLst>
                <a:rect l="0" t="0" r="r" b="b"/>
                <a:pathLst>
                  <a:path w="314" h="289">
                    <a:moveTo>
                      <a:pt x="314" y="62"/>
                    </a:moveTo>
                    <a:lnTo>
                      <a:pt x="218" y="0"/>
                    </a:lnTo>
                    <a:lnTo>
                      <a:pt x="0" y="289"/>
                    </a:lnTo>
                  </a:path>
                </a:pathLst>
              </a:custGeom>
              <a:noFill/>
              <a:ln w="15875">
                <a:solidFill>
                  <a:srgbClr val="B60C27"/>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4" name="Line 19"/>
              <p:cNvSpPr>
                <a:spLocks noChangeShapeType="1"/>
              </p:cNvSpPr>
              <p:nvPr/>
            </p:nvSpPr>
            <p:spPr bwMode="auto">
              <a:xfrm flipH="1">
                <a:off x="1794" y="1822"/>
                <a:ext cx="216" cy="227"/>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5" name="Line 20"/>
              <p:cNvSpPr>
                <a:spLocks noChangeShapeType="1"/>
              </p:cNvSpPr>
              <p:nvPr/>
            </p:nvSpPr>
            <p:spPr bwMode="auto">
              <a:xfrm flipH="1">
                <a:off x="1794" y="1856"/>
                <a:ext cx="218" cy="193"/>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6" name="Line 21"/>
              <p:cNvSpPr>
                <a:spLocks noChangeShapeType="1"/>
              </p:cNvSpPr>
              <p:nvPr/>
            </p:nvSpPr>
            <p:spPr bwMode="auto">
              <a:xfrm flipH="1">
                <a:off x="1794" y="1890"/>
                <a:ext cx="216" cy="159"/>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7" name="Line 22"/>
              <p:cNvSpPr>
                <a:spLocks noChangeShapeType="1"/>
              </p:cNvSpPr>
              <p:nvPr/>
            </p:nvSpPr>
            <p:spPr bwMode="auto">
              <a:xfrm flipH="1">
                <a:off x="1794" y="1926"/>
                <a:ext cx="218" cy="123"/>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57" name="Rectangle 23"/>
            <p:cNvSpPr>
              <a:spLocks noChangeAspect="1" noChangeArrowheads="1"/>
            </p:cNvSpPr>
            <p:nvPr/>
          </p:nvSpPr>
          <p:spPr bwMode="auto">
            <a:xfrm rot="2700000">
              <a:off x="3177700" y="424769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58" name="Rectangle 24"/>
            <p:cNvSpPr>
              <a:spLocks noChangeAspect="1" noChangeArrowheads="1"/>
            </p:cNvSpPr>
            <p:nvPr/>
          </p:nvSpPr>
          <p:spPr bwMode="auto">
            <a:xfrm rot="2700000">
              <a:off x="3177700" y="4301666"/>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59" name="Rectangle 25"/>
            <p:cNvSpPr>
              <a:spLocks noChangeAspect="1" noChangeArrowheads="1"/>
            </p:cNvSpPr>
            <p:nvPr/>
          </p:nvSpPr>
          <p:spPr bwMode="auto">
            <a:xfrm rot="2700000">
              <a:off x="3177700" y="435564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0" name="Rectangle 26"/>
            <p:cNvSpPr>
              <a:spLocks noChangeAspect="1" noChangeArrowheads="1"/>
            </p:cNvSpPr>
            <p:nvPr/>
          </p:nvSpPr>
          <p:spPr bwMode="auto">
            <a:xfrm rot="2700000">
              <a:off x="3177700" y="441279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1" name="Rectangle 27"/>
            <p:cNvSpPr>
              <a:spLocks noChangeAspect="1" noChangeArrowheads="1"/>
            </p:cNvSpPr>
            <p:nvPr/>
          </p:nvSpPr>
          <p:spPr bwMode="auto">
            <a:xfrm rot="2700000">
              <a:off x="3163760" y="454417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2" name="Rectangle 28"/>
            <p:cNvSpPr>
              <a:spLocks noChangeAspect="1" noChangeArrowheads="1"/>
            </p:cNvSpPr>
            <p:nvPr/>
          </p:nvSpPr>
          <p:spPr bwMode="auto">
            <a:xfrm rot="2700000">
              <a:off x="3501295" y="4132982"/>
              <a:ext cx="46038" cy="460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3" name="Rectangle 29"/>
            <p:cNvSpPr>
              <a:spLocks noChangeAspect="1" noChangeArrowheads="1"/>
            </p:cNvSpPr>
            <p:nvPr/>
          </p:nvSpPr>
          <p:spPr bwMode="auto">
            <a:xfrm rot="2700000">
              <a:off x="2990120" y="417711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4" name="Rectangle 30"/>
            <p:cNvSpPr>
              <a:spLocks noChangeAspect="1" noChangeArrowheads="1"/>
            </p:cNvSpPr>
            <p:nvPr/>
          </p:nvSpPr>
          <p:spPr bwMode="auto">
            <a:xfrm rot="2700000">
              <a:off x="3350135" y="3567036"/>
              <a:ext cx="46038" cy="460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5" name="AutoShape 31"/>
            <p:cNvSpPr>
              <a:spLocks noChangeAspect="1" noChangeArrowheads="1"/>
            </p:cNvSpPr>
            <p:nvPr/>
          </p:nvSpPr>
          <p:spPr bwMode="auto">
            <a:xfrm>
              <a:off x="2999425" y="4534936"/>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6" name="AutoShape 32"/>
            <p:cNvSpPr>
              <a:spLocks noChangeAspect="1" noChangeArrowheads="1"/>
            </p:cNvSpPr>
            <p:nvPr/>
          </p:nvSpPr>
          <p:spPr bwMode="auto">
            <a:xfrm>
              <a:off x="3165000" y="4073066"/>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7" name="Oval 33"/>
            <p:cNvSpPr>
              <a:spLocks noChangeAspect="1" noChangeArrowheads="1"/>
            </p:cNvSpPr>
            <p:nvPr/>
          </p:nvSpPr>
          <p:spPr bwMode="auto">
            <a:xfrm>
              <a:off x="3165000" y="4012741"/>
              <a:ext cx="71438" cy="71438"/>
            </a:xfrm>
            <a:prstGeom prst="ellipse">
              <a:avLst/>
            </a:prstGeom>
            <a:solidFill>
              <a:srgbClr val="B60C2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8" name="Rectangle 28"/>
            <p:cNvSpPr>
              <a:spLocks noChangeAspect="1" noChangeArrowheads="1"/>
            </p:cNvSpPr>
            <p:nvPr/>
          </p:nvSpPr>
          <p:spPr bwMode="auto">
            <a:xfrm rot="2700000">
              <a:off x="3340212" y="4242929"/>
              <a:ext cx="46038" cy="460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grpSp>
      <p:grpSp>
        <p:nvGrpSpPr>
          <p:cNvPr id="78" name="Group 77"/>
          <p:cNvGrpSpPr/>
          <p:nvPr/>
        </p:nvGrpSpPr>
        <p:grpSpPr>
          <a:xfrm>
            <a:off x="3029942" y="4366052"/>
            <a:ext cx="2211388" cy="525463"/>
            <a:chOff x="2847975" y="3111500"/>
            <a:chExt cx="2211388" cy="525463"/>
          </a:xfrm>
        </p:grpSpPr>
        <p:sp>
          <p:nvSpPr>
            <p:cNvPr id="79" name="Rectangle 34"/>
            <p:cNvSpPr>
              <a:spLocks noChangeAspect="1" noChangeArrowheads="1"/>
            </p:cNvSpPr>
            <p:nvPr/>
          </p:nvSpPr>
          <p:spPr bwMode="auto">
            <a:xfrm rot="2700000">
              <a:off x="4162425" y="3259138"/>
              <a:ext cx="46037" cy="460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80" name="Oval 35"/>
            <p:cNvSpPr>
              <a:spLocks noChangeAspect="1" noChangeArrowheads="1"/>
            </p:cNvSpPr>
            <p:nvPr/>
          </p:nvSpPr>
          <p:spPr bwMode="auto">
            <a:xfrm>
              <a:off x="4987925" y="3511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81" name="Freeform 36"/>
            <p:cNvSpPr>
              <a:spLocks/>
            </p:cNvSpPr>
            <p:nvPr/>
          </p:nvSpPr>
          <p:spPr bwMode="auto">
            <a:xfrm>
              <a:off x="2847975" y="3263900"/>
              <a:ext cx="1343025" cy="171450"/>
            </a:xfrm>
            <a:custGeom>
              <a:avLst/>
              <a:gdLst>
                <a:gd name="T0" fmla="*/ 846 w 846"/>
                <a:gd name="T1" fmla="*/ 18 h 108"/>
                <a:gd name="T2" fmla="*/ 632 w 846"/>
                <a:gd name="T3" fmla="*/ 0 h 108"/>
                <a:gd name="T4" fmla="*/ 422 w 846"/>
                <a:gd name="T5" fmla="*/ 108 h 108"/>
                <a:gd name="T6" fmla="*/ 0 w 846"/>
                <a:gd name="T7" fmla="*/ 19 h 108"/>
              </a:gdLst>
              <a:ahLst/>
              <a:cxnLst>
                <a:cxn ang="0">
                  <a:pos x="T0" y="T1"/>
                </a:cxn>
                <a:cxn ang="0">
                  <a:pos x="T2" y="T3"/>
                </a:cxn>
                <a:cxn ang="0">
                  <a:pos x="T4" y="T5"/>
                </a:cxn>
                <a:cxn ang="0">
                  <a:pos x="T6" y="T7"/>
                </a:cxn>
              </a:cxnLst>
              <a:rect l="0" t="0" r="r" b="b"/>
              <a:pathLst>
                <a:path w="846" h="108">
                  <a:moveTo>
                    <a:pt x="846" y="18"/>
                  </a:moveTo>
                  <a:lnTo>
                    <a:pt x="632" y="0"/>
                  </a:lnTo>
                  <a:lnTo>
                    <a:pt x="422" y="108"/>
                  </a:lnTo>
                  <a:lnTo>
                    <a:pt x="0" y="19"/>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2" name="Line 37"/>
            <p:cNvSpPr>
              <a:spLocks noChangeShapeType="1"/>
            </p:cNvSpPr>
            <p:nvPr/>
          </p:nvSpPr>
          <p:spPr bwMode="auto">
            <a:xfrm flipH="1">
              <a:off x="2847975" y="3209925"/>
              <a:ext cx="333375" cy="82550"/>
            </a:xfrm>
            <a:prstGeom prst="line">
              <a:avLst/>
            </a:prstGeom>
            <a:noFill/>
            <a:ln w="15875">
              <a:solidFill>
                <a:srgbClr val="0438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3" name="Freeform 38"/>
            <p:cNvSpPr>
              <a:spLocks/>
            </p:cNvSpPr>
            <p:nvPr/>
          </p:nvSpPr>
          <p:spPr bwMode="auto">
            <a:xfrm>
              <a:off x="2847975" y="3146425"/>
              <a:ext cx="1016000" cy="155575"/>
            </a:xfrm>
            <a:custGeom>
              <a:avLst/>
              <a:gdLst>
                <a:gd name="T0" fmla="*/ 640 w 640"/>
                <a:gd name="T1" fmla="*/ 0 h 98"/>
                <a:gd name="T2" fmla="*/ 414 w 640"/>
                <a:gd name="T3" fmla="*/ 20 h 98"/>
                <a:gd name="T4" fmla="*/ 212 w 640"/>
                <a:gd name="T5" fmla="*/ 92 h 98"/>
                <a:gd name="T6" fmla="*/ 0 w 640"/>
                <a:gd name="T7" fmla="*/ 98 h 98"/>
              </a:gdLst>
              <a:ahLst/>
              <a:cxnLst>
                <a:cxn ang="0">
                  <a:pos x="T0" y="T1"/>
                </a:cxn>
                <a:cxn ang="0">
                  <a:pos x="T2" y="T3"/>
                </a:cxn>
                <a:cxn ang="0">
                  <a:pos x="T4" y="T5"/>
                </a:cxn>
                <a:cxn ang="0">
                  <a:pos x="T6" y="T7"/>
                </a:cxn>
              </a:cxnLst>
              <a:rect l="0" t="0" r="r" b="b"/>
              <a:pathLst>
                <a:path w="640" h="98">
                  <a:moveTo>
                    <a:pt x="640" y="0"/>
                  </a:moveTo>
                  <a:lnTo>
                    <a:pt x="414" y="20"/>
                  </a:lnTo>
                  <a:lnTo>
                    <a:pt x="212" y="92"/>
                  </a:lnTo>
                  <a:lnTo>
                    <a:pt x="0" y="98"/>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4" name="Freeform 39"/>
            <p:cNvSpPr>
              <a:spLocks/>
            </p:cNvSpPr>
            <p:nvPr/>
          </p:nvSpPr>
          <p:spPr bwMode="auto">
            <a:xfrm>
              <a:off x="2847975" y="3298825"/>
              <a:ext cx="1174750" cy="161925"/>
            </a:xfrm>
            <a:custGeom>
              <a:avLst/>
              <a:gdLst>
                <a:gd name="T0" fmla="*/ 740 w 740"/>
                <a:gd name="T1" fmla="*/ 96 h 102"/>
                <a:gd name="T2" fmla="*/ 526 w 740"/>
                <a:gd name="T3" fmla="*/ 74 h 102"/>
                <a:gd name="T4" fmla="*/ 418 w 740"/>
                <a:gd name="T5" fmla="*/ 102 h 102"/>
                <a:gd name="T6" fmla="*/ 210 w 740"/>
                <a:gd name="T7" fmla="*/ 66 h 102"/>
                <a:gd name="T8" fmla="*/ 0 w 740"/>
                <a:gd name="T9" fmla="*/ 0 h 102"/>
              </a:gdLst>
              <a:ahLst/>
              <a:cxnLst>
                <a:cxn ang="0">
                  <a:pos x="T0" y="T1"/>
                </a:cxn>
                <a:cxn ang="0">
                  <a:pos x="T2" y="T3"/>
                </a:cxn>
                <a:cxn ang="0">
                  <a:pos x="T4" y="T5"/>
                </a:cxn>
                <a:cxn ang="0">
                  <a:pos x="T6" y="T7"/>
                </a:cxn>
                <a:cxn ang="0">
                  <a:pos x="T8" y="T9"/>
                </a:cxn>
              </a:cxnLst>
              <a:rect l="0" t="0" r="r" b="b"/>
              <a:pathLst>
                <a:path w="740" h="102">
                  <a:moveTo>
                    <a:pt x="740" y="96"/>
                  </a:moveTo>
                  <a:lnTo>
                    <a:pt x="526" y="74"/>
                  </a:lnTo>
                  <a:lnTo>
                    <a:pt x="418" y="102"/>
                  </a:lnTo>
                  <a:lnTo>
                    <a:pt x="210" y="66"/>
                  </a:lnTo>
                  <a:lnTo>
                    <a:pt x="0" y="0"/>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5" name="Freeform 40"/>
            <p:cNvSpPr>
              <a:spLocks/>
            </p:cNvSpPr>
            <p:nvPr/>
          </p:nvSpPr>
          <p:spPr bwMode="auto">
            <a:xfrm>
              <a:off x="2847975" y="3286125"/>
              <a:ext cx="2171700" cy="317500"/>
            </a:xfrm>
            <a:custGeom>
              <a:avLst/>
              <a:gdLst>
                <a:gd name="T0" fmla="*/ 1368 w 1368"/>
                <a:gd name="T1" fmla="*/ 166 h 200"/>
                <a:gd name="T2" fmla="*/ 1160 w 1368"/>
                <a:gd name="T3" fmla="*/ 162 h 200"/>
                <a:gd name="T4" fmla="*/ 950 w 1368"/>
                <a:gd name="T5" fmla="*/ 164 h 200"/>
                <a:gd name="T6" fmla="*/ 742 w 1368"/>
                <a:gd name="T7" fmla="*/ 200 h 200"/>
                <a:gd name="T8" fmla="*/ 538 w 1368"/>
                <a:gd name="T9" fmla="*/ 196 h 200"/>
                <a:gd name="T10" fmla="*/ 424 w 1368"/>
                <a:gd name="T11" fmla="*/ 106 h 200"/>
                <a:gd name="T12" fmla="*/ 220 w 1368"/>
                <a:gd name="T13" fmla="*/ 0 h 200"/>
                <a:gd name="T14" fmla="*/ 0 w 1368"/>
                <a:gd name="T15" fmla="*/ 4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8" h="200">
                  <a:moveTo>
                    <a:pt x="1368" y="166"/>
                  </a:moveTo>
                  <a:lnTo>
                    <a:pt x="1160" y="162"/>
                  </a:lnTo>
                  <a:lnTo>
                    <a:pt x="950" y="164"/>
                  </a:lnTo>
                  <a:lnTo>
                    <a:pt x="742" y="200"/>
                  </a:lnTo>
                  <a:lnTo>
                    <a:pt x="538" y="196"/>
                  </a:lnTo>
                  <a:lnTo>
                    <a:pt x="424" y="106"/>
                  </a:lnTo>
                  <a:lnTo>
                    <a:pt x="220" y="0"/>
                  </a:lnTo>
                  <a:lnTo>
                    <a:pt x="0" y="4"/>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6" name="Freeform 41"/>
            <p:cNvSpPr>
              <a:spLocks/>
            </p:cNvSpPr>
            <p:nvPr/>
          </p:nvSpPr>
          <p:spPr bwMode="auto">
            <a:xfrm>
              <a:off x="2847975" y="3136900"/>
              <a:ext cx="1022350" cy="155575"/>
            </a:xfrm>
            <a:custGeom>
              <a:avLst/>
              <a:gdLst>
                <a:gd name="T0" fmla="*/ 644 w 644"/>
                <a:gd name="T1" fmla="*/ 0 h 98"/>
                <a:gd name="T2" fmla="*/ 420 w 644"/>
                <a:gd name="T3" fmla="*/ 20 h 98"/>
                <a:gd name="T4" fmla="*/ 220 w 644"/>
                <a:gd name="T5" fmla="*/ 98 h 98"/>
                <a:gd name="T6" fmla="*/ 0 w 644"/>
                <a:gd name="T7" fmla="*/ 98 h 98"/>
              </a:gdLst>
              <a:ahLst/>
              <a:cxnLst>
                <a:cxn ang="0">
                  <a:pos x="T0" y="T1"/>
                </a:cxn>
                <a:cxn ang="0">
                  <a:pos x="T2" y="T3"/>
                </a:cxn>
                <a:cxn ang="0">
                  <a:pos x="T4" y="T5"/>
                </a:cxn>
                <a:cxn ang="0">
                  <a:pos x="T6" y="T7"/>
                </a:cxn>
              </a:cxnLst>
              <a:rect l="0" t="0" r="r" b="b"/>
              <a:pathLst>
                <a:path w="644" h="98">
                  <a:moveTo>
                    <a:pt x="644" y="0"/>
                  </a:moveTo>
                  <a:lnTo>
                    <a:pt x="420" y="20"/>
                  </a:lnTo>
                  <a:lnTo>
                    <a:pt x="220" y="98"/>
                  </a:lnTo>
                  <a:lnTo>
                    <a:pt x="0" y="98"/>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7" name="Oval 42"/>
            <p:cNvSpPr>
              <a:spLocks noChangeAspect="1" noChangeArrowheads="1"/>
            </p:cNvSpPr>
            <p:nvPr/>
          </p:nvSpPr>
          <p:spPr bwMode="auto">
            <a:xfrm>
              <a:off x="4648200" y="3511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88" name="Oval 43"/>
            <p:cNvSpPr>
              <a:spLocks noChangeAspect="1" noChangeArrowheads="1"/>
            </p:cNvSpPr>
            <p:nvPr/>
          </p:nvSpPr>
          <p:spPr bwMode="auto">
            <a:xfrm>
              <a:off x="4308475" y="3511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89" name="Oval 44"/>
            <p:cNvSpPr>
              <a:spLocks noChangeAspect="1" noChangeArrowheads="1"/>
            </p:cNvSpPr>
            <p:nvPr/>
          </p:nvSpPr>
          <p:spPr bwMode="auto">
            <a:xfrm>
              <a:off x="3978275" y="355917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0" name="Oval 45"/>
            <p:cNvSpPr>
              <a:spLocks noChangeAspect="1" noChangeArrowheads="1"/>
            </p:cNvSpPr>
            <p:nvPr/>
          </p:nvSpPr>
          <p:spPr bwMode="auto">
            <a:xfrm>
              <a:off x="3651250" y="356552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1" name="Oval 46"/>
            <p:cNvSpPr>
              <a:spLocks noChangeAspect="1" noChangeArrowheads="1"/>
            </p:cNvSpPr>
            <p:nvPr/>
          </p:nvSpPr>
          <p:spPr bwMode="auto">
            <a:xfrm>
              <a:off x="3476625" y="344487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2" name="Oval 47"/>
            <p:cNvSpPr>
              <a:spLocks noChangeAspect="1" noChangeArrowheads="1"/>
            </p:cNvSpPr>
            <p:nvPr/>
          </p:nvSpPr>
          <p:spPr bwMode="auto">
            <a:xfrm>
              <a:off x="3476625" y="335597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3" name="Oval 48"/>
            <p:cNvSpPr>
              <a:spLocks noChangeAspect="1" noChangeArrowheads="1"/>
            </p:cNvSpPr>
            <p:nvPr/>
          </p:nvSpPr>
          <p:spPr bwMode="auto">
            <a:xfrm>
              <a:off x="3648075" y="3384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4" name="Oval 49"/>
            <p:cNvSpPr>
              <a:spLocks noChangeAspect="1" noChangeArrowheads="1"/>
            </p:cNvSpPr>
            <p:nvPr/>
          </p:nvSpPr>
          <p:spPr bwMode="auto">
            <a:xfrm>
              <a:off x="3819525" y="323532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5" name="Oval 50"/>
            <p:cNvSpPr>
              <a:spLocks noChangeAspect="1" noChangeArrowheads="1"/>
            </p:cNvSpPr>
            <p:nvPr/>
          </p:nvSpPr>
          <p:spPr bwMode="auto">
            <a:xfrm>
              <a:off x="3479800" y="314960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6" name="Oval 51"/>
            <p:cNvSpPr>
              <a:spLocks noChangeAspect="1" noChangeArrowheads="1"/>
            </p:cNvSpPr>
            <p:nvPr/>
          </p:nvSpPr>
          <p:spPr bwMode="auto">
            <a:xfrm>
              <a:off x="3149600" y="3257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7" name="AutoShape 52"/>
            <p:cNvSpPr>
              <a:spLocks noChangeAspect="1" noChangeArrowheads="1"/>
            </p:cNvSpPr>
            <p:nvPr/>
          </p:nvSpPr>
          <p:spPr bwMode="auto">
            <a:xfrm>
              <a:off x="3819525" y="3111500"/>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8" name="AutoShape 53"/>
            <p:cNvSpPr>
              <a:spLocks noChangeAspect="1" noChangeArrowheads="1"/>
            </p:cNvSpPr>
            <p:nvPr/>
          </p:nvSpPr>
          <p:spPr bwMode="auto">
            <a:xfrm>
              <a:off x="3984625" y="3403600"/>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9" name="Oval 54"/>
            <p:cNvSpPr>
              <a:spLocks noChangeAspect="1" noChangeArrowheads="1"/>
            </p:cNvSpPr>
            <p:nvPr/>
          </p:nvSpPr>
          <p:spPr bwMode="auto">
            <a:xfrm>
              <a:off x="3152775" y="337502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grpSp>
      <p:grpSp>
        <p:nvGrpSpPr>
          <p:cNvPr id="100" name="Group 99"/>
          <p:cNvGrpSpPr/>
          <p:nvPr/>
        </p:nvGrpSpPr>
        <p:grpSpPr>
          <a:xfrm>
            <a:off x="3019626" y="4547707"/>
            <a:ext cx="2544763" cy="736600"/>
            <a:chOff x="2847975" y="3252788"/>
            <a:chExt cx="2544763" cy="736600"/>
          </a:xfrm>
        </p:grpSpPr>
        <p:sp>
          <p:nvSpPr>
            <p:cNvPr id="101" name="Oval 56"/>
            <p:cNvSpPr>
              <a:spLocks noChangeAspect="1" noChangeArrowheads="1"/>
            </p:cNvSpPr>
            <p:nvPr/>
          </p:nvSpPr>
          <p:spPr bwMode="auto">
            <a:xfrm>
              <a:off x="5321300" y="386080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2" name="Oval 57"/>
            <p:cNvSpPr>
              <a:spLocks noChangeAspect="1" noChangeArrowheads="1"/>
            </p:cNvSpPr>
            <p:nvPr/>
          </p:nvSpPr>
          <p:spPr bwMode="auto">
            <a:xfrm>
              <a:off x="4991100" y="38004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3" name="Oval 58"/>
            <p:cNvSpPr>
              <a:spLocks noChangeAspect="1" noChangeArrowheads="1"/>
            </p:cNvSpPr>
            <p:nvPr/>
          </p:nvSpPr>
          <p:spPr bwMode="auto">
            <a:xfrm>
              <a:off x="4822825" y="38639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4" name="Oval 59"/>
            <p:cNvSpPr>
              <a:spLocks noChangeAspect="1" noChangeArrowheads="1"/>
            </p:cNvSpPr>
            <p:nvPr/>
          </p:nvSpPr>
          <p:spPr bwMode="auto">
            <a:xfrm>
              <a:off x="4314825" y="381000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5" name="Oval 60"/>
            <p:cNvSpPr>
              <a:spLocks noChangeAspect="1" noChangeArrowheads="1"/>
            </p:cNvSpPr>
            <p:nvPr/>
          </p:nvSpPr>
          <p:spPr bwMode="auto">
            <a:xfrm>
              <a:off x="4318000" y="36544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6" name="Oval 61"/>
            <p:cNvSpPr>
              <a:spLocks noChangeAspect="1" noChangeArrowheads="1"/>
            </p:cNvSpPr>
            <p:nvPr/>
          </p:nvSpPr>
          <p:spPr bwMode="auto">
            <a:xfrm>
              <a:off x="3981450" y="378460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7" name="Oval 62"/>
            <p:cNvSpPr>
              <a:spLocks noChangeAspect="1" noChangeArrowheads="1"/>
            </p:cNvSpPr>
            <p:nvPr/>
          </p:nvSpPr>
          <p:spPr bwMode="auto">
            <a:xfrm>
              <a:off x="3654425" y="36925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8" name="Oval 63"/>
            <p:cNvSpPr>
              <a:spLocks noChangeAspect="1" noChangeArrowheads="1"/>
            </p:cNvSpPr>
            <p:nvPr/>
          </p:nvSpPr>
          <p:spPr bwMode="auto">
            <a:xfrm>
              <a:off x="3819525" y="38417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9" name="Oval 64"/>
            <p:cNvSpPr>
              <a:spLocks noChangeAspect="1" noChangeArrowheads="1"/>
            </p:cNvSpPr>
            <p:nvPr/>
          </p:nvSpPr>
          <p:spPr bwMode="auto">
            <a:xfrm>
              <a:off x="3479800" y="36163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10" name="Oval 65"/>
            <p:cNvSpPr>
              <a:spLocks noChangeAspect="1" noChangeArrowheads="1"/>
            </p:cNvSpPr>
            <p:nvPr/>
          </p:nvSpPr>
          <p:spPr bwMode="auto">
            <a:xfrm>
              <a:off x="3308350" y="36226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11" name="Oval 66"/>
            <p:cNvSpPr>
              <a:spLocks noChangeAspect="1" noChangeArrowheads="1"/>
            </p:cNvSpPr>
            <p:nvPr/>
          </p:nvSpPr>
          <p:spPr bwMode="auto">
            <a:xfrm>
              <a:off x="3155950" y="35274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12" name="Oval 67"/>
            <p:cNvSpPr>
              <a:spLocks noChangeAspect="1" noChangeArrowheads="1"/>
            </p:cNvSpPr>
            <p:nvPr/>
          </p:nvSpPr>
          <p:spPr bwMode="auto">
            <a:xfrm>
              <a:off x="3152775" y="33750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13" name="Freeform 68"/>
            <p:cNvSpPr>
              <a:spLocks/>
            </p:cNvSpPr>
            <p:nvPr/>
          </p:nvSpPr>
          <p:spPr bwMode="auto">
            <a:xfrm>
              <a:off x="2847975" y="3252788"/>
              <a:ext cx="1838325" cy="593725"/>
            </a:xfrm>
            <a:custGeom>
              <a:avLst/>
              <a:gdLst>
                <a:gd name="T0" fmla="*/ 1158 w 1158"/>
                <a:gd name="T1" fmla="*/ 261 h 374"/>
                <a:gd name="T2" fmla="*/ 948 w 1158"/>
                <a:gd name="T3" fmla="*/ 274 h 374"/>
                <a:gd name="T4" fmla="*/ 742 w 1158"/>
                <a:gd name="T5" fmla="*/ 374 h 374"/>
                <a:gd name="T6" fmla="*/ 528 w 1158"/>
                <a:gd name="T7" fmla="*/ 298 h 374"/>
                <a:gd name="T8" fmla="*/ 326 w 1158"/>
                <a:gd name="T9" fmla="*/ 256 h 374"/>
                <a:gd name="T10" fmla="*/ 236 w 1158"/>
                <a:gd name="T11" fmla="*/ 118 h 374"/>
                <a:gd name="T12" fmla="*/ 0 w 1158"/>
                <a:gd name="T13" fmla="*/ 0 h 374"/>
              </a:gdLst>
              <a:ahLst/>
              <a:cxnLst>
                <a:cxn ang="0">
                  <a:pos x="T0" y="T1"/>
                </a:cxn>
                <a:cxn ang="0">
                  <a:pos x="T2" y="T3"/>
                </a:cxn>
                <a:cxn ang="0">
                  <a:pos x="T4" y="T5"/>
                </a:cxn>
                <a:cxn ang="0">
                  <a:pos x="T6" y="T7"/>
                </a:cxn>
                <a:cxn ang="0">
                  <a:pos x="T8" y="T9"/>
                </a:cxn>
                <a:cxn ang="0">
                  <a:pos x="T10" y="T11"/>
                </a:cxn>
                <a:cxn ang="0">
                  <a:pos x="T12" y="T13"/>
                </a:cxn>
              </a:cxnLst>
              <a:rect l="0" t="0" r="r" b="b"/>
              <a:pathLst>
                <a:path w="1158" h="374">
                  <a:moveTo>
                    <a:pt x="1158" y="261"/>
                  </a:moveTo>
                  <a:lnTo>
                    <a:pt x="948" y="274"/>
                  </a:lnTo>
                  <a:lnTo>
                    <a:pt x="742" y="374"/>
                  </a:lnTo>
                  <a:lnTo>
                    <a:pt x="528" y="298"/>
                  </a:lnTo>
                  <a:lnTo>
                    <a:pt x="326" y="256"/>
                  </a:lnTo>
                  <a:lnTo>
                    <a:pt x="236" y="118"/>
                  </a:lnTo>
                  <a:lnTo>
                    <a:pt x="0" y="0"/>
                  </a:lnTo>
                </a:path>
              </a:pathLst>
            </a:custGeom>
            <a:noFill/>
            <a:ln w="1587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4" name="Freeform 69"/>
            <p:cNvSpPr>
              <a:spLocks/>
            </p:cNvSpPr>
            <p:nvPr/>
          </p:nvSpPr>
          <p:spPr bwMode="auto">
            <a:xfrm>
              <a:off x="2847975" y="3252788"/>
              <a:ext cx="2501900" cy="647700"/>
            </a:xfrm>
            <a:custGeom>
              <a:avLst/>
              <a:gdLst>
                <a:gd name="T0" fmla="*/ 1576 w 1576"/>
                <a:gd name="T1" fmla="*/ 403 h 408"/>
                <a:gd name="T2" fmla="*/ 1370 w 1576"/>
                <a:gd name="T3" fmla="*/ 364 h 408"/>
                <a:gd name="T4" fmla="*/ 1266 w 1576"/>
                <a:gd name="T5" fmla="*/ 408 h 408"/>
                <a:gd name="T6" fmla="*/ 952 w 1576"/>
                <a:gd name="T7" fmla="*/ 374 h 408"/>
                <a:gd name="T8" fmla="*/ 740 w 1576"/>
                <a:gd name="T9" fmla="*/ 362 h 408"/>
                <a:gd name="T10" fmla="*/ 636 w 1576"/>
                <a:gd name="T11" fmla="*/ 392 h 408"/>
                <a:gd name="T12" fmla="*/ 430 w 1576"/>
                <a:gd name="T13" fmla="*/ 248 h 408"/>
                <a:gd name="T14" fmla="*/ 216 w 1576"/>
                <a:gd name="T15" fmla="*/ 92 h 408"/>
                <a:gd name="T16" fmla="*/ 0 w 1576"/>
                <a:gd name="T17"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6" h="408">
                  <a:moveTo>
                    <a:pt x="1576" y="403"/>
                  </a:moveTo>
                  <a:lnTo>
                    <a:pt x="1370" y="364"/>
                  </a:lnTo>
                  <a:lnTo>
                    <a:pt x="1266" y="408"/>
                  </a:lnTo>
                  <a:lnTo>
                    <a:pt x="952" y="374"/>
                  </a:lnTo>
                  <a:lnTo>
                    <a:pt x="740" y="362"/>
                  </a:lnTo>
                  <a:lnTo>
                    <a:pt x="636" y="392"/>
                  </a:lnTo>
                  <a:lnTo>
                    <a:pt x="430" y="248"/>
                  </a:lnTo>
                  <a:lnTo>
                    <a:pt x="216" y="92"/>
                  </a:lnTo>
                  <a:lnTo>
                    <a:pt x="0" y="0"/>
                  </a:lnTo>
                </a:path>
              </a:pathLst>
            </a:custGeom>
            <a:noFill/>
            <a:ln w="158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5" name="Freeform 70"/>
            <p:cNvSpPr>
              <a:spLocks/>
            </p:cNvSpPr>
            <p:nvPr/>
          </p:nvSpPr>
          <p:spPr bwMode="auto">
            <a:xfrm>
              <a:off x="2847975" y="3254375"/>
              <a:ext cx="2181225" cy="706438"/>
            </a:xfrm>
            <a:custGeom>
              <a:avLst/>
              <a:gdLst>
                <a:gd name="T0" fmla="*/ 1374 w 1374"/>
                <a:gd name="T1" fmla="*/ 445 h 445"/>
                <a:gd name="T2" fmla="*/ 1154 w 1374"/>
                <a:gd name="T3" fmla="*/ 438 h 445"/>
                <a:gd name="T4" fmla="*/ 952 w 1374"/>
                <a:gd name="T5" fmla="*/ 442 h 445"/>
                <a:gd name="T6" fmla="*/ 748 w 1374"/>
                <a:gd name="T7" fmla="*/ 424 h 445"/>
                <a:gd name="T8" fmla="*/ 632 w 1374"/>
                <a:gd name="T9" fmla="*/ 404 h 445"/>
                <a:gd name="T10" fmla="*/ 526 w 1374"/>
                <a:gd name="T11" fmla="*/ 388 h 445"/>
                <a:gd name="T12" fmla="*/ 424 w 1374"/>
                <a:gd name="T13" fmla="*/ 420 h 445"/>
                <a:gd name="T14" fmla="*/ 214 w 1374"/>
                <a:gd name="T15" fmla="*/ 312 h 445"/>
                <a:gd name="T16" fmla="*/ 0 w 1374"/>
                <a:gd name="T1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4" h="445">
                  <a:moveTo>
                    <a:pt x="1374" y="445"/>
                  </a:moveTo>
                  <a:lnTo>
                    <a:pt x="1154" y="438"/>
                  </a:lnTo>
                  <a:lnTo>
                    <a:pt x="952" y="442"/>
                  </a:lnTo>
                  <a:lnTo>
                    <a:pt x="748" y="424"/>
                  </a:lnTo>
                  <a:lnTo>
                    <a:pt x="632" y="404"/>
                  </a:lnTo>
                  <a:lnTo>
                    <a:pt x="526" y="388"/>
                  </a:lnTo>
                  <a:lnTo>
                    <a:pt x="424" y="420"/>
                  </a:lnTo>
                  <a:lnTo>
                    <a:pt x="214" y="312"/>
                  </a:lnTo>
                  <a:lnTo>
                    <a:pt x="0" y="0"/>
                  </a:lnTo>
                </a:path>
              </a:pathLst>
            </a:custGeom>
            <a:noFill/>
            <a:ln w="158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6" name="Freeform 71"/>
            <p:cNvSpPr>
              <a:spLocks/>
            </p:cNvSpPr>
            <p:nvPr/>
          </p:nvSpPr>
          <p:spPr bwMode="auto">
            <a:xfrm>
              <a:off x="2847975" y="3254375"/>
              <a:ext cx="1508125" cy="708025"/>
            </a:xfrm>
            <a:custGeom>
              <a:avLst/>
              <a:gdLst>
                <a:gd name="T0" fmla="*/ 950 w 950"/>
                <a:gd name="T1" fmla="*/ 413 h 446"/>
                <a:gd name="T2" fmla="*/ 844 w 950"/>
                <a:gd name="T3" fmla="*/ 446 h 446"/>
                <a:gd name="T4" fmla="*/ 738 w 950"/>
                <a:gd name="T5" fmla="*/ 428 h 446"/>
                <a:gd name="T6" fmla="*/ 428 w 950"/>
                <a:gd name="T7" fmla="*/ 398 h 446"/>
                <a:gd name="T8" fmla="*/ 0 w 950"/>
                <a:gd name="T9" fmla="*/ 0 h 446"/>
              </a:gdLst>
              <a:ahLst/>
              <a:cxnLst>
                <a:cxn ang="0">
                  <a:pos x="T0" y="T1"/>
                </a:cxn>
                <a:cxn ang="0">
                  <a:pos x="T2" y="T3"/>
                </a:cxn>
                <a:cxn ang="0">
                  <a:pos x="T4" y="T5"/>
                </a:cxn>
                <a:cxn ang="0">
                  <a:pos x="T6" y="T7"/>
                </a:cxn>
                <a:cxn ang="0">
                  <a:pos x="T8" y="T9"/>
                </a:cxn>
              </a:cxnLst>
              <a:rect l="0" t="0" r="r" b="b"/>
              <a:pathLst>
                <a:path w="950" h="446">
                  <a:moveTo>
                    <a:pt x="950" y="413"/>
                  </a:moveTo>
                  <a:lnTo>
                    <a:pt x="844" y="446"/>
                  </a:lnTo>
                  <a:lnTo>
                    <a:pt x="738" y="428"/>
                  </a:lnTo>
                  <a:lnTo>
                    <a:pt x="428" y="398"/>
                  </a:lnTo>
                  <a:lnTo>
                    <a:pt x="0" y="0"/>
                  </a:lnTo>
                </a:path>
              </a:pathLst>
            </a:custGeom>
            <a:noFill/>
            <a:ln w="158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7" name="Oval 72"/>
            <p:cNvSpPr>
              <a:spLocks noChangeAspect="1" noChangeArrowheads="1"/>
            </p:cNvSpPr>
            <p:nvPr/>
          </p:nvSpPr>
          <p:spPr bwMode="auto">
            <a:xfrm>
              <a:off x="4984750" y="39147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18" name="Oval 73"/>
            <p:cNvSpPr>
              <a:spLocks noChangeAspect="1" noChangeArrowheads="1"/>
            </p:cNvSpPr>
            <p:nvPr/>
          </p:nvSpPr>
          <p:spPr bwMode="auto">
            <a:xfrm>
              <a:off x="4648200" y="39179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19" name="Oval 74"/>
            <p:cNvSpPr>
              <a:spLocks noChangeAspect="1" noChangeArrowheads="1"/>
            </p:cNvSpPr>
            <p:nvPr/>
          </p:nvSpPr>
          <p:spPr bwMode="auto">
            <a:xfrm>
              <a:off x="4311650" y="39147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0" name="Oval 75"/>
            <p:cNvSpPr>
              <a:spLocks noChangeAspect="1" noChangeArrowheads="1"/>
            </p:cNvSpPr>
            <p:nvPr/>
          </p:nvSpPr>
          <p:spPr bwMode="auto">
            <a:xfrm>
              <a:off x="4152900" y="391160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1" name="Oval 76"/>
            <p:cNvSpPr>
              <a:spLocks noChangeAspect="1" noChangeArrowheads="1"/>
            </p:cNvSpPr>
            <p:nvPr/>
          </p:nvSpPr>
          <p:spPr bwMode="auto">
            <a:xfrm>
              <a:off x="3994150" y="38925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2" name="Oval 77"/>
            <p:cNvSpPr>
              <a:spLocks noChangeAspect="1" noChangeArrowheads="1"/>
            </p:cNvSpPr>
            <p:nvPr/>
          </p:nvSpPr>
          <p:spPr bwMode="auto">
            <a:xfrm>
              <a:off x="3644900" y="38417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3" name="Oval 78"/>
            <p:cNvSpPr>
              <a:spLocks noChangeAspect="1" noChangeArrowheads="1"/>
            </p:cNvSpPr>
            <p:nvPr/>
          </p:nvSpPr>
          <p:spPr bwMode="auto">
            <a:xfrm>
              <a:off x="3486150" y="38131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4" name="Oval 79"/>
            <p:cNvSpPr>
              <a:spLocks noChangeAspect="1" noChangeArrowheads="1"/>
            </p:cNvSpPr>
            <p:nvPr/>
          </p:nvSpPr>
          <p:spPr bwMode="auto">
            <a:xfrm>
              <a:off x="3486150" y="38830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5" name="Oval 80"/>
            <p:cNvSpPr>
              <a:spLocks noChangeAspect="1" noChangeArrowheads="1"/>
            </p:cNvSpPr>
            <p:nvPr/>
          </p:nvSpPr>
          <p:spPr bwMode="auto">
            <a:xfrm>
              <a:off x="3146425" y="37020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6" name="AutoShape 81"/>
            <p:cNvSpPr>
              <a:spLocks noChangeAspect="1" noChangeArrowheads="1"/>
            </p:cNvSpPr>
            <p:nvPr/>
          </p:nvSpPr>
          <p:spPr bwMode="auto">
            <a:xfrm>
              <a:off x="4321175" y="3857625"/>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7" name="AutoShape 82"/>
            <p:cNvSpPr>
              <a:spLocks noChangeAspect="1" noChangeArrowheads="1"/>
            </p:cNvSpPr>
            <p:nvPr/>
          </p:nvSpPr>
          <p:spPr bwMode="auto">
            <a:xfrm>
              <a:off x="3162300" y="3362325"/>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grpSp>
      <p:sp>
        <p:nvSpPr>
          <p:cNvPr id="128" name="Rectangle 83"/>
          <p:cNvSpPr>
            <a:spLocks noChangeAspect="1" noChangeArrowheads="1"/>
          </p:cNvSpPr>
          <p:nvPr/>
        </p:nvSpPr>
        <p:spPr bwMode="auto">
          <a:xfrm rot="2700000">
            <a:off x="5461703" y="3999414"/>
            <a:ext cx="50642" cy="50642"/>
          </a:xfrm>
          <a:prstGeom prst="rect">
            <a:avLst/>
          </a:prstGeom>
          <a:solidFill>
            <a:srgbClr val="000000"/>
          </a:solidFill>
          <a:ln>
            <a:noFill/>
          </a:ln>
          <a:effectLs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9" name="AutoShape 85"/>
          <p:cNvSpPr>
            <a:spLocks noChangeAspect="1" noChangeArrowheads="1"/>
          </p:cNvSpPr>
          <p:nvPr/>
        </p:nvSpPr>
        <p:spPr bwMode="auto">
          <a:xfrm>
            <a:off x="5451304" y="4186573"/>
            <a:ext cx="78581" cy="78582"/>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cxnSp>
        <p:nvCxnSpPr>
          <p:cNvPr id="130" name="Straight Connector 129"/>
          <p:cNvCxnSpPr/>
          <p:nvPr/>
        </p:nvCxnSpPr>
        <p:spPr>
          <a:xfrm>
            <a:off x="5344520" y="3470993"/>
            <a:ext cx="285008" cy="0"/>
          </a:xfrm>
          <a:prstGeom prst="line">
            <a:avLst/>
          </a:prstGeom>
          <a:ln w="15875">
            <a:solidFill>
              <a:srgbClr val="B60C27"/>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344520" y="3659021"/>
            <a:ext cx="285008" cy="0"/>
          </a:xfrm>
          <a:prstGeom prst="line">
            <a:avLst/>
          </a:pr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Connector 131"/>
          <p:cNvCxnSpPr/>
          <p:nvPr/>
        </p:nvCxnSpPr>
        <p:spPr>
          <a:xfrm>
            <a:off x="5344520" y="3847439"/>
            <a:ext cx="285008" cy="0"/>
          </a:xfrm>
          <a:prstGeom prst="line">
            <a:avLst/>
          </a:prstGeom>
          <a:noFill/>
          <a:ln w="158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5629990" y="3332899"/>
            <a:ext cx="397866" cy="276999"/>
          </a:xfrm>
          <a:prstGeom prst="rect">
            <a:avLst/>
          </a:prstGeom>
          <a:noFill/>
        </p:spPr>
        <p:txBody>
          <a:bodyPr wrap="none" rtlCol="0">
            <a:spAutoFit/>
          </a:bodyPr>
          <a:lstStyle/>
          <a:p>
            <a:pPr fontAlgn="auto">
              <a:spcBef>
                <a:spcPts val="0"/>
              </a:spcBef>
              <a:spcAft>
                <a:spcPts val="0"/>
              </a:spcAft>
            </a:pPr>
            <a:r>
              <a:rPr lang="en-GB" sz="1200" dirty="0" smtClean="0">
                <a:solidFill>
                  <a:srgbClr val="4D4D4D"/>
                </a:solidFill>
                <a:latin typeface="Arial"/>
                <a:cs typeface="Arial"/>
              </a:rPr>
              <a:t>PD</a:t>
            </a:r>
            <a:endParaRPr lang="en-GB" sz="1200" dirty="0">
              <a:solidFill>
                <a:srgbClr val="4D4D4D"/>
              </a:solidFill>
              <a:latin typeface="Arial"/>
              <a:cs typeface="Arial"/>
            </a:endParaRPr>
          </a:p>
        </p:txBody>
      </p:sp>
      <p:sp>
        <p:nvSpPr>
          <p:cNvPr id="134" name="TextBox 133"/>
          <p:cNvSpPr txBox="1"/>
          <p:nvPr/>
        </p:nvSpPr>
        <p:spPr>
          <a:xfrm>
            <a:off x="5629990" y="3518391"/>
            <a:ext cx="397866" cy="276999"/>
          </a:xfrm>
          <a:prstGeom prst="rect">
            <a:avLst/>
          </a:prstGeom>
          <a:noFill/>
        </p:spPr>
        <p:txBody>
          <a:bodyPr wrap="none" rtlCol="0">
            <a:spAutoFit/>
          </a:bodyPr>
          <a:lstStyle/>
          <a:p>
            <a:pPr fontAlgn="auto">
              <a:spcBef>
                <a:spcPts val="0"/>
              </a:spcBef>
              <a:spcAft>
                <a:spcPts val="0"/>
              </a:spcAft>
            </a:pPr>
            <a:r>
              <a:rPr lang="en-GB" sz="1200" dirty="0">
                <a:solidFill>
                  <a:srgbClr val="4D4D4D"/>
                </a:solidFill>
                <a:latin typeface="Arial"/>
                <a:cs typeface="Arial"/>
              </a:rPr>
              <a:t>S</a:t>
            </a:r>
            <a:r>
              <a:rPr lang="en-GB" sz="1200" dirty="0" smtClean="0">
                <a:solidFill>
                  <a:srgbClr val="4D4D4D"/>
                </a:solidFill>
                <a:latin typeface="Arial"/>
                <a:cs typeface="Arial"/>
              </a:rPr>
              <a:t>D</a:t>
            </a:r>
            <a:endParaRPr lang="en-GB" sz="1200" dirty="0">
              <a:solidFill>
                <a:srgbClr val="4D4D4D"/>
              </a:solidFill>
              <a:latin typeface="Arial"/>
              <a:cs typeface="Arial"/>
            </a:endParaRPr>
          </a:p>
        </p:txBody>
      </p:sp>
      <p:sp>
        <p:nvSpPr>
          <p:cNvPr id="135" name="TextBox 134"/>
          <p:cNvSpPr txBox="1"/>
          <p:nvPr/>
        </p:nvSpPr>
        <p:spPr>
          <a:xfrm>
            <a:off x="5629990" y="3708891"/>
            <a:ext cx="662361" cy="276999"/>
          </a:xfrm>
          <a:prstGeom prst="rect">
            <a:avLst/>
          </a:prstGeom>
          <a:noFill/>
        </p:spPr>
        <p:txBody>
          <a:bodyPr wrap="none" rtlCol="0">
            <a:spAutoFit/>
          </a:bodyPr>
          <a:lstStyle/>
          <a:p>
            <a:pPr fontAlgn="auto">
              <a:spcBef>
                <a:spcPts val="0"/>
              </a:spcBef>
              <a:spcAft>
                <a:spcPts val="0"/>
              </a:spcAft>
            </a:pPr>
            <a:r>
              <a:rPr lang="en-GB" sz="1200" dirty="0" smtClean="0">
                <a:solidFill>
                  <a:srgbClr val="4D4D4D"/>
                </a:solidFill>
                <a:latin typeface="Arial"/>
                <a:cs typeface="Arial"/>
              </a:rPr>
              <a:t>CR/PR</a:t>
            </a:r>
            <a:endParaRPr lang="en-GB" sz="1200" dirty="0">
              <a:solidFill>
                <a:srgbClr val="4D4D4D"/>
              </a:solidFill>
              <a:latin typeface="Arial"/>
              <a:cs typeface="Arial"/>
            </a:endParaRPr>
          </a:p>
        </p:txBody>
      </p:sp>
      <p:sp>
        <p:nvSpPr>
          <p:cNvPr id="136" name="TextBox 135"/>
          <p:cNvSpPr txBox="1"/>
          <p:nvPr/>
        </p:nvSpPr>
        <p:spPr>
          <a:xfrm>
            <a:off x="5629990" y="3885106"/>
            <a:ext cx="2015295" cy="276999"/>
          </a:xfrm>
          <a:prstGeom prst="rect">
            <a:avLst/>
          </a:prstGeom>
          <a:noFill/>
        </p:spPr>
        <p:txBody>
          <a:bodyPr wrap="none" rtlCol="0">
            <a:spAutoFit/>
          </a:bodyPr>
          <a:lstStyle/>
          <a:p>
            <a:pPr fontAlgn="auto">
              <a:spcBef>
                <a:spcPts val="0"/>
              </a:spcBef>
              <a:spcAft>
                <a:spcPts val="0"/>
              </a:spcAft>
            </a:pPr>
            <a:r>
              <a:rPr lang="en-GB" sz="1200" dirty="0" smtClean="0">
                <a:solidFill>
                  <a:srgbClr val="4D4D4D"/>
                </a:solidFill>
                <a:latin typeface="Arial"/>
                <a:cs typeface="Arial"/>
              </a:rPr>
              <a:t>Discontinued atezolizumab</a:t>
            </a:r>
            <a:endParaRPr lang="en-GB" sz="1200" dirty="0">
              <a:solidFill>
                <a:srgbClr val="4D4D4D"/>
              </a:solidFill>
              <a:latin typeface="Arial"/>
              <a:cs typeface="Arial"/>
            </a:endParaRPr>
          </a:p>
        </p:txBody>
      </p:sp>
      <p:sp>
        <p:nvSpPr>
          <p:cNvPr id="137" name="TextBox 136"/>
          <p:cNvSpPr txBox="1"/>
          <p:nvPr/>
        </p:nvSpPr>
        <p:spPr>
          <a:xfrm>
            <a:off x="5629990" y="4090486"/>
            <a:ext cx="933269" cy="276999"/>
          </a:xfrm>
          <a:prstGeom prst="rect">
            <a:avLst/>
          </a:prstGeom>
          <a:noFill/>
        </p:spPr>
        <p:txBody>
          <a:bodyPr wrap="none" rtlCol="0">
            <a:spAutoFit/>
          </a:bodyPr>
          <a:lstStyle/>
          <a:p>
            <a:pPr fontAlgn="auto">
              <a:spcBef>
                <a:spcPts val="0"/>
              </a:spcBef>
              <a:spcAft>
                <a:spcPts val="0"/>
              </a:spcAft>
            </a:pPr>
            <a:r>
              <a:rPr lang="en-GB" sz="1200" dirty="0" smtClean="0">
                <a:solidFill>
                  <a:srgbClr val="4D4D4D"/>
                </a:solidFill>
                <a:latin typeface="Arial"/>
                <a:cs typeface="Arial"/>
              </a:rPr>
              <a:t>New lesion</a:t>
            </a:r>
            <a:endParaRPr lang="en-GB" sz="1200" dirty="0">
              <a:solidFill>
                <a:srgbClr val="4D4D4D"/>
              </a:solidFill>
              <a:latin typeface="Arial"/>
              <a:cs typeface="Arial"/>
            </a:endParaRPr>
          </a:p>
        </p:txBody>
      </p:sp>
      <p:sp>
        <p:nvSpPr>
          <p:cNvPr id="138" name="Rectangle 83"/>
          <p:cNvSpPr>
            <a:spLocks noChangeAspect="1" noChangeArrowheads="1"/>
          </p:cNvSpPr>
          <p:nvPr/>
        </p:nvSpPr>
        <p:spPr bwMode="auto">
          <a:xfrm rot="2700000">
            <a:off x="4860332" y="4935652"/>
            <a:ext cx="50642" cy="50642"/>
          </a:xfrm>
          <a:prstGeom prst="rect">
            <a:avLst/>
          </a:prstGeom>
          <a:solidFill>
            <a:srgbClr val="000000"/>
          </a:solidFill>
          <a:ln>
            <a:noFill/>
          </a:ln>
          <a:effectLs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Tree>
    <p:extLst>
      <p:ext uri="{BB962C8B-B14F-4D97-AF65-F5344CB8AC3E}">
        <p14:creationId xmlns:p14="http://schemas.microsoft.com/office/powerpoint/2010/main" val="3495813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3502: </a:t>
            </a:r>
            <a:r>
              <a:rPr lang="en-GB" dirty="0"/>
              <a:t>Clinical activity and safety of cobimetinib (</a:t>
            </a:r>
            <a:r>
              <a:rPr lang="en-GB" dirty="0" err="1"/>
              <a:t>cobi</a:t>
            </a:r>
            <a:r>
              <a:rPr lang="en-GB" dirty="0"/>
              <a:t>) and atezolizumab in colorectal cancer (CRC</a:t>
            </a:r>
            <a:r>
              <a:rPr lang="en-GB" dirty="0" smtClean="0"/>
              <a:t>) </a:t>
            </a:r>
            <a:r>
              <a:rPr lang="en-GB" dirty="0"/>
              <a:t>– </a:t>
            </a:r>
            <a:r>
              <a:rPr lang="en-GB" dirty="0" err="1" smtClean="0"/>
              <a:t>Bendell</a:t>
            </a:r>
            <a:r>
              <a:rPr lang="en-GB" dirty="0" smtClean="0"/>
              <a:t> JC, et </a:t>
            </a:r>
            <a:r>
              <a:rPr lang="en-GB" dirty="0"/>
              <a:t>al</a:t>
            </a:r>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smtClean="0"/>
          </a:p>
          <a:p>
            <a:endParaRPr lang="en-GB" dirty="0" smtClean="0"/>
          </a:p>
          <a:p>
            <a:endParaRPr lang="en-GB" dirty="0" smtClean="0"/>
          </a:p>
          <a:p>
            <a:endParaRPr lang="en-GB" dirty="0"/>
          </a:p>
          <a:p>
            <a:endParaRPr lang="en-GB" dirty="0" smtClean="0"/>
          </a:p>
          <a:p>
            <a:endParaRPr lang="en-GB" dirty="0"/>
          </a:p>
          <a:p>
            <a:endParaRPr lang="en-GB" dirty="0"/>
          </a:p>
          <a:p>
            <a:endParaRPr lang="en-GB" dirty="0" smtClean="0"/>
          </a:p>
          <a:p>
            <a:endParaRPr lang="en-GB" dirty="0"/>
          </a:p>
          <a:p>
            <a:endParaRPr lang="en-GB" dirty="0" smtClean="0"/>
          </a:p>
          <a:p>
            <a:pPr marL="0" indent="0">
              <a:buNone/>
            </a:pPr>
            <a:r>
              <a:rPr lang="en-GB" b="1" dirty="0" smtClean="0"/>
              <a:t>Conclusions</a:t>
            </a:r>
            <a:endParaRPr lang="en-GB" b="1" dirty="0"/>
          </a:p>
          <a:p>
            <a:r>
              <a:rPr lang="en-GB" b="1" dirty="0"/>
              <a:t>Cobimetinib + </a:t>
            </a:r>
            <a:r>
              <a:rPr lang="en-GB" b="1" dirty="0" smtClean="0"/>
              <a:t>atezolizumab was associated with superior clinical response than would be expected with either treatment alone in patients with MSS CRC</a:t>
            </a:r>
          </a:p>
          <a:p>
            <a:r>
              <a:rPr lang="en-GB" b="1" dirty="0" smtClean="0"/>
              <a:t>These data suggest cobimetinib can sensitise tumours </a:t>
            </a:r>
            <a:r>
              <a:rPr lang="en-GB" b="1" dirty="0"/>
              <a:t>to atezolizumab </a:t>
            </a:r>
            <a:r>
              <a:rPr lang="en-GB" b="1" dirty="0" smtClean="0"/>
              <a:t>by increasing MHC I expression on tumour cells + promoting CD8 T cell accumulation*</a:t>
            </a:r>
          </a:p>
          <a:p>
            <a:r>
              <a:rPr lang="en-GB" b="1" dirty="0" smtClean="0"/>
              <a:t>Cobimetinib + atezolizumab was well tolerated at the maximum administered dose</a:t>
            </a:r>
          </a:p>
          <a:p>
            <a:r>
              <a:rPr lang="en-GB" b="1" dirty="0" smtClean="0"/>
              <a:t>Based on these results, the expansion of this study is currently ongoing</a:t>
            </a:r>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*Data not shown in these summary slides.</a:t>
            </a:r>
            <a:endParaRPr lang="en-GB" dirty="0"/>
          </a:p>
        </p:txBody>
      </p:sp>
      <p:sp>
        <p:nvSpPr>
          <p:cNvPr id="5" name="Text Placeholder 4"/>
          <p:cNvSpPr>
            <a:spLocks noGrp="1"/>
          </p:cNvSpPr>
          <p:nvPr>
            <p:ph type="body" sz="quarter" idx="11"/>
          </p:nvPr>
        </p:nvSpPr>
        <p:spPr/>
        <p:txBody>
          <a:bodyPr/>
          <a:lstStyle/>
          <a:p>
            <a:r>
              <a:rPr lang="en-GB" dirty="0" err="1"/>
              <a:t>Bendell</a:t>
            </a:r>
            <a:r>
              <a:rPr lang="en-GB" dirty="0"/>
              <a:t>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3502</a:t>
            </a:r>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val="3812363863"/>
              </p:ext>
            </p:extLst>
          </p:nvPr>
        </p:nvGraphicFramePr>
        <p:xfrm>
          <a:off x="369888" y="1600200"/>
          <a:ext cx="8240712" cy="2438400"/>
        </p:xfrm>
        <a:graphic>
          <a:graphicData uri="http://schemas.openxmlformats.org/drawingml/2006/table">
            <a:tbl>
              <a:tblPr firstRow="1" bandRow="1">
                <a:tableStyleId>{69012ECD-51FC-41F1-AA8D-1B2483CD663E}</a:tableStyleId>
              </a:tblPr>
              <a:tblGrid>
                <a:gridCol w="3442322"/>
                <a:gridCol w="4798390"/>
              </a:tblGrid>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AEs,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n=23</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23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Grade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Grade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SAEs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AEs leading to cobimetinib withdrawal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AEs leading to atezolizumab withdrawal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83224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smtClean="0"/>
              <a:t>3514: Bevacizumab </a:t>
            </a:r>
            <a:r>
              <a:rPr lang="en-GB" dirty="0"/>
              <a:t>or cetuximab plus chemotherapy after progression with bevacizumab plus chemotherapy in patients with </a:t>
            </a:r>
            <a:r>
              <a:rPr lang="en-GB" dirty="0" err="1"/>
              <a:t>wtKRAS</a:t>
            </a:r>
            <a:r>
              <a:rPr lang="en-GB" dirty="0"/>
              <a:t> metastatic colorectal cancer: A randomized phase II study (</a:t>
            </a:r>
            <a:r>
              <a:rPr lang="en-GB" dirty="0" err="1"/>
              <a:t>Prodige</a:t>
            </a:r>
            <a:r>
              <a:rPr lang="en-GB" dirty="0"/>
              <a:t> 18 </a:t>
            </a:r>
            <a:r>
              <a:rPr lang="en-GB" dirty="0" smtClean="0"/>
              <a:t>– Accord 22) – </a:t>
            </a:r>
            <a:r>
              <a:rPr lang="en-GB" dirty="0" err="1" smtClean="0"/>
              <a:t>Hiret</a:t>
            </a:r>
            <a:r>
              <a:rPr lang="en-GB" dirty="0" smtClean="0"/>
              <a:t> S, et al</a:t>
            </a:r>
            <a:endParaRPr lang="en-GB" dirty="0"/>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assess the efficacy and safety with crossover CT (FOLFIRI/mFOLFOX6</a:t>
            </a:r>
            <a:r>
              <a:rPr lang="en-GB" dirty="0"/>
              <a:t>) </a:t>
            </a:r>
            <a:r>
              <a:rPr lang="en-GB" dirty="0" smtClean="0"/>
              <a:t>+ bevacizumab or cetuximab, after </a:t>
            </a:r>
            <a:r>
              <a:rPr lang="en-GB" dirty="0"/>
              <a:t>progression with </a:t>
            </a:r>
            <a:r>
              <a:rPr lang="en-GB" dirty="0" smtClean="0"/>
              <a:t>bevacizumab + CT in patients </a:t>
            </a:r>
            <a:r>
              <a:rPr lang="en-GB" dirty="0"/>
              <a:t>with </a:t>
            </a:r>
            <a:r>
              <a:rPr lang="en-GB" dirty="0" smtClean="0"/>
              <a:t>WT KRAS </a:t>
            </a:r>
            <a:r>
              <a:rPr lang="en-GB" dirty="0" err="1" smtClean="0"/>
              <a:t>mCRC</a:t>
            </a:r>
            <a:r>
              <a:rPr lang="en-GB" dirty="0" smtClean="0"/>
              <a:t> </a:t>
            </a:r>
            <a:endParaRPr lang="en-GB" dirty="0"/>
          </a:p>
        </p:txBody>
      </p:sp>
      <p:sp>
        <p:nvSpPr>
          <p:cNvPr id="4" name="Text Placeholder 3"/>
          <p:cNvSpPr>
            <a:spLocks noGrp="1"/>
          </p:cNvSpPr>
          <p:nvPr>
            <p:ph type="body" sz="quarter" idx="10"/>
          </p:nvPr>
        </p:nvSpPr>
        <p:spPr>
          <a:xfrm>
            <a:off x="365125" y="6096000"/>
            <a:ext cx="4490811" cy="487363"/>
          </a:xfrm>
        </p:spPr>
        <p:txBody>
          <a:bodyPr/>
          <a:lstStyle/>
          <a:p>
            <a:r>
              <a:rPr lang="en-GB" dirty="0" smtClean="0"/>
              <a:t>*Oxaliplatin 85 mg/m</a:t>
            </a:r>
            <a:r>
              <a:rPr lang="en-GB" baseline="30000" dirty="0" smtClean="0"/>
              <a:t>2</a:t>
            </a:r>
            <a:r>
              <a:rPr lang="en-GB" dirty="0"/>
              <a:t>, </a:t>
            </a:r>
            <a:r>
              <a:rPr lang="en-GB" dirty="0" smtClean="0"/>
              <a:t>leucovorin 400 mg/m</a:t>
            </a:r>
            <a:r>
              <a:rPr lang="en-GB" baseline="30000" dirty="0" smtClean="0"/>
              <a:t>2</a:t>
            </a:r>
            <a:r>
              <a:rPr lang="en-GB" dirty="0" smtClean="0"/>
              <a:t> IV, 5FU 400 mg/m</a:t>
            </a:r>
            <a:r>
              <a:rPr lang="en-GB" baseline="30000" dirty="0" smtClean="0"/>
              <a:t>2</a:t>
            </a:r>
            <a:r>
              <a:rPr lang="en-GB" dirty="0" smtClean="0"/>
              <a:t> bolus IV + 5FU 2400 mg/m</a:t>
            </a:r>
            <a:r>
              <a:rPr lang="en-GB" baseline="30000" dirty="0" smtClean="0"/>
              <a:t>2</a:t>
            </a:r>
            <a:r>
              <a:rPr lang="en-GB" dirty="0" smtClean="0"/>
              <a:t> IV; </a:t>
            </a:r>
            <a:r>
              <a:rPr lang="en-GB" altLang="zh-CN" baseline="30000" dirty="0" smtClean="0">
                <a:solidFill>
                  <a:schemeClr val="tx1"/>
                </a:solidFill>
                <a:ea typeface="SimSun" pitchFamily="2" charset="-122"/>
              </a:rPr>
              <a:t>†</a:t>
            </a:r>
            <a:r>
              <a:rPr lang="en-GB" dirty="0" smtClean="0"/>
              <a:t>Irinotecan 180 mg/m</a:t>
            </a:r>
            <a:r>
              <a:rPr lang="en-GB" baseline="30000" dirty="0"/>
              <a:t>2</a:t>
            </a:r>
            <a:r>
              <a:rPr lang="en-GB" dirty="0" smtClean="0"/>
              <a:t>, leucovorin </a:t>
            </a:r>
            <a:r>
              <a:rPr lang="en-GB" dirty="0"/>
              <a:t>400 mg/m</a:t>
            </a:r>
            <a:r>
              <a:rPr lang="en-GB" baseline="30000" dirty="0"/>
              <a:t>2</a:t>
            </a:r>
            <a:r>
              <a:rPr lang="en-GB" dirty="0"/>
              <a:t> IV</a:t>
            </a:r>
            <a:r>
              <a:rPr lang="en-GB" dirty="0" smtClean="0"/>
              <a:t>, 5FU </a:t>
            </a:r>
            <a:r>
              <a:rPr lang="en-GB" dirty="0"/>
              <a:t>400 mg/m</a:t>
            </a:r>
            <a:r>
              <a:rPr lang="en-GB" baseline="30000" dirty="0"/>
              <a:t>2</a:t>
            </a:r>
            <a:r>
              <a:rPr lang="en-GB" dirty="0"/>
              <a:t> bolus IV + 5FU </a:t>
            </a:r>
            <a:r>
              <a:rPr lang="en-GB" dirty="0" smtClean="0"/>
              <a:t>2400 </a:t>
            </a:r>
            <a:r>
              <a:rPr lang="en-GB" dirty="0"/>
              <a:t>mg/m</a:t>
            </a:r>
            <a:r>
              <a:rPr lang="en-GB" baseline="30000" dirty="0"/>
              <a:t>2</a:t>
            </a:r>
            <a:r>
              <a:rPr lang="en-GB" dirty="0"/>
              <a:t> IV</a:t>
            </a:r>
            <a:r>
              <a:rPr lang="en-GB" dirty="0" smtClean="0"/>
              <a:t>.</a:t>
            </a:r>
            <a:endParaRPr lang="en-GB" dirty="0"/>
          </a:p>
        </p:txBody>
      </p:sp>
      <p:sp>
        <p:nvSpPr>
          <p:cNvPr id="5" name="Text Placeholder 4"/>
          <p:cNvSpPr>
            <a:spLocks noGrp="1"/>
          </p:cNvSpPr>
          <p:nvPr>
            <p:ph type="body" sz="quarter" idx="11"/>
          </p:nvPr>
        </p:nvSpPr>
        <p:spPr/>
        <p:txBody>
          <a:bodyPr/>
          <a:lstStyle/>
          <a:p>
            <a:r>
              <a:rPr lang="en-GB" dirty="0" err="1"/>
              <a:t>Hiret</a:t>
            </a:r>
            <a:r>
              <a:rPr lang="en-GB" dirty="0"/>
              <a:t> </a:t>
            </a:r>
            <a:r>
              <a:rPr lang="en-GB" dirty="0" smtClean="0"/>
              <a:t>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3514</a:t>
            </a:r>
            <a:endParaRPr lang="en-GB" dirty="0"/>
          </a:p>
        </p:txBody>
      </p:sp>
      <p:sp>
        <p:nvSpPr>
          <p:cNvPr id="60" name="Oval 14"/>
          <p:cNvSpPr>
            <a:spLocks noChangeArrowheads="1"/>
          </p:cNvSpPr>
          <p:nvPr/>
        </p:nvSpPr>
        <p:spPr bwMode="auto">
          <a:xfrm>
            <a:off x="3771345" y="338357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61" name="AutoShape 15"/>
          <p:cNvCxnSpPr>
            <a:cxnSpLocks noChangeShapeType="1"/>
            <a:stCxn id="60" idx="0"/>
            <a:endCxn id="68" idx="1"/>
          </p:cNvCxnSpPr>
          <p:nvPr/>
        </p:nvCxnSpPr>
        <p:spPr bwMode="auto">
          <a:xfrm rot="5400000" flipH="1" flipV="1">
            <a:off x="4047178" y="2735638"/>
            <a:ext cx="663905" cy="631974"/>
          </a:xfrm>
          <a:prstGeom prst="bentConnector2">
            <a:avLst/>
          </a:prstGeom>
          <a:noFill/>
          <a:ln w="57150">
            <a:solidFill>
              <a:schemeClr val="bg2">
                <a:lumMod val="60000"/>
                <a:lumOff val="40000"/>
              </a:schemeClr>
            </a:solidFill>
            <a:round/>
            <a:headEnd/>
            <a:tailEnd type="triangle" w="med" len="med"/>
          </a:ln>
        </p:spPr>
      </p:cxnSp>
      <p:sp>
        <p:nvSpPr>
          <p:cNvPr id="64" name="AutoShape 12"/>
          <p:cNvSpPr>
            <a:spLocks noChangeArrowheads="1"/>
          </p:cNvSpPr>
          <p:nvPr/>
        </p:nvSpPr>
        <p:spPr bwMode="auto">
          <a:xfrm>
            <a:off x="8257722" y="245535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66" name="AutoShape 19"/>
          <p:cNvCxnSpPr>
            <a:cxnSpLocks noChangeShapeType="1"/>
          </p:cNvCxnSpPr>
          <p:nvPr/>
        </p:nvCxnSpPr>
        <p:spPr bwMode="auto">
          <a:xfrm>
            <a:off x="3514622" y="3675677"/>
            <a:ext cx="256723" cy="0"/>
          </a:xfrm>
          <a:prstGeom prst="straightConnector1">
            <a:avLst/>
          </a:prstGeom>
          <a:noFill/>
          <a:ln w="57150">
            <a:solidFill>
              <a:schemeClr val="bg2">
                <a:lumMod val="60000"/>
                <a:lumOff val="40000"/>
              </a:schemeClr>
            </a:solidFill>
            <a:round/>
            <a:headEnd/>
            <a:tailEnd type="triangle" w="med" len="med"/>
          </a:ln>
        </p:spPr>
      </p:cxnSp>
      <p:cxnSp>
        <p:nvCxnSpPr>
          <p:cNvPr id="67" name="AutoShape 21"/>
          <p:cNvCxnSpPr>
            <a:cxnSpLocks noChangeShapeType="1"/>
          </p:cNvCxnSpPr>
          <p:nvPr/>
        </p:nvCxnSpPr>
        <p:spPr bwMode="auto">
          <a:xfrm>
            <a:off x="7685087" y="2719672"/>
            <a:ext cx="572635" cy="0"/>
          </a:xfrm>
          <a:prstGeom prst="straightConnector1">
            <a:avLst/>
          </a:prstGeom>
          <a:noFill/>
          <a:ln w="57150">
            <a:solidFill>
              <a:schemeClr val="bg2">
                <a:lumMod val="60000"/>
                <a:lumOff val="40000"/>
              </a:schemeClr>
            </a:solidFill>
            <a:round/>
            <a:headEnd/>
            <a:tailEnd type="triangle" w="med" len="med"/>
          </a:ln>
        </p:spPr>
      </p:cxnSp>
      <p:sp>
        <p:nvSpPr>
          <p:cNvPr id="68" name="AutoShape 8"/>
          <p:cNvSpPr>
            <a:spLocks noChangeArrowheads="1"/>
          </p:cNvSpPr>
          <p:nvPr/>
        </p:nvSpPr>
        <p:spPr bwMode="auto">
          <a:xfrm>
            <a:off x="4695117" y="2309303"/>
            <a:ext cx="325112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Bevacizumab 5 mg/kg IV q2w + mFOLFOX6*/FOLFIRI</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 (n=65)</a:t>
            </a:r>
            <a:endParaRPr lang="en-GB" altLang="zh-CN" dirty="0">
              <a:solidFill>
                <a:srgbClr val="FFFFFF"/>
              </a:solidFill>
              <a:ea typeface="SimSun" pitchFamily="2" charset="-122"/>
            </a:endParaRPr>
          </a:p>
        </p:txBody>
      </p:sp>
      <p:sp>
        <p:nvSpPr>
          <p:cNvPr id="69" name="AutoShape 9"/>
          <p:cNvSpPr>
            <a:spLocks noChangeArrowheads="1"/>
          </p:cNvSpPr>
          <p:nvPr/>
        </p:nvSpPr>
        <p:spPr bwMode="auto">
          <a:xfrm>
            <a:off x="194932" y="2496959"/>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WT </a:t>
            </a:r>
            <a:r>
              <a:rPr lang="en-GB" altLang="zh-CN" dirty="0">
                <a:solidFill>
                  <a:srgbClr val="FFFFFF"/>
                </a:solidFill>
                <a:ea typeface="SimSun" pitchFamily="2" charset="-122"/>
              </a:rPr>
              <a:t>KRAS </a:t>
            </a:r>
            <a:r>
              <a:rPr lang="en-GB" altLang="zh-CN" dirty="0" err="1">
                <a:solidFill>
                  <a:srgbClr val="FFFFFF"/>
                </a:solidFill>
                <a:ea typeface="SimSun" pitchFamily="2" charset="-122"/>
              </a:rPr>
              <a:t>mCRC</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PD after 1L CT (5FU + </a:t>
            </a:r>
            <a:r>
              <a:rPr lang="en-GB" altLang="zh-CN" dirty="0" smtClean="0">
                <a:solidFill>
                  <a:srgbClr val="FFFFFF"/>
                </a:solidFill>
                <a:ea typeface="SimSun" pitchFamily="2" charset="-122"/>
              </a:rPr>
              <a:t>irinotecan </a:t>
            </a:r>
            <a:r>
              <a:rPr lang="en-GB" altLang="zh-CN" dirty="0">
                <a:solidFill>
                  <a:srgbClr val="FFFFFF"/>
                </a:solidFill>
                <a:ea typeface="SimSun" pitchFamily="2" charset="-122"/>
              </a:rPr>
              <a:t>or oxaliplatin </a:t>
            </a:r>
            <a:r>
              <a:rPr lang="en-GB" altLang="zh-CN" dirty="0" smtClean="0">
                <a:solidFill>
                  <a:srgbClr val="FFFFFF"/>
                </a:solidFill>
                <a:ea typeface="SimSun" pitchFamily="2" charset="-122"/>
              </a:rPr>
              <a:t>+ bevacizumab)</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≤1 </a:t>
            </a:r>
            <a:endParaRPr lang="en-GB" altLang="zh-CN"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a:solidFill>
                  <a:srgbClr val="FFFFFF"/>
                </a:solidFill>
                <a:ea typeface="SimSun" pitchFamily="2" charset="-122"/>
              </a:rPr>
              <a:t>(n=133)</a:t>
            </a:r>
          </a:p>
        </p:txBody>
      </p:sp>
      <p:sp>
        <p:nvSpPr>
          <p:cNvPr id="70" name="Rectangle 9"/>
          <p:cNvSpPr txBox="1">
            <a:spLocks noChangeArrowheads="1"/>
          </p:cNvSpPr>
          <p:nvPr/>
        </p:nvSpPr>
        <p:spPr bwMode="auto">
          <a:xfrm>
            <a:off x="365124" y="5064905"/>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4-month PFS</a:t>
            </a:r>
          </a:p>
          <a:p>
            <a:pPr>
              <a:buClr>
                <a:srgbClr val="043882"/>
              </a:buClr>
            </a:pPr>
            <a:endParaRPr lang="en-GB" kern="0" dirty="0" smtClean="0"/>
          </a:p>
        </p:txBody>
      </p:sp>
      <p:sp>
        <p:nvSpPr>
          <p:cNvPr id="71" name="Content Placeholder 26"/>
          <p:cNvSpPr txBox="1">
            <a:spLocks/>
          </p:cNvSpPr>
          <p:nvPr/>
        </p:nvSpPr>
        <p:spPr>
          <a:xfrm>
            <a:off x="4648200" y="5064905"/>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ORR, </a:t>
            </a:r>
            <a:r>
              <a:rPr lang="en-GB" kern="0" dirty="0" err="1" smtClean="0"/>
              <a:t>mPFS</a:t>
            </a:r>
            <a:r>
              <a:rPr lang="en-GB" kern="0" dirty="0" smtClean="0"/>
              <a:t>, OS</a:t>
            </a:r>
          </a:p>
          <a:p>
            <a:pPr>
              <a:buClr>
                <a:srgbClr val="043882"/>
              </a:buClr>
            </a:pPr>
            <a:r>
              <a:rPr lang="en-GB" kern="0" dirty="0" smtClean="0"/>
              <a:t>Safety, </a:t>
            </a:r>
            <a:r>
              <a:rPr lang="en-GB" kern="0" dirty="0" err="1" smtClean="0"/>
              <a:t>QoL</a:t>
            </a:r>
            <a:endParaRPr lang="en-GB" kern="0" dirty="0" smtClean="0"/>
          </a:p>
        </p:txBody>
      </p:sp>
      <p:cxnSp>
        <p:nvCxnSpPr>
          <p:cNvPr id="72" name="AutoShape 16"/>
          <p:cNvCxnSpPr>
            <a:cxnSpLocks noChangeShapeType="1"/>
            <a:endCxn id="75" idx="1"/>
          </p:cNvCxnSpPr>
          <p:nvPr/>
        </p:nvCxnSpPr>
        <p:spPr bwMode="auto">
          <a:xfrm rot="16200000" flipH="1">
            <a:off x="4045126" y="3985792"/>
            <a:ext cx="668006" cy="631976"/>
          </a:xfrm>
          <a:prstGeom prst="bentConnector2">
            <a:avLst/>
          </a:prstGeom>
          <a:noFill/>
          <a:ln w="57150">
            <a:solidFill>
              <a:schemeClr val="bg2">
                <a:lumMod val="60000"/>
                <a:lumOff val="40000"/>
              </a:schemeClr>
            </a:solidFill>
            <a:round/>
            <a:headEnd/>
            <a:tailEnd type="triangle" w="med" len="med"/>
          </a:ln>
        </p:spPr>
      </p:cxnSp>
      <p:sp>
        <p:nvSpPr>
          <p:cNvPr id="73" name="AutoShape 12"/>
          <p:cNvSpPr>
            <a:spLocks noChangeArrowheads="1"/>
          </p:cNvSpPr>
          <p:nvPr/>
        </p:nvSpPr>
        <p:spPr bwMode="auto">
          <a:xfrm>
            <a:off x="8257722" y="4371464"/>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74" name="AutoShape 20"/>
          <p:cNvCxnSpPr>
            <a:cxnSpLocks noChangeShapeType="1"/>
          </p:cNvCxnSpPr>
          <p:nvPr/>
        </p:nvCxnSpPr>
        <p:spPr bwMode="auto">
          <a:xfrm>
            <a:off x="7683507" y="4635783"/>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75" name="AutoShape 12"/>
          <p:cNvSpPr>
            <a:spLocks noChangeArrowheads="1"/>
          </p:cNvSpPr>
          <p:nvPr/>
        </p:nvSpPr>
        <p:spPr bwMode="auto">
          <a:xfrm>
            <a:off x="4695117" y="4225415"/>
            <a:ext cx="3249208"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Cetuximab </a:t>
            </a:r>
            <a:r>
              <a:rPr lang="en-GB" altLang="zh-CN" dirty="0" smtClean="0">
                <a:solidFill>
                  <a:srgbClr val="4D4D4D"/>
                </a:solidFill>
                <a:ea typeface="SimSun" pitchFamily="2" charset="-122"/>
              </a:rPr>
              <a:t>500 mg/m</a:t>
            </a:r>
            <a:r>
              <a:rPr lang="en-GB" altLang="zh-CN" baseline="30000" dirty="0" smtClean="0">
                <a:solidFill>
                  <a:srgbClr val="4D4D4D"/>
                </a:solidFill>
                <a:ea typeface="SimSun" pitchFamily="2" charset="-122"/>
              </a:rPr>
              <a:t>2</a:t>
            </a:r>
            <a:r>
              <a:rPr lang="en-GB" altLang="zh-CN" dirty="0" smtClean="0">
                <a:solidFill>
                  <a:srgbClr val="4D4D4D"/>
                </a:solidFill>
                <a:ea typeface="SimSun" pitchFamily="2" charset="-122"/>
              </a:rPr>
              <a:t> IV q2w + mFOLFOX6*/FOLFIRI</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(n=65)</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val="508857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smtClean="0"/>
              <a:t>3514: Bevacizumab </a:t>
            </a:r>
            <a:r>
              <a:rPr lang="en-GB" dirty="0"/>
              <a:t>or cetuximab plus chemotherapy after progression with bevacizumab plus chemotherapy in patients with </a:t>
            </a:r>
            <a:r>
              <a:rPr lang="en-GB" dirty="0" err="1"/>
              <a:t>wtKRAS</a:t>
            </a:r>
            <a:r>
              <a:rPr lang="en-GB" dirty="0"/>
              <a:t> metastatic colorectal cancer: A randomized phase II study (</a:t>
            </a:r>
            <a:r>
              <a:rPr lang="en-GB" dirty="0" err="1"/>
              <a:t>Prodige</a:t>
            </a:r>
            <a:r>
              <a:rPr lang="en-GB" dirty="0"/>
              <a:t> 18 – Accord 22) </a:t>
            </a:r>
            <a:r>
              <a:rPr lang="en-GB" dirty="0" smtClean="0"/>
              <a:t>– </a:t>
            </a:r>
            <a:r>
              <a:rPr lang="en-GB" dirty="0" err="1" smtClean="0"/>
              <a:t>Hiret</a:t>
            </a:r>
            <a:r>
              <a:rPr lang="en-GB" dirty="0" smtClean="0"/>
              <a:t> S, et al</a:t>
            </a:r>
            <a:endParaRPr lang="en-GB" dirty="0"/>
          </a:p>
        </p:txBody>
      </p:sp>
      <p:sp>
        <p:nvSpPr>
          <p:cNvPr id="4" name="Text Placeholder 3"/>
          <p:cNvSpPr>
            <a:spLocks noGrp="1"/>
          </p:cNvSpPr>
          <p:nvPr>
            <p:ph type="body" sz="quarter" idx="10"/>
          </p:nvPr>
        </p:nvSpPr>
        <p:spPr/>
        <p:txBody>
          <a:bodyPr/>
          <a:lstStyle/>
          <a:p>
            <a:r>
              <a:rPr lang="en-GB" dirty="0" smtClean="0"/>
              <a:t>BEV, bevacizumab; CET, cetuximab.</a:t>
            </a:r>
            <a:endParaRPr lang="en-GB" dirty="0"/>
          </a:p>
        </p:txBody>
      </p:sp>
      <p:sp>
        <p:nvSpPr>
          <p:cNvPr id="5" name="Text Placeholder 4"/>
          <p:cNvSpPr>
            <a:spLocks noGrp="1"/>
          </p:cNvSpPr>
          <p:nvPr>
            <p:ph type="body" sz="quarter" idx="11"/>
          </p:nvPr>
        </p:nvSpPr>
        <p:spPr/>
        <p:txBody>
          <a:bodyPr/>
          <a:lstStyle/>
          <a:p>
            <a:r>
              <a:rPr lang="en-GB" dirty="0" err="1"/>
              <a:t>Hiret</a:t>
            </a:r>
            <a:r>
              <a:rPr lang="en-GB" dirty="0"/>
              <a:t> </a:t>
            </a:r>
            <a:r>
              <a:rPr lang="en-GB" dirty="0" smtClean="0"/>
              <a:t>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3514</a:t>
            </a:r>
            <a:endParaRPr lang="en-GB" dirty="0"/>
          </a:p>
        </p:txBody>
      </p:sp>
      <p:sp>
        <p:nvSpPr>
          <p:cNvPr id="6" name="Content Placeholder 5"/>
          <p:cNvSpPr>
            <a:spLocks noGrp="1"/>
          </p:cNvSpPr>
          <p:nvPr>
            <p:ph idx="1"/>
          </p:nvPr>
        </p:nvSpPr>
        <p:spPr/>
        <p:txBody>
          <a:bodyPr/>
          <a:lstStyle/>
          <a:p>
            <a:pPr marL="0" indent="0">
              <a:buNone/>
            </a:pPr>
            <a:r>
              <a:rPr lang="en-GB" b="1" dirty="0" smtClean="0"/>
              <a:t>Key results</a:t>
            </a:r>
          </a:p>
          <a:p>
            <a:endParaRPr lang="en-GB" dirty="0" smtClean="0"/>
          </a:p>
        </p:txBody>
      </p:sp>
      <p:graphicFrame>
        <p:nvGraphicFramePr>
          <p:cNvPr id="12" name="Group 88"/>
          <p:cNvGraphicFramePr>
            <a:graphicFrameLocks noGrp="1"/>
          </p:cNvGraphicFramePr>
          <p:nvPr>
            <p:extLst>
              <p:ext uri="{D42A27DB-BD31-4B8C-83A1-F6EECF244321}">
                <p14:modId xmlns:p14="http://schemas.microsoft.com/office/powerpoint/2010/main" val="2969571743"/>
              </p:ext>
            </p:extLst>
          </p:nvPr>
        </p:nvGraphicFramePr>
        <p:xfrm>
          <a:off x="304800" y="4953000"/>
          <a:ext cx="8403164" cy="939801"/>
        </p:xfrm>
        <a:graphic>
          <a:graphicData uri="http://schemas.openxmlformats.org/drawingml/2006/table">
            <a:tbl>
              <a:tblPr firstRow="1" bandRow="1">
                <a:tableStyleId>{69012ECD-51FC-41F1-AA8D-1B2483CD663E}</a:tableStyleId>
              </a:tblPr>
              <a:tblGrid>
                <a:gridCol w="3088590"/>
                <a:gridCol w="2657287"/>
                <a:gridCol w="2657287"/>
              </a:tblGrid>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Bevacizumab + CT (n=65)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Cetuximab + CT (n=65)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4-month PFS,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81.5 (71.8, 91.2)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67.7 (56.0, 79.4)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24.6 (13.9, 35.4)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32.3 (20.2, 44.2)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99" name="TextBox 98"/>
          <p:cNvSpPr txBox="1"/>
          <p:nvPr/>
        </p:nvSpPr>
        <p:spPr>
          <a:xfrm>
            <a:off x="2148909" y="1524000"/>
            <a:ext cx="518091" cy="369332"/>
          </a:xfrm>
          <a:prstGeom prst="rect">
            <a:avLst/>
          </a:prstGeom>
          <a:noFill/>
        </p:spPr>
        <p:txBody>
          <a:bodyPr wrap="none" rtlCol="0">
            <a:spAutoFit/>
          </a:bodyPr>
          <a:lstStyle/>
          <a:p>
            <a:r>
              <a:rPr lang="en-GB" b="1" dirty="0">
                <a:solidFill>
                  <a:srgbClr val="4D4D4D"/>
                </a:solidFill>
              </a:rPr>
              <a:t>OS</a:t>
            </a:r>
            <a:endParaRPr lang="en-US" b="1" dirty="0">
              <a:solidFill>
                <a:srgbClr val="4D4D4D"/>
              </a:solidFill>
            </a:endParaRPr>
          </a:p>
        </p:txBody>
      </p:sp>
      <p:sp>
        <p:nvSpPr>
          <p:cNvPr id="100" name="TextBox 99"/>
          <p:cNvSpPr txBox="1"/>
          <p:nvPr/>
        </p:nvSpPr>
        <p:spPr>
          <a:xfrm>
            <a:off x="6324600" y="1524000"/>
            <a:ext cx="633507" cy="369332"/>
          </a:xfrm>
          <a:prstGeom prst="rect">
            <a:avLst/>
          </a:prstGeom>
          <a:noFill/>
        </p:spPr>
        <p:txBody>
          <a:bodyPr wrap="none" rtlCol="0">
            <a:spAutoFit/>
          </a:bodyPr>
          <a:lstStyle/>
          <a:p>
            <a:r>
              <a:rPr lang="en-GB" b="1" dirty="0">
                <a:solidFill>
                  <a:srgbClr val="4D4D4D"/>
                </a:solidFill>
              </a:rPr>
              <a:t>PFS</a:t>
            </a:r>
            <a:endParaRPr lang="en-US" b="1" dirty="0">
              <a:solidFill>
                <a:srgbClr val="4D4D4D"/>
              </a:solidFill>
            </a:endParaRPr>
          </a:p>
        </p:txBody>
      </p:sp>
      <p:sp>
        <p:nvSpPr>
          <p:cNvPr id="101" name="Rectangle 100"/>
          <p:cNvSpPr/>
          <p:nvPr/>
        </p:nvSpPr>
        <p:spPr>
          <a:xfrm>
            <a:off x="4953000" y="3967742"/>
            <a:ext cx="1600200" cy="1896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4D4D4D"/>
                </a:solidFill>
              </a:rPr>
              <a:t>p=0.0714</a:t>
            </a:r>
            <a:endParaRPr lang="en-US" sz="1200" dirty="0">
              <a:solidFill>
                <a:srgbClr val="4D4D4D"/>
              </a:solidFill>
            </a:endParaRPr>
          </a:p>
        </p:txBody>
      </p:sp>
      <p:graphicFrame>
        <p:nvGraphicFramePr>
          <p:cNvPr id="102" name="Table 101"/>
          <p:cNvGraphicFramePr>
            <a:graphicFrameLocks noGrp="1"/>
          </p:cNvGraphicFramePr>
          <p:nvPr>
            <p:extLst>
              <p:ext uri="{D42A27DB-BD31-4B8C-83A1-F6EECF244321}">
                <p14:modId xmlns:p14="http://schemas.microsoft.com/office/powerpoint/2010/main" val="993273042"/>
              </p:ext>
            </p:extLst>
          </p:nvPr>
        </p:nvGraphicFramePr>
        <p:xfrm>
          <a:off x="6064770" y="1904831"/>
          <a:ext cx="2971799" cy="716280"/>
        </p:xfrm>
        <a:graphic>
          <a:graphicData uri="http://schemas.openxmlformats.org/drawingml/2006/table">
            <a:tbl>
              <a:tblPr firstRow="1" bandRow="1">
                <a:tableStyleId>{69012ECD-51FC-41F1-AA8D-1B2483CD663E}</a:tableStyleId>
              </a:tblPr>
              <a:tblGrid>
                <a:gridCol w="1286436"/>
                <a:gridCol w="847163"/>
                <a:gridCol w="838200"/>
              </a:tblGrid>
              <a:tr h="143407">
                <a:tc>
                  <a:txBody>
                    <a:bodyPr/>
                    <a:lstStyle/>
                    <a:p>
                      <a:pPr>
                        <a:lnSpc>
                          <a:spcPts val="1400"/>
                        </a:lnSpc>
                      </a:pP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BEV+CT</a:t>
                      </a: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CET+CT</a:t>
                      </a: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39012">
                <a:tc>
                  <a:txBody>
                    <a:bodyPr/>
                    <a:lstStyle/>
                    <a:p>
                      <a:pPr>
                        <a:lnSpc>
                          <a:spcPts val="1400"/>
                        </a:lnSpc>
                      </a:pPr>
                      <a:r>
                        <a:rPr lang="en-GB" sz="1200" b="1" dirty="0" err="1" smtClean="0">
                          <a:solidFill>
                            <a:schemeClr val="tx1"/>
                          </a:solidFill>
                        </a:rPr>
                        <a:t>mPFS</a:t>
                      </a:r>
                      <a:r>
                        <a:rPr lang="en-GB" sz="1200" b="1" dirty="0" smtClean="0">
                          <a:solidFill>
                            <a:schemeClr val="tx1"/>
                          </a:solidFill>
                        </a:rPr>
                        <a:t>, months (95% CI)</a:t>
                      </a:r>
                      <a:endParaRPr lang="en-US" sz="1200"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7.3 </a:t>
                      </a:r>
                      <a:br>
                        <a:rPr lang="en-GB" sz="1200" dirty="0" smtClean="0">
                          <a:solidFill>
                            <a:schemeClr val="tx1"/>
                          </a:solidFill>
                        </a:rPr>
                      </a:br>
                      <a:r>
                        <a:rPr lang="en-GB" sz="1200" dirty="0" smtClean="0">
                          <a:solidFill>
                            <a:schemeClr val="tx1"/>
                          </a:solidFill>
                        </a:rPr>
                        <a:t>(5.8, 8.5)</a:t>
                      </a: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5.7</a:t>
                      </a:r>
                      <a:br>
                        <a:rPr lang="en-GB" sz="1200" dirty="0" smtClean="0">
                          <a:solidFill>
                            <a:schemeClr val="tx1"/>
                          </a:solidFill>
                        </a:rPr>
                      </a:br>
                      <a:r>
                        <a:rPr lang="en-GB" sz="1200" dirty="0" smtClean="0">
                          <a:solidFill>
                            <a:schemeClr val="tx1"/>
                          </a:solidFill>
                        </a:rPr>
                        <a:t>(4.4,</a:t>
                      </a:r>
                      <a:r>
                        <a:rPr lang="en-GB" sz="1200" baseline="0" dirty="0" smtClean="0">
                          <a:solidFill>
                            <a:schemeClr val="tx1"/>
                          </a:solidFill>
                        </a:rPr>
                        <a:t> 7.1)</a:t>
                      </a: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graphicFrame>
        <p:nvGraphicFramePr>
          <p:cNvPr id="103" name="Table 102"/>
          <p:cNvGraphicFramePr>
            <a:graphicFrameLocks noGrp="1"/>
          </p:cNvGraphicFramePr>
          <p:nvPr>
            <p:extLst>
              <p:ext uri="{D42A27DB-BD31-4B8C-83A1-F6EECF244321}">
                <p14:modId xmlns:p14="http://schemas.microsoft.com/office/powerpoint/2010/main" val="1715955370"/>
              </p:ext>
            </p:extLst>
          </p:nvPr>
        </p:nvGraphicFramePr>
        <p:xfrm>
          <a:off x="741595" y="3535680"/>
          <a:ext cx="3086099" cy="716280"/>
        </p:xfrm>
        <a:graphic>
          <a:graphicData uri="http://schemas.openxmlformats.org/drawingml/2006/table">
            <a:tbl>
              <a:tblPr firstRow="1" bandRow="1">
                <a:tableStyleId>{69012ECD-51FC-41F1-AA8D-1B2483CD663E}</a:tableStyleId>
              </a:tblPr>
              <a:tblGrid>
                <a:gridCol w="1181099"/>
                <a:gridCol w="990600"/>
                <a:gridCol w="914400"/>
              </a:tblGrid>
              <a:tr h="204927">
                <a:tc>
                  <a:txBody>
                    <a:bodyPr/>
                    <a:lstStyle/>
                    <a:p>
                      <a:pPr>
                        <a:lnSpc>
                          <a:spcPts val="1400"/>
                        </a:lnSpc>
                      </a:pPr>
                      <a:endParaRPr lang="en-US" sz="1200" dirty="0">
                        <a:solidFill>
                          <a:schemeClr val="tx1"/>
                        </a:solidFill>
                      </a:endParaRP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BEV+CT</a:t>
                      </a:r>
                      <a:endParaRPr lang="en-US" sz="1200" dirty="0">
                        <a:solidFill>
                          <a:schemeClr val="tx1"/>
                        </a:solidFill>
                      </a:endParaRP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CET+CT</a:t>
                      </a:r>
                      <a:endParaRPr lang="en-US" sz="1200" dirty="0">
                        <a:solidFill>
                          <a:schemeClr val="tx1"/>
                        </a:solidFill>
                      </a:endParaRP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40257">
                <a:tc>
                  <a:txBody>
                    <a:bodyPr/>
                    <a:lstStyle/>
                    <a:p>
                      <a:pPr>
                        <a:lnSpc>
                          <a:spcPts val="1400"/>
                        </a:lnSpc>
                      </a:pPr>
                      <a:r>
                        <a:rPr lang="en-GB" sz="1200" b="1" dirty="0" err="1" smtClean="0">
                          <a:solidFill>
                            <a:schemeClr val="tx1"/>
                          </a:solidFill>
                        </a:rPr>
                        <a:t>mOS</a:t>
                      </a:r>
                      <a:r>
                        <a:rPr lang="en-GB" sz="1200" b="1" dirty="0" smtClean="0">
                          <a:solidFill>
                            <a:schemeClr val="tx1"/>
                          </a:solidFill>
                        </a:rPr>
                        <a:t>, months (95% CI)</a:t>
                      </a:r>
                      <a:endParaRPr lang="en-US" sz="1200"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19.3 </a:t>
                      </a:r>
                      <a:br>
                        <a:rPr lang="en-GB" sz="1200" dirty="0" smtClean="0">
                          <a:solidFill>
                            <a:schemeClr val="tx1"/>
                          </a:solidFill>
                        </a:rPr>
                      </a:br>
                      <a:r>
                        <a:rPr lang="en-GB" sz="1200" dirty="0" smtClean="0">
                          <a:solidFill>
                            <a:schemeClr val="tx1"/>
                          </a:solidFill>
                        </a:rPr>
                        <a:t>(12.0, 23.5)</a:t>
                      </a: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11.4</a:t>
                      </a:r>
                    </a:p>
                    <a:p>
                      <a:pPr algn="ctr">
                        <a:lnSpc>
                          <a:spcPts val="1400"/>
                        </a:lnSpc>
                      </a:pPr>
                      <a:r>
                        <a:rPr lang="en-GB" sz="1200" baseline="0" dirty="0" smtClean="0">
                          <a:solidFill>
                            <a:schemeClr val="tx1"/>
                          </a:solidFill>
                        </a:rPr>
                        <a:t>(7.7, 16.8)</a:t>
                      </a: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
        <p:nvSpPr>
          <p:cNvPr id="104" name="Freeform 2"/>
          <p:cNvSpPr>
            <a:spLocks/>
          </p:cNvSpPr>
          <p:nvPr/>
        </p:nvSpPr>
        <p:spPr bwMode="auto">
          <a:xfrm>
            <a:off x="763535" y="1942214"/>
            <a:ext cx="3712806" cy="1517543"/>
          </a:xfrm>
          <a:custGeom>
            <a:avLst/>
            <a:gdLst>
              <a:gd name="T0" fmla="*/ 290 w 290"/>
              <a:gd name="T1" fmla="*/ 113 h 118"/>
              <a:gd name="T2" fmla="*/ 276 w 290"/>
              <a:gd name="T3" fmla="*/ 110 h 118"/>
              <a:gd name="T4" fmla="*/ 274 w 290"/>
              <a:gd name="T5" fmla="*/ 105 h 118"/>
              <a:gd name="T6" fmla="*/ 272 w 290"/>
              <a:gd name="T7" fmla="*/ 101 h 118"/>
              <a:gd name="T8" fmla="*/ 261 w 290"/>
              <a:gd name="T9" fmla="*/ 98 h 118"/>
              <a:gd name="T10" fmla="*/ 259 w 290"/>
              <a:gd name="T11" fmla="*/ 94 h 118"/>
              <a:gd name="T12" fmla="*/ 239 w 290"/>
              <a:gd name="T13" fmla="*/ 89 h 118"/>
              <a:gd name="T14" fmla="*/ 195 w 290"/>
              <a:gd name="T15" fmla="*/ 82 h 118"/>
              <a:gd name="T16" fmla="*/ 183 w 290"/>
              <a:gd name="T17" fmla="*/ 78 h 118"/>
              <a:gd name="T18" fmla="*/ 181 w 290"/>
              <a:gd name="T19" fmla="*/ 75 h 118"/>
              <a:gd name="T20" fmla="*/ 167 w 290"/>
              <a:gd name="T21" fmla="*/ 71 h 118"/>
              <a:gd name="T22" fmla="*/ 151 w 290"/>
              <a:gd name="T23" fmla="*/ 68 h 118"/>
              <a:gd name="T24" fmla="*/ 148 w 290"/>
              <a:gd name="T25" fmla="*/ 65 h 118"/>
              <a:gd name="T26" fmla="*/ 123 w 290"/>
              <a:gd name="T27" fmla="*/ 62 h 118"/>
              <a:gd name="T28" fmla="*/ 117 w 290"/>
              <a:gd name="T29" fmla="*/ 58 h 118"/>
              <a:gd name="T30" fmla="*/ 116 w 290"/>
              <a:gd name="T31" fmla="*/ 55 h 118"/>
              <a:gd name="T32" fmla="*/ 114 w 290"/>
              <a:gd name="T33" fmla="*/ 51 h 118"/>
              <a:gd name="T34" fmla="*/ 112 w 290"/>
              <a:gd name="T35" fmla="*/ 49 h 118"/>
              <a:gd name="T36" fmla="*/ 108 w 290"/>
              <a:gd name="T37" fmla="*/ 45 h 118"/>
              <a:gd name="T38" fmla="*/ 106 w 290"/>
              <a:gd name="T39" fmla="*/ 42 h 118"/>
              <a:gd name="T40" fmla="*/ 101 w 290"/>
              <a:gd name="T41" fmla="*/ 38 h 118"/>
              <a:gd name="T42" fmla="*/ 93 w 290"/>
              <a:gd name="T43" fmla="*/ 35 h 118"/>
              <a:gd name="T44" fmla="*/ 91 w 290"/>
              <a:gd name="T45" fmla="*/ 33 h 118"/>
              <a:gd name="T46" fmla="*/ 90 w 290"/>
              <a:gd name="T47" fmla="*/ 32 h 118"/>
              <a:gd name="T48" fmla="*/ 89 w 290"/>
              <a:gd name="T49" fmla="*/ 29 h 118"/>
              <a:gd name="T50" fmla="*/ 87 w 290"/>
              <a:gd name="T51" fmla="*/ 25 h 118"/>
              <a:gd name="T52" fmla="*/ 86 w 290"/>
              <a:gd name="T53" fmla="*/ 23 h 118"/>
              <a:gd name="T54" fmla="*/ 84 w 290"/>
              <a:gd name="T55" fmla="*/ 20 h 118"/>
              <a:gd name="T56" fmla="*/ 76 w 290"/>
              <a:gd name="T57" fmla="*/ 17 h 118"/>
              <a:gd name="T58" fmla="*/ 65 w 290"/>
              <a:gd name="T59" fmla="*/ 14 h 118"/>
              <a:gd name="T60" fmla="*/ 61 w 290"/>
              <a:gd name="T61" fmla="*/ 11 h 118"/>
              <a:gd name="T62" fmla="*/ 58 w 290"/>
              <a:gd name="T63" fmla="*/ 8 h 118"/>
              <a:gd name="T64" fmla="*/ 50 w 290"/>
              <a:gd name="T65" fmla="*/ 5 h 118"/>
              <a:gd name="T66" fmla="*/ 29 w 290"/>
              <a:gd name="T67" fmla="*/ 3 h 118"/>
              <a:gd name="T68" fmla="*/ 27 w 290"/>
              <a:gd name="T6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118">
                <a:moveTo>
                  <a:pt x="290" y="118"/>
                </a:moveTo>
                <a:lnTo>
                  <a:pt x="290" y="113"/>
                </a:lnTo>
                <a:lnTo>
                  <a:pt x="276" y="113"/>
                </a:lnTo>
                <a:lnTo>
                  <a:pt x="276" y="110"/>
                </a:lnTo>
                <a:lnTo>
                  <a:pt x="274" y="110"/>
                </a:lnTo>
                <a:lnTo>
                  <a:pt x="274" y="105"/>
                </a:lnTo>
                <a:lnTo>
                  <a:pt x="272" y="105"/>
                </a:lnTo>
                <a:lnTo>
                  <a:pt x="272" y="101"/>
                </a:lnTo>
                <a:lnTo>
                  <a:pt x="261" y="101"/>
                </a:lnTo>
                <a:lnTo>
                  <a:pt x="261" y="98"/>
                </a:lnTo>
                <a:lnTo>
                  <a:pt x="259" y="98"/>
                </a:lnTo>
                <a:lnTo>
                  <a:pt x="259" y="94"/>
                </a:lnTo>
                <a:lnTo>
                  <a:pt x="239" y="94"/>
                </a:lnTo>
                <a:lnTo>
                  <a:pt x="239" y="89"/>
                </a:lnTo>
                <a:lnTo>
                  <a:pt x="195" y="89"/>
                </a:lnTo>
                <a:lnTo>
                  <a:pt x="195" y="82"/>
                </a:lnTo>
                <a:lnTo>
                  <a:pt x="183" y="82"/>
                </a:lnTo>
                <a:lnTo>
                  <a:pt x="183" y="78"/>
                </a:lnTo>
                <a:lnTo>
                  <a:pt x="181" y="78"/>
                </a:lnTo>
                <a:lnTo>
                  <a:pt x="181" y="75"/>
                </a:lnTo>
                <a:lnTo>
                  <a:pt x="167" y="75"/>
                </a:lnTo>
                <a:lnTo>
                  <a:pt x="167" y="71"/>
                </a:lnTo>
                <a:lnTo>
                  <a:pt x="151" y="71"/>
                </a:lnTo>
                <a:lnTo>
                  <a:pt x="151" y="68"/>
                </a:lnTo>
                <a:lnTo>
                  <a:pt x="148" y="68"/>
                </a:lnTo>
                <a:lnTo>
                  <a:pt x="148" y="65"/>
                </a:lnTo>
                <a:lnTo>
                  <a:pt x="123" y="65"/>
                </a:lnTo>
                <a:lnTo>
                  <a:pt x="123" y="62"/>
                </a:lnTo>
                <a:lnTo>
                  <a:pt x="117" y="62"/>
                </a:lnTo>
                <a:lnTo>
                  <a:pt x="117" y="58"/>
                </a:lnTo>
                <a:lnTo>
                  <a:pt x="116" y="58"/>
                </a:lnTo>
                <a:lnTo>
                  <a:pt x="116" y="55"/>
                </a:lnTo>
                <a:lnTo>
                  <a:pt x="114" y="55"/>
                </a:lnTo>
                <a:lnTo>
                  <a:pt x="114" y="51"/>
                </a:lnTo>
                <a:lnTo>
                  <a:pt x="112" y="51"/>
                </a:lnTo>
                <a:lnTo>
                  <a:pt x="112" y="49"/>
                </a:lnTo>
                <a:lnTo>
                  <a:pt x="108" y="49"/>
                </a:lnTo>
                <a:lnTo>
                  <a:pt x="108" y="45"/>
                </a:lnTo>
                <a:lnTo>
                  <a:pt x="106" y="45"/>
                </a:lnTo>
                <a:lnTo>
                  <a:pt x="106" y="42"/>
                </a:lnTo>
                <a:lnTo>
                  <a:pt x="101" y="42"/>
                </a:lnTo>
                <a:lnTo>
                  <a:pt x="101" y="38"/>
                </a:lnTo>
                <a:lnTo>
                  <a:pt x="93" y="38"/>
                </a:lnTo>
                <a:lnTo>
                  <a:pt x="93" y="35"/>
                </a:lnTo>
                <a:lnTo>
                  <a:pt x="91" y="35"/>
                </a:lnTo>
                <a:lnTo>
                  <a:pt x="91" y="33"/>
                </a:lnTo>
                <a:lnTo>
                  <a:pt x="90" y="33"/>
                </a:lnTo>
                <a:lnTo>
                  <a:pt x="90" y="32"/>
                </a:lnTo>
                <a:lnTo>
                  <a:pt x="89" y="32"/>
                </a:lnTo>
                <a:lnTo>
                  <a:pt x="89" y="29"/>
                </a:lnTo>
                <a:lnTo>
                  <a:pt x="87" y="29"/>
                </a:lnTo>
                <a:lnTo>
                  <a:pt x="87" y="25"/>
                </a:lnTo>
                <a:lnTo>
                  <a:pt x="86" y="25"/>
                </a:lnTo>
                <a:lnTo>
                  <a:pt x="86" y="23"/>
                </a:lnTo>
                <a:lnTo>
                  <a:pt x="84" y="23"/>
                </a:lnTo>
                <a:lnTo>
                  <a:pt x="84" y="20"/>
                </a:lnTo>
                <a:lnTo>
                  <a:pt x="76" y="20"/>
                </a:lnTo>
                <a:lnTo>
                  <a:pt x="76" y="17"/>
                </a:lnTo>
                <a:lnTo>
                  <a:pt x="65" y="17"/>
                </a:lnTo>
                <a:lnTo>
                  <a:pt x="65" y="14"/>
                </a:lnTo>
                <a:lnTo>
                  <a:pt x="61" y="14"/>
                </a:lnTo>
                <a:lnTo>
                  <a:pt x="61" y="11"/>
                </a:lnTo>
                <a:lnTo>
                  <a:pt x="58" y="11"/>
                </a:lnTo>
                <a:lnTo>
                  <a:pt x="58" y="8"/>
                </a:lnTo>
                <a:lnTo>
                  <a:pt x="50" y="8"/>
                </a:lnTo>
                <a:lnTo>
                  <a:pt x="50" y="5"/>
                </a:lnTo>
                <a:lnTo>
                  <a:pt x="29" y="5"/>
                </a:lnTo>
                <a:lnTo>
                  <a:pt x="29" y="3"/>
                </a:lnTo>
                <a:lnTo>
                  <a:pt x="27" y="3"/>
                </a:lnTo>
                <a:lnTo>
                  <a:pt x="27" y="0"/>
                </a:lnTo>
                <a:lnTo>
                  <a:pt x="0" y="0"/>
                </a:lnTo>
              </a:path>
            </a:pathLst>
          </a:custGeom>
          <a:noFill/>
          <a:ln w="19050">
            <a:solidFill>
              <a:srgbClr val="B60C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Freeform 3"/>
          <p:cNvSpPr>
            <a:spLocks/>
          </p:cNvSpPr>
          <p:nvPr/>
        </p:nvSpPr>
        <p:spPr bwMode="auto">
          <a:xfrm>
            <a:off x="763535" y="1942214"/>
            <a:ext cx="3751214" cy="1851917"/>
          </a:xfrm>
          <a:custGeom>
            <a:avLst/>
            <a:gdLst>
              <a:gd name="T0" fmla="*/ 293 w 293"/>
              <a:gd name="T1" fmla="*/ 140 h 144"/>
              <a:gd name="T2" fmla="*/ 277 w 293"/>
              <a:gd name="T3" fmla="*/ 135 h 144"/>
              <a:gd name="T4" fmla="*/ 276 w 293"/>
              <a:gd name="T5" fmla="*/ 131 h 144"/>
              <a:gd name="T6" fmla="*/ 275 w 293"/>
              <a:gd name="T7" fmla="*/ 127 h 144"/>
              <a:gd name="T8" fmla="*/ 267 w 293"/>
              <a:gd name="T9" fmla="*/ 122 h 144"/>
              <a:gd name="T10" fmla="*/ 229 w 293"/>
              <a:gd name="T11" fmla="*/ 118 h 144"/>
              <a:gd name="T12" fmla="*/ 210 w 293"/>
              <a:gd name="T13" fmla="*/ 114 h 144"/>
              <a:gd name="T14" fmla="*/ 208 w 293"/>
              <a:gd name="T15" fmla="*/ 110 h 144"/>
              <a:gd name="T16" fmla="*/ 202 w 293"/>
              <a:gd name="T17" fmla="*/ 105 h 144"/>
              <a:gd name="T18" fmla="*/ 200 w 293"/>
              <a:gd name="T19" fmla="*/ 102 h 144"/>
              <a:gd name="T20" fmla="*/ 170 w 293"/>
              <a:gd name="T21" fmla="*/ 98 h 144"/>
              <a:gd name="T22" fmla="*/ 162 w 293"/>
              <a:gd name="T23" fmla="*/ 94 h 144"/>
              <a:gd name="T24" fmla="*/ 157 w 293"/>
              <a:gd name="T25" fmla="*/ 92 h 144"/>
              <a:gd name="T26" fmla="*/ 141 w 293"/>
              <a:gd name="T27" fmla="*/ 87 h 144"/>
              <a:gd name="T28" fmla="*/ 132 w 293"/>
              <a:gd name="T29" fmla="*/ 84 h 144"/>
              <a:gd name="T30" fmla="*/ 128 w 293"/>
              <a:gd name="T31" fmla="*/ 80 h 144"/>
              <a:gd name="T32" fmla="*/ 121 w 293"/>
              <a:gd name="T33" fmla="*/ 77 h 144"/>
              <a:gd name="T34" fmla="*/ 117 w 293"/>
              <a:gd name="T35" fmla="*/ 73 h 144"/>
              <a:gd name="T36" fmla="*/ 115 w 293"/>
              <a:gd name="T37" fmla="*/ 70 h 144"/>
              <a:gd name="T38" fmla="*/ 104 w 293"/>
              <a:gd name="T39" fmla="*/ 66 h 144"/>
              <a:gd name="T40" fmla="*/ 95 w 293"/>
              <a:gd name="T41" fmla="*/ 63 h 144"/>
              <a:gd name="T42" fmla="*/ 87 w 293"/>
              <a:gd name="T43" fmla="*/ 60 h 144"/>
              <a:gd name="T44" fmla="*/ 85 w 293"/>
              <a:gd name="T45" fmla="*/ 57 h 144"/>
              <a:gd name="T46" fmla="*/ 84 w 293"/>
              <a:gd name="T47" fmla="*/ 54 h 144"/>
              <a:gd name="T48" fmla="*/ 83 w 293"/>
              <a:gd name="T49" fmla="*/ 50 h 144"/>
              <a:gd name="T50" fmla="*/ 80 w 293"/>
              <a:gd name="T51" fmla="*/ 48 h 144"/>
              <a:gd name="T52" fmla="*/ 71 w 293"/>
              <a:gd name="T53" fmla="*/ 45 h 144"/>
              <a:gd name="T54" fmla="*/ 67 w 293"/>
              <a:gd name="T55" fmla="*/ 39 h 144"/>
              <a:gd name="T56" fmla="*/ 62 w 293"/>
              <a:gd name="T57" fmla="*/ 36 h 144"/>
              <a:gd name="T58" fmla="*/ 57 w 293"/>
              <a:gd name="T59" fmla="*/ 33 h 144"/>
              <a:gd name="T60" fmla="*/ 50 w 293"/>
              <a:gd name="T61" fmla="*/ 30 h 144"/>
              <a:gd name="T62" fmla="*/ 47 w 293"/>
              <a:gd name="T63" fmla="*/ 28 h 144"/>
              <a:gd name="T64" fmla="*/ 41 w 293"/>
              <a:gd name="T65" fmla="*/ 25 h 144"/>
              <a:gd name="T66" fmla="*/ 36 w 293"/>
              <a:gd name="T67" fmla="*/ 22 h 144"/>
              <a:gd name="T68" fmla="*/ 35 w 293"/>
              <a:gd name="T69" fmla="*/ 16 h 144"/>
              <a:gd name="T70" fmla="*/ 34 w 293"/>
              <a:gd name="T71" fmla="*/ 14 h 144"/>
              <a:gd name="T72" fmla="*/ 24 w 293"/>
              <a:gd name="T73" fmla="*/ 11 h 144"/>
              <a:gd name="T74" fmla="*/ 21 w 293"/>
              <a:gd name="T75" fmla="*/ 8 h 144"/>
              <a:gd name="T76" fmla="*/ 19 w 293"/>
              <a:gd name="T77" fmla="*/ 6 h 144"/>
              <a:gd name="T78" fmla="*/ 18 w 293"/>
              <a:gd name="T79" fmla="*/ 3 h 144"/>
              <a:gd name="T80" fmla="*/ 12 w 293"/>
              <a:gd name="T8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144">
                <a:moveTo>
                  <a:pt x="293" y="144"/>
                </a:moveTo>
                <a:lnTo>
                  <a:pt x="293" y="140"/>
                </a:lnTo>
                <a:lnTo>
                  <a:pt x="277" y="140"/>
                </a:lnTo>
                <a:lnTo>
                  <a:pt x="277" y="135"/>
                </a:lnTo>
                <a:lnTo>
                  <a:pt x="276" y="135"/>
                </a:lnTo>
                <a:lnTo>
                  <a:pt x="276" y="131"/>
                </a:lnTo>
                <a:lnTo>
                  <a:pt x="275" y="131"/>
                </a:lnTo>
                <a:lnTo>
                  <a:pt x="275" y="127"/>
                </a:lnTo>
                <a:lnTo>
                  <a:pt x="267" y="127"/>
                </a:lnTo>
                <a:lnTo>
                  <a:pt x="267" y="122"/>
                </a:lnTo>
                <a:lnTo>
                  <a:pt x="229" y="122"/>
                </a:lnTo>
                <a:lnTo>
                  <a:pt x="229" y="118"/>
                </a:lnTo>
                <a:lnTo>
                  <a:pt x="210" y="118"/>
                </a:lnTo>
                <a:lnTo>
                  <a:pt x="210" y="114"/>
                </a:lnTo>
                <a:lnTo>
                  <a:pt x="208" y="114"/>
                </a:lnTo>
                <a:lnTo>
                  <a:pt x="208" y="110"/>
                </a:lnTo>
                <a:lnTo>
                  <a:pt x="202" y="110"/>
                </a:lnTo>
                <a:lnTo>
                  <a:pt x="202" y="105"/>
                </a:lnTo>
                <a:lnTo>
                  <a:pt x="200" y="105"/>
                </a:lnTo>
                <a:lnTo>
                  <a:pt x="200" y="102"/>
                </a:lnTo>
                <a:lnTo>
                  <a:pt x="170" y="102"/>
                </a:lnTo>
                <a:lnTo>
                  <a:pt x="170" y="98"/>
                </a:lnTo>
                <a:lnTo>
                  <a:pt x="162" y="98"/>
                </a:lnTo>
                <a:lnTo>
                  <a:pt x="162" y="94"/>
                </a:lnTo>
                <a:lnTo>
                  <a:pt x="157" y="94"/>
                </a:lnTo>
                <a:lnTo>
                  <a:pt x="157" y="92"/>
                </a:lnTo>
                <a:lnTo>
                  <a:pt x="141" y="92"/>
                </a:lnTo>
                <a:lnTo>
                  <a:pt x="141" y="87"/>
                </a:lnTo>
                <a:lnTo>
                  <a:pt x="132" y="87"/>
                </a:lnTo>
                <a:lnTo>
                  <a:pt x="132" y="84"/>
                </a:lnTo>
                <a:lnTo>
                  <a:pt x="128" y="84"/>
                </a:lnTo>
                <a:lnTo>
                  <a:pt x="128" y="80"/>
                </a:lnTo>
                <a:lnTo>
                  <a:pt x="121" y="80"/>
                </a:lnTo>
                <a:lnTo>
                  <a:pt x="121" y="77"/>
                </a:lnTo>
                <a:lnTo>
                  <a:pt x="117" y="77"/>
                </a:lnTo>
                <a:lnTo>
                  <a:pt x="117" y="73"/>
                </a:lnTo>
                <a:lnTo>
                  <a:pt x="115" y="73"/>
                </a:lnTo>
                <a:lnTo>
                  <a:pt x="115" y="70"/>
                </a:lnTo>
                <a:lnTo>
                  <a:pt x="104" y="70"/>
                </a:lnTo>
                <a:lnTo>
                  <a:pt x="104" y="66"/>
                </a:lnTo>
                <a:lnTo>
                  <a:pt x="95" y="66"/>
                </a:lnTo>
                <a:lnTo>
                  <a:pt x="95" y="63"/>
                </a:lnTo>
                <a:lnTo>
                  <a:pt x="87" y="63"/>
                </a:lnTo>
                <a:lnTo>
                  <a:pt x="87" y="60"/>
                </a:lnTo>
                <a:lnTo>
                  <a:pt x="85" y="60"/>
                </a:lnTo>
                <a:lnTo>
                  <a:pt x="85" y="57"/>
                </a:lnTo>
                <a:lnTo>
                  <a:pt x="84" y="57"/>
                </a:lnTo>
                <a:lnTo>
                  <a:pt x="84" y="54"/>
                </a:lnTo>
                <a:lnTo>
                  <a:pt x="83" y="54"/>
                </a:lnTo>
                <a:lnTo>
                  <a:pt x="83" y="50"/>
                </a:lnTo>
                <a:lnTo>
                  <a:pt x="80" y="50"/>
                </a:lnTo>
                <a:lnTo>
                  <a:pt x="80" y="48"/>
                </a:lnTo>
                <a:lnTo>
                  <a:pt x="71" y="48"/>
                </a:lnTo>
                <a:lnTo>
                  <a:pt x="71" y="45"/>
                </a:lnTo>
                <a:lnTo>
                  <a:pt x="67" y="45"/>
                </a:lnTo>
                <a:lnTo>
                  <a:pt x="67" y="39"/>
                </a:lnTo>
                <a:lnTo>
                  <a:pt x="62" y="39"/>
                </a:lnTo>
                <a:lnTo>
                  <a:pt x="62" y="36"/>
                </a:lnTo>
                <a:lnTo>
                  <a:pt x="57" y="36"/>
                </a:lnTo>
                <a:lnTo>
                  <a:pt x="57" y="33"/>
                </a:lnTo>
                <a:lnTo>
                  <a:pt x="50" y="33"/>
                </a:lnTo>
                <a:lnTo>
                  <a:pt x="50" y="30"/>
                </a:lnTo>
                <a:lnTo>
                  <a:pt x="47" y="30"/>
                </a:lnTo>
                <a:lnTo>
                  <a:pt x="47" y="28"/>
                </a:lnTo>
                <a:lnTo>
                  <a:pt x="41" y="28"/>
                </a:lnTo>
                <a:lnTo>
                  <a:pt x="41" y="25"/>
                </a:lnTo>
                <a:lnTo>
                  <a:pt x="36" y="25"/>
                </a:lnTo>
                <a:lnTo>
                  <a:pt x="36" y="22"/>
                </a:lnTo>
                <a:lnTo>
                  <a:pt x="35" y="22"/>
                </a:lnTo>
                <a:lnTo>
                  <a:pt x="35" y="16"/>
                </a:lnTo>
                <a:lnTo>
                  <a:pt x="34" y="16"/>
                </a:lnTo>
                <a:lnTo>
                  <a:pt x="34" y="14"/>
                </a:lnTo>
                <a:lnTo>
                  <a:pt x="24" y="14"/>
                </a:lnTo>
                <a:lnTo>
                  <a:pt x="24" y="11"/>
                </a:lnTo>
                <a:lnTo>
                  <a:pt x="21" y="11"/>
                </a:lnTo>
                <a:lnTo>
                  <a:pt x="21" y="8"/>
                </a:lnTo>
                <a:lnTo>
                  <a:pt x="19" y="8"/>
                </a:lnTo>
                <a:lnTo>
                  <a:pt x="19" y="6"/>
                </a:lnTo>
                <a:lnTo>
                  <a:pt x="18" y="6"/>
                </a:lnTo>
                <a:lnTo>
                  <a:pt x="18" y="3"/>
                </a:lnTo>
                <a:lnTo>
                  <a:pt x="12" y="3"/>
                </a:lnTo>
                <a:lnTo>
                  <a:pt x="12" y="0"/>
                </a:lnTo>
                <a:lnTo>
                  <a:pt x="0" y="0"/>
                </a:lnTo>
              </a:path>
            </a:pathLst>
          </a:cu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06" name="Group 105"/>
          <p:cNvGrpSpPr/>
          <p:nvPr/>
        </p:nvGrpSpPr>
        <p:grpSpPr>
          <a:xfrm>
            <a:off x="6107" y="1811653"/>
            <a:ext cx="4685934" cy="2999178"/>
            <a:chOff x="36087" y="1811653"/>
            <a:chExt cx="4685934" cy="2999178"/>
          </a:xfrm>
        </p:grpSpPr>
        <p:sp>
          <p:nvSpPr>
            <p:cNvPr id="107" name="Rectangle 106"/>
            <p:cNvSpPr/>
            <p:nvPr/>
          </p:nvSpPr>
          <p:spPr>
            <a:xfrm>
              <a:off x="2964540" y="2020162"/>
              <a:ext cx="1600200" cy="1896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4D4D4D"/>
                  </a:solidFill>
                </a:rPr>
                <a:t>p=0.0709</a:t>
              </a:r>
              <a:endParaRPr lang="en-US" sz="1200" dirty="0">
                <a:solidFill>
                  <a:srgbClr val="4D4D4D"/>
                </a:solidFill>
              </a:endParaRPr>
            </a:p>
          </p:txBody>
        </p:sp>
        <p:sp>
          <p:nvSpPr>
            <p:cNvPr id="108" name="Line 3"/>
            <p:cNvSpPr>
              <a:spLocks noChangeShapeType="1"/>
            </p:cNvSpPr>
            <p:nvPr/>
          </p:nvSpPr>
          <p:spPr bwMode="auto">
            <a:xfrm>
              <a:off x="631889" y="1944532"/>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9" name="Line 4"/>
            <p:cNvSpPr>
              <a:spLocks noChangeShapeType="1"/>
            </p:cNvSpPr>
            <p:nvPr/>
          </p:nvSpPr>
          <p:spPr bwMode="auto">
            <a:xfrm>
              <a:off x="631889" y="2503562"/>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0" name="Line 5"/>
            <p:cNvSpPr>
              <a:spLocks noChangeShapeType="1"/>
            </p:cNvSpPr>
            <p:nvPr/>
          </p:nvSpPr>
          <p:spPr bwMode="auto">
            <a:xfrm>
              <a:off x="631889" y="3061101"/>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1" name="Line 6"/>
            <p:cNvSpPr>
              <a:spLocks noChangeShapeType="1"/>
            </p:cNvSpPr>
            <p:nvPr/>
          </p:nvSpPr>
          <p:spPr bwMode="auto">
            <a:xfrm>
              <a:off x="631889" y="3643984"/>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2" name="Line 7"/>
            <p:cNvSpPr>
              <a:spLocks noChangeShapeType="1"/>
            </p:cNvSpPr>
            <p:nvPr/>
          </p:nvSpPr>
          <p:spPr bwMode="auto">
            <a:xfrm>
              <a:off x="631889" y="4202707"/>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3" name="Line 8"/>
            <p:cNvSpPr>
              <a:spLocks noChangeShapeType="1"/>
            </p:cNvSpPr>
            <p:nvPr/>
          </p:nvSpPr>
          <p:spPr bwMode="auto">
            <a:xfrm>
              <a:off x="631889" y="4202707"/>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4" name="Line 9"/>
            <p:cNvSpPr>
              <a:spLocks noChangeShapeType="1"/>
            </p:cNvSpPr>
            <p:nvPr/>
          </p:nvSpPr>
          <p:spPr bwMode="auto">
            <a:xfrm flipV="1">
              <a:off x="773728"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5" name="Line 10"/>
            <p:cNvSpPr>
              <a:spLocks noChangeShapeType="1"/>
            </p:cNvSpPr>
            <p:nvPr/>
          </p:nvSpPr>
          <p:spPr bwMode="auto">
            <a:xfrm flipV="1">
              <a:off x="2187361"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6" name="Line 11"/>
            <p:cNvSpPr>
              <a:spLocks noChangeShapeType="1"/>
            </p:cNvSpPr>
            <p:nvPr/>
          </p:nvSpPr>
          <p:spPr bwMode="auto">
            <a:xfrm flipV="1">
              <a:off x="1242173"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7" name="Line 13"/>
            <p:cNvSpPr>
              <a:spLocks noChangeShapeType="1"/>
            </p:cNvSpPr>
            <p:nvPr/>
          </p:nvSpPr>
          <p:spPr bwMode="auto">
            <a:xfrm flipV="1">
              <a:off x="1717722"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8" name="Line 14"/>
            <p:cNvSpPr>
              <a:spLocks noChangeShapeType="1"/>
            </p:cNvSpPr>
            <p:nvPr/>
          </p:nvSpPr>
          <p:spPr bwMode="auto">
            <a:xfrm flipV="1">
              <a:off x="2668418"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9" name="Line 15"/>
            <p:cNvSpPr>
              <a:spLocks noChangeShapeType="1"/>
            </p:cNvSpPr>
            <p:nvPr/>
          </p:nvSpPr>
          <p:spPr bwMode="auto">
            <a:xfrm flipV="1">
              <a:off x="4054894"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0" name="Line 16"/>
            <p:cNvSpPr>
              <a:spLocks noChangeShapeType="1"/>
            </p:cNvSpPr>
            <p:nvPr/>
          </p:nvSpPr>
          <p:spPr bwMode="auto">
            <a:xfrm flipV="1">
              <a:off x="4547656"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1" name="Freeform 17"/>
            <p:cNvSpPr>
              <a:spLocks/>
            </p:cNvSpPr>
            <p:nvPr/>
          </p:nvSpPr>
          <p:spPr bwMode="auto">
            <a:xfrm>
              <a:off x="690188" y="1946022"/>
              <a:ext cx="3861138" cy="2354834"/>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2" name="TextBox 121"/>
            <p:cNvSpPr txBox="1"/>
            <p:nvPr/>
          </p:nvSpPr>
          <p:spPr>
            <a:xfrm rot="16200000">
              <a:off x="-578183" y="2926443"/>
              <a:ext cx="1505540" cy="276999"/>
            </a:xfrm>
            <a:prstGeom prst="rect">
              <a:avLst/>
            </a:prstGeom>
            <a:noFill/>
          </p:spPr>
          <p:txBody>
            <a:bodyPr wrap="none" rtlCol="0">
              <a:spAutoFit/>
            </a:bodyPr>
            <a:lstStyle/>
            <a:p>
              <a:pPr algn="ctr"/>
              <a:r>
                <a:rPr lang="en-GB" sz="1200" dirty="0" smtClean="0">
                  <a:solidFill>
                    <a:srgbClr val="363636"/>
                  </a:solidFill>
                </a:rPr>
                <a:t>Survival, proportion</a:t>
              </a:r>
              <a:endParaRPr lang="en-GB" sz="1200" dirty="0">
                <a:solidFill>
                  <a:srgbClr val="363636"/>
                </a:solidFill>
              </a:endParaRPr>
            </a:p>
          </p:txBody>
        </p:sp>
        <p:sp>
          <p:nvSpPr>
            <p:cNvPr id="123" name="TextBox 122"/>
            <p:cNvSpPr txBox="1"/>
            <p:nvPr/>
          </p:nvSpPr>
          <p:spPr>
            <a:xfrm>
              <a:off x="202454" y="1811653"/>
              <a:ext cx="482824" cy="276999"/>
            </a:xfrm>
            <a:prstGeom prst="rect">
              <a:avLst/>
            </a:prstGeom>
            <a:noFill/>
          </p:spPr>
          <p:txBody>
            <a:bodyPr wrap="none" rtlCol="0">
              <a:spAutoFit/>
            </a:bodyPr>
            <a:lstStyle/>
            <a:p>
              <a:pPr algn="r"/>
              <a:r>
                <a:rPr lang="en-GB" sz="1200" dirty="0" smtClean="0">
                  <a:solidFill>
                    <a:srgbClr val="363636"/>
                  </a:solidFill>
                </a:rPr>
                <a:t>1.00</a:t>
              </a:r>
              <a:endParaRPr lang="en-GB" sz="1200" dirty="0">
                <a:solidFill>
                  <a:srgbClr val="363636"/>
                </a:solidFill>
              </a:endParaRPr>
            </a:p>
          </p:txBody>
        </p:sp>
        <p:sp>
          <p:nvSpPr>
            <p:cNvPr id="124" name="TextBox 123"/>
            <p:cNvSpPr txBox="1"/>
            <p:nvPr/>
          </p:nvSpPr>
          <p:spPr>
            <a:xfrm>
              <a:off x="285157" y="2369001"/>
              <a:ext cx="420915" cy="276999"/>
            </a:xfrm>
            <a:prstGeom prst="rect">
              <a:avLst/>
            </a:prstGeom>
            <a:noFill/>
          </p:spPr>
          <p:txBody>
            <a:bodyPr wrap="none" rtlCol="0">
              <a:spAutoFit/>
            </a:bodyPr>
            <a:lstStyle/>
            <a:p>
              <a:pPr algn="r"/>
              <a:r>
                <a:rPr lang="en-GB" sz="1200" dirty="0">
                  <a:solidFill>
                    <a:srgbClr val="363636"/>
                  </a:solidFill>
                </a:rPr>
                <a:t>0.75</a:t>
              </a:r>
            </a:p>
          </p:txBody>
        </p:sp>
        <p:sp>
          <p:nvSpPr>
            <p:cNvPr id="125" name="TextBox 124"/>
            <p:cNvSpPr txBox="1"/>
            <p:nvPr/>
          </p:nvSpPr>
          <p:spPr>
            <a:xfrm>
              <a:off x="223248" y="2935572"/>
              <a:ext cx="482824" cy="276999"/>
            </a:xfrm>
            <a:prstGeom prst="rect">
              <a:avLst/>
            </a:prstGeom>
            <a:noFill/>
          </p:spPr>
          <p:txBody>
            <a:bodyPr wrap="none" rtlCol="0">
              <a:spAutoFit/>
            </a:bodyPr>
            <a:lstStyle/>
            <a:p>
              <a:pPr algn="r"/>
              <a:r>
                <a:rPr lang="en-GB" sz="1200" dirty="0" smtClean="0">
                  <a:solidFill>
                    <a:srgbClr val="363636"/>
                  </a:solidFill>
                </a:rPr>
                <a:t>0.50</a:t>
              </a:r>
              <a:endParaRPr lang="en-GB" sz="1200" dirty="0">
                <a:solidFill>
                  <a:srgbClr val="363636"/>
                </a:solidFill>
              </a:endParaRPr>
            </a:p>
          </p:txBody>
        </p:sp>
        <p:sp>
          <p:nvSpPr>
            <p:cNvPr id="126" name="TextBox 125"/>
            <p:cNvSpPr txBox="1"/>
            <p:nvPr/>
          </p:nvSpPr>
          <p:spPr>
            <a:xfrm>
              <a:off x="285157" y="3502143"/>
              <a:ext cx="420915" cy="276999"/>
            </a:xfrm>
            <a:prstGeom prst="rect">
              <a:avLst/>
            </a:prstGeom>
            <a:noFill/>
          </p:spPr>
          <p:txBody>
            <a:bodyPr wrap="none" rtlCol="0">
              <a:spAutoFit/>
            </a:bodyPr>
            <a:lstStyle/>
            <a:p>
              <a:pPr algn="r"/>
              <a:r>
                <a:rPr lang="en-GB" sz="1200" dirty="0">
                  <a:solidFill>
                    <a:srgbClr val="363636"/>
                  </a:solidFill>
                </a:rPr>
                <a:t>0.25</a:t>
              </a:r>
            </a:p>
          </p:txBody>
        </p:sp>
        <p:sp>
          <p:nvSpPr>
            <p:cNvPr id="127" name="TextBox 126"/>
            <p:cNvSpPr txBox="1"/>
            <p:nvPr/>
          </p:nvSpPr>
          <p:spPr>
            <a:xfrm>
              <a:off x="223248" y="4068714"/>
              <a:ext cx="482824" cy="276999"/>
            </a:xfrm>
            <a:prstGeom prst="rect">
              <a:avLst/>
            </a:prstGeom>
            <a:noFill/>
          </p:spPr>
          <p:txBody>
            <a:bodyPr wrap="none" rtlCol="0">
              <a:spAutoFit/>
            </a:bodyPr>
            <a:lstStyle/>
            <a:p>
              <a:pPr algn="r"/>
              <a:r>
                <a:rPr lang="en-GB" sz="1200" dirty="0" smtClean="0">
                  <a:solidFill>
                    <a:srgbClr val="363636"/>
                  </a:solidFill>
                </a:rPr>
                <a:t>0.00</a:t>
              </a:r>
              <a:endParaRPr lang="en-GB" sz="1200" dirty="0">
                <a:solidFill>
                  <a:srgbClr val="363636"/>
                </a:solidFill>
              </a:endParaRPr>
            </a:p>
          </p:txBody>
        </p:sp>
        <p:sp>
          <p:nvSpPr>
            <p:cNvPr id="128" name="TextBox 127"/>
            <p:cNvSpPr txBox="1"/>
            <p:nvPr/>
          </p:nvSpPr>
          <p:spPr>
            <a:xfrm>
              <a:off x="2159758" y="4533832"/>
              <a:ext cx="1019645" cy="276999"/>
            </a:xfrm>
            <a:prstGeom prst="rect">
              <a:avLst/>
            </a:prstGeom>
            <a:noFill/>
          </p:spPr>
          <p:txBody>
            <a:bodyPr wrap="none" rtlCol="0">
              <a:spAutoFit/>
            </a:bodyPr>
            <a:lstStyle/>
            <a:p>
              <a:pPr algn="ctr"/>
              <a:r>
                <a:rPr lang="en-GB" sz="1200" dirty="0">
                  <a:solidFill>
                    <a:srgbClr val="363636"/>
                  </a:solidFill>
                </a:rPr>
                <a:t>Time (months)</a:t>
              </a:r>
            </a:p>
          </p:txBody>
        </p:sp>
        <p:sp>
          <p:nvSpPr>
            <p:cNvPr id="129" name="TextBox 128"/>
            <p:cNvSpPr txBox="1"/>
            <p:nvPr/>
          </p:nvSpPr>
          <p:spPr>
            <a:xfrm>
              <a:off x="644268" y="4330116"/>
              <a:ext cx="269626" cy="276999"/>
            </a:xfrm>
            <a:prstGeom prst="rect">
              <a:avLst/>
            </a:prstGeom>
            <a:noFill/>
          </p:spPr>
          <p:txBody>
            <a:bodyPr wrap="none" rtlCol="0">
              <a:spAutoFit/>
            </a:bodyPr>
            <a:lstStyle/>
            <a:p>
              <a:pPr algn="ctr"/>
              <a:r>
                <a:rPr lang="en-GB" sz="1200" dirty="0" smtClean="0">
                  <a:solidFill>
                    <a:srgbClr val="363636"/>
                  </a:solidFill>
                </a:rPr>
                <a:t>0</a:t>
              </a:r>
              <a:endParaRPr lang="en-GB" sz="1200" dirty="0">
                <a:solidFill>
                  <a:srgbClr val="363636"/>
                </a:solidFill>
              </a:endParaRPr>
            </a:p>
          </p:txBody>
        </p:sp>
        <p:sp>
          <p:nvSpPr>
            <p:cNvPr id="130" name="TextBox 129"/>
            <p:cNvSpPr txBox="1"/>
            <p:nvPr/>
          </p:nvSpPr>
          <p:spPr>
            <a:xfrm>
              <a:off x="1131808" y="4330116"/>
              <a:ext cx="269626" cy="461665"/>
            </a:xfrm>
            <a:prstGeom prst="rect">
              <a:avLst/>
            </a:prstGeom>
            <a:noFill/>
          </p:spPr>
          <p:txBody>
            <a:bodyPr wrap="none" rtlCol="0">
              <a:spAutoFit/>
            </a:bodyPr>
            <a:lstStyle/>
            <a:p>
              <a:pPr algn="ctr"/>
              <a:r>
                <a:rPr lang="en-GB" sz="1200" dirty="0" smtClean="0">
                  <a:solidFill>
                    <a:srgbClr val="363636"/>
                  </a:solidFill>
                </a:rPr>
                <a:t>3</a:t>
              </a:r>
              <a:r>
                <a:rPr lang="en-GB" sz="1200" dirty="0">
                  <a:solidFill>
                    <a:srgbClr val="363636"/>
                  </a:solidFill>
                </a:rPr>
                <a:t/>
              </a:r>
              <a:br>
                <a:rPr lang="en-GB" sz="1200" dirty="0">
                  <a:solidFill>
                    <a:srgbClr val="363636"/>
                  </a:solidFill>
                </a:rPr>
              </a:br>
              <a:endParaRPr lang="en-GB" sz="1200" dirty="0">
                <a:solidFill>
                  <a:srgbClr val="363636"/>
                </a:solidFill>
              </a:endParaRPr>
            </a:p>
          </p:txBody>
        </p:sp>
        <p:sp>
          <p:nvSpPr>
            <p:cNvPr id="131" name="TextBox 130"/>
            <p:cNvSpPr txBox="1"/>
            <p:nvPr/>
          </p:nvSpPr>
          <p:spPr>
            <a:xfrm>
              <a:off x="1587677" y="4330116"/>
              <a:ext cx="269625" cy="276999"/>
            </a:xfrm>
            <a:prstGeom prst="rect">
              <a:avLst/>
            </a:prstGeom>
            <a:noFill/>
          </p:spPr>
          <p:txBody>
            <a:bodyPr wrap="none" rtlCol="0">
              <a:spAutoFit/>
            </a:bodyPr>
            <a:lstStyle/>
            <a:p>
              <a:pPr algn="ctr"/>
              <a:r>
                <a:rPr lang="en-GB" sz="1200" dirty="0" smtClean="0">
                  <a:solidFill>
                    <a:srgbClr val="363636"/>
                  </a:solidFill>
                </a:rPr>
                <a:t>6</a:t>
              </a:r>
              <a:endParaRPr lang="en-GB" sz="1200" dirty="0">
                <a:solidFill>
                  <a:srgbClr val="363636"/>
                </a:solidFill>
              </a:endParaRPr>
            </a:p>
          </p:txBody>
        </p:sp>
        <p:sp>
          <p:nvSpPr>
            <p:cNvPr id="132" name="TextBox 131"/>
            <p:cNvSpPr txBox="1"/>
            <p:nvPr/>
          </p:nvSpPr>
          <p:spPr>
            <a:xfrm>
              <a:off x="2054116" y="4330116"/>
              <a:ext cx="269625" cy="276999"/>
            </a:xfrm>
            <a:prstGeom prst="rect">
              <a:avLst/>
            </a:prstGeom>
            <a:noFill/>
          </p:spPr>
          <p:txBody>
            <a:bodyPr wrap="none" rtlCol="0">
              <a:spAutoFit/>
            </a:bodyPr>
            <a:lstStyle/>
            <a:p>
              <a:pPr algn="ctr"/>
              <a:r>
                <a:rPr lang="en-GB" sz="1200" dirty="0" smtClean="0">
                  <a:solidFill>
                    <a:srgbClr val="363636"/>
                  </a:solidFill>
                </a:rPr>
                <a:t>9</a:t>
              </a:r>
              <a:endParaRPr lang="en-GB" sz="1200" dirty="0">
                <a:solidFill>
                  <a:srgbClr val="363636"/>
                </a:solidFill>
              </a:endParaRPr>
            </a:p>
          </p:txBody>
        </p:sp>
        <p:sp>
          <p:nvSpPr>
            <p:cNvPr id="133" name="TextBox 132"/>
            <p:cNvSpPr txBox="1"/>
            <p:nvPr/>
          </p:nvSpPr>
          <p:spPr>
            <a:xfrm>
              <a:off x="2483488" y="4330116"/>
              <a:ext cx="354584" cy="276999"/>
            </a:xfrm>
            <a:prstGeom prst="rect">
              <a:avLst/>
            </a:prstGeom>
            <a:noFill/>
          </p:spPr>
          <p:txBody>
            <a:bodyPr wrap="none" rtlCol="0">
              <a:spAutoFit/>
            </a:bodyPr>
            <a:lstStyle/>
            <a:p>
              <a:pPr algn="ctr"/>
              <a:r>
                <a:rPr lang="en-GB" sz="1200" dirty="0" smtClean="0">
                  <a:solidFill>
                    <a:srgbClr val="363636"/>
                  </a:solidFill>
                </a:rPr>
                <a:t>12</a:t>
              </a:r>
              <a:endParaRPr lang="en-GB" sz="1200" dirty="0">
                <a:solidFill>
                  <a:srgbClr val="363636"/>
                </a:solidFill>
              </a:endParaRPr>
            </a:p>
          </p:txBody>
        </p:sp>
        <p:sp>
          <p:nvSpPr>
            <p:cNvPr id="134" name="TextBox 133"/>
            <p:cNvSpPr txBox="1"/>
            <p:nvPr/>
          </p:nvSpPr>
          <p:spPr>
            <a:xfrm>
              <a:off x="2955339" y="4330116"/>
              <a:ext cx="354584" cy="276999"/>
            </a:xfrm>
            <a:prstGeom prst="rect">
              <a:avLst/>
            </a:prstGeom>
            <a:noFill/>
          </p:spPr>
          <p:txBody>
            <a:bodyPr wrap="none" rtlCol="0">
              <a:spAutoFit/>
            </a:bodyPr>
            <a:lstStyle/>
            <a:p>
              <a:pPr algn="ctr"/>
              <a:r>
                <a:rPr lang="en-GB" sz="1200" dirty="0" smtClean="0">
                  <a:solidFill>
                    <a:srgbClr val="363636"/>
                  </a:solidFill>
                </a:rPr>
                <a:t>15</a:t>
              </a:r>
              <a:endParaRPr lang="en-GB" sz="1200" dirty="0">
                <a:solidFill>
                  <a:srgbClr val="363636"/>
                </a:solidFill>
              </a:endParaRPr>
            </a:p>
          </p:txBody>
        </p:sp>
        <p:sp>
          <p:nvSpPr>
            <p:cNvPr id="135" name="TextBox 134"/>
            <p:cNvSpPr txBox="1"/>
            <p:nvPr/>
          </p:nvSpPr>
          <p:spPr>
            <a:xfrm>
              <a:off x="3429093" y="4330116"/>
              <a:ext cx="354584" cy="276999"/>
            </a:xfrm>
            <a:prstGeom prst="rect">
              <a:avLst/>
            </a:prstGeom>
            <a:noFill/>
          </p:spPr>
          <p:txBody>
            <a:bodyPr wrap="none" rtlCol="0">
              <a:spAutoFit/>
            </a:bodyPr>
            <a:lstStyle/>
            <a:p>
              <a:pPr algn="ctr"/>
              <a:r>
                <a:rPr lang="en-GB" sz="1200" dirty="0" smtClean="0">
                  <a:solidFill>
                    <a:srgbClr val="363636"/>
                  </a:solidFill>
                </a:rPr>
                <a:t>18</a:t>
              </a:r>
              <a:endParaRPr lang="en-GB" sz="1200" dirty="0">
                <a:solidFill>
                  <a:srgbClr val="363636"/>
                </a:solidFill>
              </a:endParaRPr>
            </a:p>
          </p:txBody>
        </p:sp>
        <p:sp>
          <p:nvSpPr>
            <p:cNvPr id="136" name="TextBox 135"/>
            <p:cNvSpPr txBox="1"/>
            <p:nvPr/>
          </p:nvSpPr>
          <p:spPr>
            <a:xfrm>
              <a:off x="3894707" y="4330116"/>
              <a:ext cx="354584" cy="276999"/>
            </a:xfrm>
            <a:prstGeom prst="rect">
              <a:avLst/>
            </a:prstGeom>
            <a:noFill/>
          </p:spPr>
          <p:txBody>
            <a:bodyPr wrap="none" rtlCol="0">
              <a:spAutoFit/>
            </a:bodyPr>
            <a:lstStyle/>
            <a:p>
              <a:pPr algn="ctr"/>
              <a:r>
                <a:rPr lang="en-GB" sz="1200" dirty="0" smtClean="0">
                  <a:solidFill>
                    <a:srgbClr val="363636"/>
                  </a:solidFill>
                </a:rPr>
                <a:t>21</a:t>
              </a:r>
              <a:endParaRPr lang="en-GB" sz="1200" dirty="0">
                <a:solidFill>
                  <a:srgbClr val="363636"/>
                </a:solidFill>
              </a:endParaRPr>
            </a:p>
          </p:txBody>
        </p:sp>
        <p:sp>
          <p:nvSpPr>
            <p:cNvPr id="137" name="TextBox 136"/>
            <p:cNvSpPr txBox="1"/>
            <p:nvPr/>
          </p:nvSpPr>
          <p:spPr>
            <a:xfrm>
              <a:off x="4367437" y="4330116"/>
              <a:ext cx="354584" cy="276999"/>
            </a:xfrm>
            <a:prstGeom prst="rect">
              <a:avLst/>
            </a:prstGeom>
            <a:noFill/>
          </p:spPr>
          <p:txBody>
            <a:bodyPr wrap="none" rtlCol="0">
              <a:spAutoFit/>
            </a:bodyPr>
            <a:lstStyle/>
            <a:p>
              <a:pPr algn="ctr"/>
              <a:r>
                <a:rPr lang="en-GB" sz="1200" dirty="0" smtClean="0">
                  <a:solidFill>
                    <a:srgbClr val="363636"/>
                  </a:solidFill>
                </a:rPr>
                <a:t>24</a:t>
              </a:r>
              <a:endParaRPr lang="en-GB" sz="1200" dirty="0">
                <a:solidFill>
                  <a:srgbClr val="363636"/>
                </a:solidFill>
              </a:endParaRPr>
            </a:p>
          </p:txBody>
        </p:sp>
        <p:sp>
          <p:nvSpPr>
            <p:cNvPr id="138" name="Line 10"/>
            <p:cNvSpPr>
              <a:spLocks noChangeShapeType="1"/>
            </p:cNvSpPr>
            <p:nvPr/>
          </p:nvSpPr>
          <p:spPr bwMode="auto">
            <a:xfrm flipV="1">
              <a:off x="3600955"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9" name="Line 13"/>
            <p:cNvSpPr>
              <a:spLocks noChangeShapeType="1"/>
            </p:cNvSpPr>
            <p:nvPr/>
          </p:nvSpPr>
          <p:spPr bwMode="auto">
            <a:xfrm flipV="1">
              <a:off x="3131316"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0" name="TextBox 139"/>
            <p:cNvSpPr txBox="1"/>
            <p:nvPr/>
          </p:nvSpPr>
          <p:spPr>
            <a:xfrm>
              <a:off x="3499719" y="2287453"/>
              <a:ext cx="787395" cy="461665"/>
            </a:xfrm>
            <a:prstGeom prst="rect">
              <a:avLst/>
            </a:prstGeom>
            <a:noFill/>
          </p:spPr>
          <p:txBody>
            <a:bodyPr wrap="none" rtlCol="0">
              <a:spAutoFit/>
            </a:bodyPr>
            <a:lstStyle/>
            <a:p>
              <a:r>
                <a:rPr lang="en-GB" sz="1200" dirty="0" smtClean="0">
                  <a:solidFill>
                    <a:srgbClr val="4D4D4D"/>
                  </a:solidFill>
                </a:rPr>
                <a:t>BEV+CT</a:t>
              </a:r>
            </a:p>
            <a:p>
              <a:r>
                <a:rPr lang="en-GB" sz="1200" dirty="0" smtClean="0">
                  <a:solidFill>
                    <a:srgbClr val="4D4D4D"/>
                  </a:solidFill>
                </a:rPr>
                <a:t>CET+CT</a:t>
              </a:r>
              <a:endParaRPr lang="en-GB" sz="1200" dirty="0">
                <a:solidFill>
                  <a:srgbClr val="4D4D4D"/>
                </a:solidFill>
              </a:endParaRPr>
            </a:p>
          </p:txBody>
        </p:sp>
        <p:cxnSp>
          <p:nvCxnSpPr>
            <p:cNvPr id="141" name="Straight Connector 140"/>
            <p:cNvCxnSpPr/>
            <p:nvPr/>
          </p:nvCxnSpPr>
          <p:spPr>
            <a:xfrm>
              <a:off x="3283305" y="2420782"/>
              <a:ext cx="209220" cy="0"/>
            </a:xfrm>
            <a:prstGeom prst="line">
              <a:avLst/>
            </a:prstGeom>
            <a:noFill/>
            <a:ln w="19050">
              <a:solidFill>
                <a:srgbClr val="B60C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2" name="Straight Connector 141"/>
            <p:cNvCxnSpPr/>
            <p:nvPr/>
          </p:nvCxnSpPr>
          <p:spPr>
            <a:xfrm>
              <a:off x="3283305" y="2603712"/>
              <a:ext cx="209220"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143" name="Group 142"/>
          <p:cNvGrpSpPr/>
          <p:nvPr/>
        </p:nvGrpSpPr>
        <p:grpSpPr>
          <a:xfrm>
            <a:off x="4496081" y="1811653"/>
            <a:ext cx="4647919" cy="2984548"/>
            <a:chOff x="74102" y="1811653"/>
            <a:chExt cx="4647919" cy="2984548"/>
          </a:xfrm>
        </p:grpSpPr>
        <p:sp>
          <p:nvSpPr>
            <p:cNvPr id="144" name="Line 3"/>
            <p:cNvSpPr>
              <a:spLocks noChangeShapeType="1"/>
            </p:cNvSpPr>
            <p:nvPr/>
          </p:nvSpPr>
          <p:spPr bwMode="auto">
            <a:xfrm>
              <a:off x="631889" y="1944532"/>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5" name="Line 4"/>
            <p:cNvSpPr>
              <a:spLocks noChangeShapeType="1"/>
            </p:cNvSpPr>
            <p:nvPr/>
          </p:nvSpPr>
          <p:spPr bwMode="auto">
            <a:xfrm>
              <a:off x="631889" y="2503562"/>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6" name="Line 5"/>
            <p:cNvSpPr>
              <a:spLocks noChangeShapeType="1"/>
            </p:cNvSpPr>
            <p:nvPr/>
          </p:nvSpPr>
          <p:spPr bwMode="auto">
            <a:xfrm>
              <a:off x="631889" y="3061101"/>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7" name="Line 6"/>
            <p:cNvSpPr>
              <a:spLocks noChangeShapeType="1"/>
            </p:cNvSpPr>
            <p:nvPr/>
          </p:nvSpPr>
          <p:spPr bwMode="auto">
            <a:xfrm>
              <a:off x="631889" y="3643984"/>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8" name="Line 7"/>
            <p:cNvSpPr>
              <a:spLocks noChangeShapeType="1"/>
            </p:cNvSpPr>
            <p:nvPr/>
          </p:nvSpPr>
          <p:spPr bwMode="auto">
            <a:xfrm>
              <a:off x="631889" y="4202707"/>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9" name="Line 8"/>
            <p:cNvSpPr>
              <a:spLocks noChangeShapeType="1"/>
            </p:cNvSpPr>
            <p:nvPr/>
          </p:nvSpPr>
          <p:spPr bwMode="auto">
            <a:xfrm>
              <a:off x="631889" y="4202707"/>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0" name="Line 9"/>
            <p:cNvSpPr>
              <a:spLocks noChangeShapeType="1"/>
            </p:cNvSpPr>
            <p:nvPr/>
          </p:nvSpPr>
          <p:spPr bwMode="auto">
            <a:xfrm flipV="1">
              <a:off x="773728"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1" name="Line 10"/>
            <p:cNvSpPr>
              <a:spLocks noChangeShapeType="1"/>
            </p:cNvSpPr>
            <p:nvPr/>
          </p:nvSpPr>
          <p:spPr bwMode="auto">
            <a:xfrm flipV="1">
              <a:off x="2187361"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2" name="Line 11"/>
            <p:cNvSpPr>
              <a:spLocks noChangeShapeType="1"/>
            </p:cNvSpPr>
            <p:nvPr/>
          </p:nvSpPr>
          <p:spPr bwMode="auto">
            <a:xfrm flipV="1">
              <a:off x="1242173"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3" name="Line 13"/>
            <p:cNvSpPr>
              <a:spLocks noChangeShapeType="1"/>
            </p:cNvSpPr>
            <p:nvPr/>
          </p:nvSpPr>
          <p:spPr bwMode="auto">
            <a:xfrm flipV="1">
              <a:off x="1717722"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4" name="Line 14"/>
            <p:cNvSpPr>
              <a:spLocks noChangeShapeType="1"/>
            </p:cNvSpPr>
            <p:nvPr/>
          </p:nvSpPr>
          <p:spPr bwMode="auto">
            <a:xfrm flipV="1">
              <a:off x="2668418"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5" name="Line 15"/>
            <p:cNvSpPr>
              <a:spLocks noChangeShapeType="1"/>
            </p:cNvSpPr>
            <p:nvPr/>
          </p:nvSpPr>
          <p:spPr bwMode="auto">
            <a:xfrm flipV="1">
              <a:off x="4054894"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6" name="Line 16"/>
            <p:cNvSpPr>
              <a:spLocks noChangeShapeType="1"/>
            </p:cNvSpPr>
            <p:nvPr/>
          </p:nvSpPr>
          <p:spPr bwMode="auto">
            <a:xfrm flipV="1">
              <a:off x="4547656"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7" name="Freeform 17"/>
            <p:cNvSpPr>
              <a:spLocks/>
            </p:cNvSpPr>
            <p:nvPr/>
          </p:nvSpPr>
          <p:spPr bwMode="auto">
            <a:xfrm>
              <a:off x="690188" y="1946022"/>
              <a:ext cx="3861138" cy="2354834"/>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8" name="TextBox 157"/>
            <p:cNvSpPr txBox="1"/>
            <p:nvPr/>
          </p:nvSpPr>
          <p:spPr>
            <a:xfrm rot="16200000">
              <a:off x="-540168" y="2941073"/>
              <a:ext cx="1505540" cy="276999"/>
            </a:xfrm>
            <a:prstGeom prst="rect">
              <a:avLst/>
            </a:prstGeom>
            <a:noFill/>
          </p:spPr>
          <p:txBody>
            <a:bodyPr wrap="none" rtlCol="0">
              <a:spAutoFit/>
            </a:bodyPr>
            <a:lstStyle/>
            <a:p>
              <a:pPr algn="ctr"/>
              <a:r>
                <a:rPr lang="en-GB" sz="1200" dirty="0" smtClean="0">
                  <a:solidFill>
                    <a:srgbClr val="363636"/>
                  </a:solidFill>
                </a:rPr>
                <a:t>Survival, proportion</a:t>
              </a:r>
              <a:endParaRPr lang="en-GB" sz="1200" dirty="0">
                <a:solidFill>
                  <a:srgbClr val="363636"/>
                </a:solidFill>
              </a:endParaRPr>
            </a:p>
          </p:txBody>
        </p:sp>
        <p:sp>
          <p:nvSpPr>
            <p:cNvPr id="159" name="TextBox 158"/>
            <p:cNvSpPr txBox="1"/>
            <p:nvPr/>
          </p:nvSpPr>
          <p:spPr>
            <a:xfrm>
              <a:off x="217444" y="1811653"/>
              <a:ext cx="482824" cy="276999"/>
            </a:xfrm>
            <a:prstGeom prst="rect">
              <a:avLst/>
            </a:prstGeom>
            <a:noFill/>
          </p:spPr>
          <p:txBody>
            <a:bodyPr wrap="none" rtlCol="0">
              <a:spAutoFit/>
            </a:bodyPr>
            <a:lstStyle/>
            <a:p>
              <a:pPr algn="r"/>
              <a:r>
                <a:rPr lang="en-GB" sz="1200" dirty="0" smtClean="0">
                  <a:solidFill>
                    <a:srgbClr val="363636"/>
                  </a:solidFill>
                </a:rPr>
                <a:t>1.00</a:t>
              </a:r>
              <a:endParaRPr lang="en-GB" sz="1200" dirty="0">
                <a:solidFill>
                  <a:srgbClr val="363636"/>
                </a:solidFill>
              </a:endParaRPr>
            </a:p>
          </p:txBody>
        </p:sp>
        <p:sp>
          <p:nvSpPr>
            <p:cNvPr id="160" name="TextBox 159"/>
            <p:cNvSpPr txBox="1"/>
            <p:nvPr/>
          </p:nvSpPr>
          <p:spPr>
            <a:xfrm>
              <a:off x="300147" y="2369001"/>
              <a:ext cx="420915" cy="276999"/>
            </a:xfrm>
            <a:prstGeom prst="rect">
              <a:avLst/>
            </a:prstGeom>
            <a:noFill/>
          </p:spPr>
          <p:txBody>
            <a:bodyPr wrap="none" rtlCol="0">
              <a:spAutoFit/>
            </a:bodyPr>
            <a:lstStyle/>
            <a:p>
              <a:pPr algn="r"/>
              <a:r>
                <a:rPr lang="en-GB" sz="1200" dirty="0">
                  <a:solidFill>
                    <a:srgbClr val="363636"/>
                  </a:solidFill>
                </a:rPr>
                <a:t>0.75</a:t>
              </a:r>
            </a:p>
          </p:txBody>
        </p:sp>
        <p:sp>
          <p:nvSpPr>
            <p:cNvPr id="161" name="TextBox 160"/>
            <p:cNvSpPr txBox="1"/>
            <p:nvPr/>
          </p:nvSpPr>
          <p:spPr>
            <a:xfrm>
              <a:off x="238238" y="2935572"/>
              <a:ext cx="482824" cy="276999"/>
            </a:xfrm>
            <a:prstGeom prst="rect">
              <a:avLst/>
            </a:prstGeom>
            <a:noFill/>
          </p:spPr>
          <p:txBody>
            <a:bodyPr wrap="none" rtlCol="0">
              <a:spAutoFit/>
            </a:bodyPr>
            <a:lstStyle/>
            <a:p>
              <a:pPr algn="r"/>
              <a:r>
                <a:rPr lang="en-GB" sz="1200" dirty="0" smtClean="0">
                  <a:solidFill>
                    <a:srgbClr val="363636"/>
                  </a:solidFill>
                </a:rPr>
                <a:t>0.50</a:t>
              </a:r>
              <a:endParaRPr lang="en-GB" sz="1200" dirty="0">
                <a:solidFill>
                  <a:srgbClr val="363636"/>
                </a:solidFill>
              </a:endParaRPr>
            </a:p>
          </p:txBody>
        </p:sp>
        <p:sp>
          <p:nvSpPr>
            <p:cNvPr id="162" name="TextBox 161"/>
            <p:cNvSpPr txBox="1"/>
            <p:nvPr/>
          </p:nvSpPr>
          <p:spPr>
            <a:xfrm>
              <a:off x="300147" y="3502143"/>
              <a:ext cx="420915" cy="276999"/>
            </a:xfrm>
            <a:prstGeom prst="rect">
              <a:avLst/>
            </a:prstGeom>
            <a:noFill/>
          </p:spPr>
          <p:txBody>
            <a:bodyPr wrap="none" rtlCol="0">
              <a:spAutoFit/>
            </a:bodyPr>
            <a:lstStyle/>
            <a:p>
              <a:pPr algn="r"/>
              <a:r>
                <a:rPr lang="en-GB" sz="1200" dirty="0">
                  <a:solidFill>
                    <a:srgbClr val="363636"/>
                  </a:solidFill>
                </a:rPr>
                <a:t>0.25</a:t>
              </a:r>
            </a:p>
          </p:txBody>
        </p:sp>
        <p:sp>
          <p:nvSpPr>
            <p:cNvPr id="163" name="TextBox 162"/>
            <p:cNvSpPr txBox="1"/>
            <p:nvPr/>
          </p:nvSpPr>
          <p:spPr>
            <a:xfrm>
              <a:off x="238238" y="4068714"/>
              <a:ext cx="482824" cy="276999"/>
            </a:xfrm>
            <a:prstGeom prst="rect">
              <a:avLst/>
            </a:prstGeom>
            <a:noFill/>
          </p:spPr>
          <p:txBody>
            <a:bodyPr wrap="none" rtlCol="0">
              <a:spAutoFit/>
            </a:bodyPr>
            <a:lstStyle/>
            <a:p>
              <a:pPr algn="r"/>
              <a:r>
                <a:rPr lang="en-GB" sz="1200" dirty="0" smtClean="0">
                  <a:solidFill>
                    <a:srgbClr val="363636"/>
                  </a:solidFill>
                </a:rPr>
                <a:t>0.00</a:t>
              </a:r>
              <a:endParaRPr lang="en-GB" sz="1200" dirty="0">
                <a:solidFill>
                  <a:srgbClr val="363636"/>
                </a:solidFill>
              </a:endParaRPr>
            </a:p>
          </p:txBody>
        </p:sp>
        <p:sp>
          <p:nvSpPr>
            <p:cNvPr id="164" name="TextBox 163"/>
            <p:cNvSpPr txBox="1"/>
            <p:nvPr/>
          </p:nvSpPr>
          <p:spPr>
            <a:xfrm>
              <a:off x="2159758" y="4519202"/>
              <a:ext cx="1019645" cy="276999"/>
            </a:xfrm>
            <a:prstGeom prst="rect">
              <a:avLst/>
            </a:prstGeom>
            <a:noFill/>
          </p:spPr>
          <p:txBody>
            <a:bodyPr wrap="none" rtlCol="0">
              <a:spAutoFit/>
            </a:bodyPr>
            <a:lstStyle/>
            <a:p>
              <a:pPr algn="ctr"/>
              <a:r>
                <a:rPr lang="en-GB" sz="1200" dirty="0">
                  <a:solidFill>
                    <a:srgbClr val="363636"/>
                  </a:solidFill>
                </a:rPr>
                <a:t>Time (months)</a:t>
              </a:r>
            </a:p>
          </p:txBody>
        </p:sp>
        <p:sp>
          <p:nvSpPr>
            <p:cNvPr id="165" name="TextBox 164"/>
            <p:cNvSpPr txBox="1"/>
            <p:nvPr/>
          </p:nvSpPr>
          <p:spPr>
            <a:xfrm>
              <a:off x="644268" y="4330116"/>
              <a:ext cx="269626" cy="276999"/>
            </a:xfrm>
            <a:prstGeom prst="rect">
              <a:avLst/>
            </a:prstGeom>
            <a:noFill/>
          </p:spPr>
          <p:txBody>
            <a:bodyPr wrap="none" rtlCol="0">
              <a:spAutoFit/>
            </a:bodyPr>
            <a:lstStyle/>
            <a:p>
              <a:pPr algn="ctr"/>
              <a:r>
                <a:rPr lang="en-GB" sz="1200" dirty="0" smtClean="0">
                  <a:solidFill>
                    <a:srgbClr val="363636"/>
                  </a:solidFill>
                </a:rPr>
                <a:t>0</a:t>
              </a:r>
              <a:endParaRPr lang="en-GB" sz="1200" dirty="0">
                <a:solidFill>
                  <a:srgbClr val="363636"/>
                </a:solidFill>
              </a:endParaRPr>
            </a:p>
          </p:txBody>
        </p:sp>
        <p:sp>
          <p:nvSpPr>
            <p:cNvPr id="166" name="TextBox 165"/>
            <p:cNvSpPr txBox="1"/>
            <p:nvPr/>
          </p:nvSpPr>
          <p:spPr>
            <a:xfrm>
              <a:off x="1131808" y="4330116"/>
              <a:ext cx="269626" cy="461665"/>
            </a:xfrm>
            <a:prstGeom prst="rect">
              <a:avLst/>
            </a:prstGeom>
            <a:noFill/>
          </p:spPr>
          <p:txBody>
            <a:bodyPr wrap="none" rtlCol="0">
              <a:spAutoFit/>
            </a:bodyPr>
            <a:lstStyle/>
            <a:p>
              <a:pPr algn="ctr"/>
              <a:r>
                <a:rPr lang="en-GB" sz="1200" dirty="0" smtClean="0">
                  <a:solidFill>
                    <a:srgbClr val="363636"/>
                  </a:solidFill>
                </a:rPr>
                <a:t>3</a:t>
              </a:r>
              <a:r>
                <a:rPr lang="en-GB" sz="1200" dirty="0">
                  <a:solidFill>
                    <a:srgbClr val="363636"/>
                  </a:solidFill>
                </a:rPr>
                <a:t/>
              </a:r>
              <a:br>
                <a:rPr lang="en-GB" sz="1200" dirty="0">
                  <a:solidFill>
                    <a:srgbClr val="363636"/>
                  </a:solidFill>
                </a:rPr>
              </a:br>
              <a:endParaRPr lang="en-GB" sz="1200" dirty="0">
                <a:solidFill>
                  <a:srgbClr val="363636"/>
                </a:solidFill>
              </a:endParaRPr>
            </a:p>
          </p:txBody>
        </p:sp>
        <p:sp>
          <p:nvSpPr>
            <p:cNvPr id="167" name="TextBox 166"/>
            <p:cNvSpPr txBox="1"/>
            <p:nvPr/>
          </p:nvSpPr>
          <p:spPr>
            <a:xfrm>
              <a:off x="1587677" y="4330116"/>
              <a:ext cx="269625" cy="276999"/>
            </a:xfrm>
            <a:prstGeom prst="rect">
              <a:avLst/>
            </a:prstGeom>
            <a:noFill/>
          </p:spPr>
          <p:txBody>
            <a:bodyPr wrap="none" rtlCol="0">
              <a:spAutoFit/>
            </a:bodyPr>
            <a:lstStyle/>
            <a:p>
              <a:pPr algn="ctr"/>
              <a:r>
                <a:rPr lang="en-GB" sz="1200" dirty="0" smtClean="0">
                  <a:solidFill>
                    <a:srgbClr val="363636"/>
                  </a:solidFill>
                </a:rPr>
                <a:t>6</a:t>
              </a:r>
              <a:endParaRPr lang="en-GB" sz="1200" dirty="0">
                <a:solidFill>
                  <a:srgbClr val="363636"/>
                </a:solidFill>
              </a:endParaRPr>
            </a:p>
          </p:txBody>
        </p:sp>
        <p:sp>
          <p:nvSpPr>
            <p:cNvPr id="168" name="TextBox 167"/>
            <p:cNvSpPr txBox="1"/>
            <p:nvPr/>
          </p:nvSpPr>
          <p:spPr>
            <a:xfrm>
              <a:off x="2054116" y="4330116"/>
              <a:ext cx="269625" cy="276999"/>
            </a:xfrm>
            <a:prstGeom prst="rect">
              <a:avLst/>
            </a:prstGeom>
            <a:noFill/>
          </p:spPr>
          <p:txBody>
            <a:bodyPr wrap="none" rtlCol="0">
              <a:spAutoFit/>
            </a:bodyPr>
            <a:lstStyle/>
            <a:p>
              <a:pPr algn="ctr"/>
              <a:r>
                <a:rPr lang="en-GB" sz="1200" dirty="0" smtClean="0">
                  <a:solidFill>
                    <a:srgbClr val="363636"/>
                  </a:solidFill>
                </a:rPr>
                <a:t>9</a:t>
              </a:r>
              <a:endParaRPr lang="en-GB" sz="1200" dirty="0">
                <a:solidFill>
                  <a:srgbClr val="363636"/>
                </a:solidFill>
              </a:endParaRPr>
            </a:p>
          </p:txBody>
        </p:sp>
        <p:sp>
          <p:nvSpPr>
            <p:cNvPr id="169" name="TextBox 168"/>
            <p:cNvSpPr txBox="1"/>
            <p:nvPr/>
          </p:nvSpPr>
          <p:spPr>
            <a:xfrm>
              <a:off x="2483488" y="4330116"/>
              <a:ext cx="354584" cy="276999"/>
            </a:xfrm>
            <a:prstGeom prst="rect">
              <a:avLst/>
            </a:prstGeom>
            <a:noFill/>
          </p:spPr>
          <p:txBody>
            <a:bodyPr wrap="none" rtlCol="0">
              <a:spAutoFit/>
            </a:bodyPr>
            <a:lstStyle/>
            <a:p>
              <a:pPr algn="ctr"/>
              <a:r>
                <a:rPr lang="en-GB" sz="1200" dirty="0" smtClean="0">
                  <a:solidFill>
                    <a:srgbClr val="363636"/>
                  </a:solidFill>
                </a:rPr>
                <a:t>12</a:t>
              </a:r>
              <a:endParaRPr lang="en-GB" sz="1200" dirty="0">
                <a:solidFill>
                  <a:srgbClr val="363636"/>
                </a:solidFill>
              </a:endParaRPr>
            </a:p>
          </p:txBody>
        </p:sp>
        <p:sp>
          <p:nvSpPr>
            <p:cNvPr id="170" name="TextBox 169"/>
            <p:cNvSpPr txBox="1"/>
            <p:nvPr/>
          </p:nvSpPr>
          <p:spPr>
            <a:xfrm>
              <a:off x="2955339" y="4330116"/>
              <a:ext cx="354584" cy="276999"/>
            </a:xfrm>
            <a:prstGeom prst="rect">
              <a:avLst/>
            </a:prstGeom>
            <a:noFill/>
          </p:spPr>
          <p:txBody>
            <a:bodyPr wrap="none" rtlCol="0">
              <a:spAutoFit/>
            </a:bodyPr>
            <a:lstStyle/>
            <a:p>
              <a:pPr algn="ctr"/>
              <a:r>
                <a:rPr lang="en-GB" sz="1200" dirty="0" smtClean="0">
                  <a:solidFill>
                    <a:srgbClr val="363636"/>
                  </a:solidFill>
                </a:rPr>
                <a:t>15</a:t>
              </a:r>
              <a:endParaRPr lang="en-GB" sz="1200" dirty="0">
                <a:solidFill>
                  <a:srgbClr val="363636"/>
                </a:solidFill>
              </a:endParaRPr>
            </a:p>
          </p:txBody>
        </p:sp>
        <p:sp>
          <p:nvSpPr>
            <p:cNvPr id="171" name="TextBox 170"/>
            <p:cNvSpPr txBox="1"/>
            <p:nvPr/>
          </p:nvSpPr>
          <p:spPr>
            <a:xfrm>
              <a:off x="3429093" y="4330116"/>
              <a:ext cx="354584" cy="276999"/>
            </a:xfrm>
            <a:prstGeom prst="rect">
              <a:avLst/>
            </a:prstGeom>
            <a:noFill/>
          </p:spPr>
          <p:txBody>
            <a:bodyPr wrap="none" rtlCol="0">
              <a:spAutoFit/>
            </a:bodyPr>
            <a:lstStyle/>
            <a:p>
              <a:pPr algn="ctr"/>
              <a:r>
                <a:rPr lang="en-GB" sz="1200" dirty="0" smtClean="0">
                  <a:solidFill>
                    <a:srgbClr val="363636"/>
                  </a:solidFill>
                </a:rPr>
                <a:t>18</a:t>
              </a:r>
              <a:endParaRPr lang="en-GB" sz="1200" dirty="0">
                <a:solidFill>
                  <a:srgbClr val="363636"/>
                </a:solidFill>
              </a:endParaRPr>
            </a:p>
          </p:txBody>
        </p:sp>
        <p:sp>
          <p:nvSpPr>
            <p:cNvPr id="172" name="TextBox 171"/>
            <p:cNvSpPr txBox="1"/>
            <p:nvPr/>
          </p:nvSpPr>
          <p:spPr>
            <a:xfrm>
              <a:off x="3894707" y="4330116"/>
              <a:ext cx="354584" cy="276999"/>
            </a:xfrm>
            <a:prstGeom prst="rect">
              <a:avLst/>
            </a:prstGeom>
            <a:noFill/>
          </p:spPr>
          <p:txBody>
            <a:bodyPr wrap="none" rtlCol="0">
              <a:spAutoFit/>
            </a:bodyPr>
            <a:lstStyle/>
            <a:p>
              <a:pPr algn="ctr"/>
              <a:r>
                <a:rPr lang="en-GB" sz="1200" dirty="0" smtClean="0">
                  <a:solidFill>
                    <a:srgbClr val="363636"/>
                  </a:solidFill>
                </a:rPr>
                <a:t>21</a:t>
              </a:r>
              <a:endParaRPr lang="en-GB" sz="1200" dirty="0">
                <a:solidFill>
                  <a:srgbClr val="363636"/>
                </a:solidFill>
              </a:endParaRPr>
            </a:p>
          </p:txBody>
        </p:sp>
        <p:sp>
          <p:nvSpPr>
            <p:cNvPr id="173" name="TextBox 172"/>
            <p:cNvSpPr txBox="1"/>
            <p:nvPr/>
          </p:nvSpPr>
          <p:spPr>
            <a:xfrm>
              <a:off x="4367437" y="4330116"/>
              <a:ext cx="354584" cy="276999"/>
            </a:xfrm>
            <a:prstGeom prst="rect">
              <a:avLst/>
            </a:prstGeom>
            <a:noFill/>
          </p:spPr>
          <p:txBody>
            <a:bodyPr wrap="none" rtlCol="0">
              <a:spAutoFit/>
            </a:bodyPr>
            <a:lstStyle/>
            <a:p>
              <a:pPr algn="ctr"/>
              <a:r>
                <a:rPr lang="en-GB" sz="1200" dirty="0" smtClean="0">
                  <a:solidFill>
                    <a:srgbClr val="363636"/>
                  </a:solidFill>
                </a:rPr>
                <a:t>24</a:t>
              </a:r>
              <a:endParaRPr lang="en-GB" sz="1200" dirty="0">
                <a:solidFill>
                  <a:srgbClr val="363636"/>
                </a:solidFill>
              </a:endParaRPr>
            </a:p>
          </p:txBody>
        </p:sp>
        <p:sp>
          <p:nvSpPr>
            <p:cNvPr id="174" name="Line 10"/>
            <p:cNvSpPr>
              <a:spLocks noChangeShapeType="1"/>
            </p:cNvSpPr>
            <p:nvPr/>
          </p:nvSpPr>
          <p:spPr bwMode="auto">
            <a:xfrm flipV="1">
              <a:off x="3600955"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5" name="Line 13"/>
            <p:cNvSpPr>
              <a:spLocks noChangeShapeType="1"/>
            </p:cNvSpPr>
            <p:nvPr/>
          </p:nvSpPr>
          <p:spPr bwMode="auto">
            <a:xfrm flipV="1">
              <a:off x="3131316"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6" name="TextBox 175"/>
            <p:cNvSpPr txBox="1"/>
            <p:nvPr/>
          </p:nvSpPr>
          <p:spPr>
            <a:xfrm>
              <a:off x="3499719" y="3390517"/>
              <a:ext cx="787395" cy="461665"/>
            </a:xfrm>
            <a:prstGeom prst="rect">
              <a:avLst/>
            </a:prstGeom>
            <a:noFill/>
          </p:spPr>
          <p:txBody>
            <a:bodyPr wrap="none" rtlCol="0">
              <a:spAutoFit/>
            </a:bodyPr>
            <a:lstStyle/>
            <a:p>
              <a:r>
                <a:rPr lang="en-GB" sz="1200" dirty="0" smtClean="0">
                  <a:solidFill>
                    <a:srgbClr val="4D4D4D"/>
                  </a:solidFill>
                </a:rPr>
                <a:t>BEV+CT</a:t>
              </a:r>
            </a:p>
            <a:p>
              <a:r>
                <a:rPr lang="en-GB" sz="1200" dirty="0" smtClean="0">
                  <a:solidFill>
                    <a:srgbClr val="4D4D4D"/>
                  </a:solidFill>
                </a:rPr>
                <a:t>CET+CT</a:t>
              </a:r>
              <a:endParaRPr lang="en-GB" sz="1200" dirty="0">
                <a:solidFill>
                  <a:srgbClr val="4D4D4D"/>
                </a:solidFill>
              </a:endParaRPr>
            </a:p>
          </p:txBody>
        </p:sp>
        <p:cxnSp>
          <p:nvCxnSpPr>
            <p:cNvPr id="177" name="Straight Connector 176"/>
            <p:cNvCxnSpPr/>
            <p:nvPr/>
          </p:nvCxnSpPr>
          <p:spPr>
            <a:xfrm>
              <a:off x="3283305" y="3523846"/>
              <a:ext cx="209220" cy="0"/>
            </a:xfrm>
            <a:prstGeom prst="line">
              <a:avLst/>
            </a:prstGeom>
            <a:noFill/>
            <a:ln w="19050">
              <a:solidFill>
                <a:srgbClr val="B60C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78" name="Straight Connector 177"/>
            <p:cNvCxnSpPr/>
            <p:nvPr/>
          </p:nvCxnSpPr>
          <p:spPr>
            <a:xfrm>
              <a:off x="3283305" y="3706776"/>
              <a:ext cx="209220"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179" name="Freeform 4"/>
          <p:cNvSpPr>
            <a:spLocks/>
          </p:cNvSpPr>
          <p:nvPr/>
        </p:nvSpPr>
        <p:spPr bwMode="auto">
          <a:xfrm>
            <a:off x="5213482" y="1946164"/>
            <a:ext cx="3528000" cy="2124000"/>
          </a:xfrm>
          <a:custGeom>
            <a:avLst/>
            <a:gdLst>
              <a:gd name="T0" fmla="*/ 238 w 279"/>
              <a:gd name="T1" fmla="*/ 165 h 165"/>
              <a:gd name="T2" fmla="*/ 217 w 279"/>
              <a:gd name="T3" fmla="*/ 162 h 165"/>
              <a:gd name="T4" fmla="*/ 215 w 279"/>
              <a:gd name="T5" fmla="*/ 159 h 165"/>
              <a:gd name="T6" fmla="*/ 209 w 279"/>
              <a:gd name="T7" fmla="*/ 156 h 165"/>
              <a:gd name="T8" fmla="*/ 182 w 279"/>
              <a:gd name="T9" fmla="*/ 153 h 165"/>
              <a:gd name="T10" fmla="*/ 174 w 279"/>
              <a:gd name="T11" fmla="*/ 150 h 165"/>
              <a:gd name="T12" fmla="*/ 173 w 279"/>
              <a:gd name="T13" fmla="*/ 146 h 165"/>
              <a:gd name="T14" fmla="*/ 157 w 279"/>
              <a:gd name="T15" fmla="*/ 143 h 165"/>
              <a:gd name="T16" fmla="*/ 154 w 279"/>
              <a:gd name="T17" fmla="*/ 140 h 165"/>
              <a:gd name="T18" fmla="*/ 150 w 279"/>
              <a:gd name="T19" fmla="*/ 138 h 165"/>
              <a:gd name="T20" fmla="*/ 143 w 279"/>
              <a:gd name="T21" fmla="*/ 134 h 165"/>
              <a:gd name="T22" fmla="*/ 135 w 279"/>
              <a:gd name="T23" fmla="*/ 131 h 165"/>
              <a:gd name="T24" fmla="*/ 127 w 279"/>
              <a:gd name="T25" fmla="*/ 129 h 165"/>
              <a:gd name="T26" fmla="*/ 124 w 279"/>
              <a:gd name="T27" fmla="*/ 126 h 165"/>
              <a:gd name="T28" fmla="*/ 116 w 279"/>
              <a:gd name="T29" fmla="*/ 123 h 165"/>
              <a:gd name="T30" fmla="*/ 113 w 279"/>
              <a:gd name="T31" fmla="*/ 120 h 165"/>
              <a:gd name="T32" fmla="*/ 107 w 279"/>
              <a:gd name="T33" fmla="*/ 117 h 165"/>
              <a:gd name="T34" fmla="*/ 105 w 279"/>
              <a:gd name="T35" fmla="*/ 114 h 165"/>
              <a:gd name="T36" fmla="*/ 104 w 279"/>
              <a:gd name="T37" fmla="*/ 109 h 165"/>
              <a:gd name="T38" fmla="*/ 101 w 279"/>
              <a:gd name="T39" fmla="*/ 106 h 165"/>
              <a:gd name="T40" fmla="*/ 99 w 279"/>
              <a:gd name="T41" fmla="*/ 97 h 165"/>
              <a:gd name="T42" fmla="*/ 95 w 279"/>
              <a:gd name="T43" fmla="*/ 93 h 165"/>
              <a:gd name="T44" fmla="*/ 91 w 279"/>
              <a:gd name="T45" fmla="*/ 91 h 165"/>
              <a:gd name="T46" fmla="*/ 89 w 279"/>
              <a:gd name="T47" fmla="*/ 87 h 165"/>
              <a:gd name="T48" fmla="*/ 88 w 279"/>
              <a:gd name="T49" fmla="*/ 85 h 165"/>
              <a:gd name="T50" fmla="*/ 84 w 279"/>
              <a:gd name="T51" fmla="*/ 76 h 165"/>
              <a:gd name="T52" fmla="*/ 82 w 279"/>
              <a:gd name="T53" fmla="*/ 74 h 165"/>
              <a:gd name="T54" fmla="*/ 81 w 279"/>
              <a:gd name="T55" fmla="*/ 70 h 165"/>
              <a:gd name="T56" fmla="*/ 72 w 279"/>
              <a:gd name="T57" fmla="*/ 65 h 165"/>
              <a:gd name="T58" fmla="*/ 70 w 279"/>
              <a:gd name="T59" fmla="*/ 61 h 165"/>
              <a:gd name="T60" fmla="*/ 69 w 279"/>
              <a:gd name="T61" fmla="*/ 57 h 165"/>
              <a:gd name="T62" fmla="*/ 68 w 279"/>
              <a:gd name="T63" fmla="*/ 55 h 165"/>
              <a:gd name="T64" fmla="*/ 63 w 279"/>
              <a:gd name="T65" fmla="*/ 50 h 165"/>
              <a:gd name="T66" fmla="*/ 61 w 279"/>
              <a:gd name="T67" fmla="*/ 46 h 165"/>
              <a:gd name="T68" fmla="*/ 57 w 279"/>
              <a:gd name="T69" fmla="*/ 45 h 165"/>
              <a:gd name="T70" fmla="*/ 55 w 279"/>
              <a:gd name="T71" fmla="*/ 42 h 165"/>
              <a:gd name="T72" fmla="*/ 51 w 279"/>
              <a:gd name="T73" fmla="*/ 39 h 165"/>
              <a:gd name="T74" fmla="*/ 49 w 279"/>
              <a:gd name="T75" fmla="*/ 33 h 165"/>
              <a:gd name="T76" fmla="*/ 47 w 279"/>
              <a:gd name="T77" fmla="*/ 31 h 165"/>
              <a:gd name="T78" fmla="*/ 45 w 279"/>
              <a:gd name="T79" fmla="*/ 29 h 165"/>
              <a:gd name="T80" fmla="*/ 44 w 279"/>
              <a:gd name="T81" fmla="*/ 26 h 165"/>
              <a:gd name="T82" fmla="*/ 38 w 279"/>
              <a:gd name="T83" fmla="*/ 24 h 165"/>
              <a:gd name="T84" fmla="*/ 36 w 279"/>
              <a:gd name="T85" fmla="*/ 21 h 165"/>
              <a:gd name="T86" fmla="*/ 31 w 279"/>
              <a:gd name="T87" fmla="*/ 18 h 165"/>
              <a:gd name="T88" fmla="*/ 29 w 279"/>
              <a:gd name="T89" fmla="*/ 16 h 165"/>
              <a:gd name="T90" fmla="*/ 27 w 279"/>
              <a:gd name="T91" fmla="*/ 13 h 165"/>
              <a:gd name="T92" fmla="*/ 17 w 279"/>
              <a:gd name="T93" fmla="*/ 10 h 165"/>
              <a:gd name="T94" fmla="*/ 14 w 279"/>
              <a:gd name="T95" fmla="*/ 5 h 165"/>
              <a:gd name="T96" fmla="*/ 3 w 279"/>
              <a:gd name="T97" fmla="*/ 2 h 165"/>
              <a:gd name="T98" fmla="*/ 0 w 279"/>
              <a:gd name="T9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9" h="165">
                <a:moveTo>
                  <a:pt x="279" y="165"/>
                </a:moveTo>
                <a:lnTo>
                  <a:pt x="238" y="165"/>
                </a:lnTo>
                <a:lnTo>
                  <a:pt x="238" y="162"/>
                </a:lnTo>
                <a:lnTo>
                  <a:pt x="217" y="162"/>
                </a:lnTo>
                <a:lnTo>
                  <a:pt x="217" y="159"/>
                </a:lnTo>
                <a:lnTo>
                  <a:pt x="215" y="159"/>
                </a:lnTo>
                <a:lnTo>
                  <a:pt x="215" y="156"/>
                </a:lnTo>
                <a:lnTo>
                  <a:pt x="209" y="156"/>
                </a:lnTo>
                <a:lnTo>
                  <a:pt x="209" y="153"/>
                </a:lnTo>
                <a:lnTo>
                  <a:pt x="182" y="153"/>
                </a:lnTo>
                <a:lnTo>
                  <a:pt x="182" y="150"/>
                </a:lnTo>
                <a:lnTo>
                  <a:pt x="174" y="150"/>
                </a:lnTo>
                <a:lnTo>
                  <a:pt x="174" y="146"/>
                </a:lnTo>
                <a:lnTo>
                  <a:pt x="173" y="146"/>
                </a:lnTo>
                <a:lnTo>
                  <a:pt x="173" y="143"/>
                </a:lnTo>
                <a:lnTo>
                  <a:pt x="157" y="143"/>
                </a:lnTo>
                <a:lnTo>
                  <a:pt x="157" y="140"/>
                </a:lnTo>
                <a:lnTo>
                  <a:pt x="154" y="140"/>
                </a:lnTo>
                <a:lnTo>
                  <a:pt x="154" y="138"/>
                </a:lnTo>
                <a:lnTo>
                  <a:pt x="150" y="138"/>
                </a:lnTo>
                <a:lnTo>
                  <a:pt x="150" y="134"/>
                </a:lnTo>
                <a:lnTo>
                  <a:pt x="143" y="134"/>
                </a:lnTo>
                <a:lnTo>
                  <a:pt x="143" y="131"/>
                </a:lnTo>
                <a:lnTo>
                  <a:pt x="135" y="131"/>
                </a:lnTo>
                <a:lnTo>
                  <a:pt x="135" y="129"/>
                </a:lnTo>
                <a:lnTo>
                  <a:pt x="127" y="129"/>
                </a:lnTo>
                <a:lnTo>
                  <a:pt x="127" y="126"/>
                </a:lnTo>
                <a:lnTo>
                  <a:pt x="124" y="126"/>
                </a:lnTo>
                <a:lnTo>
                  <a:pt x="124" y="123"/>
                </a:lnTo>
                <a:lnTo>
                  <a:pt x="116" y="123"/>
                </a:lnTo>
                <a:lnTo>
                  <a:pt x="116" y="120"/>
                </a:lnTo>
                <a:lnTo>
                  <a:pt x="113" y="120"/>
                </a:lnTo>
                <a:lnTo>
                  <a:pt x="113" y="117"/>
                </a:lnTo>
                <a:lnTo>
                  <a:pt x="107" y="117"/>
                </a:lnTo>
                <a:lnTo>
                  <a:pt x="107" y="114"/>
                </a:lnTo>
                <a:lnTo>
                  <a:pt x="105" y="114"/>
                </a:lnTo>
                <a:lnTo>
                  <a:pt x="105" y="109"/>
                </a:lnTo>
                <a:lnTo>
                  <a:pt x="104" y="109"/>
                </a:lnTo>
                <a:lnTo>
                  <a:pt x="104" y="106"/>
                </a:lnTo>
                <a:lnTo>
                  <a:pt x="101" y="106"/>
                </a:lnTo>
                <a:lnTo>
                  <a:pt x="101" y="97"/>
                </a:lnTo>
                <a:lnTo>
                  <a:pt x="99" y="97"/>
                </a:lnTo>
                <a:lnTo>
                  <a:pt x="99" y="93"/>
                </a:lnTo>
                <a:lnTo>
                  <a:pt x="95" y="93"/>
                </a:lnTo>
                <a:lnTo>
                  <a:pt x="95" y="91"/>
                </a:lnTo>
                <a:lnTo>
                  <a:pt x="91" y="91"/>
                </a:lnTo>
                <a:lnTo>
                  <a:pt x="91" y="87"/>
                </a:lnTo>
                <a:lnTo>
                  <a:pt x="89" y="87"/>
                </a:lnTo>
                <a:lnTo>
                  <a:pt x="89" y="85"/>
                </a:lnTo>
                <a:lnTo>
                  <a:pt x="88" y="85"/>
                </a:lnTo>
                <a:lnTo>
                  <a:pt x="88" y="76"/>
                </a:lnTo>
                <a:lnTo>
                  <a:pt x="84" y="76"/>
                </a:lnTo>
                <a:lnTo>
                  <a:pt x="84" y="74"/>
                </a:lnTo>
                <a:lnTo>
                  <a:pt x="82" y="74"/>
                </a:lnTo>
                <a:lnTo>
                  <a:pt x="82" y="70"/>
                </a:lnTo>
                <a:lnTo>
                  <a:pt x="81" y="70"/>
                </a:lnTo>
                <a:lnTo>
                  <a:pt x="81" y="65"/>
                </a:lnTo>
                <a:lnTo>
                  <a:pt x="72" y="65"/>
                </a:lnTo>
                <a:lnTo>
                  <a:pt x="72" y="61"/>
                </a:lnTo>
                <a:lnTo>
                  <a:pt x="70" y="61"/>
                </a:lnTo>
                <a:lnTo>
                  <a:pt x="70" y="57"/>
                </a:lnTo>
                <a:lnTo>
                  <a:pt x="69" y="57"/>
                </a:lnTo>
                <a:lnTo>
                  <a:pt x="69" y="55"/>
                </a:lnTo>
                <a:lnTo>
                  <a:pt x="68" y="55"/>
                </a:lnTo>
                <a:lnTo>
                  <a:pt x="68" y="50"/>
                </a:lnTo>
                <a:lnTo>
                  <a:pt x="63" y="50"/>
                </a:lnTo>
                <a:lnTo>
                  <a:pt x="63" y="46"/>
                </a:lnTo>
                <a:lnTo>
                  <a:pt x="61" y="46"/>
                </a:lnTo>
                <a:lnTo>
                  <a:pt x="61" y="45"/>
                </a:lnTo>
                <a:lnTo>
                  <a:pt x="57" y="45"/>
                </a:lnTo>
                <a:lnTo>
                  <a:pt x="57" y="42"/>
                </a:lnTo>
                <a:lnTo>
                  <a:pt x="55" y="42"/>
                </a:lnTo>
                <a:lnTo>
                  <a:pt x="55" y="39"/>
                </a:lnTo>
                <a:lnTo>
                  <a:pt x="51" y="39"/>
                </a:lnTo>
                <a:lnTo>
                  <a:pt x="51" y="33"/>
                </a:lnTo>
                <a:lnTo>
                  <a:pt x="49" y="33"/>
                </a:lnTo>
                <a:lnTo>
                  <a:pt x="49" y="31"/>
                </a:lnTo>
                <a:lnTo>
                  <a:pt x="47" y="31"/>
                </a:lnTo>
                <a:lnTo>
                  <a:pt x="47" y="29"/>
                </a:lnTo>
                <a:lnTo>
                  <a:pt x="45" y="29"/>
                </a:lnTo>
                <a:lnTo>
                  <a:pt x="45" y="26"/>
                </a:lnTo>
                <a:lnTo>
                  <a:pt x="44" y="26"/>
                </a:lnTo>
                <a:lnTo>
                  <a:pt x="44" y="24"/>
                </a:lnTo>
                <a:lnTo>
                  <a:pt x="38" y="24"/>
                </a:lnTo>
                <a:lnTo>
                  <a:pt x="38" y="21"/>
                </a:lnTo>
                <a:lnTo>
                  <a:pt x="36" y="21"/>
                </a:lnTo>
                <a:lnTo>
                  <a:pt x="36" y="18"/>
                </a:lnTo>
                <a:lnTo>
                  <a:pt x="31" y="18"/>
                </a:lnTo>
                <a:lnTo>
                  <a:pt x="31" y="16"/>
                </a:lnTo>
                <a:lnTo>
                  <a:pt x="29" y="16"/>
                </a:lnTo>
                <a:lnTo>
                  <a:pt x="29" y="13"/>
                </a:lnTo>
                <a:lnTo>
                  <a:pt x="27" y="13"/>
                </a:lnTo>
                <a:lnTo>
                  <a:pt x="27" y="10"/>
                </a:lnTo>
                <a:lnTo>
                  <a:pt x="17" y="10"/>
                </a:lnTo>
                <a:lnTo>
                  <a:pt x="17" y="5"/>
                </a:lnTo>
                <a:lnTo>
                  <a:pt x="14" y="5"/>
                </a:lnTo>
                <a:lnTo>
                  <a:pt x="14" y="2"/>
                </a:lnTo>
                <a:lnTo>
                  <a:pt x="3" y="2"/>
                </a:lnTo>
                <a:lnTo>
                  <a:pt x="3" y="0"/>
                </a:lnTo>
                <a:lnTo>
                  <a:pt x="0" y="0"/>
                </a:lnTo>
              </a:path>
            </a:pathLst>
          </a:custGeom>
          <a:noFill/>
          <a:ln w="19050">
            <a:solidFill>
              <a:srgbClr val="B60C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Freeform 5"/>
          <p:cNvSpPr>
            <a:spLocks/>
          </p:cNvSpPr>
          <p:nvPr/>
        </p:nvSpPr>
        <p:spPr bwMode="auto">
          <a:xfrm>
            <a:off x="5213482" y="1946163"/>
            <a:ext cx="2389935" cy="2088000"/>
          </a:xfrm>
          <a:custGeom>
            <a:avLst/>
            <a:gdLst>
              <a:gd name="T0" fmla="*/ 189 w 189"/>
              <a:gd name="T1" fmla="*/ 159 h 163"/>
              <a:gd name="T2" fmla="*/ 183 w 189"/>
              <a:gd name="T3" fmla="*/ 156 h 163"/>
              <a:gd name="T4" fmla="*/ 127 w 189"/>
              <a:gd name="T5" fmla="*/ 152 h 163"/>
              <a:gd name="T6" fmla="*/ 127 w 189"/>
              <a:gd name="T7" fmla="*/ 149 h 163"/>
              <a:gd name="T8" fmla="*/ 126 w 189"/>
              <a:gd name="T9" fmla="*/ 143 h 163"/>
              <a:gd name="T10" fmla="*/ 120 w 189"/>
              <a:gd name="T11" fmla="*/ 140 h 163"/>
              <a:gd name="T12" fmla="*/ 118 w 189"/>
              <a:gd name="T13" fmla="*/ 137 h 163"/>
              <a:gd name="T14" fmla="*/ 117 w 189"/>
              <a:gd name="T15" fmla="*/ 131 h 163"/>
              <a:gd name="T16" fmla="*/ 102 w 189"/>
              <a:gd name="T17" fmla="*/ 128 h 163"/>
              <a:gd name="T18" fmla="*/ 98 w 189"/>
              <a:gd name="T19" fmla="*/ 126 h 163"/>
              <a:gd name="T20" fmla="*/ 93 w 189"/>
              <a:gd name="T21" fmla="*/ 123 h 163"/>
              <a:gd name="T22" fmla="*/ 90 w 189"/>
              <a:gd name="T23" fmla="*/ 119 h 163"/>
              <a:gd name="T24" fmla="*/ 88 w 189"/>
              <a:gd name="T25" fmla="*/ 116 h 163"/>
              <a:gd name="T26" fmla="*/ 87 w 189"/>
              <a:gd name="T27" fmla="*/ 110 h 163"/>
              <a:gd name="T28" fmla="*/ 84 w 189"/>
              <a:gd name="T29" fmla="*/ 102 h 163"/>
              <a:gd name="T30" fmla="*/ 80 w 189"/>
              <a:gd name="T31" fmla="*/ 98 h 163"/>
              <a:gd name="T32" fmla="*/ 77 w 189"/>
              <a:gd name="T33" fmla="*/ 96 h 163"/>
              <a:gd name="T34" fmla="*/ 73 w 189"/>
              <a:gd name="T35" fmla="*/ 93 h 163"/>
              <a:gd name="T36" fmla="*/ 71 w 189"/>
              <a:gd name="T37" fmla="*/ 90 h 163"/>
              <a:gd name="T38" fmla="*/ 70 w 189"/>
              <a:gd name="T39" fmla="*/ 87 h 163"/>
              <a:gd name="T40" fmla="*/ 68 w 189"/>
              <a:gd name="T41" fmla="*/ 82 h 163"/>
              <a:gd name="T42" fmla="*/ 65 w 189"/>
              <a:gd name="T43" fmla="*/ 76 h 163"/>
              <a:gd name="T44" fmla="*/ 61 w 189"/>
              <a:gd name="T45" fmla="*/ 71 h 163"/>
              <a:gd name="T46" fmla="*/ 54 w 189"/>
              <a:gd name="T47" fmla="*/ 68 h 163"/>
              <a:gd name="T48" fmla="*/ 53 w 189"/>
              <a:gd name="T49" fmla="*/ 63 h 163"/>
              <a:gd name="T50" fmla="*/ 52 w 189"/>
              <a:gd name="T51" fmla="*/ 60 h 163"/>
              <a:gd name="T52" fmla="*/ 51 w 189"/>
              <a:gd name="T53" fmla="*/ 57 h 163"/>
              <a:gd name="T54" fmla="*/ 46 w 189"/>
              <a:gd name="T55" fmla="*/ 56 h 163"/>
              <a:gd name="T56" fmla="*/ 43 w 189"/>
              <a:gd name="T57" fmla="*/ 53 h 163"/>
              <a:gd name="T58" fmla="*/ 41 w 189"/>
              <a:gd name="T59" fmla="*/ 47 h 163"/>
              <a:gd name="T60" fmla="*/ 36 w 189"/>
              <a:gd name="T61" fmla="*/ 44 h 163"/>
              <a:gd name="T62" fmla="*/ 34 w 189"/>
              <a:gd name="T63" fmla="*/ 41 h 163"/>
              <a:gd name="T64" fmla="*/ 33 w 189"/>
              <a:gd name="T65" fmla="*/ 39 h 163"/>
              <a:gd name="T66" fmla="*/ 32 w 189"/>
              <a:gd name="T67" fmla="*/ 34 h 163"/>
              <a:gd name="T68" fmla="*/ 30 w 189"/>
              <a:gd name="T69" fmla="*/ 31 h 163"/>
              <a:gd name="T70" fmla="*/ 24 w 189"/>
              <a:gd name="T71" fmla="*/ 29 h 163"/>
              <a:gd name="T72" fmla="*/ 23 w 189"/>
              <a:gd name="T73" fmla="*/ 26 h 163"/>
              <a:gd name="T74" fmla="*/ 22 w 189"/>
              <a:gd name="T75" fmla="*/ 24 h 163"/>
              <a:gd name="T76" fmla="*/ 19 w 189"/>
              <a:gd name="T77" fmla="*/ 18 h 163"/>
              <a:gd name="T78" fmla="*/ 18 w 189"/>
              <a:gd name="T79" fmla="*/ 16 h 163"/>
              <a:gd name="T80" fmla="*/ 17 w 189"/>
              <a:gd name="T81" fmla="*/ 13 h 163"/>
              <a:gd name="T82" fmla="*/ 16 w 189"/>
              <a:gd name="T83" fmla="*/ 8 h 163"/>
              <a:gd name="T84" fmla="*/ 14 w 189"/>
              <a:gd name="T85" fmla="*/ 4 h 163"/>
              <a:gd name="T86" fmla="*/ 12 w 189"/>
              <a:gd name="T87" fmla="*/ 2 h 163"/>
              <a:gd name="T88" fmla="*/ 0 w 189"/>
              <a:gd name="T8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 h="163">
                <a:moveTo>
                  <a:pt x="189" y="163"/>
                </a:moveTo>
                <a:lnTo>
                  <a:pt x="189" y="159"/>
                </a:lnTo>
                <a:lnTo>
                  <a:pt x="183" y="159"/>
                </a:lnTo>
                <a:lnTo>
                  <a:pt x="183" y="156"/>
                </a:lnTo>
                <a:lnTo>
                  <a:pt x="127" y="156"/>
                </a:lnTo>
                <a:lnTo>
                  <a:pt x="127" y="152"/>
                </a:lnTo>
                <a:lnTo>
                  <a:pt x="127" y="152"/>
                </a:lnTo>
                <a:lnTo>
                  <a:pt x="127" y="149"/>
                </a:lnTo>
                <a:lnTo>
                  <a:pt x="126" y="149"/>
                </a:lnTo>
                <a:lnTo>
                  <a:pt x="126" y="143"/>
                </a:lnTo>
                <a:lnTo>
                  <a:pt x="120" y="143"/>
                </a:lnTo>
                <a:lnTo>
                  <a:pt x="120" y="140"/>
                </a:lnTo>
                <a:lnTo>
                  <a:pt x="118" y="140"/>
                </a:lnTo>
                <a:lnTo>
                  <a:pt x="118" y="137"/>
                </a:lnTo>
                <a:lnTo>
                  <a:pt x="117" y="137"/>
                </a:lnTo>
                <a:lnTo>
                  <a:pt x="117" y="131"/>
                </a:lnTo>
                <a:lnTo>
                  <a:pt x="102" y="131"/>
                </a:lnTo>
                <a:lnTo>
                  <a:pt x="102" y="128"/>
                </a:lnTo>
                <a:lnTo>
                  <a:pt x="102" y="126"/>
                </a:lnTo>
                <a:lnTo>
                  <a:pt x="98" y="126"/>
                </a:lnTo>
                <a:lnTo>
                  <a:pt x="98" y="123"/>
                </a:lnTo>
                <a:lnTo>
                  <a:pt x="93" y="123"/>
                </a:lnTo>
                <a:lnTo>
                  <a:pt x="93" y="119"/>
                </a:lnTo>
                <a:lnTo>
                  <a:pt x="90" y="119"/>
                </a:lnTo>
                <a:lnTo>
                  <a:pt x="90" y="116"/>
                </a:lnTo>
                <a:lnTo>
                  <a:pt x="88" y="116"/>
                </a:lnTo>
                <a:lnTo>
                  <a:pt x="88" y="110"/>
                </a:lnTo>
                <a:lnTo>
                  <a:pt x="87" y="110"/>
                </a:lnTo>
                <a:lnTo>
                  <a:pt x="87" y="102"/>
                </a:lnTo>
                <a:lnTo>
                  <a:pt x="84" y="102"/>
                </a:lnTo>
                <a:lnTo>
                  <a:pt x="84" y="98"/>
                </a:lnTo>
                <a:lnTo>
                  <a:pt x="80" y="98"/>
                </a:lnTo>
                <a:lnTo>
                  <a:pt x="80" y="96"/>
                </a:lnTo>
                <a:lnTo>
                  <a:pt x="77" y="96"/>
                </a:lnTo>
                <a:lnTo>
                  <a:pt x="77" y="93"/>
                </a:lnTo>
                <a:lnTo>
                  <a:pt x="73" y="93"/>
                </a:lnTo>
                <a:lnTo>
                  <a:pt x="73" y="90"/>
                </a:lnTo>
                <a:lnTo>
                  <a:pt x="71" y="90"/>
                </a:lnTo>
                <a:lnTo>
                  <a:pt x="71" y="87"/>
                </a:lnTo>
                <a:lnTo>
                  <a:pt x="70" y="87"/>
                </a:lnTo>
                <a:lnTo>
                  <a:pt x="70" y="82"/>
                </a:lnTo>
                <a:lnTo>
                  <a:pt x="68" y="82"/>
                </a:lnTo>
                <a:lnTo>
                  <a:pt x="68" y="76"/>
                </a:lnTo>
                <a:lnTo>
                  <a:pt x="65" y="76"/>
                </a:lnTo>
                <a:lnTo>
                  <a:pt x="65" y="71"/>
                </a:lnTo>
                <a:lnTo>
                  <a:pt x="61" y="71"/>
                </a:lnTo>
                <a:lnTo>
                  <a:pt x="61" y="68"/>
                </a:lnTo>
                <a:lnTo>
                  <a:pt x="54" y="68"/>
                </a:lnTo>
                <a:lnTo>
                  <a:pt x="54" y="63"/>
                </a:lnTo>
                <a:lnTo>
                  <a:pt x="53" y="63"/>
                </a:lnTo>
                <a:lnTo>
                  <a:pt x="53" y="60"/>
                </a:lnTo>
                <a:lnTo>
                  <a:pt x="52" y="60"/>
                </a:lnTo>
                <a:lnTo>
                  <a:pt x="52" y="57"/>
                </a:lnTo>
                <a:lnTo>
                  <a:pt x="51" y="57"/>
                </a:lnTo>
                <a:lnTo>
                  <a:pt x="51" y="56"/>
                </a:lnTo>
                <a:lnTo>
                  <a:pt x="46" y="56"/>
                </a:lnTo>
                <a:lnTo>
                  <a:pt x="46" y="53"/>
                </a:lnTo>
                <a:lnTo>
                  <a:pt x="43" y="53"/>
                </a:lnTo>
                <a:lnTo>
                  <a:pt x="43" y="47"/>
                </a:lnTo>
                <a:lnTo>
                  <a:pt x="41" y="47"/>
                </a:lnTo>
                <a:lnTo>
                  <a:pt x="41" y="44"/>
                </a:lnTo>
                <a:lnTo>
                  <a:pt x="36" y="44"/>
                </a:lnTo>
                <a:lnTo>
                  <a:pt x="36" y="41"/>
                </a:lnTo>
                <a:lnTo>
                  <a:pt x="34" y="41"/>
                </a:lnTo>
                <a:lnTo>
                  <a:pt x="34" y="39"/>
                </a:lnTo>
                <a:lnTo>
                  <a:pt x="33" y="39"/>
                </a:lnTo>
                <a:lnTo>
                  <a:pt x="33" y="34"/>
                </a:lnTo>
                <a:lnTo>
                  <a:pt x="32" y="34"/>
                </a:lnTo>
                <a:lnTo>
                  <a:pt x="32" y="31"/>
                </a:lnTo>
                <a:lnTo>
                  <a:pt x="30" y="31"/>
                </a:lnTo>
                <a:lnTo>
                  <a:pt x="30" y="29"/>
                </a:lnTo>
                <a:lnTo>
                  <a:pt x="24" y="29"/>
                </a:lnTo>
                <a:lnTo>
                  <a:pt x="24" y="26"/>
                </a:lnTo>
                <a:lnTo>
                  <a:pt x="23" y="26"/>
                </a:lnTo>
                <a:lnTo>
                  <a:pt x="23" y="24"/>
                </a:lnTo>
                <a:lnTo>
                  <a:pt x="22" y="24"/>
                </a:lnTo>
                <a:lnTo>
                  <a:pt x="22" y="18"/>
                </a:lnTo>
                <a:lnTo>
                  <a:pt x="19" y="18"/>
                </a:lnTo>
                <a:lnTo>
                  <a:pt x="19" y="16"/>
                </a:lnTo>
                <a:lnTo>
                  <a:pt x="18" y="16"/>
                </a:lnTo>
                <a:lnTo>
                  <a:pt x="18" y="13"/>
                </a:lnTo>
                <a:lnTo>
                  <a:pt x="17" y="13"/>
                </a:lnTo>
                <a:lnTo>
                  <a:pt x="17" y="8"/>
                </a:lnTo>
                <a:lnTo>
                  <a:pt x="16" y="8"/>
                </a:lnTo>
                <a:lnTo>
                  <a:pt x="16" y="4"/>
                </a:lnTo>
                <a:lnTo>
                  <a:pt x="14" y="4"/>
                </a:lnTo>
                <a:lnTo>
                  <a:pt x="14" y="2"/>
                </a:lnTo>
                <a:lnTo>
                  <a:pt x="12" y="2"/>
                </a:lnTo>
                <a:lnTo>
                  <a:pt x="12" y="0"/>
                </a:lnTo>
                <a:lnTo>
                  <a:pt x="0" y="0"/>
                </a:lnTo>
              </a:path>
            </a:pathLst>
          </a:cu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val="2100646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Glossary</a:t>
            </a:r>
            <a:endParaRPr lang="en-GB" dirty="0"/>
          </a:p>
        </p:txBody>
      </p:sp>
      <p:sp>
        <p:nvSpPr>
          <p:cNvPr id="3" name="Rectangle 3"/>
          <p:cNvSpPr txBox="1">
            <a:spLocks noChangeArrowheads="1"/>
          </p:cNvSpPr>
          <p:nvPr/>
        </p:nvSpPr>
        <p:spPr>
          <a:xfrm>
            <a:off x="365124" y="1273369"/>
            <a:ext cx="8413751" cy="3677194"/>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100"/>
              </a:lnSpc>
              <a:spcAft>
                <a:spcPts val="100"/>
              </a:spcAft>
              <a:buClr>
                <a:srgbClr val="043882"/>
              </a:buClr>
              <a:buFontTx/>
              <a:buNone/>
            </a:pPr>
            <a:endParaRPr lang="en-GB" sz="1000" dirty="0"/>
          </a:p>
        </p:txBody>
      </p:sp>
      <p:sp>
        <p:nvSpPr>
          <p:cNvPr id="4" name="Rectangle 3"/>
          <p:cNvSpPr txBox="1">
            <a:spLocks noChangeArrowheads="1"/>
          </p:cNvSpPr>
          <p:nvPr/>
        </p:nvSpPr>
        <p:spPr>
          <a:xfrm>
            <a:off x="365124" y="1226739"/>
            <a:ext cx="8413751" cy="5419720"/>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900"/>
              </a:lnSpc>
              <a:spcAft>
                <a:spcPts val="300"/>
              </a:spcAft>
              <a:buClr>
                <a:srgbClr val="043882"/>
              </a:buClr>
              <a:buFontTx/>
              <a:buNone/>
            </a:pPr>
            <a:r>
              <a:rPr lang="en-GB" sz="1000" dirty="0" smtClean="0"/>
              <a:t>1L	first line</a:t>
            </a:r>
          </a:p>
          <a:p>
            <a:pPr marL="0" indent="0">
              <a:lnSpc>
                <a:spcPts val="900"/>
              </a:lnSpc>
              <a:spcAft>
                <a:spcPts val="300"/>
              </a:spcAft>
              <a:buClr>
                <a:srgbClr val="043882"/>
              </a:buClr>
              <a:buFontTx/>
              <a:buNone/>
            </a:pPr>
            <a:r>
              <a:rPr lang="en-GB" sz="1000" dirty="0" smtClean="0"/>
              <a:t>2L	second line</a:t>
            </a:r>
          </a:p>
          <a:p>
            <a:pPr marL="0" indent="0">
              <a:lnSpc>
                <a:spcPts val="900"/>
              </a:lnSpc>
              <a:spcAft>
                <a:spcPts val="300"/>
              </a:spcAft>
              <a:buClr>
                <a:srgbClr val="043882"/>
              </a:buClr>
              <a:buFontTx/>
              <a:buNone/>
            </a:pPr>
            <a:r>
              <a:rPr lang="en-GB" sz="1000" dirty="0" smtClean="0"/>
              <a:t>3L	third line</a:t>
            </a:r>
          </a:p>
          <a:p>
            <a:pPr marL="0" indent="0">
              <a:lnSpc>
                <a:spcPts val="900"/>
              </a:lnSpc>
              <a:spcAft>
                <a:spcPts val="300"/>
              </a:spcAft>
              <a:buClr>
                <a:srgbClr val="043882"/>
              </a:buClr>
              <a:buFontTx/>
              <a:buNone/>
            </a:pPr>
            <a:r>
              <a:rPr lang="en-GB" sz="1000" dirty="0" smtClean="0"/>
              <a:t>5FU	5-fluorouracil</a:t>
            </a:r>
          </a:p>
          <a:p>
            <a:pPr marL="0" indent="0">
              <a:lnSpc>
                <a:spcPts val="900"/>
              </a:lnSpc>
              <a:spcAft>
                <a:spcPts val="300"/>
              </a:spcAft>
              <a:buClr>
                <a:srgbClr val="043882"/>
              </a:buClr>
              <a:buFontTx/>
              <a:buNone/>
            </a:pPr>
            <a:r>
              <a:rPr lang="en-GB" sz="1000" dirty="0" smtClean="0"/>
              <a:t>AE	adverse event</a:t>
            </a:r>
          </a:p>
          <a:p>
            <a:pPr marL="0" indent="0">
              <a:lnSpc>
                <a:spcPts val="900"/>
              </a:lnSpc>
              <a:spcAft>
                <a:spcPts val="300"/>
              </a:spcAft>
              <a:buClr>
                <a:srgbClr val="043882"/>
              </a:buClr>
              <a:buFontTx/>
              <a:buNone/>
            </a:pPr>
            <a:r>
              <a:rPr lang="en-GB" sz="1000" dirty="0" smtClean="0"/>
              <a:t>ADC	adenocarcinoma</a:t>
            </a:r>
          </a:p>
          <a:p>
            <a:pPr marL="0" indent="0">
              <a:lnSpc>
                <a:spcPts val="900"/>
              </a:lnSpc>
              <a:spcAft>
                <a:spcPts val="300"/>
              </a:spcAft>
              <a:buClr>
                <a:srgbClr val="043882"/>
              </a:buClr>
              <a:buFontTx/>
              <a:buNone/>
            </a:pPr>
            <a:r>
              <a:rPr lang="en-GB" sz="1000" dirty="0" smtClean="0"/>
              <a:t>CEA	</a:t>
            </a:r>
            <a:r>
              <a:rPr lang="en-GB" sz="1000" dirty="0" err="1" smtClean="0"/>
              <a:t>carcinoembryonic</a:t>
            </a:r>
            <a:r>
              <a:rPr lang="en-GB" sz="1000" dirty="0" smtClean="0"/>
              <a:t> antigen</a:t>
            </a:r>
          </a:p>
          <a:p>
            <a:pPr marL="0" indent="0">
              <a:lnSpc>
                <a:spcPts val="900"/>
              </a:lnSpc>
              <a:spcAft>
                <a:spcPts val="300"/>
              </a:spcAft>
              <a:buClr>
                <a:srgbClr val="043882"/>
              </a:buClr>
              <a:buFontTx/>
              <a:buNone/>
            </a:pPr>
            <a:r>
              <a:rPr lang="en-GB" sz="1000" dirty="0" smtClean="0"/>
              <a:t>CI	confidence interval</a:t>
            </a:r>
          </a:p>
          <a:p>
            <a:pPr marL="0" indent="0">
              <a:lnSpc>
                <a:spcPts val="900"/>
              </a:lnSpc>
              <a:spcAft>
                <a:spcPts val="300"/>
              </a:spcAft>
              <a:buClr>
                <a:srgbClr val="043882"/>
              </a:buClr>
              <a:buFontTx/>
              <a:buNone/>
            </a:pPr>
            <a:r>
              <a:rPr lang="en-GB" sz="1000" dirty="0" smtClean="0"/>
              <a:t>CIMP	</a:t>
            </a:r>
            <a:r>
              <a:rPr lang="en-GB" sz="1000" dirty="0" err="1" smtClean="0"/>
              <a:t>CpG</a:t>
            </a:r>
            <a:r>
              <a:rPr lang="en-GB" sz="1000" dirty="0" smtClean="0"/>
              <a:t> island </a:t>
            </a:r>
            <a:r>
              <a:rPr lang="en-GB" sz="1000" dirty="0" err="1" smtClean="0"/>
              <a:t>methylator</a:t>
            </a:r>
            <a:r>
              <a:rPr lang="en-GB" sz="1000" dirty="0" smtClean="0"/>
              <a:t> phenotype</a:t>
            </a:r>
          </a:p>
          <a:p>
            <a:pPr marL="0" indent="0">
              <a:lnSpc>
                <a:spcPts val="900"/>
              </a:lnSpc>
              <a:spcAft>
                <a:spcPts val="300"/>
              </a:spcAft>
              <a:buClr>
                <a:srgbClr val="043882"/>
              </a:buClr>
              <a:buFontTx/>
              <a:buNone/>
            </a:pPr>
            <a:r>
              <a:rPr lang="en-GB" sz="1000" dirty="0" smtClean="0"/>
              <a:t>CR	complete response</a:t>
            </a:r>
          </a:p>
          <a:p>
            <a:pPr marL="0" indent="0">
              <a:lnSpc>
                <a:spcPts val="900"/>
              </a:lnSpc>
              <a:spcAft>
                <a:spcPts val="300"/>
              </a:spcAft>
              <a:buClr>
                <a:srgbClr val="043882"/>
              </a:buClr>
              <a:buFontTx/>
              <a:buNone/>
            </a:pPr>
            <a:r>
              <a:rPr lang="en-GB" sz="1000" dirty="0" smtClean="0"/>
              <a:t>(m)CRC	(metastatic) colorectal cancer</a:t>
            </a:r>
          </a:p>
          <a:p>
            <a:pPr marL="0" indent="0">
              <a:lnSpc>
                <a:spcPts val="900"/>
              </a:lnSpc>
              <a:spcAft>
                <a:spcPts val="300"/>
              </a:spcAft>
              <a:buClr>
                <a:srgbClr val="043882"/>
              </a:buClr>
              <a:buFontTx/>
              <a:buNone/>
            </a:pPr>
            <a:r>
              <a:rPr lang="en-GB" sz="1000" dirty="0" smtClean="0"/>
              <a:t>CT	chemotherapy</a:t>
            </a:r>
          </a:p>
          <a:p>
            <a:pPr marL="0" indent="0">
              <a:lnSpc>
                <a:spcPts val="900"/>
              </a:lnSpc>
              <a:spcAft>
                <a:spcPts val="300"/>
              </a:spcAft>
              <a:buClr>
                <a:srgbClr val="043882"/>
              </a:buClr>
              <a:buFontTx/>
              <a:buNone/>
            </a:pPr>
            <a:r>
              <a:rPr lang="en-GB" sz="1000" dirty="0" smtClean="0"/>
              <a:t>DCR	disease control rate</a:t>
            </a:r>
          </a:p>
          <a:p>
            <a:pPr marL="0" indent="0">
              <a:lnSpc>
                <a:spcPts val="900"/>
              </a:lnSpc>
              <a:spcAft>
                <a:spcPts val="300"/>
              </a:spcAft>
              <a:buClr>
                <a:srgbClr val="043882"/>
              </a:buClr>
              <a:buFontTx/>
              <a:buNone/>
            </a:pPr>
            <a:r>
              <a:rPr lang="en-GB" sz="1000" dirty="0" smtClean="0"/>
              <a:t>DFS	disease-free survival</a:t>
            </a:r>
          </a:p>
          <a:p>
            <a:pPr marL="0" indent="0">
              <a:lnSpc>
                <a:spcPts val="900"/>
              </a:lnSpc>
              <a:spcAft>
                <a:spcPts val="300"/>
              </a:spcAft>
              <a:buClr>
                <a:srgbClr val="043882"/>
              </a:buClr>
              <a:buFontTx/>
              <a:buNone/>
            </a:pPr>
            <a:r>
              <a:rPr lang="en-GB" sz="1000" dirty="0" smtClean="0"/>
              <a:t>ECOG</a:t>
            </a:r>
            <a:r>
              <a:rPr lang="en-GB" sz="1000" b="1" dirty="0" smtClean="0"/>
              <a:t>	</a:t>
            </a:r>
            <a:r>
              <a:rPr lang="en-GB" sz="1000" dirty="0" smtClean="0"/>
              <a:t>Eastern Cooperative Oncology Group</a:t>
            </a:r>
          </a:p>
          <a:p>
            <a:pPr marL="0" indent="0">
              <a:lnSpc>
                <a:spcPts val="900"/>
              </a:lnSpc>
              <a:spcAft>
                <a:spcPts val="300"/>
              </a:spcAft>
              <a:buClr>
                <a:srgbClr val="043882"/>
              </a:buClr>
              <a:buFontTx/>
              <a:buNone/>
            </a:pPr>
            <a:r>
              <a:rPr lang="en-GB" sz="1000" dirty="0" smtClean="0"/>
              <a:t>EFS	event-free survival</a:t>
            </a:r>
          </a:p>
          <a:p>
            <a:pPr marL="0" indent="0">
              <a:lnSpc>
                <a:spcPts val="900"/>
              </a:lnSpc>
              <a:spcAft>
                <a:spcPts val="300"/>
              </a:spcAft>
              <a:buClr>
                <a:srgbClr val="043882"/>
              </a:buClr>
              <a:buFontTx/>
              <a:buNone/>
            </a:pPr>
            <a:r>
              <a:rPr lang="en-GB" sz="1000" dirty="0" smtClean="0"/>
              <a:t>EGFR	endothelial growth factor receptor</a:t>
            </a:r>
          </a:p>
          <a:p>
            <a:pPr marL="0" indent="0">
              <a:lnSpc>
                <a:spcPts val="900"/>
              </a:lnSpc>
              <a:spcAft>
                <a:spcPts val="300"/>
              </a:spcAft>
              <a:buClr>
                <a:srgbClr val="043882"/>
              </a:buClr>
              <a:buFontTx/>
              <a:buNone/>
            </a:pPr>
            <a:r>
              <a:rPr lang="en-GB" sz="1000" dirty="0" smtClean="0"/>
              <a:t>FLOX	fluorouracil, leucovorin, oxaliplatin</a:t>
            </a:r>
          </a:p>
          <a:p>
            <a:pPr marL="0" indent="0">
              <a:lnSpc>
                <a:spcPts val="900"/>
              </a:lnSpc>
              <a:spcAft>
                <a:spcPts val="300"/>
              </a:spcAft>
              <a:buClr>
                <a:srgbClr val="043882"/>
              </a:buClr>
              <a:buFontTx/>
              <a:buNone/>
            </a:pPr>
            <a:r>
              <a:rPr lang="en-GB" sz="1000" dirty="0" smtClean="0"/>
              <a:t>FOLFIRI	leucovorin, fluorouracil, irinotecan</a:t>
            </a:r>
          </a:p>
          <a:p>
            <a:pPr marL="0" indent="0">
              <a:lnSpc>
                <a:spcPts val="900"/>
              </a:lnSpc>
              <a:spcAft>
                <a:spcPts val="300"/>
              </a:spcAft>
              <a:buClr>
                <a:srgbClr val="043882"/>
              </a:buClr>
              <a:buFontTx/>
              <a:buNone/>
            </a:pPr>
            <a:r>
              <a:rPr lang="en-GB" sz="1000" dirty="0" smtClean="0"/>
              <a:t>FOLFIRINOX	leucovorin, fluorouracil, irinotecan, oxaliplatin</a:t>
            </a:r>
          </a:p>
          <a:p>
            <a:pPr marL="0" indent="0">
              <a:lnSpc>
                <a:spcPts val="900"/>
              </a:lnSpc>
              <a:spcAft>
                <a:spcPts val="300"/>
              </a:spcAft>
              <a:buClr>
                <a:srgbClr val="043882"/>
              </a:buClr>
              <a:buFontTx/>
              <a:buNone/>
            </a:pPr>
            <a:r>
              <a:rPr lang="en-GB" sz="1000" dirty="0" smtClean="0"/>
              <a:t>FOLFOX	leucovorin, fluorouracil, oxaliplatin</a:t>
            </a:r>
          </a:p>
          <a:p>
            <a:pPr marL="0" indent="0">
              <a:lnSpc>
                <a:spcPts val="900"/>
              </a:lnSpc>
              <a:spcAft>
                <a:spcPts val="300"/>
              </a:spcAft>
              <a:buClr>
                <a:srgbClr val="043882"/>
              </a:buClr>
              <a:buFontTx/>
              <a:buNone/>
            </a:pPr>
            <a:r>
              <a:rPr lang="en-GB" sz="1000" dirty="0" smtClean="0"/>
              <a:t>HER2	human epidermal growth factor receptor 2</a:t>
            </a:r>
          </a:p>
          <a:p>
            <a:pPr marL="0" indent="0">
              <a:lnSpc>
                <a:spcPts val="900"/>
              </a:lnSpc>
              <a:spcAft>
                <a:spcPts val="300"/>
              </a:spcAft>
              <a:buClr>
                <a:srgbClr val="043882"/>
              </a:buClr>
              <a:buFontTx/>
              <a:buNone/>
            </a:pPr>
            <a:r>
              <a:rPr lang="en-GB" sz="1000" dirty="0" smtClean="0"/>
              <a:t>HIV	human immunodeficiency virus	</a:t>
            </a:r>
          </a:p>
          <a:p>
            <a:pPr marL="0" indent="0">
              <a:lnSpc>
                <a:spcPts val="900"/>
              </a:lnSpc>
              <a:spcAft>
                <a:spcPts val="300"/>
              </a:spcAft>
              <a:buClr>
                <a:srgbClr val="043882"/>
              </a:buClr>
              <a:buFontTx/>
              <a:buNone/>
            </a:pPr>
            <a:r>
              <a:rPr lang="en-GB" sz="1000" dirty="0" smtClean="0"/>
              <a:t>HR	hazard ratio</a:t>
            </a:r>
          </a:p>
          <a:p>
            <a:pPr marL="0" indent="0">
              <a:lnSpc>
                <a:spcPts val="900"/>
              </a:lnSpc>
              <a:spcAft>
                <a:spcPts val="300"/>
              </a:spcAft>
              <a:buClr>
                <a:srgbClr val="043882"/>
              </a:buClr>
              <a:buFontTx/>
              <a:buNone/>
            </a:pPr>
            <a:r>
              <a:rPr lang="en-GB" sz="1000" dirty="0" smtClean="0"/>
              <a:t>IHC	immunohistochemistry</a:t>
            </a:r>
          </a:p>
          <a:p>
            <a:pPr marL="0" indent="0">
              <a:lnSpc>
                <a:spcPts val="900"/>
              </a:lnSpc>
              <a:spcAft>
                <a:spcPts val="300"/>
              </a:spcAft>
              <a:buClr>
                <a:srgbClr val="043882"/>
              </a:buClr>
              <a:buFontTx/>
              <a:buNone/>
            </a:pPr>
            <a:r>
              <a:rPr lang="en-GB" sz="1000" dirty="0" smtClean="0"/>
              <a:t>ITT	intent-to-treat</a:t>
            </a:r>
          </a:p>
          <a:p>
            <a:pPr marL="0" indent="0">
              <a:lnSpc>
                <a:spcPts val="900"/>
              </a:lnSpc>
              <a:spcAft>
                <a:spcPts val="300"/>
              </a:spcAft>
              <a:buClr>
                <a:srgbClr val="043882"/>
              </a:buClr>
              <a:buFontTx/>
              <a:buNone/>
            </a:pPr>
            <a:r>
              <a:rPr lang="en-GB" sz="1000" dirty="0" smtClean="0"/>
              <a:t>IV	intravenous</a:t>
            </a:r>
          </a:p>
          <a:p>
            <a:pPr marL="0" indent="0">
              <a:lnSpc>
                <a:spcPts val="900"/>
              </a:lnSpc>
              <a:spcAft>
                <a:spcPts val="300"/>
              </a:spcAft>
              <a:buClr>
                <a:srgbClr val="043882"/>
              </a:buClr>
              <a:buFontTx/>
              <a:buNone/>
            </a:pPr>
            <a:r>
              <a:rPr lang="en-GB" sz="1000" dirty="0" smtClean="0"/>
              <a:t>KM	Kaplan–Meier</a:t>
            </a:r>
          </a:p>
          <a:p>
            <a:pPr marL="0" indent="0">
              <a:lnSpc>
                <a:spcPts val="900"/>
              </a:lnSpc>
              <a:spcAft>
                <a:spcPts val="300"/>
              </a:spcAft>
              <a:buClr>
                <a:srgbClr val="043882"/>
              </a:buClr>
              <a:buFontTx/>
              <a:buNone/>
            </a:pPr>
            <a:r>
              <a:rPr lang="en-GB" sz="1000" dirty="0" smtClean="0"/>
              <a:t>LRF	local regional failure</a:t>
            </a:r>
          </a:p>
          <a:p>
            <a:pPr marL="0" indent="0">
              <a:lnSpc>
                <a:spcPts val="900"/>
              </a:lnSpc>
              <a:spcAft>
                <a:spcPts val="300"/>
              </a:spcAft>
              <a:buClr>
                <a:srgbClr val="043882"/>
              </a:buClr>
              <a:buFontTx/>
              <a:buNone/>
            </a:pPr>
            <a:r>
              <a:rPr lang="en-GB" sz="1000" dirty="0" smtClean="0"/>
              <a:t>LRFS	local recurrence-free survival</a:t>
            </a:r>
          </a:p>
          <a:p>
            <a:pPr marL="0" indent="0">
              <a:lnSpc>
                <a:spcPts val="900"/>
              </a:lnSpc>
              <a:spcAft>
                <a:spcPts val="300"/>
              </a:spcAft>
              <a:buClr>
                <a:srgbClr val="043882"/>
              </a:buClr>
              <a:buFontTx/>
              <a:buNone/>
            </a:pPr>
            <a:r>
              <a:rPr lang="en-GB" sz="1000" dirty="0" smtClean="0"/>
              <a:t>Lu	lutetium</a:t>
            </a:r>
          </a:p>
          <a:p>
            <a:pPr marL="0" indent="0">
              <a:lnSpc>
                <a:spcPts val="900"/>
              </a:lnSpc>
              <a:spcAft>
                <a:spcPts val="300"/>
              </a:spcAft>
              <a:buClr>
                <a:srgbClr val="043882"/>
              </a:buClr>
              <a:buFontTx/>
              <a:buNone/>
            </a:pPr>
            <a:r>
              <a:rPr lang="en-GB" sz="1000" dirty="0" err="1" smtClean="0"/>
              <a:t>mAb</a:t>
            </a:r>
            <a:r>
              <a:rPr lang="en-GB" sz="1000" dirty="0" smtClean="0"/>
              <a:t>	monoclonal antibody</a:t>
            </a:r>
          </a:p>
          <a:p>
            <a:pPr marL="0" indent="0">
              <a:lnSpc>
                <a:spcPts val="900"/>
              </a:lnSpc>
              <a:spcAft>
                <a:spcPts val="300"/>
              </a:spcAft>
              <a:buClr>
                <a:srgbClr val="043882"/>
              </a:buClr>
              <a:buFontTx/>
              <a:buNone/>
            </a:pPr>
            <a:r>
              <a:rPr lang="en-GB" sz="1000" dirty="0" err="1" smtClean="0"/>
              <a:t>miR</a:t>
            </a:r>
            <a:r>
              <a:rPr lang="en-GB" sz="1000" dirty="0" smtClean="0"/>
              <a:t>	microRNA</a:t>
            </a:r>
          </a:p>
          <a:p>
            <a:pPr marL="0" indent="0">
              <a:lnSpc>
                <a:spcPts val="900"/>
              </a:lnSpc>
              <a:spcAft>
                <a:spcPts val="300"/>
              </a:spcAft>
              <a:buClr>
                <a:srgbClr val="043882"/>
              </a:buClr>
              <a:buNone/>
            </a:pPr>
            <a:r>
              <a:rPr lang="en-GB" sz="1000" dirty="0"/>
              <a:t>MMR	mismatch </a:t>
            </a:r>
            <a:r>
              <a:rPr lang="en-GB" sz="1000" dirty="0" smtClean="0"/>
              <a:t>repair</a:t>
            </a:r>
          </a:p>
          <a:p>
            <a:pPr marL="0" indent="0">
              <a:lnSpc>
                <a:spcPts val="900"/>
              </a:lnSpc>
              <a:buClr>
                <a:srgbClr val="043882"/>
              </a:buClr>
              <a:buNone/>
            </a:pPr>
            <a:r>
              <a:rPr lang="en-GB" sz="1000" dirty="0" smtClean="0"/>
              <a:t>MRI</a:t>
            </a:r>
            <a:r>
              <a:rPr lang="en-GB" sz="1000" dirty="0"/>
              <a:t>	magnetic resonance imaging</a:t>
            </a:r>
          </a:p>
          <a:p>
            <a:pPr marL="0" indent="0">
              <a:lnSpc>
                <a:spcPts val="900"/>
              </a:lnSpc>
              <a:buClr>
                <a:srgbClr val="043882"/>
              </a:buClr>
              <a:buNone/>
            </a:pPr>
            <a:r>
              <a:rPr lang="en-GB" sz="1000" dirty="0"/>
              <a:t>MSI	microsatellite instability</a:t>
            </a:r>
          </a:p>
          <a:p>
            <a:pPr marL="0" indent="0">
              <a:lnSpc>
                <a:spcPts val="900"/>
              </a:lnSpc>
              <a:buClr>
                <a:srgbClr val="043882"/>
              </a:buClr>
              <a:buNone/>
            </a:pPr>
            <a:r>
              <a:rPr lang="en-GB" sz="1000" dirty="0"/>
              <a:t>MSI-H	microsatellite instability high</a:t>
            </a:r>
          </a:p>
          <a:p>
            <a:pPr marL="0" indent="0">
              <a:lnSpc>
                <a:spcPts val="900"/>
              </a:lnSpc>
              <a:buClr>
                <a:srgbClr val="043882"/>
              </a:buClr>
              <a:buNone/>
            </a:pPr>
            <a:r>
              <a:rPr lang="en-GB" sz="1000" dirty="0"/>
              <a:t>MSS	microsatellite stable</a:t>
            </a:r>
          </a:p>
          <a:p>
            <a:pPr marL="0" indent="0">
              <a:lnSpc>
                <a:spcPts val="900"/>
              </a:lnSpc>
              <a:buClr>
                <a:srgbClr val="043882"/>
              </a:buClr>
              <a:buNone/>
            </a:pPr>
            <a:r>
              <a:rPr lang="en-GB" sz="1000" dirty="0"/>
              <a:t>OR	odds ratio</a:t>
            </a:r>
          </a:p>
          <a:p>
            <a:pPr marL="0" indent="0">
              <a:lnSpc>
                <a:spcPts val="900"/>
              </a:lnSpc>
              <a:buClr>
                <a:srgbClr val="043882"/>
              </a:buClr>
              <a:buNone/>
            </a:pPr>
            <a:r>
              <a:rPr lang="en-GB" sz="1000" dirty="0"/>
              <a:t>ORR	overall response rate</a:t>
            </a:r>
          </a:p>
          <a:p>
            <a:pPr marL="0" indent="0">
              <a:lnSpc>
                <a:spcPts val="900"/>
              </a:lnSpc>
              <a:buClr>
                <a:srgbClr val="043882"/>
              </a:buClr>
              <a:buNone/>
            </a:pPr>
            <a:r>
              <a:rPr lang="en-GB" sz="1000" dirty="0"/>
              <a:t>(m)OS	(median) overall survival</a:t>
            </a:r>
          </a:p>
          <a:p>
            <a:pPr marL="0" indent="0">
              <a:lnSpc>
                <a:spcPts val="900"/>
              </a:lnSpc>
              <a:buClr>
                <a:srgbClr val="043882"/>
              </a:buClr>
              <a:buNone/>
            </a:pPr>
            <a:r>
              <a:rPr lang="en-GB" sz="1000" dirty="0"/>
              <a:t>PCR	polymerase chain reaction</a:t>
            </a:r>
          </a:p>
          <a:p>
            <a:pPr marL="0" indent="0">
              <a:lnSpc>
                <a:spcPts val="900"/>
              </a:lnSpc>
              <a:buClr>
                <a:srgbClr val="043882"/>
              </a:buClr>
              <a:buNone/>
            </a:pPr>
            <a:r>
              <a:rPr lang="en-GB" sz="1000" dirty="0"/>
              <a:t>PD	progressive disease</a:t>
            </a:r>
          </a:p>
          <a:p>
            <a:pPr marL="0" indent="0">
              <a:lnSpc>
                <a:spcPts val="900"/>
              </a:lnSpc>
              <a:buClr>
                <a:srgbClr val="043882"/>
              </a:buClr>
              <a:buNone/>
            </a:pPr>
            <a:r>
              <a:rPr lang="en-GB" sz="1000" dirty="0"/>
              <a:t>PD-L1	programmed death-ligand 1</a:t>
            </a:r>
          </a:p>
          <a:p>
            <a:pPr marL="0" indent="0">
              <a:lnSpc>
                <a:spcPts val="900"/>
              </a:lnSpc>
              <a:buClr>
                <a:srgbClr val="043882"/>
              </a:buClr>
              <a:buNone/>
            </a:pPr>
            <a:r>
              <a:rPr lang="en-GB" sz="1000" dirty="0"/>
              <a:t>(m)PFS	(median) progression-free survival</a:t>
            </a:r>
          </a:p>
          <a:p>
            <a:pPr marL="0" indent="0">
              <a:lnSpc>
                <a:spcPts val="900"/>
              </a:lnSpc>
              <a:buClr>
                <a:srgbClr val="043882"/>
              </a:buClr>
              <a:buNone/>
            </a:pPr>
            <a:r>
              <a:rPr lang="en-GB" sz="1000" dirty="0"/>
              <a:t>PR	partial response </a:t>
            </a:r>
          </a:p>
          <a:p>
            <a:pPr marL="0" indent="0">
              <a:lnSpc>
                <a:spcPts val="900"/>
              </a:lnSpc>
              <a:buClr>
                <a:srgbClr val="043882"/>
              </a:buClr>
              <a:buNone/>
            </a:pPr>
            <a:r>
              <a:rPr lang="en-GB" sz="1000" dirty="0"/>
              <a:t>PS	performance status</a:t>
            </a:r>
          </a:p>
          <a:p>
            <a:pPr marL="0" indent="0">
              <a:lnSpc>
                <a:spcPts val="900"/>
              </a:lnSpc>
              <a:buClr>
                <a:srgbClr val="043882"/>
              </a:buClr>
              <a:buNone/>
            </a:pPr>
            <a:r>
              <a:rPr lang="en-GB" sz="1000" dirty="0" smtClean="0"/>
              <a:t>q2w </a:t>
            </a:r>
            <a:r>
              <a:rPr lang="en-GB" sz="1000" dirty="0"/>
              <a:t>	every 2 weeks</a:t>
            </a:r>
          </a:p>
          <a:p>
            <a:pPr marL="0" indent="0">
              <a:lnSpc>
                <a:spcPts val="900"/>
              </a:lnSpc>
              <a:buClr>
                <a:srgbClr val="043882"/>
              </a:buClr>
              <a:buNone/>
            </a:pPr>
            <a:r>
              <a:rPr lang="en-GB" sz="1000" dirty="0"/>
              <a:t>q3w	every 3 weeks</a:t>
            </a:r>
          </a:p>
          <a:p>
            <a:pPr marL="0" indent="0">
              <a:lnSpc>
                <a:spcPts val="900"/>
              </a:lnSpc>
              <a:buClr>
                <a:srgbClr val="043882"/>
              </a:buClr>
              <a:buNone/>
            </a:pPr>
            <a:r>
              <a:rPr lang="en-GB" sz="1000" dirty="0" err="1" smtClean="0"/>
              <a:t>QoL</a:t>
            </a:r>
            <a:r>
              <a:rPr lang="en-GB" sz="1000" dirty="0"/>
              <a:t>	quality of life</a:t>
            </a:r>
          </a:p>
          <a:p>
            <a:pPr marL="0" indent="0">
              <a:lnSpc>
                <a:spcPts val="900"/>
              </a:lnSpc>
              <a:buClr>
                <a:srgbClr val="043882"/>
              </a:buClr>
              <a:buNone/>
            </a:pPr>
            <a:r>
              <a:rPr lang="en-GB" sz="1000" dirty="0" err="1"/>
              <a:t>qRT</a:t>
            </a:r>
            <a:r>
              <a:rPr lang="en-GB" sz="1000" dirty="0"/>
              <a:t>-PCR	quantitative reverse transcription polymerase chain </a:t>
            </a:r>
            <a:br>
              <a:rPr lang="en-GB" sz="1000" dirty="0"/>
            </a:br>
            <a:r>
              <a:rPr lang="en-GB" sz="1000" dirty="0"/>
              <a:t>	reaction</a:t>
            </a:r>
          </a:p>
          <a:p>
            <a:pPr marL="0" indent="0">
              <a:lnSpc>
                <a:spcPts val="900"/>
              </a:lnSpc>
              <a:buClr>
                <a:srgbClr val="043882"/>
              </a:buClr>
              <a:buNone/>
            </a:pPr>
            <a:r>
              <a:rPr lang="en-GB" sz="1000" dirty="0"/>
              <a:t>RECIST	Response Evaluation Criteria In Solid </a:t>
            </a:r>
            <a:r>
              <a:rPr lang="en-GB" sz="1000" dirty="0" err="1"/>
              <a:t>Tumors</a:t>
            </a:r>
            <a:endParaRPr lang="en-GB" sz="1000" dirty="0"/>
          </a:p>
          <a:p>
            <a:pPr marL="0" indent="0">
              <a:lnSpc>
                <a:spcPts val="900"/>
              </a:lnSpc>
              <a:buClr>
                <a:srgbClr val="043882"/>
              </a:buClr>
              <a:buNone/>
            </a:pPr>
            <a:r>
              <a:rPr lang="en-GB" sz="1000" dirty="0"/>
              <a:t>RFS	recurrence-free survival</a:t>
            </a:r>
          </a:p>
          <a:p>
            <a:pPr marL="0" indent="0">
              <a:lnSpc>
                <a:spcPts val="900"/>
              </a:lnSpc>
              <a:buClr>
                <a:srgbClr val="043882"/>
              </a:buClr>
              <a:buNone/>
            </a:pPr>
            <a:r>
              <a:rPr lang="en-GB" sz="1000" dirty="0"/>
              <a:t>RT	radiotherapy</a:t>
            </a:r>
          </a:p>
          <a:p>
            <a:pPr marL="0" indent="0">
              <a:lnSpc>
                <a:spcPts val="900"/>
              </a:lnSpc>
              <a:buClr>
                <a:srgbClr val="043882"/>
              </a:buClr>
              <a:buNone/>
            </a:pPr>
            <a:r>
              <a:rPr lang="en-GB" sz="1000" dirty="0"/>
              <a:t>S-1	</a:t>
            </a:r>
            <a:r>
              <a:rPr lang="en-GB" sz="1000" dirty="0" err="1"/>
              <a:t>tegafur</a:t>
            </a:r>
            <a:r>
              <a:rPr lang="en-GB" sz="1000" dirty="0"/>
              <a:t>/CDHP/</a:t>
            </a:r>
            <a:r>
              <a:rPr lang="en-GB" sz="1000" dirty="0" err="1"/>
              <a:t>oteracil</a:t>
            </a:r>
            <a:endParaRPr lang="en-GB" sz="1000" dirty="0"/>
          </a:p>
          <a:p>
            <a:pPr marL="0" indent="0">
              <a:lnSpc>
                <a:spcPts val="900"/>
              </a:lnSpc>
              <a:buClr>
                <a:srgbClr val="043882"/>
              </a:buClr>
              <a:buNone/>
            </a:pPr>
            <a:r>
              <a:rPr lang="en-GB" sz="1000" dirty="0"/>
              <a:t>SCCA	squamous cell carcinoma of the anus</a:t>
            </a:r>
          </a:p>
          <a:p>
            <a:pPr marL="0" indent="0">
              <a:lnSpc>
                <a:spcPts val="900"/>
              </a:lnSpc>
              <a:buClr>
                <a:srgbClr val="043882"/>
              </a:buClr>
              <a:buNone/>
            </a:pPr>
            <a:r>
              <a:rPr lang="en-GB" sz="1000" dirty="0"/>
              <a:t>SCCAC	squamous cell carcinoma of the anal canal</a:t>
            </a:r>
          </a:p>
          <a:p>
            <a:pPr marL="0" indent="0">
              <a:lnSpc>
                <a:spcPts val="900"/>
              </a:lnSpc>
              <a:buClr>
                <a:srgbClr val="043882"/>
              </a:buClr>
              <a:buNone/>
            </a:pPr>
            <a:r>
              <a:rPr lang="en-GB" sz="1000" dirty="0"/>
              <a:t>SD	stable disease</a:t>
            </a:r>
          </a:p>
          <a:p>
            <a:pPr marL="0" indent="0">
              <a:lnSpc>
                <a:spcPts val="900"/>
              </a:lnSpc>
              <a:buClr>
                <a:srgbClr val="043882"/>
              </a:buClr>
              <a:buNone/>
            </a:pPr>
            <a:r>
              <a:rPr lang="en-GB" sz="1000" dirty="0"/>
              <a:t>SEER	Surveillance Epidemiology and End Results</a:t>
            </a:r>
          </a:p>
          <a:p>
            <a:pPr marL="0" indent="0">
              <a:lnSpc>
                <a:spcPts val="900"/>
              </a:lnSpc>
              <a:buClr>
                <a:srgbClr val="043882"/>
              </a:buClr>
              <a:buNone/>
            </a:pPr>
            <a:r>
              <a:rPr lang="en-GB" sz="1000" dirty="0" err="1"/>
              <a:t>Treg</a:t>
            </a:r>
            <a:r>
              <a:rPr lang="en-GB" sz="1000" dirty="0"/>
              <a:t>	regulatory T cell</a:t>
            </a:r>
          </a:p>
          <a:p>
            <a:pPr marL="0" indent="0">
              <a:lnSpc>
                <a:spcPts val="900"/>
              </a:lnSpc>
              <a:buClr>
                <a:srgbClr val="043882"/>
              </a:buClr>
              <a:buNone/>
            </a:pPr>
            <a:r>
              <a:rPr lang="en-GB" sz="1000" dirty="0"/>
              <a:t>(m)TTR	(median) time to treatment response</a:t>
            </a:r>
          </a:p>
          <a:p>
            <a:pPr marL="0" indent="0">
              <a:lnSpc>
                <a:spcPts val="900"/>
              </a:lnSpc>
              <a:buClr>
                <a:srgbClr val="043882"/>
              </a:buClr>
              <a:buNone/>
            </a:pPr>
            <a:r>
              <a:rPr lang="en-GB" sz="1000" dirty="0"/>
              <a:t>WT	wild type</a:t>
            </a:r>
            <a:endParaRPr lang="en-GB" sz="1000" kern="0" dirty="0"/>
          </a:p>
          <a:p>
            <a:pPr marL="0" indent="0">
              <a:lnSpc>
                <a:spcPts val="900"/>
              </a:lnSpc>
              <a:spcAft>
                <a:spcPts val="300"/>
              </a:spcAft>
              <a:buClr>
                <a:srgbClr val="043882"/>
              </a:buClr>
              <a:buNone/>
            </a:pPr>
            <a:endParaRPr lang="en-GB" sz="1000" dirty="0"/>
          </a:p>
        </p:txBody>
      </p:sp>
    </p:spTree>
    <p:extLst>
      <p:ext uri="{BB962C8B-B14F-4D97-AF65-F5344CB8AC3E}">
        <p14:creationId xmlns:p14="http://schemas.microsoft.com/office/powerpoint/2010/main" val="3796268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smtClean="0"/>
              <a:t>3514: Bevacizumab </a:t>
            </a:r>
            <a:r>
              <a:rPr lang="en-GB" dirty="0"/>
              <a:t>or cetuximab plus chemotherapy after progression with bevacizumab plus chemotherapy in patients with </a:t>
            </a:r>
            <a:r>
              <a:rPr lang="en-GB" dirty="0" err="1"/>
              <a:t>wtKRAS</a:t>
            </a:r>
            <a:r>
              <a:rPr lang="en-GB" dirty="0"/>
              <a:t> metastatic colorectal cancer: A randomized phase II study (</a:t>
            </a:r>
            <a:r>
              <a:rPr lang="en-GB" dirty="0" err="1"/>
              <a:t>Prodige</a:t>
            </a:r>
            <a:r>
              <a:rPr lang="en-GB" dirty="0"/>
              <a:t> 18 – Accord 22) </a:t>
            </a:r>
            <a:r>
              <a:rPr lang="en-GB" dirty="0" smtClean="0"/>
              <a:t>– </a:t>
            </a:r>
            <a:r>
              <a:rPr lang="en-GB" dirty="0" err="1" smtClean="0"/>
              <a:t>Hiret</a:t>
            </a:r>
            <a:r>
              <a:rPr lang="en-GB" dirty="0" smtClean="0"/>
              <a:t> S, et al</a:t>
            </a:r>
            <a:endParaRPr lang="en-GB" dirty="0"/>
          </a:p>
        </p:txBody>
      </p:sp>
      <p:sp>
        <p:nvSpPr>
          <p:cNvPr id="5" name="Text Placeholder 4"/>
          <p:cNvSpPr>
            <a:spLocks noGrp="1"/>
          </p:cNvSpPr>
          <p:nvPr>
            <p:ph type="body" sz="quarter" idx="11"/>
          </p:nvPr>
        </p:nvSpPr>
        <p:spPr/>
        <p:txBody>
          <a:bodyPr/>
          <a:lstStyle/>
          <a:p>
            <a:r>
              <a:rPr lang="en-GB" dirty="0" err="1"/>
              <a:t>Hiret</a:t>
            </a:r>
            <a:r>
              <a:rPr lang="en-GB" dirty="0"/>
              <a:t> </a:t>
            </a:r>
            <a:r>
              <a:rPr lang="en-GB" dirty="0" smtClean="0"/>
              <a:t>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3514</a:t>
            </a:r>
            <a:endParaRPr lang="en-GB" dirty="0"/>
          </a:p>
        </p:txBody>
      </p:sp>
      <p:sp>
        <p:nvSpPr>
          <p:cNvPr id="6" name="Content Placeholder 5"/>
          <p:cNvSpPr>
            <a:spLocks noGrp="1"/>
          </p:cNvSpPr>
          <p:nvPr>
            <p:ph idx="1"/>
          </p:nvPr>
        </p:nvSpPr>
        <p:spPr>
          <a:xfrm>
            <a:off x="365124" y="1254035"/>
            <a:ext cx="8515529" cy="4746172"/>
          </a:xfrm>
        </p:spPr>
        <p:txBody>
          <a:bodyPr/>
          <a:lstStyle/>
          <a:p>
            <a:pPr marL="0" indent="0">
              <a:buNone/>
            </a:pPr>
            <a:r>
              <a:rPr lang="en-GB" b="1" dirty="0" smtClean="0"/>
              <a:t>Conclusions</a:t>
            </a:r>
          </a:p>
          <a:p>
            <a:r>
              <a:rPr lang="en-GB" b="1" dirty="0" smtClean="0"/>
              <a:t>In patients with WT KRAS </a:t>
            </a:r>
            <a:r>
              <a:rPr lang="en-GB" b="1" dirty="0" err="1" smtClean="0"/>
              <a:t>mCRC</a:t>
            </a:r>
            <a:r>
              <a:rPr lang="en-GB" b="1" dirty="0" smtClean="0"/>
              <a:t> who had progressed on bevacizumab + CT, continuation with bevacizumab + crossover CT was associated with a non-significant improvement in PFS and OS </a:t>
            </a:r>
            <a:r>
              <a:rPr lang="en-GB" b="1" dirty="0" err="1" smtClean="0"/>
              <a:t>vs</a:t>
            </a:r>
            <a:r>
              <a:rPr lang="en-US" b="1" dirty="0" smtClean="0"/>
              <a:t> </a:t>
            </a:r>
            <a:r>
              <a:rPr lang="en-US" b="1" dirty="0"/>
              <a:t>cetuximab </a:t>
            </a:r>
            <a:r>
              <a:rPr lang="en-US" b="1" dirty="0" smtClean="0"/>
              <a:t>+ CT</a:t>
            </a:r>
          </a:p>
          <a:p>
            <a:r>
              <a:rPr lang="en-GB" b="1" dirty="0" smtClean="0"/>
              <a:t>Multiple strategy in </a:t>
            </a:r>
            <a:r>
              <a:rPr lang="en-GB" b="1" dirty="0" err="1" smtClean="0"/>
              <a:t>mCRC</a:t>
            </a:r>
            <a:r>
              <a:rPr lang="en-GB" b="1" dirty="0" smtClean="0"/>
              <a:t> may help to </a:t>
            </a:r>
            <a:r>
              <a:rPr lang="en-GB" b="1" dirty="0" err="1" smtClean="0"/>
              <a:t>chronicise</a:t>
            </a:r>
            <a:r>
              <a:rPr lang="en-GB" b="1" dirty="0" smtClean="0"/>
              <a:t> disease and improve OS</a:t>
            </a:r>
          </a:p>
          <a:p>
            <a:r>
              <a:rPr lang="en-GB" b="1" dirty="0" smtClean="0"/>
              <a:t>However, future strategies should focus on personalised therapies, with a better definition of resistance and sensitivity biomarkers</a:t>
            </a:r>
            <a:endParaRPr lang="en-US" b="1" dirty="0" smtClean="0"/>
          </a:p>
        </p:txBody>
      </p:sp>
    </p:spTree>
    <p:extLst>
      <p:ext uri="{BB962C8B-B14F-4D97-AF65-F5344CB8AC3E}">
        <p14:creationId xmlns:p14="http://schemas.microsoft.com/office/powerpoint/2010/main" val="1113335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biomarker</a:t>
            </a:r>
            <a:endParaRPr lang="en-GB" dirty="0"/>
          </a:p>
        </p:txBody>
      </p:sp>
      <p:sp>
        <p:nvSpPr>
          <p:cNvPr id="2" name="Text Placeholder 1"/>
          <p:cNvSpPr>
            <a:spLocks noGrp="1"/>
          </p:cNvSpPr>
          <p:nvPr>
            <p:ph type="body" idx="1"/>
          </p:nvPr>
        </p:nvSpPr>
        <p:spPr/>
        <p:txBody>
          <a:bodyPr/>
          <a:lstStyle/>
          <a:p>
            <a:r>
              <a:rPr lang="en-US" dirty="0"/>
              <a:t>COLORECTAL </a:t>
            </a:r>
            <a:r>
              <a:rPr lang="en-US" dirty="0" smtClean="0"/>
              <a:t>CANCER</a:t>
            </a:r>
            <a:endParaRPr lang="en-GB" dirty="0"/>
          </a:p>
        </p:txBody>
      </p:sp>
    </p:spTree>
    <p:extLst>
      <p:ext uri="{BB962C8B-B14F-4D97-AF65-F5344CB8AC3E}">
        <p14:creationId xmlns:p14="http://schemas.microsoft.com/office/powerpoint/2010/main" val="1141145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3504: Impact of primary (1º) </a:t>
            </a:r>
            <a:r>
              <a:rPr lang="en-GB" dirty="0" err="1"/>
              <a:t>tumor</a:t>
            </a:r>
            <a:r>
              <a:rPr lang="en-GB" dirty="0"/>
              <a:t> location on overall survival (OS) and progression-free survival (PFS) in patients (</a:t>
            </a:r>
            <a:r>
              <a:rPr lang="en-GB" dirty="0" err="1"/>
              <a:t>pts</a:t>
            </a:r>
            <a:r>
              <a:rPr lang="en-GB" dirty="0"/>
              <a:t>) with metastatic colorectal cancer (</a:t>
            </a:r>
            <a:r>
              <a:rPr lang="en-GB" dirty="0" err="1"/>
              <a:t>mCRC</a:t>
            </a:r>
            <a:r>
              <a:rPr lang="en-GB" dirty="0"/>
              <a:t>): Analysis of CALGB/SWOG 80405 (Alliance</a:t>
            </a:r>
            <a:r>
              <a:rPr lang="en-GB" dirty="0" smtClean="0"/>
              <a:t>) </a:t>
            </a:r>
            <a:r>
              <a:rPr lang="en-GB" dirty="0"/>
              <a:t>– </a:t>
            </a:r>
            <a:r>
              <a:rPr lang="en-GB" dirty="0" err="1" smtClean="0"/>
              <a:t>Venook</a:t>
            </a:r>
            <a:r>
              <a:rPr lang="en-GB" dirty="0" smtClean="0"/>
              <a:t> AP,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investigate the  impact of primary tumour location (right vs left side) on survival in patients with </a:t>
            </a:r>
            <a:r>
              <a:rPr lang="en-GB" dirty="0" err="1" smtClean="0"/>
              <a:t>mCRC</a:t>
            </a:r>
            <a:r>
              <a:rPr lang="en-GB" dirty="0" smtClean="0"/>
              <a:t>*</a:t>
            </a:r>
          </a:p>
          <a:p>
            <a:endParaRPr lang="en-GB" dirty="0"/>
          </a:p>
          <a:p>
            <a:endParaRPr lang="en-GB" dirty="0" smtClean="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a:t>*</a:t>
            </a:r>
            <a:r>
              <a:rPr lang="en-GB" dirty="0" smtClean="0"/>
              <a:t>Post-hoc </a:t>
            </a:r>
            <a:r>
              <a:rPr lang="en-GB" dirty="0"/>
              <a:t>analysis of the </a:t>
            </a:r>
            <a:r>
              <a:rPr lang="en-GB" dirty="0" smtClean="0"/>
              <a:t>CALGB/SWOG </a:t>
            </a:r>
            <a:r>
              <a:rPr lang="en-US" dirty="0" smtClean="0"/>
              <a:t>80405</a:t>
            </a:r>
            <a:r>
              <a:rPr lang="en-GB" dirty="0" smtClean="0"/>
              <a:t> study; </a:t>
            </a:r>
            <a:br>
              <a:rPr lang="en-GB" dirty="0" smtClean="0"/>
            </a:br>
            <a:r>
              <a:rPr lang="en-GB" altLang="zh-CN" baseline="30000" dirty="0" smtClean="0">
                <a:solidFill>
                  <a:schemeClr val="tx1"/>
                </a:solidFill>
                <a:ea typeface="SimSun" pitchFamily="2" charset="-122"/>
              </a:rPr>
              <a:t>†</a:t>
            </a:r>
            <a:r>
              <a:rPr lang="en-GB" altLang="zh-CN" dirty="0" smtClean="0">
                <a:solidFill>
                  <a:schemeClr val="tx1"/>
                </a:solidFill>
                <a:ea typeface="SimSun" pitchFamily="2" charset="-122"/>
              </a:rPr>
              <a:t>Prior </a:t>
            </a:r>
            <a:r>
              <a:rPr lang="en-GB" altLang="zh-CN" dirty="0">
                <a:solidFill>
                  <a:schemeClr val="tx1"/>
                </a:solidFill>
                <a:ea typeface="SimSun" pitchFamily="2" charset="-122"/>
              </a:rPr>
              <a:t>to amendment in June 2008</a:t>
            </a:r>
            <a:r>
              <a:rPr lang="en-GB" dirty="0" smtClean="0"/>
              <a:t>.</a:t>
            </a:r>
            <a:endParaRPr lang="en-GB" dirty="0"/>
          </a:p>
        </p:txBody>
      </p:sp>
      <p:sp>
        <p:nvSpPr>
          <p:cNvPr id="5" name="Text Placeholder 4"/>
          <p:cNvSpPr>
            <a:spLocks noGrp="1"/>
          </p:cNvSpPr>
          <p:nvPr>
            <p:ph type="body" sz="quarter" idx="11"/>
          </p:nvPr>
        </p:nvSpPr>
        <p:spPr/>
        <p:txBody>
          <a:bodyPr/>
          <a:lstStyle/>
          <a:p>
            <a:r>
              <a:rPr lang="en-GB" dirty="0" smtClean="0"/>
              <a:t> </a:t>
            </a:r>
            <a:r>
              <a:rPr lang="en-US" dirty="0" err="1"/>
              <a:t>Venook</a:t>
            </a:r>
            <a:r>
              <a:rPr lang="en-US" dirty="0"/>
              <a:t>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3504</a:t>
            </a:r>
            <a:endParaRPr lang="en-GB" dirty="0"/>
          </a:p>
        </p:txBody>
      </p:sp>
      <p:sp>
        <p:nvSpPr>
          <p:cNvPr id="6" name="Oval 14"/>
          <p:cNvSpPr>
            <a:spLocks noChangeArrowheads="1"/>
          </p:cNvSpPr>
          <p:nvPr/>
        </p:nvSpPr>
        <p:spPr bwMode="auto">
          <a:xfrm>
            <a:off x="3941537"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7" name="AutoShape 15"/>
          <p:cNvCxnSpPr>
            <a:cxnSpLocks noChangeShapeType="1"/>
            <a:stCxn id="6" idx="0"/>
            <a:endCxn id="12" idx="1"/>
          </p:cNvCxnSpPr>
          <p:nvPr/>
        </p:nvCxnSpPr>
        <p:spPr bwMode="auto">
          <a:xfrm rot="5400000" flipH="1" flipV="1">
            <a:off x="4217370" y="27885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Cetuximab + CT</a:t>
            </a:r>
          </a:p>
        </p:txBody>
      </p:sp>
      <p:sp>
        <p:nvSpPr>
          <p:cNvPr id="13" name="AutoShape 9"/>
          <p:cNvSpPr>
            <a:spLocks noChangeArrowheads="1"/>
          </p:cNvSpPr>
          <p:nvPr/>
        </p:nvSpPr>
        <p:spPr bwMode="auto">
          <a:xfrm>
            <a:off x="365124" y="3186985"/>
            <a:ext cx="3319690"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1L </a:t>
            </a:r>
            <a:r>
              <a:rPr lang="en-GB" altLang="zh-CN" dirty="0" err="1" smtClean="0">
                <a:solidFill>
                  <a:srgbClr val="FFFFFF"/>
                </a:solidFill>
                <a:ea typeface="SimSun" pitchFamily="2" charset="-122"/>
              </a:rPr>
              <a:t>mCRC</a:t>
            </a:r>
            <a:endParaRPr lang="en-GB"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KRAS WT</a:t>
            </a:r>
            <a:r>
              <a:rPr lang="en-GB" altLang="zh-CN" baseline="30000" dirty="0" smtClean="0">
                <a:solidFill>
                  <a:srgbClr val="FFFFFF"/>
                </a:solidFill>
                <a:ea typeface="SimSun" pitchFamily="2" charset="-122"/>
              </a:rPr>
              <a:t>†</a:t>
            </a:r>
            <a:endParaRPr lang="en-GB" altLang="zh-CN" dirty="0" smtClean="0">
              <a:solidFill>
                <a:srgbClr val="FFFFFF"/>
              </a:solidFill>
              <a:ea typeface="SimSun" pitchFamily="2" charset="-122"/>
            </a:endParaRPr>
          </a:p>
        </p:txBody>
      </p:sp>
      <p:sp>
        <p:nvSpPr>
          <p:cNvPr id="14" name="Rectangle 9"/>
          <p:cNvSpPr txBox="1">
            <a:spLocks noChangeArrowheads="1"/>
          </p:cNvSpPr>
          <p:nvPr/>
        </p:nvSpPr>
        <p:spPr bwMode="auto">
          <a:xfrm>
            <a:off x="365124" y="5254624"/>
            <a:ext cx="55784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ENDPOINTS</a:t>
            </a:r>
          </a:p>
          <a:p>
            <a:pPr>
              <a:buClr>
                <a:srgbClr val="043882"/>
              </a:buClr>
            </a:pPr>
            <a:r>
              <a:rPr lang="en-GB" kern="0" dirty="0" smtClean="0"/>
              <a:t>OS and PFS by </a:t>
            </a:r>
            <a:r>
              <a:rPr lang="en-US" spc="-10" dirty="0" smtClean="0"/>
              <a:t>primary</a:t>
            </a:r>
            <a:r>
              <a:rPr lang="en-US" b="1" spc="-10" dirty="0" smtClean="0"/>
              <a:t> </a:t>
            </a:r>
            <a:r>
              <a:rPr lang="en-GB" kern="0" dirty="0" smtClean="0"/>
              <a:t>tumour location (</a:t>
            </a:r>
            <a:r>
              <a:rPr lang="en-GB" kern="0" dirty="0"/>
              <a:t>left vs </a:t>
            </a:r>
            <a:r>
              <a:rPr lang="en-GB" kern="0" dirty="0" smtClean="0"/>
              <a:t>right)</a:t>
            </a:r>
          </a:p>
          <a:p>
            <a:pPr>
              <a:buClr>
                <a:srgbClr val="043882"/>
              </a:buClr>
            </a:pPr>
            <a:endParaRPr lang="en-GB" kern="0" dirty="0" smtClean="0"/>
          </a:p>
        </p:txBody>
      </p:sp>
      <p:cxnSp>
        <p:nvCxnSpPr>
          <p:cNvPr id="16" name="AutoShape 16"/>
          <p:cNvCxnSpPr>
            <a:cxnSpLocks noChangeShapeType="1"/>
            <a:endCxn id="19" idx="1"/>
          </p:cNvCxnSpPr>
          <p:nvPr/>
        </p:nvCxnSpPr>
        <p:spPr bwMode="auto">
          <a:xfrm rot="16200000" flipH="1">
            <a:off x="4215319" y="40386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Bevaci</a:t>
            </a:r>
            <a:r>
              <a:rPr lang="en-GB" altLang="zh-CN" dirty="0">
                <a:solidFill>
                  <a:srgbClr val="4D4D4D"/>
                </a:solidFill>
                <a:ea typeface="SimSun" pitchFamily="2" charset="-122"/>
              </a:rPr>
              <a:t>z</a:t>
            </a:r>
            <a:r>
              <a:rPr lang="en-GB" altLang="zh-CN" dirty="0" smtClean="0">
                <a:solidFill>
                  <a:srgbClr val="4D4D4D"/>
                </a:solidFill>
                <a:ea typeface="SimSun" pitchFamily="2" charset="-122"/>
              </a:rPr>
              <a:t>umab + CT</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val="343049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3504: Impact of primary (1º) </a:t>
            </a:r>
            <a:r>
              <a:rPr lang="en-GB" dirty="0" err="1"/>
              <a:t>tumor</a:t>
            </a:r>
            <a:r>
              <a:rPr lang="en-GB" dirty="0"/>
              <a:t> location on overall survival (OS) and progression-free survival (PFS) in patients (</a:t>
            </a:r>
            <a:r>
              <a:rPr lang="en-GB" dirty="0" err="1"/>
              <a:t>pts</a:t>
            </a:r>
            <a:r>
              <a:rPr lang="en-GB" dirty="0"/>
              <a:t>) with metastatic colorectal cancer (</a:t>
            </a:r>
            <a:r>
              <a:rPr lang="en-GB" dirty="0" err="1"/>
              <a:t>mCRC</a:t>
            </a:r>
            <a:r>
              <a:rPr lang="en-GB" dirty="0"/>
              <a:t>): Analysis of CALGB/SWOG 80405 (Alliance</a:t>
            </a:r>
            <a:r>
              <a:rPr lang="en-GB" dirty="0" smtClean="0"/>
              <a:t>) </a:t>
            </a:r>
            <a:r>
              <a:rPr lang="en-GB" dirty="0"/>
              <a:t>– </a:t>
            </a:r>
            <a:r>
              <a:rPr lang="en-GB" dirty="0" err="1" smtClean="0"/>
              <a:t>Venook</a:t>
            </a:r>
            <a:r>
              <a:rPr lang="en-GB" dirty="0" smtClean="0"/>
              <a:t> AP,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endParaRPr lang="en-GB" dirty="0"/>
          </a:p>
        </p:txBody>
      </p:sp>
      <p:sp>
        <p:nvSpPr>
          <p:cNvPr id="5" name="Text Placeholder 4"/>
          <p:cNvSpPr>
            <a:spLocks noGrp="1"/>
          </p:cNvSpPr>
          <p:nvPr>
            <p:ph type="body" sz="quarter" idx="11"/>
          </p:nvPr>
        </p:nvSpPr>
        <p:spPr/>
        <p:txBody>
          <a:bodyPr/>
          <a:lstStyle/>
          <a:p>
            <a:r>
              <a:rPr lang="en-GB" dirty="0" smtClean="0"/>
              <a:t> </a:t>
            </a:r>
            <a:r>
              <a:rPr lang="en-US" dirty="0" err="1"/>
              <a:t>Venook</a:t>
            </a:r>
            <a:r>
              <a:rPr lang="en-US" dirty="0"/>
              <a:t>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3504</a:t>
            </a:r>
            <a:endParaRPr lang="en-GB" dirty="0"/>
          </a:p>
        </p:txBody>
      </p:sp>
      <p:grpSp>
        <p:nvGrpSpPr>
          <p:cNvPr id="9" name="Group 8"/>
          <p:cNvGrpSpPr/>
          <p:nvPr/>
        </p:nvGrpSpPr>
        <p:grpSpPr>
          <a:xfrm>
            <a:off x="459252" y="2061404"/>
            <a:ext cx="7651824" cy="4229823"/>
            <a:chOff x="473765" y="2148792"/>
            <a:chExt cx="7877326" cy="4341778"/>
          </a:xfrm>
        </p:grpSpPr>
        <p:sp>
          <p:nvSpPr>
            <p:cNvPr id="10" name="Freeform 9"/>
            <p:cNvSpPr>
              <a:spLocks/>
            </p:cNvSpPr>
            <p:nvPr/>
          </p:nvSpPr>
          <p:spPr bwMode="auto">
            <a:xfrm>
              <a:off x="1539466" y="2306775"/>
              <a:ext cx="6540818" cy="34400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43882"/>
                </a:solidFill>
              </a:endParaRPr>
            </a:p>
          </p:txBody>
        </p:sp>
        <p:sp>
          <p:nvSpPr>
            <p:cNvPr id="11" name="Line 6"/>
            <p:cNvSpPr>
              <a:spLocks noChangeShapeType="1"/>
            </p:cNvSpPr>
            <p:nvPr/>
          </p:nvSpPr>
          <p:spPr bwMode="auto">
            <a:xfrm>
              <a:off x="1386956" y="2306773"/>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 name="Line 7"/>
            <p:cNvSpPr>
              <a:spLocks noChangeShapeType="1"/>
            </p:cNvSpPr>
            <p:nvPr/>
          </p:nvSpPr>
          <p:spPr bwMode="auto">
            <a:xfrm>
              <a:off x="1386956" y="2994901"/>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 name="Line 8"/>
            <p:cNvSpPr>
              <a:spLocks noChangeShapeType="1"/>
            </p:cNvSpPr>
            <p:nvPr/>
          </p:nvSpPr>
          <p:spPr bwMode="auto">
            <a:xfrm>
              <a:off x="1386956" y="3683028"/>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 name="Line 9"/>
            <p:cNvSpPr>
              <a:spLocks noChangeShapeType="1"/>
            </p:cNvSpPr>
            <p:nvPr/>
          </p:nvSpPr>
          <p:spPr bwMode="auto">
            <a:xfrm>
              <a:off x="1386956" y="4371156"/>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 name="Line 10"/>
            <p:cNvSpPr>
              <a:spLocks noChangeShapeType="1"/>
            </p:cNvSpPr>
            <p:nvPr/>
          </p:nvSpPr>
          <p:spPr bwMode="auto">
            <a:xfrm>
              <a:off x="1386956" y="5059284"/>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 name="Line 11"/>
            <p:cNvSpPr>
              <a:spLocks noChangeShapeType="1"/>
            </p:cNvSpPr>
            <p:nvPr/>
          </p:nvSpPr>
          <p:spPr bwMode="auto">
            <a:xfrm>
              <a:off x="1386956" y="5747411"/>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7" name="Line 12"/>
            <p:cNvSpPr>
              <a:spLocks noChangeShapeType="1"/>
            </p:cNvSpPr>
            <p:nvPr/>
          </p:nvSpPr>
          <p:spPr bwMode="auto">
            <a:xfrm>
              <a:off x="5146140"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8" name="Line 13"/>
            <p:cNvSpPr>
              <a:spLocks noChangeShapeType="1"/>
            </p:cNvSpPr>
            <p:nvPr/>
          </p:nvSpPr>
          <p:spPr bwMode="auto">
            <a:xfrm>
              <a:off x="4513877"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9" name="Line 14"/>
            <p:cNvSpPr>
              <a:spLocks noChangeShapeType="1"/>
            </p:cNvSpPr>
            <p:nvPr/>
          </p:nvSpPr>
          <p:spPr bwMode="auto">
            <a:xfrm>
              <a:off x="6595410"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 name="Line 15"/>
            <p:cNvSpPr>
              <a:spLocks noChangeShapeType="1"/>
            </p:cNvSpPr>
            <p:nvPr/>
          </p:nvSpPr>
          <p:spPr bwMode="auto">
            <a:xfrm>
              <a:off x="5882681"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 name="Line 17"/>
            <p:cNvSpPr>
              <a:spLocks noChangeShapeType="1"/>
            </p:cNvSpPr>
            <p:nvPr/>
          </p:nvSpPr>
          <p:spPr bwMode="auto">
            <a:xfrm>
              <a:off x="7313571"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2" name="Line 18"/>
            <p:cNvSpPr>
              <a:spLocks noChangeShapeType="1"/>
            </p:cNvSpPr>
            <p:nvPr/>
          </p:nvSpPr>
          <p:spPr bwMode="auto">
            <a:xfrm>
              <a:off x="3691424"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3" name="Line 19"/>
            <p:cNvSpPr>
              <a:spLocks noChangeShapeType="1"/>
            </p:cNvSpPr>
            <p:nvPr/>
          </p:nvSpPr>
          <p:spPr bwMode="auto">
            <a:xfrm>
              <a:off x="2972235"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4" name="Line 20"/>
            <p:cNvSpPr>
              <a:spLocks noChangeShapeType="1"/>
            </p:cNvSpPr>
            <p:nvPr/>
          </p:nvSpPr>
          <p:spPr bwMode="auto">
            <a:xfrm>
              <a:off x="2252192"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5" name="Line 21"/>
            <p:cNvSpPr>
              <a:spLocks noChangeShapeType="1"/>
            </p:cNvSpPr>
            <p:nvPr/>
          </p:nvSpPr>
          <p:spPr bwMode="auto">
            <a:xfrm>
              <a:off x="1539464"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rot="16200000">
              <a:off x="27136" y="3867716"/>
              <a:ext cx="1231812" cy="338554"/>
            </a:xfrm>
            <a:prstGeom prst="rect">
              <a:avLst/>
            </a:prstGeom>
            <a:noFill/>
          </p:spPr>
          <p:txBody>
            <a:bodyPr wrap="none" rtlCol="0">
              <a:spAutoFit/>
            </a:bodyPr>
            <a:lstStyle/>
            <a:p>
              <a:pPr algn="ctr"/>
              <a:r>
                <a:rPr lang="en-GB" sz="1600" dirty="0" smtClean="0">
                  <a:solidFill>
                    <a:srgbClr val="4D4D4D"/>
                  </a:solidFill>
                </a:rPr>
                <a:t>% event free</a:t>
              </a:r>
              <a:endParaRPr lang="en-GB" sz="1600" dirty="0">
                <a:solidFill>
                  <a:srgbClr val="4D4D4D"/>
                </a:solidFill>
              </a:endParaRPr>
            </a:p>
          </p:txBody>
        </p:sp>
        <p:sp>
          <p:nvSpPr>
            <p:cNvPr id="27" name="TextBox 26"/>
            <p:cNvSpPr txBox="1"/>
            <p:nvPr/>
          </p:nvSpPr>
          <p:spPr>
            <a:xfrm>
              <a:off x="3568762" y="6143055"/>
              <a:ext cx="2460844" cy="347515"/>
            </a:xfrm>
            <a:prstGeom prst="rect">
              <a:avLst/>
            </a:prstGeom>
            <a:noFill/>
          </p:spPr>
          <p:txBody>
            <a:bodyPr wrap="none" rtlCol="0">
              <a:spAutoFit/>
            </a:bodyPr>
            <a:lstStyle/>
            <a:p>
              <a:pPr algn="ctr"/>
              <a:r>
                <a:rPr lang="en-GB" sz="1600" dirty="0" smtClean="0">
                  <a:solidFill>
                    <a:srgbClr val="4D4D4D"/>
                  </a:solidFill>
                  <a:latin typeface="Arial" panose="020B0604020202020204" pitchFamily="34" charset="0"/>
                  <a:cs typeface="Arial" panose="020B0604020202020204" pitchFamily="34" charset="0"/>
                </a:rPr>
                <a:t>Months from study entry</a:t>
              </a:r>
              <a:endParaRPr lang="en-GB" sz="1600" dirty="0">
                <a:solidFill>
                  <a:srgbClr val="4D4D4D"/>
                </a:solidFill>
                <a:latin typeface="Arial" panose="020B0604020202020204" pitchFamily="34" charset="0"/>
                <a:cs typeface="Arial" panose="020B0604020202020204" pitchFamily="34" charset="0"/>
              </a:endParaRPr>
            </a:p>
          </p:txBody>
        </p:sp>
        <p:sp>
          <p:nvSpPr>
            <p:cNvPr id="28" name="TextBox 27"/>
            <p:cNvSpPr txBox="1"/>
            <p:nvPr/>
          </p:nvSpPr>
          <p:spPr>
            <a:xfrm>
              <a:off x="858091" y="2148792"/>
              <a:ext cx="470000" cy="338554"/>
            </a:xfrm>
            <a:prstGeom prst="rect">
              <a:avLst/>
            </a:prstGeom>
            <a:noFill/>
          </p:spPr>
          <p:txBody>
            <a:bodyPr wrap="none" rtlCol="0" anchor="ctr" anchorCtr="0">
              <a:spAutoFit/>
            </a:bodyPr>
            <a:lstStyle/>
            <a:p>
              <a:pPr algn="r"/>
              <a:r>
                <a:rPr lang="en-GB" sz="1600" dirty="0" smtClean="0">
                  <a:solidFill>
                    <a:srgbClr val="4D4D4D"/>
                  </a:solidFill>
                  <a:latin typeface="Arial" panose="020B0604020202020204" pitchFamily="34" charset="0"/>
                  <a:cs typeface="Arial" panose="020B0604020202020204" pitchFamily="34" charset="0"/>
                </a:rPr>
                <a:t>1.0</a:t>
              </a:r>
              <a:endParaRPr lang="en-GB" sz="1600" dirty="0">
                <a:solidFill>
                  <a:srgbClr val="4D4D4D"/>
                </a:solidFill>
                <a:latin typeface="Arial" panose="020B0604020202020204" pitchFamily="34" charset="0"/>
                <a:cs typeface="Arial" panose="020B0604020202020204" pitchFamily="34" charset="0"/>
              </a:endParaRPr>
            </a:p>
          </p:txBody>
        </p:sp>
        <p:sp>
          <p:nvSpPr>
            <p:cNvPr id="29" name="TextBox 28"/>
            <p:cNvSpPr txBox="1"/>
            <p:nvPr/>
          </p:nvSpPr>
          <p:spPr>
            <a:xfrm>
              <a:off x="858091" y="2824511"/>
              <a:ext cx="470000" cy="338554"/>
            </a:xfrm>
            <a:prstGeom prst="rect">
              <a:avLst/>
            </a:prstGeom>
            <a:noFill/>
          </p:spPr>
          <p:txBody>
            <a:bodyPr wrap="none" rtlCol="0" anchor="ctr" anchorCtr="0">
              <a:spAutoFit/>
            </a:bodyPr>
            <a:lstStyle/>
            <a:p>
              <a:pPr algn="r"/>
              <a:r>
                <a:rPr lang="en-GB" sz="1600" dirty="0" smtClean="0">
                  <a:solidFill>
                    <a:srgbClr val="4D4D4D"/>
                  </a:solidFill>
                  <a:latin typeface="Arial" panose="020B0604020202020204" pitchFamily="34" charset="0"/>
                  <a:cs typeface="Arial" panose="020B0604020202020204" pitchFamily="34" charset="0"/>
                </a:rPr>
                <a:t>0.8</a:t>
              </a:r>
              <a:endParaRPr lang="en-GB" sz="1600" dirty="0">
                <a:solidFill>
                  <a:srgbClr val="4D4D4D"/>
                </a:solidFill>
                <a:latin typeface="Arial" panose="020B0604020202020204" pitchFamily="34" charset="0"/>
                <a:cs typeface="Arial" panose="020B0604020202020204" pitchFamily="34" charset="0"/>
              </a:endParaRPr>
            </a:p>
          </p:txBody>
        </p:sp>
        <p:sp>
          <p:nvSpPr>
            <p:cNvPr id="30" name="TextBox 29"/>
            <p:cNvSpPr txBox="1"/>
            <p:nvPr/>
          </p:nvSpPr>
          <p:spPr>
            <a:xfrm>
              <a:off x="858091" y="3512333"/>
              <a:ext cx="470000" cy="338554"/>
            </a:xfrm>
            <a:prstGeom prst="rect">
              <a:avLst/>
            </a:prstGeom>
            <a:noFill/>
          </p:spPr>
          <p:txBody>
            <a:bodyPr wrap="none" rtlCol="0" anchor="ctr" anchorCtr="0">
              <a:spAutoFit/>
            </a:bodyPr>
            <a:lstStyle/>
            <a:p>
              <a:pPr algn="r"/>
              <a:r>
                <a:rPr lang="en-GB" sz="1600" dirty="0" smtClean="0">
                  <a:solidFill>
                    <a:srgbClr val="4D4D4D"/>
                  </a:solidFill>
                  <a:latin typeface="Arial" panose="020B0604020202020204" pitchFamily="34" charset="0"/>
                  <a:cs typeface="Arial" panose="020B0604020202020204" pitchFamily="34" charset="0"/>
                </a:rPr>
                <a:t>0.6</a:t>
              </a:r>
              <a:endParaRPr lang="en-GB" sz="1600" dirty="0">
                <a:solidFill>
                  <a:srgbClr val="4D4D4D"/>
                </a:solidFill>
                <a:latin typeface="Arial" panose="020B0604020202020204" pitchFamily="34" charset="0"/>
                <a:cs typeface="Arial" panose="020B0604020202020204" pitchFamily="34" charset="0"/>
              </a:endParaRPr>
            </a:p>
          </p:txBody>
        </p:sp>
        <p:sp>
          <p:nvSpPr>
            <p:cNvPr id="31" name="TextBox 30"/>
            <p:cNvSpPr txBox="1"/>
            <p:nvPr/>
          </p:nvSpPr>
          <p:spPr>
            <a:xfrm>
              <a:off x="858091" y="4200154"/>
              <a:ext cx="470000" cy="338554"/>
            </a:xfrm>
            <a:prstGeom prst="rect">
              <a:avLst/>
            </a:prstGeom>
            <a:noFill/>
          </p:spPr>
          <p:txBody>
            <a:bodyPr wrap="none" rtlCol="0" anchor="ctr" anchorCtr="0">
              <a:spAutoFit/>
            </a:bodyPr>
            <a:lstStyle/>
            <a:p>
              <a:pPr algn="r"/>
              <a:r>
                <a:rPr lang="en-GB" sz="1600" dirty="0" smtClean="0">
                  <a:solidFill>
                    <a:srgbClr val="4D4D4D"/>
                  </a:solidFill>
                  <a:latin typeface="Arial" panose="020B0604020202020204" pitchFamily="34" charset="0"/>
                  <a:cs typeface="Arial" panose="020B0604020202020204" pitchFamily="34" charset="0"/>
                </a:rPr>
                <a:t>0.4</a:t>
              </a:r>
              <a:endParaRPr lang="en-GB" sz="1600" dirty="0">
                <a:solidFill>
                  <a:srgbClr val="4D4D4D"/>
                </a:solidFill>
                <a:latin typeface="Arial" panose="020B0604020202020204" pitchFamily="34" charset="0"/>
                <a:cs typeface="Arial" panose="020B0604020202020204" pitchFamily="34" charset="0"/>
              </a:endParaRPr>
            </a:p>
          </p:txBody>
        </p:sp>
        <p:sp>
          <p:nvSpPr>
            <p:cNvPr id="32" name="TextBox 31"/>
            <p:cNvSpPr txBox="1"/>
            <p:nvPr/>
          </p:nvSpPr>
          <p:spPr>
            <a:xfrm>
              <a:off x="858091" y="4887976"/>
              <a:ext cx="470000" cy="338554"/>
            </a:xfrm>
            <a:prstGeom prst="rect">
              <a:avLst/>
            </a:prstGeom>
            <a:noFill/>
          </p:spPr>
          <p:txBody>
            <a:bodyPr wrap="none" rtlCol="0" anchor="ctr" anchorCtr="0">
              <a:spAutoFit/>
            </a:bodyPr>
            <a:lstStyle/>
            <a:p>
              <a:pPr algn="r"/>
              <a:r>
                <a:rPr lang="en-GB" sz="1600" dirty="0" smtClean="0">
                  <a:solidFill>
                    <a:srgbClr val="4D4D4D"/>
                  </a:solidFill>
                  <a:latin typeface="Arial" panose="020B0604020202020204" pitchFamily="34" charset="0"/>
                  <a:cs typeface="Arial" panose="020B0604020202020204" pitchFamily="34" charset="0"/>
                </a:rPr>
                <a:t>0.2</a:t>
              </a:r>
              <a:endParaRPr lang="en-GB" sz="1600" dirty="0">
                <a:solidFill>
                  <a:srgbClr val="4D4D4D"/>
                </a:solidFill>
                <a:latin typeface="Arial" panose="020B0604020202020204" pitchFamily="34" charset="0"/>
                <a:cs typeface="Arial" panose="020B0604020202020204" pitchFamily="34" charset="0"/>
              </a:endParaRPr>
            </a:p>
          </p:txBody>
        </p:sp>
        <p:sp>
          <p:nvSpPr>
            <p:cNvPr id="33" name="TextBox 32"/>
            <p:cNvSpPr txBox="1"/>
            <p:nvPr/>
          </p:nvSpPr>
          <p:spPr>
            <a:xfrm>
              <a:off x="1029611" y="5575798"/>
              <a:ext cx="298480" cy="338554"/>
            </a:xfrm>
            <a:prstGeom prst="rect">
              <a:avLst/>
            </a:prstGeom>
            <a:noFill/>
          </p:spPr>
          <p:txBody>
            <a:bodyPr wrap="none" rtlCol="0" anchor="ctr" anchorCtr="0">
              <a:spAutoFit/>
            </a:bodyPr>
            <a:lstStyle/>
            <a:p>
              <a:pPr algn="r"/>
              <a:r>
                <a:rPr lang="en-GB" sz="1600" dirty="0" smtClean="0">
                  <a:solidFill>
                    <a:srgbClr val="4D4D4D"/>
                  </a:solidFill>
                  <a:latin typeface="Arial" panose="020B0604020202020204" pitchFamily="34" charset="0"/>
                  <a:cs typeface="Arial" panose="020B0604020202020204" pitchFamily="34" charset="0"/>
                </a:rPr>
                <a:t>0</a:t>
              </a:r>
              <a:endParaRPr lang="en-GB" sz="1600" dirty="0">
                <a:solidFill>
                  <a:srgbClr val="4D4D4D"/>
                </a:solidFill>
                <a:latin typeface="Arial" panose="020B0604020202020204" pitchFamily="34" charset="0"/>
                <a:cs typeface="Arial" panose="020B0604020202020204" pitchFamily="34" charset="0"/>
              </a:endParaRPr>
            </a:p>
          </p:txBody>
        </p:sp>
        <p:sp>
          <p:nvSpPr>
            <p:cNvPr id="34" name="TextBox 33"/>
            <p:cNvSpPr txBox="1"/>
            <p:nvPr/>
          </p:nvSpPr>
          <p:spPr>
            <a:xfrm>
              <a:off x="1398547" y="5861183"/>
              <a:ext cx="298480" cy="338554"/>
            </a:xfrm>
            <a:prstGeom prst="rect">
              <a:avLst/>
            </a:prstGeom>
            <a:noFill/>
          </p:spPr>
          <p:txBody>
            <a:bodyPr wrap="none" rtlCol="0" anchor="t" anchorCtr="0">
              <a:spAutoFit/>
            </a:bodyPr>
            <a:lstStyle/>
            <a:p>
              <a:pPr algn="ctr"/>
              <a:r>
                <a:rPr lang="en-GB" sz="1600" dirty="0" smtClean="0">
                  <a:solidFill>
                    <a:srgbClr val="4D4D4D"/>
                  </a:solidFill>
                  <a:latin typeface="Arial" panose="020B0604020202020204" pitchFamily="34" charset="0"/>
                  <a:cs typeface="Arial" panose="020B0604020202020204" pitchFamily="34" charset="0"/>
                </a:rPr>
                <a:t>0</a:t>
              </a:r>
              <a:endParaRPr lang="en-GB" sz="1600" dirty="0">
                <a:solidFill>
                  <a:srgbClr val="4D4D4D"/>
                </a:solidFill>
                <a:latin typeface="Arial" panose="020B0604020202020204" pitchFamily="34" charset="0"/>
                <a:cs typeface="Arial" panose="020B0604020202020204" pitchFamily="34" charset="0"/>
              </a:endParaRPr>
            </a:p>
          </p:txBody>
        </p:sp>
        <p:sp>
          <p:nvSpPr>
            <p:cNvPr id="35" name="TextBox 34"/>
            <p:cNvSpPr txBox="1"/>
            <p:nvPr/>
          </p:nvSpPr>
          <p:spPr>
            <a:xfrm>
              <a:off x="2038197" y="5861183"/>
              <a:ext cx="412292" cy="338554"/>
            </a:xfrm>
            <a:prstGeom prst="rect">
              <a:avLst/>
            </a:prstGeom>
            <a:noFill/>
          </p:spPr>
          <p:txBody>
            <a:bodyPr wrap="none" rtlCol="0" anchor="t" anchorCtr="0">
              <a:spAutoFit/>
            </a:bodyPr>
            <a:lstStyle/>
            <a:p>
              <a:pPr algn="ctr"/>
              <a:r>
                <a:rPr lang="en-GB" sz="1600" dirty="0" smtClean="0">
                  <a:solidFill>
                    <a:srgbClr val="4D4D4D"/>
                  </a:solidFill>
                  <a:latin typeface="Arial" panose="020B0604020202020204" pitchFamily="34" charset="0"/>
                  <a:cs typeface="Arial" panose="020B0604020202020204" pitchFamily="34" charset="0"/>
                </a:rPr>
                <a:t>12</a:t>
              </a:r>
              <a:endParaRPr lang="en-GB" sz="1600" dirty="0">
                <a:solidFill>
                  <a:srgbClr val="4D4D4D"/>
                </a:solidFill>
                <a:latin typeface="Arial" panose="020B0604020202020204" pitchFamily="34" charset="0"/>
                <a:cs typeface="Arial" panose="020B0604020202020204" pitchFamily="34" charset="0"/>
              </a:endParaRPr>
            </a:p>
          </p:txBody>
        </p:sp>
        <p:sp>
          <p:nvSpPr>
            <p:cNvPr id="36" name="TextBox 35"/>
            <p:cNvSpPr txBox="1"/>
            <p:nvPr/>
          </p:nvSpPr>
          <p:spPr>
            <a:xfrm>
              <a:off x="2769240" y="5861183"/>
              <a:ext cx="412292" cy="338554"/>
            </a:xfrm>
            <a:prstGeom prst="rect">
              <a:avLst/>
            </a:prstGeom>
            <a:noFill/>
          </p:spPr>
          <p:txBody>
            <a:bodyPr wrap="none" rtlCol="0" anchor="t" anchorCtr="0">
              <a:spAutoFit/>
            </a:bodyPr>
            <a:lstStyle/>
            <a:p>
              <a:pPr algn="ctr"/>
              <a:r>
                <a:rPr lang="en-GB" sz="1600" dirty="0" smtClean="0">
                  <a:solidFill>
                    <a:srgbClr val="4D4D4D"/>
                  </a:solidFill>
                  <a:latin typeface="Arial" panose="020B0604020202020204" pitchFamily="34" charset="0"/>
                  <a:cs typeface="Arial" panose="020B0604020202020204" pitchFamily="34" charset="0"/>
                </a:rPr>
                <a:t>24</a:t>
              </a:r>
              <a:endParaRPr lang="en-GB" sz="1600" dirty="0">
                <a:solidFill>
                  <a:srgbClr val="4D4D4D"/>
                </a:solidFill>
                <a:latin typeface="Arial" panose="020B0604020202020204" pitchFamily="34" charset="0"/>
                <a:cs typeface="Arial" panose="020B0604020202020204" pitchFamily="34" charset="0"/>
              </a:endParaRPr>
            </a:p>
          </p:txBody>
        </p:sp>
        <p:sp>
          <p:nvSpPr>
            <p:cNvPr id="37" name="TextBox 36"/>
            <p:cNvSpPr txBox="1"/>
            <p:nvPr/>
          </p:nvSpPr>
          <p:spPr>
            <a:xfrm>
              <a:off x="3507603" y="5861183"/>
              <a:ext cx="412292" cy="338554"/>
            </a:xfrm>
            <a:prstGeom prst="rect">
              <a:avLst/>
            </a:prstGeom>
            <a:noFill/>
          </p:spPr>
          <p:txBody>
            <a:bodyPr wrap="none" rtlCol="0" anchor="t" anchorCtr="0">
              <a:spAutoFit/>
            </a:bodyPr>
            <a:lstStyle/>
            <a:p>
              <a:pPr algn="ctr"/>
              <a:r>
                <a:rPr lang="en-GB" sz="1600" dirty="0" smtClean="0">
                  <a:solidFill>
                    <a:srgbClr val="4D4D4D"/>
                  </a:solidFill>
                  <a:latin typeface="Arial" panose="020B0604020202020204" pitchFamily="34" charset="0"/>
                  <a:cs typeface="Arial" panose="020B0604020202020204" pitchFamily="34" charset="0"/>
                </a:rPr>
                <a:t>36</a:t>
              </a:r>
              <a:endParaRPr lang="en-GB" sz="1600" dirty="0">
                <a:solidFill>
                  <a:srgbClr val="4D4D4D"/>
                </a:solidFill>
                <a:latin typeface="Arial" panose="020B0604020202020204" pitchFamily="34" charset="0"/>
                <a:cs typeface="Arial" panose="020B0604020202020204" pitchFamily="34" charset="0"/>
              </a:endParaRPr>
            </a:p>
          </p:txBody>
        </p:sp>
        <p:sp>
          <p:nvSpPr>
            <p:cNvPr id="38" name="TextBox 37"/>
            <p:cNvSpPr txBox="1"/>
            <p:nvPr/>
          </p:nvSpPr>
          <p:spPr>
            <a:xfrm>
              <a:off x="4228182" y="5861183"/>
              <a:ext cx="412292" cy="338554"/>
            </a:xfrm>
            <a:prstGeom prst="rect">
              <a:avLst/>
            </a:prstGeom>
            <a:noFill/>
          </p:spPr>
          <p:txBody>
            <a:bodyPr wrap="none" rtlCol="0" anchor="t" anchorCtr="0">
              <a:spAutoFit/>
            </a:bodyPr>
            <a:lstStyle/>
            <a:p>
              <a:pPr algn="ctr"/>
              <a:r>
                <a:rPr lang="en-GB" sz="1600" dirty="0" smtClean="0">
                  <a:solidFill>
                    <a:srgbClr val="4D4D4D"/>
                  </a:solidFill>
                  <a:latin typeface="Arial" panose="020B0604020202020204" pitchFamily="34" charset="0"/>
                  <a:cs typeface="Arial" panose="020B0604020202020204" pitchFamily="34" charset="0"/>
                </a:rPr>
                <a:t>48</a:t>
              </a:r>
              <a:endParaRPr lang="en-GB" sz="1600" dirty="0">
                <a:solidFill>
                  <a:srgbClr val="4D4D4D"/>
                </a:solidFill>
                <a:latin typeface="Arial" panose="020B0604020202020204" pitchFamily="34" charset="0"/>
                <a:cs typeface="Arial" panose="020B0604020202020204" pitchFamily="34" charset="0"/>
              </a:endParaRPr>
            </a:p>
          </p:txBody>
        </p:sp>
        <p:sp>
          <p:nvSpPr>
            <p:cNvPr id="39" name="TextBox 38"/>
            <p:cNvSpPr txBox="1"/>
            <p:nvPr/>
          </p:nvSpPr>
          <p:spPr>
            <a:xfrm>
              <a:off x="4957145" y="5861183"/>
              <a:ext cx="412292" cy="338554"/>
            </a:xfrm>
            <a:prstGeom prst="rect">
              <a:avLst/>
            </a:prstGeom>
            <a:noFill/>
          </p:spPr>
          <p:txBody>
            <a:bodyPr wrap="none" rtlCol="0" anchor="t" anchorCtr="0">
              <a:spAutoFit/>
            </a:bodyPr>
            <a:lstStyle/>
            <a:p>
              <a:pPr algn="ctr"/>
              <a:r>
                <a:rPr lang="en-GB" sz="1600" dirty="0" smtClean="0">
                  <a:solidFill>
                    <a:srgbClr val="4D4D4D"/>
                  </a:solidFill>
                  <a:latin typeface="Arial" panose="020B0604020202020204" pitchFamily="34" charset="0"/>
                  <a:cs typeface="Arial" panose="020B0604020202020204" pitchFamily="34" charset="0"/>
                </a:rPr>
                <a:t>60</a:t>
              </a:r>
              <a:endParaRPr lang="en-GB" sz="1600" dirty="0">
                <a:solidFill>
                  <a:srgbClr val="4D4D4D"/>
                </a:solidFill>
                <a:latin typeface="Arial" panose="020B0604020202020204" pitchFamily="34" charset="0"/>
                <a:cs typeface="Arial" panose="020B0604020202020204" pitchFamily="34" charset="0"/>
              </a:endParaRPr>
            </a:p>
          </p:txBody>
        </p:sp>
        <p:sp>
          <p:nvSpPr>
            <p:cNvPr id="40" name="TextBox 39"/>
            <p:cNvSpPr txBox="1"/>
            <p:nvPr/>
          </p:nvSpPr>
          <p:spPr>
            <a:xfrm>
              <a:off x="5646386" y="5861183"/>
              <a:ext cx="412292" cy="338554"/>
            </a:xfrm>
            <a:prstGeom prst="rect">
              <a:avLst/>
            </a:prstGeom>
            <a:noFill/>
          </p:spPr>
          <p:txBody>
            <a:bodyPr wrap="none" rtlCol="0" anchor="t" anchorCtr="0">
              <a:spAutoFit/>
            </a:bodyPr>
            <a:lstStyle/>
            <a:p>
              <a:pPr algn="ctr"/>
              <a:r>
                <a:rPr lang="en-GB" sz="1600" dirty="0" smtClean="0">
                  <a:solidFill>
                    <a:srgbClr val="4D4D4D"/>
                  </a:solidFill>
                  <a:latin typeface="Arial" panose="020B0604020202020204" pitchFamily="34" charset="0"/>
                  <a:cs typeface="Arial" panose="020B0604020202020204" pitchFamily="34" charset="0"/>
                </a:rPr>
                <a:t>72</a:t>
              </a:r>
              <a:endParaRPr lang="en-GB" sz="1600" dirty="0">
                <a:solidFill>
                  <a:srgbClr val="4D4D4D"/>
                </a:solidFill>
                <a:latin typeface="Arial" panose="020B0604020202020204" pitchFamily="34" charset="0"/>
                <a:cs typeface="Arial" panose="020B0604020202020204" pitchFamily="34" charset="0"/>
              </a:endParaRPr>
            </a:p>
          </p:txBody>
        </p:sp>
        <p:sp>
          <p:nvSpPr>
            <p:cNvPr id="41" name="TextBox 40"/>
            <p:cNvSpPr txBox="1"/>
            <p:nvPr/>
          </p:nvSpPr>
          <p:spPr>
            <a:xfrm>
              <a:off x="6401455" y="5861183"/>
              <a:ext cx="412292" cy="338554"/>
            </a:xfrm>
            <a:prstGeom prst="rect">
              <a:avLst/>
            </a:prstGeom>
            <a:noFill/>
          </p:spPr>
          <p:txBody>
            <a:bodyPr wrap="none" rtlCol="0" anchor="t" anchorCtr="0">
              <a:spAutoFit/>
            </a:bodyPr>
            <a:lstStyle/>
            <a:p>
              <a:pPr algn="ctr"/>
              <a:r>
                <a:rPr lang="en-GB" sz="1600" dirty="0" smtClean="0">
                  <a:solidFill>
                    <a:srgbClr val="4D4D4D"/>
                  </a:solidFill>
                  <a:latin typeface="Arial" panose="020B0604020202020204" pitchFamily="34" charset="0"/>
                  <a:cs typeface="Arial" panose="020B0604020202020204" pitchFamily="34" charset="0"/>
                </a:rPr>
                <a:t>84</a:t>
              </a:r>
              <a:endParaRPr lang="en-GB" sz="1600" dirty="0">
                <a:solidFill>
                  <a:srgbClr val="4D4D4D"/>
                </a:solidFill>
                <a:latin typeface="Arial" panose="020B0604020202020204" pitchFamily="34" charset="0"/>
                <a:cs typeface="Arial" panose="020B0604020202020204" pitchFamily="34" charset="0"/>
              </a:endParaRPr>
            </a:p>
          </p:txBody>
        </p:sp>
        <p:sp>
          <p:nvSpPr>
            <p:cNvPr id="42" name="TextBox 41"/>
            <p:cNvSpPr txBox="1"/>
            <p:nvPr/>
          </p:nvSpPr>
          <p:spPr>
            <a:xfrm>
              <a:off x="7127271" y="5861183"/>
              <a:ext cx="412292" cy="338554"/>
            </a:xfrm>
            <a:prstGeom prst="rect">
              <a:avLst/>
            </a:prstGeom>
            <a:noFill/>
          </p:spPr>
          <p:txBody>
            <a:bodyPr wrap="none" rtlCol="0" anchor="t" anchorCtr="0">
              <a:spAutoFit/>
            </a:bodyPr>
            <a:lstStyle/>
            <a:p>
              <a:pPr algn="ctr"/>
              <a:r>
                <a:rPr lang="en-GB" sz="1600" dirty="0" smtClean="0">
                  <a:solidFill>
                    <a:srgbClr val="4D4D4D"/>
                  </a:solidFill>
                  <a:latin typeface="Arial" panose="020B0604020202020204" pitchFamily="34" charset="0"/>
                  <a:cs typeface="Arial" panose="020B0604020202020204" pitchFamily="34" charset="0"/>
                </a:rPr>
                <a:t>96</a:t>
              </a:r>
              <a:endParaRPr lang="en-GB" sz="1600" dirty="0">
                <a:solidFill>
                  <a:srgbClr val="4D4D4D"/>
                </a:solidFill>
                <a:latin typeface="Arial" panose="020B0604020202020204" pitchFamily="34" charset="0"/>
                <a:cs typeface="Arial" panose="020B0604020202020204" pitchFamily="34" charset="0"/>
              </a:endParaRPr>
            </a:p>
          </p:txBody>
        </p:sp>
        <p:sp>
          <p:nvSpPr>
            <p:cNvPr id="43" name="Line 14"/>
            <p:cNvSpPr>
              <a:spLocks noChangeShapeType="1"/>
            </p:cNvSpPr>
            <p:nvPr/>
          </p:nvSpPr>
          <p:spPr bwMode="auto">
            <a:xfrm>
              <a:off x="8068093" y="5763027"/>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44" name="TextBox 43"/>
            <p:cNvSpPr txBox="1"/>
            <p:nvPr/>
          </p:nvSpPr>
          <p:spPr>
            <a:xfrm>
              <a:off x="7809480" y="5876799"/>
              <a:ext cx="541611" cy="347515"/>
            </a:xfrm>
            <a:prstGeom prst="rect">
              <a:avLst/>
            </a:prstGeom>
            <a:noFill/>
          </p:spPr>
          <p:txBody>
            <a:bodyPr wrap="none" rtlCol="0" anchor="t" anchorCtr="0">
              <a:spAutoFit/>
            </a:bodyPr>
            <a:lstStyle/>
            <a:p>
              <a:pPr algn="ctr"/>
              <a:r>
                <a:rPr lang="en-GB" sz="1600" dirty="0" smtClean="0">
                  <a:solidFill>
                    <a:srgbClr val="4D4D4D"/>
                  </a:solidFill>
                  <a:latin typeface="Arial" panose="020B0604020202020204" pitchFamily="34" charset="0"/>
                  <a:cs typeface="Arial" panose="020B0604020202020204" pitchFamily="34" charset="0"/>
                </a:rPr>
                <a:t>108</a:t>
              </a:r>
              <a:endParaRPr lang="en-GB" sz="1600" dirty="0">
                <a:solidFill>
                  <a:srgbClr val="4D4D4D"/>
                </a:solidFill>
                <a:latin typeface="Arial" panose="020B0604020202020204" pitchFamily="34" charset="0"/>
                <a:cs typeface="Arial" panose="020B0604020202020204" pitchFamily="34" charset="0"/>
              </a:endParaRPr>
            </a:p>
          </p:txBody>
        </p:sp>
        <p:sp>
          <p:nvSpPr>
            <p:cNvPr id="45" name="Freeform 2"/>
            <p:cNvSpPr>
              <a:spLocks/>
            </p:cNvSpPr>
            <p:nvPr/>
          </p:nvSpPr>
          <p:spPr bwMode="auto">
            <a:xfrm>
              <a:off x="1566209" y="2318067"/>
              <a:ext cx="6660000" cy="3164259"/>
            </a:xfrm>
            <a:custGeom>
              <a:avLst/>
              <a:gdLst>
                <a:gd name="T0" fmla="*/ 383 w 528"/>
                <a:gd name="T1" fmla="*/ 244 h 248"/>
                <a:gd name="T2" fmla="*/ 352 w 528"/>
                <a:gd name="T3" fmla="*/ 237 h 248"/>
                <a:gd name="T4" fmla="*/ 322 w 528"/>
                <a:gd name="T5" fmla="*/ 233 h 248"/>
                <a:gd name="T6" fmla="*/ 316 w 528"/>
                <a:gd name="T7" fmla="*/ 230 h 248"/>
                <a:gd name="T8" fmla="*/ 304 w 528"/>
                <a:gd name="T9" fmla="*/ 226 h 248"/>
                <a:gd name="T10" fmla="*/ 295 w 528"/>
                <a:gd name="T11" fmla="*/ 222 h 248"/>
                <a:gd name="T12" fmla="*/ 285 w 528"/>
                <a:gd name="T13" fmla="*/ 216 h 248"/>
                <a:gd name="T14" fmla="*/ 273 w 528"/>
                <a:gd name="T15" fmla="*/ 213 h 248"/>
                <a:gd name="T16" fmla="*/ 265 w 528"/>
                <a:gd name="T17" fmla="*/ 208 h 248"/>
                <a:gd name="T18" fmla="*/ 258 w 528"/>
                <a:gd name="T19" fmla="*/ 204 h 248"/>
                <a:gd name="T20" fmla="*/ 247 w 528"/>
                <a:gd name="T21" fmla="*/ 201 h 248"/>
                <a:gd name="T22" fmla="*/ 242 w 528"/>
                <a:gd name="T23" fmla="*/ 196 h 248"/>
                <a:gd name="T24" fmla="*/ 234 w 528"/>
                <a:gd name="T25" fmla="*/ 190 h 248"/>
                <a:gd name="T26" fmla="*/ 230 w 528"/>
                <a:gd name="T27" fmla="*/ 188 h 248"/>
                <a:gd name="T28" fmla="*/ 221 w 528"/>
                <a:gd name="T29" fmla="*/ 184 h 248"/>
                <a:gd name="T30" fmla="*/ 215 w 528"/>
                <a:gd name="T31" fmla="*/ 180 h 248"/>
                <a:gd name="T32" fmla="*/ 210 w 528"/>
                <a:gd name="T33" fmla="*/ 176 h 248"/>
                <a:gd name="T34" fmla="*/ 203 w 528"/>
                <a:gd name="T35" fmla="*/ 171 h 248"/>
                <a:gd name="T36" fmla="*/ 197 w 528"/>
                <a:gd name="T37" fmla="*/ 163 h 248"/>
                <a:gd name="T38" fmla="*/ 191 w 528"/>
                <a:gd name="T39" fmla="*/ 157 h 248"/>
                <a:gd name="T40" fmla="*/ 185 w 528"/>
                <a:gd name="T41" fmla="*/ 149 h 248"/>
                <a:gd name="T42" fmla="*/ 173 w 528"/>
                <a:gd name="T43" fmla="*/ 145 h 248"/>
                <a:gd name="T44" fmla="*/ 166 w 528"/>
                <a:gd name="T45" fmla="*/ 138 h 248"/>
                <a:gd name="T46" fmla="*/ 160 w 528"/>
                <a:gd name="T47" fmla="*/ 135 h 248"/>
                <a:gd name="T48" fmla="*/ 156 w 528"/>
                <a:gd name="T49" fmla="*/ 131 h 248"/>
                <a:gd name="T50" fmla="*/ 152 w 528"/>
                <a:gd name="T51" fmla="*/ 124 h 248"/>
                <a:gd name="T52" fmla="*/ 145 w 528"/>
                <a:gd name="T53" fmla="*/ 117 h 248"/>
                <a:gd name="T54" fmla="*/ 140 w 528"/>
                <a:gd name="T55" fmla="*/ 112 h 248"/>
                <a:gd name="T56" fmla="*/ 134 w 528"/>
                <a:gd name="T57" fmla="*/ 108 h 248"/>
                <a:gd name="T58" fmla="*/ 129 w 528"/>
                <a:gd name="T59" fmla="*/ 102 h 248"/>
                <a:gd name="T60" fmla="*/ 123 w 528"/>
                <a:gd name="T61" fmla="*/ 98 h 248"/>
                <a:gd name="T62" fmla="*/ 119 w 528"/>
                <a:gd name="T63" fmla="*/ 90 h 248"/>
                <a:gd name="T64" fmla="*/ 115 w 528"/>
                <a:gd name="T65" fmla="*/ 82 h 248"/>
                <a:gd name="T66" fmla="*/ 109 w 528"/>
                <a:gd name="T67" fmla="*/ 78 h 248"/>
                <a:gd name="T68" fmla="*/ 101 w 528"/>
                <a:gd name="T69" fmla="*/ 74 h 248"/>
                <a:gd name="T70" fmla="*/ 96 w 528"/>
                <a:gd name="T71" fmla="*/ 70 h 248"/>
                <a:gd name="T72" fmla="*/ 89 w 528"/>
                <a:gd name="T73" fmla="*/ 66 h 248"/>
                <a:gd name="T74" fmla="*/ 84 w 528"/>
                <a:gd name="T75" fmla="*/ 61 h 248"/>
                <a:gd name="T76" fmla="*/ 79 w 528"/>
                <a:gd name="T77" fmla="*/ 57 h 248"/>
                <a:gd name="T78" fmla="*/ 75 w 528"/>
                <a:gd name="T79" fmla="*/ 54 h 248"/>
                <a:gd name="T80" fmla="*/ 70 w 528"/>
                <a:gd name="T81" fmla="*/ 49 h 248"/>
                <a:gd name="T82" fmla="*/ 65 w 528"/>
                <a:gd name="T83" fmla="*/ 44 h 248"/>
                <a:gd name="T84" fmla="*/ 60 w 528"/>
                <a:gd name="T85" fmla="*/ 39 h 248"/>
                <a:gd name="T86" fmla="*/ 53 w 528"/>
                <a:gd name="T87" fmla="*/ 30 h 248"/>
                <a:gd name="T88" fmla="*/ 45 w 528"/>
                <a:gd name="T89" fmla="*/ 24 h 248"/>
                <a:gd name="T90" fmla="*/ 37 w 528"/>
                <a:gd name="T91" fmla="*/ 18 h 248"/>
                <a:gd name="T92" fmla="*/ 33 w 528"/>
                <a:gd name="T93" fmla="*/ 15 h 248"/>
                <a:gd name="T94" fmla="*/ 26 w 528"/>
                <a:gd name="T95" fmla="*/ 11 h 248"/>
                <a:gd name="T96" fmla="*/ 21 w 528"/>
                <a:gd name="T97" fmla="*/ 7 h 248"/>
                <a:gd name="T98" fmla="*/ 17 w 528"/>
                <a:gd name="T99" fmla="*/ 5 h 248"/>
                <a:gd name="T100" fmla="*/ 10 w 528"/>
                <a:gd name="T101" fmla="*/ 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248">
                  <a:moveTo>
                    <a:pt x="528" y="248"/>
                  </a:moveTo>
                  <a:lnTo>
                    <a:pt x="384" y="248"/>
                  </a:lnTo>
                  <a:lnTo>
                    <a:pt x="384" y="244"/>
                  </a:lnTo>
                  <a:lnTo>
                    <a:pt x="383" y="244"/>
                  </a:lnTo>
                  <a:lnTo>
                    <a:pt x="383" y="240"/>
                  </a:lnTo>
                  <a:lnTo>
                    <a:pt x="375" y="240"/>
                  </a:lnTo>
                  <a:lnTo>
                    <a:pt x="375" y="237"/>
                  </a:lnTo>
                  <a:lnTo>
                    <a:pt x="352" y="237"/>
                  </a:lnTo>
                  <a:lnTo>
                    <a:pt x="352" y="235"/>
                  </a:lnTo>
                  <a:lnTo>
                    <a:pt x="327" y="235"/>
                  </a:lnTo>
                  <a:lnTo>
                    <a:pt x="327" y="233"/>
                  </a:lnTo>
                  <a:lnTo>
                    <a:pt x="322" y="233"/>
                  </a:lnTo>
                  <a:lnTo>
                    <a:pt x="322" y="232"/>
                  </a:lnTo>
                  <a:lnTo>
                    <a:pt x="319" y="232"/>
                  </a:lnTo>
                  <a:lnTo>
                    <a:pt x="319" y="230"/>
                  </a:lnTo>
                  <a:lnTo>
                    <a:pt x="316" y="230"/>
                  </a:lnTo>
                  <a:cubicBezTo>
                    <a:pt x="316" y="230"/>
                    <a:pt x="317" y="228"/>
                    <a:pt x="316" y="228"/>
                  </a:cubicBezTo>
                  <a:cubicBezTo>
                    <a:pt x="315" y="228"/>
                    <a:pt x="310" y="228"/>
                    <a:pt x="310" y="228"/>
                  </a:cubicBezTo>
                  <a:lnTo>
                    <a:pt x="310" y="226"/>
                  </a:lnTo>
                  <a:lnTo>
                    <a:pt x="304" y="226"/>
                  </a:lnTo>
                  <a:lnTo>
                    <a:pt x="304" y="224"/>
                  </a:lnTo>
                  <a:lnTo>
                    <a:pt x="299" y="224"/>
                  </a:lnTo>
                  <a:lnTo>
                    <a:pt x="299" y="222"/>
                  </a:lnTo>
                  <a:lnTo>
                    <a:pt x="295" y="222"/>
                  </a:lnTo>
                  <a:lnTo>
                    <a:pt x="295" y="219"/>
                  </a:lnTo>
                  <a:lnTo>
                    <a:pt x="291" y="219"/>
                  </a:lnTo>
                  <a:lnTo>
                    <a:pt x="291" y="216"/>
                  </a:lnTo>
                  <a:lnTo>
                    <a:pt x="285" y="216"/>
                  </a:lnTo>
                  <a:lnTo>
                    <a:pt x="285" y="215"/>
                  </a:lnTo>
                  <a:lnTo>
                    <a:pt x="277" y="215"/>
                  </a:lnTo>
                  <a:lnTo>
                    <a:pt x="277" y="213"/>
                  </a:lnTo>
                  <a:lnTo>
                    <a:pt x="273" y="213"/>
                  </a:lnTo>
                  <a:lnTo>
                    <a:pt x="273" y="210"/>
                  </a:lnTo>
                  <a:lnTo>
                    <a:pt x="271" y="210"/>
                  </a:lnTo>
                  <a:lnTo>
                    <a:pt x="271" y="208"/>
                  </a:lnTo>
                  <a:lnTo>
                    <a:pt x="265" y="208"/>
                  </a:lnTo>
                  <a:lnTo>
                    <a:pt x="265" y="205"/>
                  </a:lnTo>
                  <a:lnTo>
                    <a:pt x="261" y="205"/>
                  </a:lnTo>
                  <a:lnTo>
                    <a:pt x="261" y="204"/>
                  </a:lnTo>
                  <a:lnTo>
                    <a:pt x="258" y="204"/>
                  </a:lnTo>
                  <a:lnTo>
                    <a:pt x="258" y="202"/>
                  </a:lnTo>
                  <a:lnTo>
                    <a:pt x="253" y="202"/>
                  </a:lnTo>
                  <a:lnTo>
                    <a:pt x="253" y="201"/>
                  </a:lnTo>
                  <a:lnTo>
                    <a:pt x="247" y="201"/>
                  </a:lnTo>
                  <a:lnTo>
                    <a:pt x="247" y="198"/>
                  </a:lnTo>
                  <a:lnTo>
                    <a:pt x="244" y="198"/>
                  </a:lnTo>
                  <a:lnTo>
                    <a:pt x="244" y="196"/>
                  </a:lnTo>
                  <a:lnTo>
                    <a:pt x="242" y="196"/>
                  </a:lnTo>
                  <a:lnTo>
                    <a:pt x="237" y="196"/>
                  </a:lnTo>
                  <a:lnTo>
                    <a:pt x="237" y="193"/>
                  </a:lnTo>
                  <a:lnTo>
                    <a:pt x="234" y="193"/>
                  </a:lnTo>
                  <a:lnTo>
                    <a:pt x="234" y="190"/>
                  </a:lnTo>
                  <a:lnTo>
                    <a:pt x="233" y="190"/>
                  </a:lnTo>
                  <a:lnTo>
                    <a:pt x="233" y="189"/>
                  </a:lnTo>
                  <a:lnTo>
                    <a:pt x="230" y="189"/>
                  </a:lnTo>
                  <a:lnTo>
                    <a:pt x="230" y="188"/>
                  </a:lnTo>
                  <a:lnTo>
                    <a:pt x="226" y="188"/>
                  </a:lnTo>
                  <a:lnTo>
                    <a:pt x="226" y="186"/>
                  </a:lnTo>
                  <a:lnTo>
                    <a:pt x="221" y="186"/>
                  </a:lnTo>
                  <a:lnTo>
                    <a:pt x="221" y="184"/>
                  </a:lnTo>
                  <a:lnTo>
                    <a:pt x="218" y="184"/>
                  </a:lnTo>
                  <a:lnTo>
                    <a:pt x="218" y="182"/>
                  </a:lnTo>
                  <a:lnTo>
                    <a:pt x="215" y="182"/>
                  </a:lnTo>
                  <a:lnTo>
                    <a:pt x="215" y="180"/>
                  </a:lnTo>
                  <a:lnTo>
                    <a:pt x="213" y="180"/>
                  </a:lnTo>
                  <a:lnTo>
                    <a:pt x="213" y="178"/>
                  </a:lnTo>
                  <a:lnTo>
                    <a:pt x="210" y="178"/>
                  </a:lnTo>
                  <a:lnTo>
                    <a:pt x="210" y="176"/>
                  </a:lnTo>
                  <a:lnTo>
                    <a:pt x="206" y="176"/>
                  </a:lnTo>
                  <a:lnTo>
                    <a:pt x="206" y="173"/>
                  </a:lnTo>
                  <a:lnTo>
                    <a:pt x="203" y="173"/>
                  </a:lnTo>
                  <a:lnTo>
                    <a:pt x="203" y="171"/>
                  </a:lnTo>
                  <a:lnTo>
                    <a:pt x="201" y="171"/>
                  </a:lnTo>
                  <a:lnTo>
                    <a:pt x="201" y="167"/>
                  </a:lnTo>
                  <a:lnTo>
                    <a:pt x="197" y="167"/>
                  </a:lnTo>
                  <a:lnTo>
                    <a:pt x="197" y="163"/>
                  </a:lnTo>
                  <a:lnTo>
                    <a:pt x="194" y="163"/>
                  </a:lnTo>
                  <a:lnTo>
                    <a:pt x="194" y="159"/>
                  </a:lnTo>
                  <a:lnTo>
                    <a:pt x="191" y="159"/>
                  </a:lnTo>
                  <a:lnTo>
                    <a:pt x="191" y="157"/>
                  </a:lnTo>
                  <a:lnTo>
                    <a:pt x="188" y="157"/>
                  </a:lnTo>
                  <a:lnTo>
                    <a:pt x="188" y="154"/>
                  </a:lnTo>
                  <a:lnTo>
                    <a:pt x="185" y="154"/>
                  </a:lnTo>
                  <a:lnTo>
                    <a:pt x="185" y="149"/>
                  </a:lnTo>
                  <a:lnTo>
                    <a:pt x="176" y="149"/>
                  </a:lnTo>
                  <a:lnTo>
                    <a:pt x="176" y="147"/>
                  </a:lnTo>
                  <a:lnTo>
                    <a:pt x="173" y="147"/>
                  </a:lnTo>
                  <a:lnTo>
                    <a:pt x="173" y="145"/>
                  </a:lnTo>
                  <a:lnTo>
                    <a:pt x="170" y="145"/>
                  </a:lnTo>
                  <a:lnTo>
                    <a:pt x="170" y="143"/>
                  </a:lnTo>
                  <a:lnTo>
                    <a:pt x="166" y="143"/>
                  </a:lnTo>
                  <a:lnTo>
                    <a:pt x="166" y="138"/>
                  </a:lnTo>
                  <a:lnTo>
                    <a:pt x="163" y="138"/>
                  </a:lnTo>
                  <a:lnTo>
                    <a:pt x="163" y="135"/>
                  </a:lnTo>
                  <a:lnTo>
                    <a:pt x="160" y="135"/>
                  </a:lnTo>
                  <a:lnTo>
                    <a:pt x="160" y="135"/>
                  </a:lnTo>
                  <a:lnTo>
                    <a:pt x="158" y="135"/>
                  </a:lnTo>
                  <a:lnTo>
                    <a:pt x="158" y="133"/>
                  </a:lnTo>
                  <a:lnTo>
                    <a:pt x="156" y="133"/>
                  </a:lnTo>
                  <a:lnTo>
                    <a:pt x="156" y="131"/>
                  </a:lnTo>
                  <a:lnTo>
                    <a:pt x="154" y="131"/>
                  </a:lnTo>
                  <a:lnTo>
                    <a:pt x="154" y="127"/>
                  </a:lnTo>
                  <a:lnTo>
                    <a:pt x="152" y="127"/>
                  </a:lnTo>
                  <a:lnTo>
                    <a:pt x="152" y="124"/>
                  </a:lnTo>
                  <a:lnTo>
                    <a:pt x="149" y="124"/>
                  </a:lnTo>
                  <a:lnTo>
                    <a:pt x="149" y="122"/>
                  </a:lnTo>
                  <a:lnTo>
                    <a:pt x="145" y="122"/>
                  </a:lnTo>
                  <a:lnTo>
                    <a:pt x="145" y="117"/>
                  </a:lnTo>
                  <a:lnTo>
                    <a:pt x="143" y="117"/>
                  </a:lnTo>
                  <a:lnTo>
                    <a:pt x="143" y="115"/>
                  </a:lnTo>
                  <a:lnTo>
                    <a:pt x="140" y="115"/>
                  </a:lnTo>
                  <a:cubicBezTo>
                    <a:pt x="140" y="115"/>
                    <a:pt x="141" y="112"/>
                    <a:pt x="140" y="112"/>
                  </a:cubicBezTo>
                  <a:cubicBezTo>
                    <a:pt x="139" y="112"/>
                    <a:pt x="136" y="112"/>
                    <a:pt x="136" y="112"/>
                  </a:cubicBezTo>
                  <a:lnTo>
                    <a:pt x="136" y="109"/>
                  </a:lnTo>
                  <a:lnTo>
                    <a:pt x="134" y="109"/>
                  </a:lnTo>
                  <a:lnTo>
                    <a:pt x="134" y="108"/>
                  </a:lnTo>
                  <a:lnTo>
                    <a:pt x="131" y="108"/>
                  </a:lnTo>
                  <a:lnTo>
                    <a:pt x="131" y="105"/>
                  </a:lnTo>
                  <a:lnTo>
                    <a:pt x="129" y="105"/>
                  </a:lnTo>
                  <a:lnTo>
                    <a:pt x="129" y="102"/>
                  </a:lnTo>
                  <a:lnTo>
                    <a:pt x="126" y="102"/>
                  </a:lnTo>
                  <a:lnTo>
                    <a:pt x="126" y="100"/>
                  </a:lnTo>
                  <a:lnTo>
                    <a:pt x="123" y="100"/>
                  </a:lnTo>
                  <a:lnTo>
                    <a:pt x="123" y="98"/>
                  </a:lnTo>
                  <a:lnTo>
                    <a:pt x="121" y="98"/>
                  </a:lnTo>
                  <a:lnTo>
                    <a:pt x="121" y="94"/>
                  </a:lnTo>
                  <a:lnTo>
                    <a:pt x="119" y="94"/>
                  </a:lnTo>
                  <a:lnTo>
                    <a:pt x="119" y="90"/>
                  </a:lnTo>
                  <a:lnTo>
                    <a:pt x="117" y="90"/>
                  </a:lnTo>
                  <a:lnTo>
                    <a:pt x="117" y="86"/>
                  </a:lnTo>
                  <a:lnTo>
                    <a:pt x="115" y="86"/>
                  </a:lnTo>
                  <a:lnTo>
                    <a:pt x="115" y="82"/>
                  </a:lnTo>
                  <a:lnTo>
                    <a:pt x="112" y="82"/>
                  </a:lnTo>
                  <a:lnTo>
                    <a:pt x="112" y="80"/>
                  </a:lnTo>
                  <a:lnTo>
                    <a:pt x="109" y="80"/>
                  </a:lnTo>
                  <a:lnTo>
                    <a:pt x="109" y="78"/>
                  </a:lnTo>
                  <a:lnTo>
                    <a:pt x="106" y="78"/>
                  </a:lnTo>
                  <a:cubicBezTo>
                    <a:pt x="106" y="78"/>
                    <a:pt x="107" y="76"/>
                    <a:pt x="106" y="76"/>
                  </a:cubicBezTo>
                  <a:cubicBezTo>
                    <a:pt x="105" y="76"/>
                    <a:pt x="101" y="76"/>
                    <a:pt x="101" y="76"/>
                  </a:cubicBezTo>
                  <a:lnTo>
                    <a:pt x="101" y="74"/>
                  </a:lnTo>
                  <a:lnTo>
                    <a:pt x="98" y="74"/>
                  </a:lnTo>
                  <a:lnTo>
                    <a:pt x="98" y="72"/>
                  </a:lnTo>
                  <a:lnTo>
                    <a:pt x="96" y="72"/>
                  </a:lnTo>
                  <a:lnTo>
                    <a:pt x="96" y="70"/>
                  </a:lnTo>
                  <a:lnTo>
                    <a:pt x="93" y="70"/>
                  </a:lnTo>
                  <a:lnTo>
                    <a:pt x="93" y="68"/>
                  </a:lnTo>
                  <a:lnTo>
                    <a:pt x="89" y="68"/>
                  </a:lnTo>
                  <a:lnTo>
                    <a:pt x="89" y="66"/>
                  </a:lnTo>
                  <a:lnTo>
                    <a:pt x="86" y="66"/>
                  </a:lnTo>
                  <a:lnTo>
                    <a:pt x="86" y="64"/>
                  </a:lnTo>
                  <a:lnTo>
                    <a:pt x="84" y="64"/>
                  </a:lnTo>
                  <a:lnTo>
                    <a:pt x="84" y="61"/>
                  </a:lnTo>
                  <a:lnTo>
                    <a:pt x="81" y="61"/>
                  </a:lnTo>
                  <a:lnTo>
                    <a:pt x="81" y="58"/>
                  </a:lnTo>
                  <a:lnTo>
                    <a:pt x="79" y="58"/>
                  </a:lnTo>
                  <a:lnTo>
                    <a:pt x="79" y="57"/>
                  </a:lnTo>
                  <a:lnTo>
                    <a:pt x="77" y="57"/>
                  </a:lnTo>
                  <a:lnTo>
                    <a:pt x="77" y="55"/>
                  </a:lnTo>
                  <a:lnTo>
                    <a:pt x="75" y="55"/>
                  </a:lnTo>
                  <a:lnTo>
                    <a:pt x="75" y="54"/>
                  </a:lnTo>
                  <a:lnTo>
                    <a:pt x="72" y="54"/>
                  </a:lnTo>
                  <a:lnTo>
                    <a:pt x="72" y="51"/>
                  </a:lnTo>
                  <a:lnTo>
                    <a:pt x="70" y="51"/>
                  </a:lnTo>
                  <a:lnTo>
                    <a:pt x="70" y="49"/>
                  </a:lnTo>
                  <a:lnTo>
                    <a:pt x="68" y="49"/>
                  </a:lnTo>
                  <a:lnTo>
                    <a:pt x="68" y="47"/>
                  </a:lnTo>
                  <a:lnTo>
                    <a:pt x="65" y="47"/>
                  </a:lnTo>
                  <a:lnTo>
                    <a:pt x="65" y="44"/>
                  </a:lnTo>
                  <a:lnTo>
                    <a:pt x="63" y="44"/>
                  </a:lnTo>
                  <a:lnTo>
                    <a:pt x="63" y="42"/>
                  </a:lnTo>
                  <a:lnTo>
                    <a:pt x="60" y="42"/>
                  </a:lnTo>
                  <a:lnTo>
                    <a:pt x="60" y="39"/>
                  </a:lnTo>
                  <a:lnTo>
                    <a:pt x="57" y="39"/>
                  </a:lnTo>
                  <a:lnTo>
                    <a:pt x="57" y="35"/>
                  </a:lnTo>
                  <a:lnTo>
                    <a:pt x="53" y="35"/>
                  </a:lnTo>
                  <a:lnTo>
                    <a:pt x="53" y="30"/>
                  </a:lnTo>
                  <a:lnTo>
                    <a:pt x="49" y="30"/>
                  </a:lnTo>
                  <a:lnTo>
                    <a:pt x="49" y="27"/>
                  </a:lnTo>
                  <a:lnTo>
                    <a:pt x="45" y="27"/>
                  </a:lnTo>
                  <a:lnTo>
                    <a:pt x="45" y="24"/>
                  </a:lnTo>
                  <a:lnTo>
                    <a:pt x="42" y="24"/>
                  </a:lnTo>
                  <a:lnTo>
                    <a:pt x="42" y="20"/>
                  </a:lnTo>
                  <a:lnTo>
                    <a:pt x="37" y="20"/>
                  </a:lnTo>
                  <a:lnTo>
                    <a:pt x="37" y="18"/>
                  </a:lnTo>
                  <a:lnTo>
                    <a:pt x="34" y="18"/>
                  </a:lnTo>
                  <a:lnTo>
                    <a:pt x="34" y="17"/>
                  </a:lnTo>
                  <a:lnTo>
                    <a:pt x="33" y="17"/>
                  </a:lnTo>
                  <a:lnTo>
                    <a:pt x="33" y="15"/>
                  </a:lnTo>
                  <a:lnTo>
                    <a:pt x="28" y="15"/>
                  </a:lnTo>
                  <a:lnTo>
                    <a:pt x="28" y="13"/>
                  </a:lnTo>
                  <a:lnTo>
                    <a:pt x="26" y="13"/>
                  </a:lnTo>
                  <a:lnTo>
                    <a:pt x="26" y="11"/>
                  </a:lnTo>
                  <a:lnTo>
                    <a:pt x="22" y="11"/>
                  </a:lnTo>
                  <a:lnTo>
                    <a:pt x="22" y="9"/>
                  </a:lnTo>
                  <a:lnTo>
                    <a:pt x="21" y="9"/>
                  </a:lnTo>
                  <a:lnTo>
                    <a:pt x="21" y="7"/>
                  </a:lnTo>
                  <a:lnTo>
                    <a:pt x="19" y="7"/>
                  </a:lnTo>
                  <a:lnTo>
                    <a:pt x="19" y="6"/>
                  </a:lnTo>
                  <a:lnTo>
                    <a:pt x="17" y="6"/>
                  </a:lnTo>
                  <a:lnTo>
                    <a:pt x="17" y="5"/>
                  </a:lnTo>
                  <a:lnTo>
                    <a:pt x="14" y="5"/>
                  </a:lnTo>
                  <a:lnTo>
                    <a:pt x="14" y="3"/>
                  </a:lnTo>
                  <a:lnTo>
                    <a:pt x="10" y="3"/>
                  </a:lnTo>
                  <a:lnTo>
                    <a:pt x="10" y="2"/>
                  </a:lnTo>
                  <a:lnTo>
                    <a:pt x="8" y="2"/>
                  </a:lnTo>
                  <a:lnTo>
                    <a:pt x="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Freeform 3"/>
            <p:cNvSpPr>
              <a:spLocks/>
            </p:cNvSpPr>
            <p:nvPr/>
          </p:nvSpPr>
          <p:spPr bwMode="auto">
            <a:xfrm>
              <a:off x="1566209" y="2318067"/>
              <a:ext cx="4931932" cy="3444959"/>
            </a:xfrm>
            <a:custGeom>
              <a:avLst/>
              <a:gdLst>
                <a:gd name="T0" fmla="*/ 333 w 391"/>
                <a:gd name="T1" fmla="*/ 248 h 270"/>
                <a:gd name="T2" fmla="*/ 310 w 391"/>
                <a:gd name="T3" fmla="*/ 239 h 270"/>
                <a:gd name="T4" fmla="*/ 277 w 391"/>
                <a:gd name="T5" fmla="*/ 237 h 270"/>
                <a:gd name="T6" fmla="*/ 266 w 391"/>
                <a:gd name="T7" fmla="*/ 233 h 270"/>
                <a:gd name="T8" fmla="*/ 253 w 391"/>
                <a:gd name="T9" fmla="*/ 231 h 270"/>
                <a:gd name="T10" fmla="*/ 248 w 391"/>
                <a:gd name="T11" fmla="*/ 228 h 270"/>
                <a:gd name="T12" fmla="*/ 230 w 391"/>
                <a:gd name="T13" fmla="*/ 226 h 270"/>
                <a:gd name="T14" fmla="*/ 222 w 391"/>
                <a:gd name="T15" fmla="*/ 224 h 270"/>
                <a:gd name="T16" fmla="*/ 213 w 391"/>
                <a:gd name="T17" fmla="*/ 221 h 270"/>
                <a:gd name="T18" fmla="*/ 211 w 391"/>
                <a:gd name="T19" fmla="*/ 217 h 270"/>
                <a:gd name="T20" fmla="*/ 206 w 391"/>
                <a:gd name="T21" fmla="*/ 214 h 270"/>
                <a:gd name="T22" fmla="*/ 204 w 391"/>
                <a:gd name="T23" fmla="*/ 211 h 270"/>
                <a:gd name="T24" fmla="*/ 199 w 391"/>
                <a:gd name="T25" fmla="*/ 209 h 270"/>
                <a:gd name="T26" fmla="*/ 191 w 391"/>
                <a:gd name="T27" fmla="*/ 205 h 270"/>
                <a:gd name="T28" fmla="*/ 183 w 391"/>
                <a:gd name="T29" fmla="*/ 202 h 270"/>
                <a:gd name="T30" fmla="*/ 180 w 391"/>
                <a:gd name="T31" fmla="*/ 198 h 270"/>
                <a:gd name="T32" fmla="*/ 175 w 391"/>
                <a:gd name="T33" fmla="*/ 195 h 270"/>
                <a:gd name="T34" fmla="*/ 170 w 391"/>
                <a:gd name="T35" fmla="*/ 190 h 270"/>
                <a:gd name="T36" fmla="*/ 165 w 391"/>
                <a:gd name="T37" fmla="*/ 187 h 270"/>
                <a:gd name="T38" fmla="*/ 156 w 391"/>
                <a:gd name="T39" fmla="*/ 184 h 270"/>
                <a:gd name="T40" fmla="*/ 154 w 391"/>
                <a:gd name="T41" fmla="*/ 178 h 270"/>
                <a:gd name="T42" fmla="*/ 149 w 391"/>
                <a:gd name="T43" fmla="*/ 176 h 270"/>
                <a:gd name="T44" fmla="*/ 147 w 391"/>
                <a:gd name="T45" fmla="*/ 174 h 270"/>
                <a:gd name="T46" fmla="*/ 141 w 391"/>
                <a:gd name="T47" fmla="*/ 172 h 270"/>
                <a:gd name="T48" fmla="*/ 140 w 391"/>
                <a:gd name="T49" fmla="*/ 167 h 270"/>
                <a:gd name="T50" fmla="*/ 133 w 391"/>
                <a:gd name="T51" fmla="*/ 164 h 270"/>
                <a:gd name="T52" fmla="*/ 130 w 391"/>
                <a:gd name="T53" fmla="*/ 161 h 270"/>
                <a:gd name="T54" fmla="*/ 123 w 391"/>
                <a:gd name="T55" fmla="*/ 159 h 270"/>
                <a:gd name="T56" fmla="*/ 120 w 391"/>
                <a:gd name="T57" fmla="*/ 155 h 270"/>
                <a:gd name="T58" fmla="*/ 114 w 391"/>
                <a:gd name="T59" fmla="*/ 152 h 270"/>
                <a:gd name="T60" fmla="*/ 110 w 391"/>
                <a:gd name="T61" fmla="*/ 148 h 270"/>
                <a:gd name="T62" fmla="*/ 107 w 391"/>
                <a:gd name="T63" fmla="*/ 145 h 270"/>
                <a:gd name="T64" fmla="*/ 101 w 391"/>
                <a:gd name="T65" fmla="*/ 139 h 270"/>
                <a:gd name="T66" fmla="*/ 93 w 391"/>
                <a:gd name="T67" fmla="*/ 136 h 270"/>
                <a:gd name="T68" fmla="*/ 91 w 391"/>
                <a:gd name="T69" fmla="*/ 132 h 270"/>
                <a:gd name="T70" fmla="*/ 86 w 391"/>
                <a:gd name="T71" fmla="*/ 130 h 270"/>
                <a:gd name="T72" fmla="*/ 83 w 391"/>
                <a:gd name="T73" fmla="*/ 123 h 270"/>
                <a:gd name="T74" fmla="*/ 79 w 391"/>
                <a:gd name="T75" fmla="*/ 118 h 270"/>
                <a:gd name="T76" fmla="*/ 78 w 391"/>
                <a:gd name="T77" fmla="*/ 112 h 270"/>
                <a:gd name="T78" fmla="*/ 75 w 391"/>
                <a:gd name="T79" fmla="*/ 108 h 270"/>
                <a:gd name="T80" fmla="*/ 73 w 391"/>
                <a:gd name="T81" fmla="*/ 102 h 270"/>
                <a:gd name="T82" fmla="*/ 67 w 391"/>
                <a:gd name="T83" fmla="*/ 100 h 270"/>
                <a:gd name="T84" fmla="*/ 65 w 391"/>
                <a:gd name="T85" fmla="*/ 94 h 270"/>
                <a:gd name="T86" fmla="*/ 61 w 391"/>
                <a:gd name="T87" fmla="*/ 89 h 270"/>
                <a:gd name="T88" fmla="*/ 60 w 391"/>
                <a:gd name="T89" fmla="*/ 80 h 270"/>
                <a:gd name="T90" fmla="*/ 56 w 391"/>
                <a:gd name="T91" fmla="*/ 76 h 270"/>
                <a:gd name="T92" fmla="*/ 54 w 391"/>
                <a:gd name="T93" fmla="*/ 70 h 270"/>
                <a:gd name="T94" fmla="*/ 50 w 391"/>
                <a:gd name="T95" fmla="*/ 64 h 270"/>
                <a:gd name="T96" fmla="*/ 47 w 391"/>
                <a:gd name="T97" fmla="*/ 52 h 270"/>
                <a:gd name="T98" fmla="*/ 42 w 391"/>
                <a:gd name="T99" fmla="*/ 50 h 270"/>
                <a:gd name="T100" fmla="*/ 40 w 391"/>
                <a:gd name="T101" fmla="*/ 46 h 270"/>
                <a:gd name="T102" fmla="*/ 35 w 391"/>
                <a:gd name="T103" fmla="*/ 42 h 270"/>
                <a:gd name="T104" fmla="*/ 33 w 391"/>
                <a:gd name="T105" fmla="*/ 36 h 270"/>
                <a:gd name="T106" fmla="*/ 30 w 391"/>
                <a:gd name="T107" fmla="*/ 32 h 270"/>
                <a:gd name="T108" fmla="*/ 29 w 391"/>
                <a:gd name="T109" fmla="*/ 29 h 270"/>
                <a:gd name="T110" fmla="*/ 26 w 391"/>
                <a:gd name="T111" fmla="*/ 22 h 270"/>
                <a:gd name="T112" fmla="*/ 19 w 391"/>
                <a:gd name="T113" fmla="*/ 20 h 270"/>
                <a:gd name="T114" fmla="*/ 16 w 391"/>
                <a:gd name="T115" fmla="*/ 15 h 270"/>
                <a:gd name="T116" fmla="*/ 13 w 391"/>
                <a:gd name="T117" fmla="*/ 11 h 270"/>
                <a:gd name="T118" fmla="*/ 11 w 391"/>
                <a:gd name="T119" fmla="*/ 6 h 270"/>
                <a:gd name="T120" fmla="*/ 6 w 391"/>
                <a:gd name="T121" fmla="*/ 4 h 270"/>
                <a:gd name="T122" fmla="*/ 4 w 391"/>
                <a:gd name="T12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 h="270">
                  <a:moveTo>
                    <a:pt x="391" y="270"/>
                  </a:moveTo>
                  <a:lnTo>
                    <a:pt x="391" y="248"/>
                  </a:lnTo>
                  <a:lnTo>
                    <a:pt x="333" y="248"/>
                  </a:lnTo>
                  <a:lnTo>
                    <a:pt x="333" y="242"/>
                  </a:lnTo>
                  <a:lnTo>
                    <a:pt x="310" y="242"/>
                  </a:lnTo>
                  <a:lnTo>
                    <a:pt x="310" y="239"/>
                  </a:lnTo>
                  <a:lnTo>
                    <a:pt x="302" y="239"/>
                  </a:lnTo>
                  <a:lnTo>
                    <a:pt x="302" y="237"/>
                  </a:lnTo>
                  <a:lnTo>
                    <a:pt x="277" y="237"/>
                  </a:lnTo>
                  <a:lnTo>
                    <a:pt x="277" y="235"/>
                  </a:lnTo>
                  <a:lnTo>
                    <a:pt x="266" y="235"/>
                  </a:lnTo>
                  <a:lnTo>
                    <a:pt x="266" y="233"/>
                  </a:lnTo>
                  <a:lnTo>
                    <a:pt x="260" y="233"/>
                  </a:lnTo>
                  <a:lnTo>
                    <a:pt x="260" y="231"/>
                  </a:lnTo>
                  <a:lnTo>
                    <a:pt x="253" y="231"/>
                  </a:lnTo>
                  <a:lnTo>
                    <a:pt x="253" y="230"/>
                  </a:lnTo>
                  <a:lnTo>
                    <a:pt x="248" y="230"/>
                  </a:lnTo>
                  <a:lnTo>
                    <a:pt x="248" y="228"/>
                  </a:lnTo>
                  <a:lnTo>
                    <a:pt x="232" y="228"/>
                  </a:lnTo>
                  <a:lnTo>
                    <a:pt x="232" y="226"/>
                  </a:lnTo>
                  <a:lnTo>
                    <a:pt x="230" y="226"/>
                  </a:lnTo>
                  <a:lnTo>
                    <a:pt x="230" y="225"/>
                  </a:lnTo>
                  <a:lnTo>
                    <a:pt x="222" y="225"/>
                  </a:lnTo>
                  <a:lnTo>
                    <a:pt x="222" y="224"/>
                  </a:lnTo>
                  <a:lnTo>
                    <a:pt x="219" y="224"/>
                  </a:lnTo>
                  <a:lnTo>
                    <a:pt x="219" y="221"/>
                  </a:lnTo>
                  <a:lnTo>
                    <a:pt x="213" y="221"/>
                  </a:lnTo>
                  <a:lnTo>
                    <a:pt x="213" y="219"/>
                  </a:lnTo>
                  <a:lnTo>
                    <a:pt x="211" y="219"/>
                  </a:lnTo>
                  <a:lnTo>
                    <a:pt x="211" y="217"/>
                  </a:lnTo>
                  <a:lnTo>
                    <a:pt x="209" y="217"/>
                  </a:lnTo>
                  <a:lnTo>
                    <a:pt x="209" y="214"/>
                  </a:lnTo>
                  <a:lnTo>
                    <a:pt x="206" y="214"/>
                  </a:lnTo>
                  <a:lnTo>
                    <a:pt x="206" y="212"/>
                  </a:lnTo>
                  <a:lnTo>
                    <a:pt x="204" y="212"/>
                  </a:lnTo>
                  <a:lnTo>
                    <a:pt x="204" y="211"/>
                  </a:lnTo>
                  <a:lnTo>
                    <a:pt x="200" y="211"/>
                  </a:lnTo>
                  <a:lnTo>
                    <a:pt x="200" y="209"/>
                  </a:lnTo>
                  <a:lnTo>
                    <a:pt x="199" y="209"/>
                  </a:lnTo>
                  <a:lnTo>
                    <a:pt x="199" y="208"/>
                  </a:lnTo>
                  <a:lnTo>
                    <a:pt x="191" y="208"/>
                  </a:lnTo>
                  <a:lnTo>
                    <a:pt x="191" y="205"/>
                  </a:lnTo>
                  <a:lnTo>
                    <a:pt x="187" y="205"/>
                  </a:lnTo>
                  <a:lnTo>
                    <a:pt x="187" y="202"/>
                  </a:lnTo>
                  <a:lnTo>
                    <a:pt x="183" y="202"/>
                  </a:lnTo>
                  <a:lnTo>
                    <a:pt x="183" y="201"/>
                  </a:lnTo>
                  <a:lnTo>
                    <a:pt x="180" y="201"/>
                  </a:lnTo>
                  <a:lnTo>
                    <a:pt x="180" y="198"/>
                  </a:lnTo>
                  <a:lnTo>
                    <a:pt x="177" y="198"/>
                  </a:lnTo>
                  <a:lnTo>
                    <a:pt x="177" y="195"/>
                  </a:lnTo>
                  <a:lnTo>
                    <a:pt x="175" y="195"/>
                  </a:lnTo>
                  <a:lnTo>
                    <a:pt x="175" y="193"/>
                  </a:lnTo>
                  <a:lnTo>
                    <a:pt x="170" y="193"/>
                  </a:lnTo>
                  <a:lnTo>
                    <a:pt x="170" y="190"/>
                  </a:lnTo>
                  <a:lnTo>
                    <a:pt x="167" y="190"/>
                  </a:lnTo>
                  <a:lnTo>
                    <a:pt x="167" y="187"/>
                  </a:lnTo>
                  <a:lnTo>
                    <a:pt x="165" y="187"/>
                  </a:lnTo>
                  <a:lnTo>
                    <a:pt x="165" y="184"/>
                  </a:lnTo>
                  <a:lnTo>
                    <a:pt x="158" y="184"/>
                  </a:lnTo>
                  <a:lnTo>
                    <a:pt x="156" y="184"/>
                  </a:lnTo>
                  <a:lnTo>
                    <a:pt x="156" y="181"/>
                  </a:lnTo>
                  <a:lnTo>
                    <a:pt x="154" y="181"/>
                  </a:lnTo>
                  <a:lnTo>
                    <a:pt x="154" y="178"/>
                  </a:lnTo>
                  <a:lnTo>
                    <a:pt x="152" y="178"/>
                  </a:lnTo>
                  <a:lnTo>
                    <a:pt x="152" y="176"/>
                  </a:lnTo>
                  <a:lnTo>
                    <a:pt x="149" y="176"/>
                  </a:lnTo>
                  <a:lnTo>
                    <a:pt x="149" y="175"/>
                  </a:lnTo>
                  <a:lnTo>
                    <a:pt x="147" y="175"/>
                  </a:lnTo>
                  <a:lnTo>
                    <a:pt x="147" y="174"/>
                  </a:lnTo>
                  <a:lnTo>
                    <a:pt x="144" y="174"/>
                  </a:lnTo>
                  <a:lnTo>
                    <a:pt x="144" y="172"/>
                  </a:lnTo>
                  <a:lnTo>
                    <a:pt x="141" y="172"/>
                  </a:lnTo>
                  <a:lnTo>
                    <a:pt x="141" y="170"/>
                  </a:lnTo>
                  <a:lnTo>
                    <a:pt x="140" y="170"/>
                  </a:lnTo>
                  <a:lnTo>
                    <a:pt x="140" y="167"/>
                  </a:lnTo>
                  <a:lnTo>
                    <a:pt x="138" y="167"/>
                  </a:lnTo>
                  <a:lnTo>
                    <a:pt x="138" y="164"/>
                  </a:lnTo>
                  <a:lnTo>
                    <a:pt x="133" y="164"/>
                  </a:lnTo>
                  <a:lnTo>
                    <a:pt x="133" y="162"/>
                  </a:lnTo>
                  <a:lnTo>
                    <a:pt x="130" y="162"/>
                  </a:lnTo>
                  <a:lnTo>
                    <a:pt x="130" y="161"/>
                  </a:lnTo>
                  <a:lnTo>
                    <a:pt x="127" y="161"/>
                  </a:lnTo>
                  <a:cubicBezTo>
                    <a:pt x="127" y="161"/>
                    <a:pt x="128" y="159"/>
                    <a:pt x="127" y="159"/>
                  </a:cubicBezTo>
                  <a:cubicBezTo>
                    <a:pt x="126" y="159"/>
                    <a:pt x="123" y="159"/>
                    <a:pt x="123" y="159"/>
                  </a:cubicBezTo>
                  <a:cubicBezTo>
                    <a:pt x="123" y="159"/>
                    <a:pt x="123" y="158"/>
                    <a:pt x="123" y="158"/>
                  </a:cubicBezTo>
                  <a:cubicBezTo>
                    <a:pt x="122" y="158"/>
                    <a:pt x="120" y="158"/>
                    <a:pt x="120" y="158"/>
                  </a:cubicBezTo>
                  <a:lnTo>
                    <a:pt x="120" y="155"/>
                  </a:lnTo>
                  <a:lnTo>
                    <a:pt x="117" y="155"/>
                  </a:lnTo>
                  <a:lnTo>
                    <a:pt x="117" y="152"/>
                  </a:lnTo>
                  <a:lnTo>
                    <a:pt x="114" y="152"/>
                  </a:lnTo>
                  <a:lnTo>
                    <a:pt x="114" y="149"/>
                  </a:lnTo>
                  <a:lnTo>
                    <a:pt x="110" y="149"/>
                  </a:lnTo>
                  <a:lnTo>
                    <a:pt x="110" y="148"/>
                  </a:lnTo>
                  <a:lnTo>
                    <a:pt x="108" y="148"/>
                  </a:lnTo>
                  <a:lnTo>
                    <a:pt x="108" y="145"/>
                  </a:lnTo>
                  <a:lnTo>
                    <a:pt x="107" y="145"/>
                  </a:lnTo>
                  <a:lnTo>
                    <a:pt x="107" y="142"/>
                  </a:lnTo>
                  <a:lnTo>
                    <a:pt x="101" y="142"/>
                  </a:lnTo>
                  <a:lnTo>
                    <a:pt x="101" y="139"/>
                  </a:lnTo>
                  <a:lnTo>
                    <a:pt x="94" y="139"/>
                  </a:lnTo>
                  <a:lnTo>
                    <a:pt x="94" y="136"/>
                  </a:lnTo>
                  <a:lnTo>
                    <a:pt x="93" y="136"/>
                  </a:lnTo>
                  <a:lnTo>
                    <a:pt x="93" y="134"/>
                  </a:lnTo>
                  <a:lnTo>
                    <a:pt x="91" y="134"/>
                  </a:lnTo>
                  <a:lnTo>
                    <a:pt x="91" y="132"/>
                  </a:lnTo>
                  <a:lnTo>
                    <a:pt x="89" y="132"/>
                  </a:lnTo>
                  <a:lnTo>
                    <a:pt x="89" y="130"/>
                  </a:lnTo>
                  <a:lnTo>
                    <a:pt x="86" y="130"/>
                  </a:lnTo>
                  <a:lnTo>
                    <a:pt x="86" y="126"/>
                  </a:lnTo>
                  <a:lnTo>
                    <a:pt x="83" y="126"/>
                  </a:lnTo>
                  <a:lnTo>
                    <a:pt x="83" y="123"/>
                  </a:lnTo>
                  <a:lnTo>
                    <a:pt x="81" y="123"/>
                  </a:lnTo>
                  <a:lnTo>
                    <a:pt x="81" y="118"/>
                  </a:lnTo>
                  <a:lnTo>
                    <a:pt x="79" y="118"/>
                  </a:lnTo>
                  <a:lnTo>
                    <a:pt x="79" y="115"/>
                  </a:lnTo>
                  <a:lnTo>
                    <a:pt x="78" y="115"/>
                  </a:lnTo>
                  <a:lnTo>
                    <a:pt x="78" y="112"/>
                  </a:lnTo>
                  <a:lnTo>
                    <a:pt x="76" y="112"/>
                  </a:lnTo>
                  <a:lnTo>
                    <a:pt x="76" y="108"/>
                  </a:lnTo>
                  <a:lnTo>
                    <a:pt x="75" y="108"/>
                  </a:lnTo>
                  <a:lnTo>
                    <a:pt x="75" y="105"/>
                  </a:lnTo>
                  <a:lnTo>
                    <a:pt x="73" y="105"/>
                  </a:lnTo>
                  <a:lnTo>
                    <a:pt x="73" y="102"/>
                  </a:lnTo>
                  <a:lnTo>
                    <a:pt x="70" y="102"/>
                  </a:lnTo>
                  <a:lnTo>
                    <a:pt x="70" y="100"/>
                  </a:lnTo>
                  <a:lnTo>
                    <a:pt x="67" y="100"/>
                  </a:lnTo>
                  <a:lnTo>
                    <a:pt x="67" y="97"/>
                  </a:lnTo>
                  <a:lnTo>
                    <a:pt x="65" y="97"/>
                  </a:lnTo>
                  <a:lnTo>
                    <a:pt x="65" y="94"/>
                  </a:lnTo>
                  <a:lnTo>
                    <a:pt x="63" y="94"/>
                  </a:lnTo>
                  <a:lnTo>
                    <a:pt x="63" y="89"/>
                  </a:lnTo>
                  <a:lnTo>
                    <a:pt x="61" y="89"/>
                  </a:lnTo>
                  <a:lnTo>
                    <a:pt x="61" y="85"/>
                  </a:lnTo>
                  <a:lnTo>
                    <a:pt x="60" y="85"/>
                  </a:lnTo>
                  <a:lnTo>
                    <a:pt x="60" y="80"/>
                  </a:lnTo>
                  <a:lnTo>
                    <a:pt x="58" y="80"/>
                  </a:lnTo>
                  <a:lnTo>
                    <a:pt x="58" y="76"/>
                  </a:lnTo>
                  <a:lnTo>
                    <a:pt x="56" y="76"/>
                  </a:lnTo>
                  <a:lnTo>
                    <a:pt x="56" y="72"/>
                  </a:lnTo>
                  <a:lnTo>
                    <a:pt x="54" y="72"/>
                  </a:lnTo>
                  <a:lnTo>
                    <a:pt x="54" y="70"/>
                  </a:lnTo>
                  <a:lnTo>
                    <a:pt x="52" y="70"/>
                  </a:lnTo>
                  <a:lnTo>
                    <a:pt x="52" y="64"/>
                  </a:lnTo>
                  <a:lnTo>
                    <a:pt x="50" y="64"/>
                  </a:lnTo>
                  <a:lnTo>
                    <a:pt x="50" y="58"/>
                  </a:lnTo>
                  <a:lnTo>
                    <a:pt x="47" y="58"/>
                  </a:lnTo>
                  <a:lnTo>
                    <a:pt x="47" y="52"/>
                  </a:lnTo>
                  <a:lnTo>
                    <a:pt x="45" y="52"/>
                  </a:lnTo>
                  <a:lnTo>
                    <a:pt x="45" y="50"/>
                  </a:lnTo>
                  <a:lnTo>
                    <a:pt x="42" y="50"/>
                  </a:lnTo>
                  <a:lnTo>
                    <a:pt x="42" y="48"/>
                  </a:lnTo>
                  <a:lnTo>
                    <a:pt x="40" y="48"/>
                  </a:lnTo>
                  <a:lnTo>
                    <a:pt x="40" y="46"/>
                  </a:lnTo>
                  <a:lnTo>
                    <a:pt x="38" y="46"/>
                  </a:lnTo>
                  <a:lnTo>
                    <a:pt x="38" y="42"/>
                  </a:lnTo>
                  <a:lnTo>
                    <a:pt x="35" y="42"/>
                  </a:lnTo>
                  <a:lnTo>
                    <a:pt x="35" y="40"/>
                  </a:lnTo>
                  <a:lnTo>
                    <a:pt x="33" y="40"/>
                  </a:lnTo>
                  <a:lnTo>
                    <a:pt x="33" y="36"/>
                  </a:lnTo>
                  <a:lnTo>
                    <a:pt x="32" y="36"/>
                  </a:lnTo>
                  <a:lnTo>
                    <a:pt x="32" y="32"/>
                  </a:lnTo>
                  <a:lnTo>
                    <a:pt x="30" y="32"/>
                  </a:lnTo>
                  <a:lnTo>
                    <a:pt x="30" y="31"/>
                  </a:lnTo>
                  <a:lnTo>
                    <a:pt x="29" y="31"/>
                  </a:lnTo>
                  <a:lnTo>
                    <a:pt x="29" y="29"/>
                  </a:lnTo>
                  <a:lnTo>
                    <a:pt x="29" y="24"/>
                  </a:lnTo>
                  <a:lnTo>
                    <a:pt x="26" y="24"/>
                  </a:lnTo>
                  <a:lnTo>
                    <a:pt x="26" y="22"/>
                  </a:lnTo>
                  <a:lnTo>
                    <a:pt x="22" y="22"/>
                  </a:lnTo>
                  <a:lnTo>
                    <a:pt x="22" y="20"/>
                  </a:lnTo>
                  <a:lnTo>
                    <a:pt x="19" y="20"/>
                  </a:lnTo>
                  <a:lnTo>
                    <a:pt x="19" y="16"/>
                  </a:lnTo>
                  <a:lnTo>
                    <a:pt x="16" y="16"/>
                  </a:lnTo>
                  <a:lnTo>
                    <a:pt x="16" y="15"/>
                  </a:lnTo>
                  <a:lnTo>
                    <a:pt x="14" y="15"/>
                  </a:lnTo>
                  <a:lnTo>
                    <a:pt x="14" y="11"/>
                  </a:lnTo>
                  <a:lnTo>
                    <a:pt x="13" y="11"/>
                  </a:lnTo>
                  <a:lnTo>
                    <a:pt x="13" y="8"/>
                  </a:lnTo>
                  <a:lnTo>
                    <a:pt x="11" y="8"/>
                  </a:lnTo>
                  <a:lnTo>
                    <a:pt x="11" y="6"/>
                  </a:lnTo>
                  <a:lnTo>
                    <a:pt x="9" y="6"/>
                  </a:lnTo>
                  <a:lnTo>
                    <a:pt x="9" y="4"/>
                  </a:lnTo>
                  <a:lnTo>
                    <a:pt x="6" y="4"/>
                  </a:lnTo>
                  <a:lnTo>
                    <a:pt x="6" y="1"/>
                  </a:lnTo>
                  <a:lnTo>
                    <a:pt x="4" y="1"/>
                  </a:lnTo>
                  <a:lnTo>
                    <a:pt x="4"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47" name="Straight Connector 46"/>
            <p:cNvCxnSpPr/>
            <p:nvPr/>
          </p:nvCxnSpPr>
          <p:spPr>
            <a:xfrm>
              <a:off x="3501777" y="3344153"/>
              <a:ext cx="510145"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8" name="Straight Connector 47"/>
            <p:cNvCxnSpPr/>
            <p:nvPr/>
          </p:nvCxnSpPr>
          <p:spPr>
            <a:xfrm>
              <a:off x="3501777" y="2904918"/>
              <a:ext cx="510145"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49" name="TextBox 48"/>
          <p:cNvSpPr txBox="1"/>
          <p:nvPr/>
        </p:nvSpPr>
        <p:spPr>
          <a:xfrm>
            <a:off x="1295400" y="1556652"/>
            <a:ext cx="6826331" cy="369332"/>
          </a:xfrm>
          <a:prstGeom prst="rect">
            <a:avLst/>
          </a:prstGeom>
          <a:noFill/>
        </p:spPr>
        <p:txBody>
          <a:bodyPr wrap="square" rtlCol="0">
            <a:spAutoFit/>
          </a:bodyPr>
          <a:lstStyle/>
          <a:p>
            <a:pPr algn="ctr"/>
            <a:r>
              <a:rPr lang="en-GB" b="1" dirty="0" smtClean="0">
                <a:solidFill>
                  <a:srgbClr val="4D4D4D"/>
                </a:solidFill>
              </a:rPr>
              <a:t>OS by </a:t>
            </a:r>
            <a:r>
              <a:rPr lang="en-US" b="1" spc="-10" dirty="0" smtClean="0">
                <a:solidFill>
                  <a:srgbClr val="4D4D4D"/>
                </a:solidFill>
              </a:rPr>
              <a:t>1° </a:t>
            </a:r>
            <a:r>
              <a:rPr lang="en-GB" b="1" dirty="0" smtClean="0">
                <a:solidFill>
                  <a:srgbClr val="4D4D4D"/>
                </a:solidFill>
              </a:rPr>
              <a:t>tumour location (overall population)</a:t>
            </a:r>
            <a:endParaRPr lang="en-US" b="1" dirty="0">
              <a:solidFill>
                <a:srgbClr val="4D4D4D"/>
              </a:solidFill>
            </a:endParaRPr>
          </a:p>
        </p:txBody>
      </p:sp>
      <p:graphicFrame>
        <p:nvGraphicFramePr>
          <p:cNvPr id="51" name="Table 50"/>
          <p:cNvGraphicFramePr>
            <a:graphicFrameLocks noGrp="1"/>
          </p:cNvGraphicFramePr>
          <p:nvPr>
            <p:extLst>
              <p:ext uri="{D42A27DB-BD31-4B8C-83A1-F6EECF244321}">
                <p14:modId xmlns:p14="http://schemas.microsoft.com/office/powerpoint/2010/main" val="2872996470"/>
              </p:ext>
            </p:extLst>
          </p:nvPr>
        </p:nvGraphicFramePr>
        <p:xfrm>
          <a:off x="4028177" y="2081962"/>
          <a:ext cx="4230920" cy="1371600"/>
        </p:xfrm>
        <a:graphic>
          <a:graphicData uri="http://schemas.openxmlformats.org/drawingml/2006/table">
            <a:tbl>
              <a:tblPr firstRow="1" bandRow="1">
                <a:tableStyleId>{5C22544A-7EE6-4342-B048-85BDC9FD1C3A}</a:tableStyleId>
              </a:tblPr>
              <a:tblGrid>
                <a:gridCol w="612453"/>
                <a:gridCol w="871386"/>
                <a:gridCol w="989540"/>
                <a:gridCol w="974771"/>
                <a:gridCol w="782770"/>
              </a:tblGrid>
              <a:tr h="120170">
                <a:tc>
                  <a:txBody>
                    <a:bodyPr/>
                    <a:lstStyle/>
                    <a:p>
                      <a:r>
                        <a:rPr lang="en-GB" sz="1200" dirty="0" smtClean="0">
                          <a:solidFill>
                            <a:schemeClr val="tx1"/>
                          </a:solidFill>
                          <a:latin typeface="Arial" panose="020B0604020202020204" pitchFamily="34" charset="0"/>
                          <a:cs typeface="Arial" panose="020B0604020202020204" pitchFamily="34" charset="0"/>
                        </a:rPr>
                        <a:t>Side</a:t>
                      </a:r>
                      <a:endParaRPr lang="en-GB" sz="120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N (events)</a:t>
                      </a:r>
                      <a:endParaRPr lang="en-GB" sz="120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Median (95% CI)</a:t>
                      </a:r>
                      <a:endParaRPr lang="en-GB" sz="120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HR </a:t>
                      </a:r>
                      <a:br>
                        <a:rPr lang="en-GB" sz="1200" dirty="0" smtClean="0">
                          <a:solidFill>
                            <a:schemeClr val="tx1"/>
                          </a:solidFill>
                          <a:latin typeface="Arial" panose="020B0604020202020204" pitchFamily="34" charset="0"/>
                          <a:cs typeface="Arial" panose="020B0604020202020204" pitchFamily="34" charset="0"/>
                        </a:rPr>
                      </a:br>
                      <a:r>
                        <a:rPr lang="en-GB" sz="1200" dirty="0" smtClean="0">
                          <a:solidFill>
                            <a:schemeClr val="tx1"/>
                          </a:solidFill>
                          <a:latin typeface="Arial" panose="020B0604020202020204" pitchFamily="34" charset="0"/>
                          <a:cs typeface="Arial" panose="020B0604020202020204" pitchFamily="34" charset="0"/>
                        </a:rPr>
                        <a:t>(95% CI)</a:t>
                      </a:r>
                      <a:endParaRPr lang="en-GB" sz="120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p-value</a:t>
                      </a:r>
                      <a:endParaRPr lang="en-GB" sz="120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1200" dirty="0" smtClean="0">
                          <a:solidFill>
                            <a:schemeClr val="tx1"/>
                          </a:solidFill>
                          <a:latin typeface="Arial" panose="020B0604020202020204" pitchFamily="34" charset="0"/>
                          <a:cs typeface="Arial" panose="020B0604020202020204" pitchFamily="34" charset="0"/>
                        </a:rPr>
                        <a:t>Left</a:t>
                      </a:r>
                      <a:endParaRPr lang="en-GB"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732 (550)</a:t>
                      </a:r>
                      <a:endParaRPr lang="en-GB"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33.3 </a:t>
                      </a:r>
                      <a:br>
                        <a:rPr lang="en-GB" sz="1200" dirty="0" smtClean="0">
                          <a:solidFill>
                            <a:schemeClr val="tx1"/>
                          </a:solidFill>
                          <a:latin typeface="Arial" panose="020B0604020202020204" pitchFamily="34" charset="0"/>
                          <a:cs typeface="Arial" panose="020B0604020202020204" pitchFamily="34" charset="0"/>
                        </a:rPr>
                      </a:br>
                      <a:r>
                        <a:rPr lang="en-GB" sz="1200" dirty="0" smtClean="0">
                          <a:solidFill>
                            <a:schemeClr val="tx1"/>
                          </a:solidFill>
                          <a:latin typeface="Arial" panose="020B0604020202020204" pitchFamily="34" charset="0"/>
                          <a:cs typeface="Arial" panose="020B0604020202020204" pitchFamily="34" charset="0"/>
                        </a:rPr>
                        <a:t>(31.4, 35.7)</a:t>
                      </a:r>
                      <a:endParaRPr lang="en-GB"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rowSpan="2">
                  <a:txBody>
                    <a:bodyPr/>
                    <a:lstStyle/>
                    <a:p>
                      <a:pPr algn="ctr"/>
                      <a:r>
                        <a:rPr lang="en-GB" sz="1200" dirty="0" smtClean="0">
                          <a:solidFill>
                            <a:schemeClr val="tx1"/>
                          </a:solidFill>
                          <a:latin typeface="Arial" panose="020B0604020202020204" pitchFamily="34" charset="0"/>
                          <a:cs typeface="Arial" panose="020B0604020202020204" pitchFamily="34" charset="0"/>
                        </a:rPr>
                        <a:t>1.55 </a:t>
                      </a:r>
                      <a:br>
                        <a:rPr lang="en-GB" sz="1200" dirty="0" smtClean="0">
                          <a:solidFill>
                            <a:schemeClr val="tx1"/>
                          </a:solidFill>
                          <a:latin typeface="Arial" panose="020B0604020202020204" pitchFamily="34" charset="0"/>
                          <a:cs typeface="Arial" panose="020B0604020202020204" pitchFamily="34" charset="0"/>
                        </a:rPr>
                      </a:br>
                      <a:r>
                        <a:rPr lang="en-GB" sz="1200" dirty="0" smtClean="0">
                          <a:solidFill>
                            <a:schemeClr val="tx1"/>
                          </a:solidFill>
                          <a:latin typeface="Arial" panose="020B0604020202020204" pitchFamily="34" charset="0"/>
                          <a:cs typeface="Arial" panose="020B0604020202020204" pitchFamily="34" charset="0"/>
                        </a:rPr>
                        <a:t>(1.32, 1.82)</a:t>
                      </a:r>
                      <a:endParaRPr lang="en-GB"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rowSpan="2">
                  <a:txBody>
                    <a:bodyPr/>
                    <a:lstStyle/>
                    <a:p>
                      <a:pPr algn="ctr"/>
                      <a:r>
                        <a:rPr lang="en-GB" sz="1200" dirty="0" smtClean="0">
                          <a:solidFill>
                            <a:schemeClr val="tx1"/>
                          </a:solidFill>
                          <a:latin typeface="Arial" panose="020B0604020202020204" pitchFamily="34" charset="0"/>
                          <a:cs typeface="Arial" panose="020B0604020202020204" pitchFamily="34" charset="0"/>
                        </a:rPr>
                        <a:t>&lt;0.0001</a:t>
                      </a:r>
                      <a:endParaRPr lang="en-GB"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1200" dirty="0" smtClean="0">
                          <a:solidFill>
                            <a:schemeClr val="tx1"/>
                          </a:solidFill>
                          <a:latin typeface="Arial" panose="020B0604020202020204" pitchFamily="34" charset="0"/>
                          <a:cs typeface="Arial" panose="020B0604020202020204" pitchFamily="34" charset="0"/>
                        </a:rPr>
                        <a:t>Right</a:t>
                      </a:r>
                      <a:endParaRPr lang="en-GB"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293 (242)</a:t>
                      </a:r>
                      <a:endParaRPr lang="en-GB"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19.4 </a:t>
                      </a:r>
                      <a:br>
                        <a:rPr lang="en-GB" sz="1200" dirty="0" smtClean="0">
                          <a:solidFill>
                            <a:schemeClr val="tx1"/>
                          </a:solidFill>
                          <a:latin typeface="Arial" panose="020B0604020202020204" pitchFamily="34" charset="0"/>
                          <a:cs typeface="Arial" panose="020B0604020202020204" pitchFamily="34" charset="0"/>
                        </a:rPr>
                      </a:br>
                      <a:r>
                        <a:rPr lang="en-GB" sz="1200" dirty="0" smtClean="0">
                          <a:solidFill>
                            <a:schemeClr val="tx1"/>
                          </a:solidFill>
                          <a:latin typeface="Arial" panose="020B0604020202020204" pitchFamily="34" charset="0"/>
                          <a:cs typeface="Arial" panose="020B0604020202020204" pitchFamily="34" charset="0"/>
                        </a:rPr>
                        <a:t>(16.7, 23.6)</a:t>
                      </a:r>
                      <a:endParaRPr lang="en-GB"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tr>
            </a:tbl>
          </a:graphicData>
        </a:graphic>
      </p:graphicFrame>
    </p:spTree>
    <p:extLst>
      <p:ext uri="{BB962C8B-B14F-4D97-AF65-F5344CB8AC3E}">
        <p14:creationId xmlns:p14="http://schemas.microsoft.com/office/powerpoint/2010/main" val="315455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3504: Impact of primary (1º) </a:t>
            </a:r>
            <a:r>
              <a:rPr lang="en-GB" dirty="0" err="1"/>
              <a:t>tumor</a:t>
            </a:r>
            <a:r>
              <a:rPr lang="en-GB" dirty="0"/>
              <a:t> location on overall survival (OS) and progression-free survival (PFS) in patients (</a:t>
            </a:r>
            <a:r>
              <a:rPr lang="en-GB" dirty="0" err="1"/>
              <a:t>pts</a:t>
            </a:r>
            <a:r>
              <a:rPr lang="en-GB" dirty="0"/>
              <a:t>) with metastatic colorectal cancer (</a:t>
            </a:r>
            <a:r>
              <a:rPr lang="en-GB" dirty="0" err="1"/>
              <a:t>mCRC</a:t>
            </a:r>
            <a:r>
              <a:rPr lang="en-GB" dirty="0"/>
              <a:t>): Analysis of CALGB/SWOG 80405 (Alliance</a:t>
            </a:r>
            <a:r>
              <a:rPr lang="en-GB" dirty="0" smtClean="0"/>
              <a:t>) </a:t>
            </a:r>
            <a:r>
              <a:rPr lang="en-GB" dirty="0"/>
              <a:t>– </a:t>
            </a:r>
            <a:r>
              <a:rPr lang="en-GB" dirty="0" err="1" smtClean="0"/>
              <a:t>Venook</a:t>
            </a:r>
            <a:r>
              <a:rPr lang="en-GB" dirty="0" smtClean="0"/>
              <a:t> AP, </a:t>
            </a:r>
            <a:r>
              <a:rPr lang="en-GB" dirty="0"/>
              <a:t>et al</a:t>
            </a:r>
          </a:p>
        </p:txBody>
      </p:sp>
      <p:sp>
        <p:nvSpPr>
          <p:cNvPr id="3" name="Content Placeholder 2"/>
          <p:cNvSpPr>
            <a:spLocks noGrp="1"/>
          </p:cNvSpPr>
          <p:nvPr>
            <p:ph idx="1"/>
          </p:nvPr>
        </p:nvSpPr>
        <p:spPr>
          <a:xfrm>
            <a:off x="365124" y="1254035"/>
            <a:ext cx="8550276" cy="4746172"/>
          </a:xfrm>
        </p:spPr>
        <p:txBody>
          <a:bodyPr/>
          <a:lstStyle/>
          <a:p>
            <a:pPr marL="0" indent="0">
              <a:buNone/>
            </a:pPr>
            <a:r>
              <a:rPr lang="en-GB" b="1" dirty="0" smtClean="0"/>
              <a:t>Key results (continued)</a:t>
            </a: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pPr marL="0" indent="0">
              <a:buNone/>
            </a:pPr>
            <a:r>
              <a:rPr lang="en-GB" b="1" dirty="0" smtClean="0"/>
              <a:t>Conclusions</a:t>
            </a:r>
          </a:p>
          <a:p>
            <a:r>
              <a:rPr lang="en-GB" b="1" spc="-10" dirty="0" smtClean="0"/>
              <a:t>OS and PFS were superior in patients with KRAS WT </a:t>
            </a:r>
            <a:r>
              <a:rPr lang="en-GB" b="1" spc="-10" dirty="0" err="1" smtClean="0"/>
              <a:t>mCRC</a:t>
            </a:r>
            <a:r>
              <a:rPr lang="en-GB" b="1" spc="-10" dirty="0" smtClean="0"/>
              <a:t> with left- </a:t>
            </a:r>
            <a:r>
              <a:rPr lang="en-GB" b="1" spc="-10" dirty="0" err="1" smtClean="0"/>
              <a:t>vs</a:t>
            </a:r>
            <a:r>
              <a:rPr lang="en-GB" b="1" spc="-10" dirty="0" smtClean="0"/>
              <a:t> right-sided 1° tumours</a:t>
            </a:r>
          </a:p>
          <a:p>
            <a:r>
              <a:rPr lang="en-GB" b="1" dirty="0" smtClean="0"/>
              <a:t>Efficacy with 1L cetuximab </a:t>
            </a:r>
            <a:r>
              <a:rPr lang="en-GB" b="1" dirty="0" err="1" smtClean="0"/>
              <a:t>vs</a:t>
            </a:r>
            <a:r>
              <a:rPr lang="en-GB" b="1" dirty="0" smtClean="0"/>
              <a:t> bevacizumab differ according to</a:t>
            </a:r>
            <a:r>
              <a:rPr lang="en-GB" b="1" spc="-10" dirty="0" smtClean="0"/>
              <a:t> 1°</a:t>
            </a:r>
            <a:r>
              <a:rPr lang="en-GB" b="1" dirty="0" smtClean="0"/>
              <a:t> tumour location </a:t>
            </a:r>
          </a:p>
          <a:p>
            <a:r>
              <a:rPr lang="en-GB" b="1" dirty="0" smtClean="0"/>
              <a:t>More precise biomarkers are needed to replace left- or right-sided tumour location in order to individualise patient care</a:t>
            </a:r>
          </a:p>
          <a:p>
            <a:pPr lvl="1"/>
            <a:r>
              <a:rPr lang="en-GB" b="1" dirty="0" smtClean="0"/>
              <a:t>However, for now </a:t>
            </a:r>
            <a:r>
              <a:rPr lang="en-GB" b="1" dirty="0" err="1" smtClean="0"/>
              <a:t>mCRC</a:t>
            </a:r>
            <a:r>
              <a:rPr lang="en-GB" b="1" dirty="0" smtClean="0"/>
              <a:t> studies should stratify patients by tumour sidedness</a:t>
            </a:r>
          </a:p>
          <a:p>
            <a:r>
              <a:rPr lang="en-GB" b="1" spc="-10" dirty="0" smtClean="0"/>
              <a:t>These data support 1L bevacizumab in patients with </a:t>
            </a:r>
            <a:r>
              <a:rPr lang="en-GB" b="1" spc="-10" dirty="0" err="1" smtClean="0"/>
              <a:t>mCRC</a:t>
            </a:r>
            <a:r>
              <a:rPr lang="en-GB" b="1" spc="-10" dirty="0" smtClean="0"/>
              <a:t> and right-sided 1° tumours</a:t>
            </a:r>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*Corresponds to </a:t>
            </a:r>
            <a:r>
              <a:rPr lang="en-GB" dirty="0"/>
              <a:t>a </a:t>
            </a:r>
            <a:r>
              <a:rPr lang="en-GB" dirty="0" smtClean="0"/>
              <a:t>19.3-month </a:t>
            </a:r>
            <a:r>
              <a:rPr lang="en-GB" dirty="0"/>
              <a:t>increase in </a:t>
            </a:r>
            <a:r>
              <a:rPr lang="en-GB" dirty="0" err="1" smtClean="0"/>
              <a:t>mOS</a:t>
            </a:r>
            <a:r>
              <a:rPr lang="en-GB" dirty="0" smtClean="0"/>
              <a:t> </a:t>
            </a:r>
            <a:r>
              <a:rPr lang="en-GB" dirty="0"/>
              <a:t>when the primary is on the </a:t>
            </a:r>
            <a:r>
              <a:rPr lang="en-GB" dirty="0" smtClean="0"/>
              <a:t>left.</a:t>
            </a:r>
            <a:endParaRPr lang="en-GB" dirty="0"/>
          </a:p>
        </p:txBody>
      </p:sp>
      <p:sp>
        <p:nvSpPr>
          <p:cNvPr id="5" name="Text Placeholder 4"/>
          <p:cNvSpPr>
            <a:spLocks noGrp="1"/>
          </p:cNvSpPr>
          <p:nvPr>
            <p:ph type="body" sz="quarter" idx="11"/>
          </p:nvPr>
        </p:nvSpPr>
        <p:spPr/>
        <p:txBody>
          <a:bodyPr/>
          <a:lstStyle/>
          <a:p>
            <a:r>
              <a:rPr lang="en-GB" dirty="0" smtClean="0"/>
              <a:t> </a:t>
            </a:r>
            <a:r>
              <a:rPr lang="en-US" dirty="0" err="1"/>
              <a:t>Venook</a:t>
            </a:r>
            <a:r>
              <a:rPr lang="en-US" dirty="0"/>
              <a:t>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3504</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2934409108"/>
              </p:ext>
            </p:extLst>
          </p:nvPr>
        </p:nvGraphicFramePr>
        <p:xfrm>
          <a:off x="369888" y="1676400"/>
          <a:ext cx="8408988" cy="1391574"/>
        </p:xfrm>
        <a:graphic>
          <a:graphicData uri="http://schemas.openxmlformats.org/drawingml/2006/table">
            <a:tbl>
              <a:tblPr firstRow="1" bandRow="1">
                <a:tableStyleId>{69012ECD-51FC-41F1-AA8D-1B2483CD663E}</a:tableStyleId>
              </a:tblPr>
              <a:tblGrid>
                <a:gridCol w="2601912"/>
                <a:gridCol w="1935692"/>
                <a:gridCol w="1935692"/>
                <a:gridCol w="1935692"/>
              </a:tblGrid>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KRAS 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All patients (n=1025)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Cetuximab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Bevacizumab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mOS</a:t>
                      </a:r>
                      <a:r>
                        <a:rPr kumimoji="0" lang="en-GB" sz="1400" b="0" i="0" u="none" strike="noStrike" cap="none" normalizeH="0" baseline="0" dirty="0" smtClean="0">
                          <a:ln>
                            <a:noFill/>
                          </a:ln>
                          <a:solidFill>
                            <a:schemeClr val="tx1"/>
                          </a:solidFill>
                          <a:effectLst/>
                          <a:latin typeface="Arial" charset="0"/>
                          <a:cs typeface="Arial" charset="0"/>
                        </a:rPr>
                        <a:t>, HR (95% CI); 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1.55 (1.32, 1.82);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*1.87 (1.48, 2.32);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1.32 (1.05, 1.65); </a:t>
                      </a:r>
                      <a:br>
                        <a:rPr kumimoji="0" lang="en-GB" sz="1400" b="0" i="0" u="none" strike="noStrike" cap="none" normalizeH="0" baseline="0" dirty="0" smtClean="0">
                          <a:ln>
                            <a:noFill/>
                          </a:ln>
                          <a:solidFill>
                            <a:schemeClr val="tx1"/>
                          </a:solidFill>
                          <a:effectLst/>
                          <a:latin typeface="Arial" charset="0"/>
                          <a:cs typeface="Arial" charset="0"/>
                        </a:rPr>
                      </a:br>
                      <a:r>
                        <a:rPr kumimoji="0" lang="en-GB" sz="1400" b="0" i="0" u="none" strike="noStrike" cap="none" normalizeH="0" baseline="0" dirty="0" smtClean="0">
                          <a:ln>
                            <a:noFill/>
                          </a:ln>
                          <a:solidFill>
                            <a:schemeClr val="tx1"/>
                          </a:solidFill>
                          <a:effectLst/>
                          <a:latin typeface="Arial" charset="0"/>
                          <a:cs typeface="Arial" charset="0"/>
                        </a:rPr>
                        <a:t>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smtClean="0">
                          <a:ln>
                            <a:noFill/>
                          </a:ln>
                          <a:solidFill>
                            <a:schemeClr val="tx1"/>
                          </a:solidFill>
                          <a:effectLst/>
                          <a:latin typeface="Arial" charset="0"/>
                          <a:cs typeface="Arial" charset="0"/>
                        </a:rPr>
                        <a:t>mPFS</a:t>
                      </a:r>
                      <a:r>
                        <a:rPr kumimoji="0" lang="en-GB" sz="1400" b="0" i="0" u="none" strike="noStrike" cap="none" normalizeH="0" baseline="0" dirty="0" smtClean="0">
                          <a:ln>
                            <a:noFill/>
                          </a:ln>
                          <a:solidFill>
                            <a:schemeClr val="tx1"/>
                          </a:solidFill>
                          <a:effectLst/>
                          <a:latin typeface="Arial" charset="0"/>
                          <a:cs typeface="Arial" charset="0"/>
                        </a:rPr>
                        <a:t>, HR (95% CI); 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1.03 (1.11, 1.50); 0.0006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1.56 (1.26, 1.94);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1.06 (0.86, 1.31); </a:t>
                      </a:r>
                      <a:br>
                        <a:rPr kumimoji="0" lang="en-GB" sz="1400" b="0" i="0" u="none" strike="noStrike" cap="none" normalizeH="0" baseline="0" dirty="0" smtClean="0">
                          <a:ln>
                            <a:noFill/>
                          </a:ln>
                          <a:solidFill>
                            <a:schemeClr val="tx1"/>
                          </a:solidFill>
                          <a:effectLst/>
                          <a:latin typeface="Arial" charset="0"/>
                          <a:cs typeface="Arial" charset="0"/>
                        </a:rPr>
                      </a:br>
                      <a:r>
                        <a:rPr kumimoji="0" lang="en-GB" sz="1400" b="0" i="0" u="none" strike="noStrike" cap="none" normalizeH="0" baseline="0" dirty="0" smtClean="0">
                          <a:ln>
                            <a:noFill/>
                          </a:ln>
                          <a:solidFill>
                            <a:schemeClr val="tx1"/>
                          </a:solidFill>
                          <a:effectLst/>
                          <a:latin typeface="Arial" charset="0"/>
                          <a:cs typeface="Arial" charset="0"/>
                        </a:rPr>
                        <a:t>0.55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2229303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discussion points</a:t>
            </a:r>
            <a:br>
              <a:rPr lang="en-GB" dirty="0"/>
            </a:br>
            <a:r>
              <a:rPr lang="en-GB" dirty="0" err="1"/>
              <a:t>Kimmie</a:t>
            </a:r>
            <a:r>
              <a:rPr lang="en-GB" dirty="0"/>
              <a:t> Ng: Side matters</a:t>
            </a:r>
          </a:p>
        </p:txBody>
      </p:sp>
      <p:sp>
        <p:nvSpPr>
          <p:cNvPr id="3" name="Content Placeholder 2"/>
          <p:cNvSpPr>
            <a:spLocks noGrp="1"/>
          </p:cNvSpPr>
          <p:nvPr>
            <p:ph idx="1"/>
          </p:nvPr>
        </p:nvSpPr>
        <p:spPr/>
        <p:txBody>
          <a:bodyPr/>
          <a:lstStyle/>
          <a:p>
            <a:r>
              <a:rPr lang="en-GB" dirty="0"/>
              <a:t>Data on </a:t>
            </a:r>
            <a:r>
              <a:rPr lang="en-GB" dirty="0" err="1"/>
              <a:t>mOS</a:t>
            </a:r>
            <a:r>
              <a:rPr lang="en-GB" dirty="0"/>
              <a:t> by side has prognostic value, while data on biologic therapies divided by side interaction has predictive value</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Venook</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3504</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735718553"/>
              </p:ext>
            </p:extLst>
          </p:nvPr>
        </p:nvGraphicFramePr>
        <p:xfrm>
          <a:off x="560957" y="1944755"/>
          <a:ext cx="7982542" cy="3583786"/>
        </p:xfrm>
        <a:graphic>
          <a:graphicData uri="http://schemas.openxmlformats.org/drawingml/2006/table">
            <a:tbl>
              <a:tblPr firstRow="1" bandRow="1">
                <a:tableStyleId>{69012ECD-51FC-41F1-AA8D-1B2483CD663E}</a:tableStyleId>
              </a:tblPr>
              <a:tblGrid>
                <a:gridCol w="3991271"/>
                <a:gridCol w="3991271"/>
              </a:tblGrid>
              <a:tr h="3919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chemeClr val="tx2"/>
                          </a:solidFill>
                          <a:latin typeface="Arial" panose="020B0604020202020204" pitchFamily="34" charset="0"/>
                          <a:cs typeface="Arial" panose="020B0604020202020204" pitchFamily="34" charset="0"/>
                        </a:rPr>
                        <a:t>Strengths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chemeClr val="tx2"/>
                          </a:solidFill>
                          <a:latin typeface="Arial" panose="020B0604020202020204" pitchFamily="34" charset="0"/>
                          <a:cs typeface="Arial" panose="020B0604020202020204" pitchFamily="34" charset="0"/>
                        </a:rPr>
                        <a:t>Limitations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1999">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Large sample size</a:t>
                      </a:r>
                      <a:endParaRPr lang="en-GB" sz="16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Retrospective post-hoc analysis</a:t>
                      </a:r>
                      <a:endParaRPr lang="en-GB" sz="16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23791">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Clinical trial population </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noProof="0" dirty="0" smtClean="0">
                          <a:solidFill>
                            <a:srgbClr val="000000"/>
                          </a:solidFill>
                          <a:latin typeface="Arial" panose="020B0604020202020204" pitchFamily="34" charset="0"/>
                          <a:cs typeface="Arial" panose="020B0604020202020204" pitchFamily="34" charset="0"/>
                        </a:rPr>
                        <a:t>Uniform therapy</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noProof="0" dirty="0" smtClean="0">
                          <a:solidFill>
                            <a:srgbClr val="000000"/>
                          </a:solidFill>
                          <a:latin typeface="Arial" panose="020B0604020202020204" pitchFamily="34" charset="0"/>
                          <a:cs typeface="Arial" panose="020B0604020202020204" pitchFamily="34" charset="0"/>
                        </a:rPr>
                        <a:t>Standardised follow-up</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noProof="0" dirty="0" smtClean="0">
                          <a:solidFill>
                            <a:srgbClr val="000000"/>
                          </a:solidFill>
                          <a:latin typeface="Arial" panose="020B0604020202020204" pitchFamily="34" charset="0"/>
                          <a:cs typeface="Arial" panose="020B0604020202020204" pitchFamily="34" charset="0"/>
                        </a:rPr>
                        <a:t>Detailed information on prognostic factors</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noProof="0" dirty="0" smtClean="0">
                          <a:solidFill>
                            <a:srgbClr val="000000"/>
                          </a:solidFill>
                          <a:latin typeface="Arial" panose="020B0604020202020204" pitchFamily="34" charset="0"/>
                          <a:cs typeface="Arial" panose="020B0604020202020204" pitchFamily="34" charset="0"/>
                        </a:rPr>
                        <a:t>Prognostic vs predictive</a:t>
                      </a:r>
                      <a:endParaRPr lang="en-GB" sz="16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No examination of individual colon </a:t>
                      </a:r>
                      <a:r>
                        <a:rPr lang="en-GB" sz="1600" noProof="0" dirty="0" err="1" smtClean="0">
                          <a:solidFill>
                            <a:srgbClr val="000000"/>
                          </a:solidFill>
                          <a:latin typeface="Arial" panose="020B0604020202020204" pitchFamily="34" charset="0"/>
                          <a:cs typeface="Arial" panose="020B0604020202020204" pitchFamily="34" charset="0"/>
                        </a:rPr>
                        <a:t>subsites</a:t>
                      </a:r>
                      <a:endParaRPr lang="en-GB" sz="1600" noProof="0" dirty="0" smtClean="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1999">
                <a:tc>
                  <a:txBody>
                    <a:bodyPr/>
                    <a:lstStyle/>
                    <a:p>
                      <a:pPr lvl="1"/>
                      <a:endParaRPr lang="en-GB" sz="16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KRAS WT codon 12/13 only</a:t>
                      </a:r>
                      <a:endParaRPr lang="en-GB" sz="16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1999">
                <a:tc>
                  <a:txBody>
                    <a:bodyPr/>
                    <a:lstStyle/>
                    <a:p>
                      <a:pPr lvl="1"/>
                      <a:endParaRPr lang="en-GB" sz="16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No molecular information</a:t>
                      </a:r>
                      <a:endParaRPr lang="en-GB" sz="16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1999">
                <a:tc>
                  <a:txBody>
                    <a:bodyPr/>
                    <a:lstStyle/>
                    <a:p>
                      <a:pPr lvl="1"/>
                      <a:endParaRPr lang="en-GB" sz="16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600" noProof="0" dirty="0" err="1" smtClean="0">
                          <a:solidFill>
                            <a:srgbClr val="000000"/>
                          </a:solidFill>
                          <a:latin typeface="Arial" panose="020B0604020202020204" pitchFamily="34" charset="0"/>
                          <a:cs typeface="Arial" panose="020B0604020202020204" pitchFamily="34" charset="0"/>
                        </a:rPr>
                        <a:t>Generalisability</a:t>
                      </a:r>
                      <a:endParaRPr lang="en-GB" sz="16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1775097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discussion points</a:t>
            </a:r>
            <a:br>
              <a:rPr lang="en-GB" dirty="0"/>
            </a:br>
            <a:r>
              <a:rPr lang="en-GB" dirty="0" err="1"/>
              <a:t>Kimmie</a:t>
            </a:r>
            <a:r>
              <a:rPr lang="en-GB" dirty="0"/>
              <a:t> Ng: Side matters</a:t>
            </a:r>
          </a:p>
        </p:txBody>
      </p:sp>
      <p:sp>
        <p:nvSpPr>
          <p:cNvPr id="3" name="Content Placeholder 2"/>
          <p:cNvSpPr>
            <a:spLocks noGrp="1"/>
          </p:cNvSpPr>
          <p:nvPr>
            <p:ph idx="1"/>
          </p:nvPr>
        </p:nvSpPr>
        <p:spPr/>
        <p:txBody>
          <a:bodyPr/>
          <a:lstStyle/>
          <a:p>
            <a:pPr>
              <a:spcAft>
                <a:spcPts val="600"/>
              </a:spcAft>
            </a:pPr>
            <a:r>
              <a:rPr lang="en-GB" dirty="0" smtClean="0"/>
              <a:t>The </a:t>
            </a:r>
            <a:r>
              <a:rPr lang="en-GB" dirty="0"/>
              <a:t>study was thought to have confirmed prognostic associations, as well as investigating predictive </a:t>
            </a:r>
            <a:r>
              <a:rPr lang="en-GB" dirty="0" smtClean="0"/>
              <a:t>implications</a:t>
            </a:r>
            <a:endParaRPr lang="en-GB" dirty="0"/>
          </a:p>
          <a:p>
            <a:pPr>
              <a:spcAft>
                <a:spcPts val="600"/>
              </a:spcAft>
            </a:pPr>
            <a:r>
              <a:rPr lang="en-GB" dirty="0"/>
              <a:t>Should EGFR antibodies be withheld in the first-line setting from patients with right-sided primaries? This remains to be determine</a:t>
            </a:r>
          </a:p>
          <a:p>
            <a:pPr>
              <a:spcAft>
                <a:spcPts val="600"/>
              </a:spcAft>
            </a:pPr>
            <a:r>
              <a:rPr lang="en-GB" dirty="0"/>
              <a:t>Comprehensive molecular and genetic analysis of specimens from phase 2 and 3 clinical trial cohorts is encouraged, along with further detailed analysis of biological differences within </a:t>
            </a:r>
            <a:r>
              <a:rPr lang="en-GB" dirty="0" err="1"/>
              <a:t>subsites</a:t>
            </a:r>
            <a:r>
              <a:rPr lang="en-GB" dirty="0"/>
              <a:t> of the right and left colon</a:t>
            </a:r>
          </a:p>
          <a:p>
            <a:pPr>
              <a:spcAft>
                <a:spcPts val="600"/>
              </a:spcAft>
            </a:pPr>
            <a:r>
              <a:rPr lang="en-GB" dirty="0" smtClean="0"/>
              <a:t>These data are in agreement with previous results from the FIRE-3 study, which showed improved OS with left vs right sided tumours in patients receiving FOLFIRI + cetuximab</a:t>
            </a:r>
          </a:p>
          <a:p>
            <a:pPr lvl="1">
              <a:spcAft>
                <a:spcPts val="600"/>
              </a:spcAft>
            </a:pPr>
            <a:r>
              <a:rPr lang="en-GB" b="1" dirty="0" smtClean="0"/>
              <a:t>FOLFIRI </a:t>
            </a:r>
            <a:r>
              <a:rPr lang="en-GB" b="1" dirty="0"/>
              <a:t>+ </a:t>
            </a:r>
            <a:r>
              <a:rPr lang="en-GB" b="1" dirty="0" smtClean="0"/>
              <a:t>cetuximab arm</a:t>
            </a:r>
            <a:r>
              <a:rPr lang="en-GB" dirty="0" smtClean="0"/>
              <a:t>: HR 0.26 (95% CI 0.16, 0.42); p&lt;0.0001</a:t>
            </a:r>
          </a:p>
          <a:p>
            <a:pPr lvl="1">
              <a:spcAft>
                <a:spcPts val="600"/>
              </a:spcAft>
            </a:pPr>
            <a:r>
              <a:rPr lang="en-GB" b="1" dirty="0" smtClean="0"/>
              <a:t>FOLFIRI + bevacizumab arm</a:t>
            </a:r>
            <a:r>
              <a:rPr lang="en-GB" dirty="0" smtClean="0"/>
              <a:t>: HR 0.63 (</a:t>
            </a:r>
            <a:r>
              <a:rPr lang="en-GB" dirty="0"/>
              <a:t>95% CI </a:t>
            </a:r>
            <a:r>
              <a:rPr lang="en-GB" dirty="0" smtClean="0"/>
              <a:t>0.41, 0.97); p=0.034</a:t>
            </a:r>
            <a:endParaRPr lang="en-GB" dirty="0"/>
          </a:p>
        </p:txBody>
      </p:sp>
      <p:sp>
        <p:nvSpPr>
          <p:cNvPr id="5" name="Text Placeholder 4"/>
          <p:cNvSpPr>
            <a:spLocks noGrp="1"/>
          </p:cNvSpPr>
          <p:nvPr>
            <p:ph type="body" sz="quarter" idx="11"/>
          </p:nvPr>
        </p:nvSpPr>
        <p:spPr/>
        <p:txBody>
          <a:bodyPr/>
          <a:lstStyle/>
          <a:p>
            <a:r>
              <a:rPr lang="en-GB" dirty="0"/>
              <a:t> </a:t>
            </a:r>
            <a:r>
              <a:rPr lang="en-US" dirty="0" err="1"/>
              <a:t>Venook</a:t>
            </a:r>
            <a:r>
              <a:rPr lang="en-US" dirty="0"/>
              <a:t> </a:t>
            </a:r>
            <a:r>
              <a:rPr lang="en-GB" dirty="0"/>
              <a:t>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3504</a:t>
            </a:r>
            <a:endParaRPr lang="en-GB" dirty="0"/>
          </a:p>
        </p:txBody>
      </p:sp>
    </p:spTree>
    <p:extLst>
      <p:ext uri="{BB962C8B-B14F-4D97-AF65-F5344CB8AC3E}">
        <p14:creationId xmlns:p14="http://schemas.microsoft.com/office/powerpoint/2010/main" val="2548572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3505: The relationship between primary </a:t>
            </a:r>
            <a:r>
              <a:rPr lang="en-GB" dirty="0" err="1"/>
              <a:t>tumor</a:t>
            </a:r>
            <a:r>
              <a:rPr lang="en-GB" dirty="0"/>
              <a:t> sidedness and prognosis in colorectal </a:t>
            </a:r>
            <a:r>
              <a:rPr lang="en-GB" dirty="0" smtClean="0"/>
              <a:t>cancer – </a:t>
            </a:r>
            <a:r>
              <a:rPr lang="en-GB" dirty="0" err="1"/>
              <a:t>Schrag</a:t>
            </a:r>
            <a:r>
              <a:rPr lang="en-GB" dirty="0"/>
              <a:t> D, 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a:t>To </a:t>
            </a:r>
            <a:r>
              <a:rPr lang="en-GB" dirty="0" smtClean="0"/>
              <a:t>assess </a:t>
            </a:r>
            <a:r>
              <a:rPr lang="en-GB" dirty="0"/>
              <a:t>the impact of </a:t>
            </a:r>
            <a:r>
              <a:rPr lang="en-US" spc="-10" dirty="0"/>
              <a:t>1°</a:t>
            </a:r>
            <a:r>
              <a:rPr lang="en-GB" dirty="0" smtClean="0"/>
              <a:t> tumour location (right </a:t>
            </a:r>
            <a:r>
              <a:rPr lang="en-GB" dirty="0"/>
              <a:t>vs left side)</a:t>
            </a:r>
            <a:r>
              <a:rPr lang="en-GB" dirty="0" smtClean="0"/>
              <a:t> and OS in </a:t>
            </a:r>
            <a:r>
              <a:rPr lang="en-US" dirty="0" smtClean="0"/>
              <a:t>Stage-specific cohorts of </a:t>
            </a:r>
            <a:r>
              <a:rPr lang="en-GB" dirty="0" smtClean="0"/>
              <a:t>patients </a:t>
            </a:r>
            <a:r>
              <a:rPr lang="en-GB" dirty="0"/>
              <a:t>with </a:t>
            </a:r>
            <a:r>
              <a:rPr lang="en-GB" dirty="0" smtClean="0"/>
              <a:t>CRC</a:t>
            </a:r>
          </a:p>
          <a:p>
            <a:endParaRPr lang="en-GB" dirty="0"/>
          </a:p>
          <a:p>
            <a:pPr marL="0" indent="0">
              <a:buNone/>
            </a:pPr>
            <a:r>
              <a:rPr lang="en-GB" b="1" dirty="0" smtClean="0"/>
              <a:t>Study design</a:t>
            </a:r>
          </a:p>
          <a:p>
            <a:r>
              <a:rPr lang="en-GB" dirty="0" smtClean="0"/>
              <a:t>Patients </a:t>
            </a:r>
            <a:r>
              <a:rPr lang="en-GB" dirty="0"/>
              <a:t>diagnosed </a:t>
            </a:r>
            <a:r>
              <a:rPr lang="en-GB" dirty="0" smtClean="0"/>
              <a:t>between 2000 and 2012 </a:t>
            </a:r>
            <a:r>
              <a:rPr lang="en-GB" dirty="0"/>
              <a:t>with </a:t>
            </a:r>
            <a:r>
              <a:rPr lang="en-GB" dirty="0" smtClean="0"/>
              <a:t>CRC in </a:t>
            </a:r>
            <a:r>
              <a:rPr lang="en-GB" dirty="0"/>
              <a:t>a </a:t>
            </a:r>
            <a:r>
              <a:rPr lang="en-GB" dirty="0" smtClean="0"/>
              <a:t>SEER region were categorised by </a:t>
            </a:r>
            <a:r>
              <a:rPr lang="en-GB" dirty="0"/>
              <a:t>stage at diagnosis, and </a:t>
            </a:r>
            <a:r>
              <a:rPr lang="en-GB" dirty="0" smtClean="0"/>
              <a:t>followed for deaths until the end of 2013 </a:t>
            </a:r>
            <a:br>
              <a:rPr lang="en-GB" dirty="0" smtClean="0"/>
            </a:br>
            <a:endParaRPr lang="en-GB" dirty="0" smtClean="0"/>
          </a:p>
          <a:p>
            <a:r>
              <a:rPr lang="en-GB" dirty="0" smtClean="0"/>
              <a:t>The </a:t>
            </a:r>
            <a:r>
              <a:rPr lang="en-US" spc="-10" dirty="0"/>
              <a:t>1°</a:t>
            </a:r>
            <a:r>
              <a:rPr lang="en-GB" dirty="0" smtClean="0"/>
              <a:t> tumour site was characterised as right-sided </a:t>
            </a:r>
            <a:r>
              <a:rPr lang="en-GB" dirty="0"/>
              <a:t>1° </a:t>
            </a:r>
            <a:r>
              <a:rPr lang="en-GB" dirty="0" smtClean="0"/>
              <a:t>(cecum </a:t>
            </a:r>
            <a:r>
              <a:rPr lang="en-GB" dirty="0"/>
              <a:t>to transverse </a:t>
            </a:r>
            <a:r>
              <a:rPr lang="en-GB" dirty="0" smtClean="0"/>
              <a:t>colon), left-sided </a:t>
            </a:r>
            <a:r>
              <a:rPr lang="en-GB" dirty="0"/>
              <a:t>1° </a:t>
            </a:r>
            <a:r>
              <a:rPr lang="en-GB" dirty="0" smtClean="0"/>
              <a:t>(splenic </a:t>
            </a:r>
            <a:r>
              <a:rPr lang="en-GB" dirty="0"/>
              <a:t>flexure to sigmoid descending </a:t>
            </a:r>
            <a:r>
              <a:rPr lang="en-GB" dirty="0" smtClean="0"/>
              <a:t>colon), 1</a:t>
            </a:r>
            <a:r>
              <a:rPr lang="en-GB" dirty="0"/>
              <a:t>° rectum </a:t>
            </a:r>
            <a:r>
              <a:rPr lang="en-GB" dirty="0" smtClean="0"/>
              <a:t>(</a:t>
            </a:r>
            <a:r>
              <a:rPr lang="en-GB" dirty="0" err="1" smtClean="0"/>
              <a:t>rectosigmoid</a:t>
            </a:r>
            <a:r>
              <a:rPr lang="en-GB" dirty="0" smtClean="0"/>
              <a:t>) </a:t>
            </a:r>
            <a:r>
              <a:rPr lang="en-GB" dirty="0"/>
              <a:t>and </a:t>
            </a:r>
            <a:r>
              <a:rPr lang="en-GB" dirty="0" smtClean="0"/>
              <a:t>rectal</a:t>
            </a:r>
            <a:br>
              <a:rPr lang="en-GB" dirty="0" smtClean="0"/>
            </a:br>
            <a:endParaRPr lang="en-GB" dirty="0"/>
          </a:p>
          <a:p>
            <a:r>
              <a:rPr lang="en-GB" dirty="0" smtClean="0"/>
              <a:t>Primary endpoint: OS </a:t>
            </a:r>
            <a:br>
              <a:rPr lang="en-GB" dirty="0" smtClean="0"/>
            </a:br>
            <a:endParaRPr lang="en-GB" dirty="0" smtClean="0"/>
          </a:p>
          <a:p>
            <a:r>
              <a:rPr lang="en-GB" dirty="0" smtClean="0"/>
              <a:t>Covariates: </a:t>
            </a:r>
          </a:p>
          <a:p>
            <a:pPr lvl="1"/>
            <a:r>
              <a:rPr lang="en-GB" dirty="0" smtClean="0"/>
              <a:t>Age</a:t>
            </a:r>
            <a:r>
              <a:rPr lang="en-GB" dirty="0"/>
              <a:t>, gender, race, ethnicity</a:t>
            </a:r>
            <a:r>
              <a:rPr lang="en-GB" dirty="0" smtClean="0"/>
              <a:t>, marital status, surgery, year </a:t>
            </a:r>
            <a:r>
              <a:rPr lang="en-GB" dirty="0"/>
              <a:t>of </a:t>
            </a:r>
            <a:r>
              <a:rPr lang="en-GB" dirty="0" smtClean="0"/>
              <a:t>diagnosis and tumour </a:t>
            </a:r>
            <a:r>
              <a:rPr lang="en-GB" dirty="0" err="1" smtClean="0"/>
              <a:t>substage</a:t>
            </a:r>
            <a:r>
              <a:rPr lang="en-GB" dirty="0" smtClean="0"/>
              <a:t> </a:t>
            </a:r>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Schrag</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3505 </a:t>
            </a:r>
            <a:endParaRPr lang="en-GB" dirty="0"/>
          </a:p>
        </p:txBody>
      </p:sp>
    </p:spTree>
    <p:extLst>
      <p:ext uri="{BB962C8B-B14F-4D97-AF65-F5344CB8AC3E}">
        <p14:creationId xmlns:p14="http://schemas.microsoft.com/office/powerpoint/2010/main" val="33464026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3505: The relationship between primary </a:t>
            </a:r>
            <a:r>
              <a:rPr lang="en-GB" dirty="0" err="1"/>
              <a:t>tumor</a:t>
            </a:r>
            <a:r>
              <a:rPr lang="en-GB" dirty="0"/>
              <a:t> sidedness and prognosis in colorectal cancer – </a:t>
            </a:r>
            <a:r>
              <a:rPr lang="en-GB" dirty="0" err="1"/>
              <a:t>Schrag</a:t>
            </a:r>
            <a:r>
              <a:rPr lang="en-GB" dirty="0"/>
              <a:t> D, et al</a:t>
            </a:r>
          </a:p>
        </p:txBody>
      </p:sp>
      <p:sp>
        <p:nvSpPr>
          <p:cNvPr id="3" name="Content Placeholder 2"/>
          <p:cNvSpPr>
            <a:spLocks noGrp="1"/>
          </p:cNvSpPr>
          <p:nvPr>
            <p:ph idx="1"/>
          </p:nvPr>
        </p:nvSpPr>
        <p:spPr/>
        <p:txBody>
          <a:bodyPr/>
          <a:lstStyle/>
          <a:p>
            <a:pPr marL="0" indent="0">
              <a:buNone/>
            </a:pPr>
            <a:r>
              <a:rPr lang="en-GB" b="1" dirty="0"/>
              <a:t>Key results</a:t>
            </a:r>
            <a:endParaRPr lang="en-GB" dirty="0"/>
          </a:p>
          <a:p>
            <a:endParaRPr lang="en-GB" dirty="0"/>
          </a:p>
          <a:p>
            <a:endParaRPr lang="en-GB" dirty="0"/>
          </a:p>
          <a:p>
            <a:endParaRPr lang="en-GB" dirty="0"/>
          </a:p>
          <a:p>
            <a:pPr>
              <a:spcBef>
                <a:spcPts val="1200"/>
              </a:spcBef>
            </a:pPr>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Text Placeholder 4"/>
          <p:cNvSpPr>
            <a:spLocks noGrp="1"/>
          </p:cNvSpPr>
          <p:nvPr>
            <p:ph type="body" sz="quarter" idx="11"/>
          </p:nvPr>
        </p:nvSpPr>
        <p:spPr/>
        <p:txBody>
          <a:bodyPr/>
          <a:lstStyle/>
          <a:p>
            <a:r>
              <a:rPr lang="en-GB" dirty="0"/>
              <a:t> </a:t>
            </a:r>
            <a:r>
              <a:rPr lang="en-GB" dirty="0" err="1"/>
              <a:t>Schrag</a:t>
            </a:r>
            <a:r>
              <a:rPr lang="en-GB" dirty="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3505</a:t>
            </a:r>
            <a:endParaRPr lang="en-GB" dirty="0"/>
          </a:p>
        </p:txBody>
      </p:sp>
      <p:sp>
        <p:nvSpPr>
          <p:cNvPr id="6" name="TextBox 5"/>
          <p:cNvSpPr txBox="1"/>
          <p:nvPr/>
        </p:nvSpPr>
        <p:spPr>
          <a:xfrm rot="16200000">
            <a:off x="-202627" y="4552125"/>
            <a:ext cx="1896674" cy="276999"/>
          </a:xfrm>
          <a:prstGeom prst="rect">
            <a:avLst/>
          </a:prstGeom>
          <a:noFill/>
        </p:spPr>
        <p:txBody>
          <a:bodyPr wrap="none" rtlCol="0">
            <a:spAutoFit/>
          </a:bodyPr>
          <a:lstStyle/>
          <a:p>
            <a:pPr algn="ctr"/>
            <a:r>
              <a:rPr lang="en-GB" sz="1200" b="1" dirty="0">
                <a:solidFill>
                  <a:srgbClr val="4D4D4D"/>
                </a:solidFill>
              </a:rPr>
              <a:t>Survival </a:t>
            </a:r>
            <a:r>
              <a:rPr lang="en-GB" sz="1200" b="1" dirty="0" smtClean="0">
                <a:solidFill>
                  <a:srgbClr val="4D4D4D"/>
                </a:solidFill>
              </a:rPr>
              <a:t>probability (%)</a:t>
            </a:r>
            <a:endParaRPr lang="en-GB" sz="1200" b="1" dirty="0">
              <a:solidFill>
                <a:srgbClr val="4D4D4D"/>
              </a:solidFill>
            </a:endParaRPr>
          </a:p>
        </p:txBody>
      </p:sp>
      <p:sp>
        <p:nvSpPr>
          <p:cNvPr id="8" name="TextBox 7"/>
          <p:cNvSpPr txBox="1"/>
          <p:nvPr/>
        </p:nvSpPr>
        <p:spPr>
          <a:xfrm>
            <a:off x="3758156" y="6145573"/>
            <a:ext cx="1880644" cy="276999"/>
          </a:xfrm>
          <a:prstGeom prst="rect">
            <a:avLst/>
          </a:prstGeom>
          <a:noFill/>
        </p:spPr>
        <p:txBody>
          <a:bodyPr wrap="none" rtlCol="0">
            <a:spAutoFit/>
          </a:bodyPr>
          <a:lstStyle/>
          <a:p>
            <a:pPr algn="ctr"/>
            <a:r>
              <a:rPr lang="en-GB" sz="1200" b="1" dirty="0">
                <a:solidFill>
                  <a:srgbClr val="4D4D4D"/>
                </a:solidFill>
              </a:rPr>
              <a:t>Months from diagnosis</a:t>
            </a:r>
          </a:p>
        </p:txBody>
      </p:sp>
      <p:sp>
        <p:nvSpPr>
          <p:cNvPr id="9" name="TextBox 8"/>
          <p:cNvSpPr txBox="1"/>
          <p:nvPr/>
        </p:nvSpPr>
        <p:spPr>
          <a:xfrm>
            <a:off x="1191055" y="5968285"/>
            <a:ext cx="269625" cy="276999"/>
          </a:xfrm>
          <a:prstGeom prst="rect">
            <a:avLst/>
          </a:prstGeom>
          <a:noFill/>
        </p:spPr>
        <p:txBody>
          <a:bodyPr wrap="none" rtlCol="0">
            <a:spAutoFit/>
          </a:bodyPr>
          <a:lstStyle/>
          <a:p>
            <a:pPr algn="ctr"/>
            <a:r>
              <a:rPr lang="en-GB" sz="1200" dirty="0">
                <a:solidFill>
                  <a:srgbClr val="4D4D4D"/>
                </a:solidFill>
              </a:rPr>
              <a:t>0</a:t>
            </a:r>
          </a:p>
        </p:txBody>
      </p:sp>
      <p:sp>
        <p:nvSpPr>
          <p:cNvPr id="10" name="TextBox 9"/>
          <p:cNvSpPr txBox="1"/>
          <p:nvPr/>
        </p:nvSpPr>
        <p:spPr>
          <a:xfrm>
            <a:off x="2493297" y="5968285"/>
            <a:ext cx="354584" cy="276999"/>
          </a:xfrm>
          <a:prstGeom prst="rect">
            <a:avLst/>
          </a:prstGeom>
          <a:noFill/>
        </p:spPr>
        <p:txBody>
          <a:bodyPr wrap="none" rtlCol="0">
            <a:spAutoFit/>
          </a:bodyPr>
          <a:lstStyle/>
          <a:p>
            <a:pPr algn="ctr"/>
            <a:r>
              <a:rPr lang="en-GB" sz="1200" dirty="0">
                <a:solidFill>
                  <a:srgbClr val="4D4D4D"/>
                </a:solidFill>
              </a:rPr>
              <a:t>12</a:t>
            </a:r>
          </a:p>
        </p:txBody>
      </p:sp>
      <p:sp>
        <p:nvSpPr>
          <p:cNvPr id="11" name="TextBox 10"/>
          <p:cNvSpPr txBox="1"/>
          <p:nvPr/>
        </p:nvSpPr>
        <p:spPr>
          <a:xfrm>
            <a:off x="3838018" y="5968285"/>
            <a:ext cx="354584" cy="276999"/>
          </a:xfrm>
          <a:prstGeom prst="rect">
            <a:avLst/>
          </a:prstGeom>
          <a:noFill/>
        </p:spPr>
        <p:txBody>
          <a:bodyPr wrap="none" rtlCol="0">
            <a:spAutoFit/>
          </a:bodyPr>
          <a:lstStyle/>
          <a:p>
            <a:pPr algn="ctr"/>
            <a:r>
              <a:rPr lang="en-GB" sz="1200" dirty="0">
                <a:solidFill>
                  <a:srgbClr val="4D4D4D"/>
                </a:solidFill>
              </a:rPr>
              <a:t>24</a:t>
            </a:r>
          </a:p>
        </p:txBody>
      </p:sp>
      <p:sp>
        <p:nvSpPr>
          <p:cNvPr id="12" name="TextBox 11"/>
          <p:cNvSpPr txBox="1"/>
          <p:nvPr/>
        </p:nvSpPr>
        <p:spPr>
          <a:xfrm>
            <a:off x="5182739" y="5968285"/>
            <a:ext cx="354584" cy="276999"/>
          </a:xfrm>
          <a:prstGeom prst="rect">
            <a:avLst/>
          </a:prstGeom>
          <a:noFill/>
        </p:spPr>
        <p:txBody>
          <a:bodyPr wrap="none" rtlCol="0">
            <a:spAutoFit/>
          </a:bodyPr>
          <a:lstStyle/>
          <a:p>
            <a:pPr algn="ctr"/>
            <a:r>
              <a:rPr lang="en-GB" sz="1200" dirty="0">
                <a:solidFill>
                  <a:srgbClr val="4D4D4D"/>
                </a:solidFill>
              </a:rPr>
              <a:t>36</a:t>
            </a:r>
          </a:p>
        </p:txBody>
      </p:sp>
      <p:sp>
        <p:nvSpPr>
          <p:cNvPr id="13" name="TextBox 12"/>
          <p:cNvSpPr txBox="1"/>
          <p:nvPr/>
        </p:nvSpPr>
        <p:spPr>
          <a:xfrm>
            <a:off x="6527460" y="5968285"/>
            <a:ext cx="354584" cy="276999"/>
          </a:xfrm>
          <a:prstGeom prst="rect">
            <a:avLst/>
          </a:prstGeom>
          <a:noFill/>
        </p:spPr>
        <p:txBody>
          <a:bodyPr wrap="none" rtlCol="0">
            <a:spAutoFit/>
          </a:bodyPr>
          <a:lstStyle/>
          <a:p>
            <a:pPr algn="ctr"/>
            <a:r>
              <a:rPr lang="en-GB" sz="1200" dirty="0">
                <a:solidFill>
                  <a:srgbClr val="4D4D4D"/>
                </a:solidFill>
              </a:rPr>
              <a:t>48</a:t>
            </a:r>
          </a:p>
        </p:txBody>
      </p:sp>
      <p:sp>
        <p:nvSpPr>
          <p:cNvPr id="14" name="TextBox 13"/>
          <p:cNvSpPr txBox="1"/>
          <p:nvPr/>
        </p:nvSpPr>
        <p:spPr>
          <a:xfrm>
            <a:off x="7872180" y="5968285"/>
            <a:ext cx="354584" cy="276999"/>
          </a:xfrm>
          <a:prstGeom prst="rect">
            <a:avLst/>
          </a:prstGeom>
          <a:noFill/>
        </p:spPr>
        <p:txBody>
          <a:bodyPr wrap="none" rtlCol="0">
            <a:spAutoFit/>
          </a:bodyPr>
          <a:lstStyle/>
          <a:p>
            <a:pPr algn="ctr"/>
            <a:r>
              <a:rPr lang="en-GB" sz="1200" dirty="0">
                <a:solidFill>
                  <a:srgbClr val="4D4D4D"/>
                </a:solidFill>
              </a:rPr>
              <a:t>60</a:t>
            </a:r>
          </a:p>
        </p:txBody>
      </p:sp>
      <p:sp>
        <p:nvSpPr>
          <p:cNvPr id="15" name="TextBox 14"/>
          <p:cNvSpPr txBox="1"/>
          <p:nvPr/>
        </p:nvSpPr>
        <p:spPr>
          <a:xfrm>
            <a:off x="1022350" y="5752236"/>
            <a:ext cx="269625" cy="276999"/>
          </a:xfrm>
          <a:prstGeom prst="rect">
            <a:avLst/>
          </a:prstGeom>
          <a:noFill/>
        </p:spPr>
        <p:txBody>
          <a:bodyPr wrap="none" rtlCol="0">
            <a:spAutoFit/>
          </a:bodyPr>
          <a:lstStyle/>
          <a:p>
            <a:pPr algn="r"/>
            <a:r>
              <a:rPr lang="en-GB" sz="1200" dirty="0">
                <a:solidFill>
                  <a:srgbClr val="4D4D4D"/>
                </a:solidFill>
              </a:rPr>
              <a:t>0</a:t>
            </a:r>
          </a:p>
        </p:txBody>
      </p:sp>
      <p:sp>
        <p:nvSpPr>
          <p:cNvPr id="16" name="TextBox 15"/>
          <p:cNvSpPr txBox="1"/>
          <p:nvPr/>
        </p:nvSpPr>
        <p:spPr>
          <a:xfrm>
            <a:off x="894109" y="5273887"/>
            <a:ext cx="397866" cy="276999"/>
          </a:xfrm>
          <a:prstGeom prst="rect">
            <a:avLst/>
          </a:prstGeom>
          <a:noFill/>
        </p:spPr>
        <p:txBody>
          <a:bodyPr wrap="none" rtlCol="0">
            <a:spAutoFit/>
          </a:bodyPr>
          <a:lstStyle/>
          <a:p>
            <a:pPr algn="r"/>
            <a:r>
              <a:rPr lang="en-GB" sz="1200" dirty="0">
                <a:solidFill>
                  <a:srgbClr val="4D4D4D"/>
                </a:solidFill>
              </a:rPr>
              <a:t>0.2</a:t>
            </a:r>
          </a:p>
        </p:txBody>
      </p:sp>
      <p:sp>
        <p:nvSpPr>
          <p:cNvPr id="17" name="TextBox 16"/>
          <p:cNvSpPr txBox="1"/>
          <p:nvPr/>
        </p:nvSpPr>
        <p:spPr>
          <a:xfrm>
            <a:off x="894109" y="4795537"/>
            <a:ext cx="397866" cy="276999"/>
          </a:xfrm>
          <a:prstGeom prst="rect">
            <a:avLst/>
          </a:prstGeom>
          <a:noFill/>
        </p:spPr>
        <p:txBody>
          <a:bodyPr wrap="none" rtlCol="0">
            <a:spAutoFit/>
          </a:bodyPr>
          <a:lstStyle/>
          <a:p>
            <a:pPr algn="r"/>
            <a:r>
              <a:rPr lang="en-GB" sz="1200" dirty="0">
                <a:solidFill>
                  <a:srgbClr val="4D4D4D"/>
                </a:solidFill>
              </a:rPr>
              <a:t>0.4</a:t>
            </a:r>
          </a:p>
        </p:txBody>
      </p:sp>
      <p:sp>
        <p:nvSpPr>
          <p:cNvPr id="18" name="TextBox 17"/>
          <p:cNvSpPr txBox="1"/>
          <p:nvPr/>
        </p:nvSpPr>
        <p:spPr>
          <a:xfrm>
            <a:off x="894109" y="4317187"/>
            <a:ext cx="397866" cy="276999"/>
          </a:xfrm>
          <a:prstGeom prst="rect">
            <a:avLst/>
          </a:prstGeom>
          <a:noFill/>
        </p:spPr>
        <p:txBody>
          <a:bodyPr wrap="none" rtlCol="0">
            <a:spAutoFit/>
          </a:bodyPr>
          <a:lstStyle/>
          <a:p>
            <a:pPr algn="r"/>
            <a:r>
              <a:rPr lang="en-GB" sz="1200" dirty="0">
                <a:solidFill>
                  <a:srgbClr val="4D4D4D"/>
                </a:solidFill>
              </a:rPr>
              <a:t>0.6</a:t>
            </a:r>
          </a:p>
        </p:txBody>
      </p:sp>
      <p:sp>
        <p:nvSpPr>
          <p:cNvPr id="19" name="TextBox 18"/>
          <p:cNvSpPr txBox="1"/>
          <p:nvPr/>
        </p:nvSpPr>
        <p:spPr>
          <a:xfrm>
            <a:off x="894109" y="3838837"/>
            <a:ext cx="397866" cy="276999"/>
          </a:xfrm>
          <a:prstGeom prst="rect">
            <a:avLst/>
          </a:prstGeom>
          <a:noFill/>
        </p:spPr>
        <p:txBody>
          <a:bodyPr wrap="none" rtlCol="0">
            <a:spAutoFit/>
          </a:bodyPr>
          <a:lstStyle/>
          <a:p>
            <a:pPr algn="r"/>
            <a:r>
              <a:rPr lang="en-GB" sz="1200" dirty="0">
                <a:solidFill>
                  <a:srgbClr val="4D4D4D"/>
                </a:solidFill>
              </a:rPr>
              <a:t>0.8</a:t>
            </a:r>
          </a:p>
        </p:txBody>
      </p:sp>
      <p:sp>
        <p:nvSpPr>
          <p:cNvPr id="20" name="TextBox 19"/>
          <p:cNvSpPr txBox="1"/>
          <p:nvPr/>
        </p:nvSpPr>
        <p:spPr>
          <a:xfrm>
            <a:off x="1022350" y="3358106"/>
            <a:ext cx="269625" cy="276999"/>
          </a:xfrm>
          <a:prstGeom prst="rect">
            <a:avLst/>
          </a:prstGeom>
          <a:noFill/>
        </p:spPr>
        <p:txBody>
          <a:bodyPr wrap="none" rtlCol="0">
            <a:spAutoFit/>
          </a:bodyPr>
          <a:lstStyle/>
          <a:p>
            <a:pPr algn="r"/>
            <a:r>
              <a:rPr lang="en-GB" sz="1200" dirty="0">
                <a:solidFill>
                  <a:srgbClr val="4D4D4D"/>
                </a:solidFill>
              </a:rPr>
              <a:t>1</a:t>
            </a:r>
          </a:p>
        </p:txBody>
      </p:sp>
      <p:sp>
        <p:nvSpPr>
          <p:cNvPr id="21" name="TextBox 20"/>
          <p:cNvSpPr txBox="1"/>
          <p:nvPr/>
        </p:nvSpPr>
        <p:spPr>
          <a:xfrm>
            <a:off x="1460680" y="5166571"/>
            <a:ext cx="2044520" cy="646331"/>
          </a:xfrm>
          <a:prstGeom prst="rect">
            <a:avLst/>
          </a:prstGeom>
          <a:noFill/>
        </p:spPr>
        <p:txBody>
          <a:bodyPr wrap="square" rtlCol="0">
            <a:spAutoFit/>
          </a:bodyPr>
          <a:lstStyle/>
          <a:p>
            <a:r>
              <a:rPr lang="en-GB" sz="1200" dirty="0" smtClean="0">
                <a:solidFill>
                  <a:srgbClr val="4D4D4D"/>
                </a:solidFill>
              </a:rPr>
              <a:t>All Right </a:t>
            </a:r>
            <a:r>
              <a:rPr lang="en-GB" sz="1200" dirty="0">
                <a:solidFill>
                  <a:srgbClr val="4D4D4D"/>
                </a:solidFill>
              </a:rPr>
              <a:t>colon: 38%</a:t>
            </a:r>
          </a:p>
          <a:p>
            <a:pPr marL="171450" indent="-171450">
              <a:buFont typeface="Arial" pitchFamily="34" charset="0"/>
              <a:buChar char="•"/>
            </a:pPr>
            <a:r>
              <a:rPr lang="en-GB" sz="1200" dirty="0">
                <a:solidFill>
                  <a:srgbClr val="4D4D4D"/>
                </a:solidFill>
              </a:rPr>
              <a:t>Transverse colon: 6%</a:t>
            </a:r>
          </a:p>
          <a:p>
            <a:pPr marL="171450" indent="-171450">
              <a:buFont typeface="Arial" pitchFamily="34" charset="0"/>
              <a:buChar char="•"/>
            </a:pPr>
            <a:r>
              <a:rPr lang="en-GB" sz="1200" dirty="0">
                <a:solidFill>
                  <a:srgbClr val="4D4D4D"/>
                </a:solidFill>
              </a:rPr>
              <a:t>Cecum/Ascending: </a:t>
            </a:r>
            <a:r>
              <a:rPr lang="en-GB" sz="1200" dirty="0" smtClean="0">
                <a:solidFill>
                  <a:srgbClr val="4D4D4D"/>
                </a:solidFill>
              </a:rPr>
              <a:t>32%</a:t>
            </a:r>
            <a:endParaRPr lang="en-GB" sz="1200" dirty="0">
              <a:solidFill>
                <a:srgbClr val="4D4D4D"/>
              </a:solidFill>
            </a:endParaRPr>
          </a:p>
        </p:txBody>
      </p:sp>
      <p:sp>
        <p:nvSpPr>
          <p:cNvPr id="22" name="TextBox 21"/>
          <p:cNvSpPr txBox="1"/>
          <p:nvPr/>
        </p:nvSpPr>
        <p:spPr>
          <a:xfrm>
            <a:off x="2300512" y="3471446"/>
            <a:ext cx="4892084" cy="338554"/>
          </a:xfrm>
          <a:prstGeom prst="rect">
            <a:avLst/>
          </a:prstGeom>
          <a:noFill/>
        </p:spPr>
        <p:txBody>
          <a:bodyPr wrap="square" rtlCol="0">
            <a:spAutoFit/>
          </a:bodyPr>
          <a:lstStyle/>
          <a:p>
            <a:pPr algn="ctr"/>
            <a:r>
              <a:rPr lang="en-GB" sz="1600" b="1" dirty="0" smtClean="0">
                <a:solidFill>
                  <a:srgbClr val="4D4D4D"/>
                </a:solidFill>
                <a:latin typeface="Arial"/>
              </a:rPr>
              <a:t>OS by </a:t>
            </a:r>
            <a:r>
              <a:rPr lang="en-GB" sz="1600" b="1" dirty="0">
                <a:solidFill>
                  <a:srgbClr val="4D4D4D"/>
                </a:solidFill>
                <a:latin typeface="Arial"/>
              </a:rPr>
              <a:t>primary </a:t>
            </a:r>
            <a:r>
              <a:rPr lang="en-GB" sz="1600" b="1" dirty="0" smtClean="0">
                <a:solidFill>
                  <a:srgbClr val="4D4D4D"/>
                </a:solidFill>
                <a:latin typeface="Arial"/>
              </a:rPr>
              <a:t>tumour location (</a:t>
            </a:r>
            <a:r>
              <a:rPr lang="en-GB" sz="1600" b="1" dirty="0">
                <a:solidFill>
                  <a:srgbClr val="4D4D4D"/>
                </a:solidFill>
              </a:rPr>
              <a:t>Stage </a:t>
            </a:r>
            <a:r>
              <a:rPr lang="en-GB" sz="1600" b="1" dirty="0" smtClean="0">
                <a:solidFill>
                  <a:srgbClr val="4D4D4D"/>
                </a:solidFill>
              </a:rPr>
              <a:t>IV</a:t>
            </a:r>
            <a:r>
              <a:rPr lang="en-GB" sz="1600" b="1" dirty="0" smtClean="0">
                <a:solidFill>
                  <a:srgbClr val="4D4D4D"/>
                </a:solidFill>
                <a:latin typeface="Arial"/>
              </a:rPr>
              <a:t>)</a:t>
            </a:r>
            <a:endParaRPr lang="en-GB" sz="1600" b="1" dirty="0">
              <a:solidFill>
                <a:srgbClr val="4D4D4D"/>
              </a:solidFill>
              <a:latin typeface="Arial"/>
            </a:endParaRPr>
          </a:p>
        </p:txBody>
      </p:sp>
      <p:sp>
        <p:nvSpPr>
          <p:cNvPr id="23" name="Freeform 22"/>
          <p:cNvSpPr/>
          <p:nvPr/>
        </p:nvSpPr>
        <p:spPr>
          <a:xfrm>
            <a:off x="1325867" y="3489435"/>
            <a:ext cx="6841375" cy="2402378"/>
          </a:xfrm>
          <a:custGeom>
            <a:avLst/>
            <a:gdLst>
              <a:gd name="connsiteX0" fmla="*/ 0 w 6841375"/>
              <a:gd name="connsiteY0" fmla="*/ 0 h 2402378"/>
              <a:gd name="connsiteX1" fmla="*/ 0 w 6841375"/>
              <a:gd name="connsiteY1" fmla="*/ 2402378 h 2402378"/>
              <a:gd name="connsiteX2" fmla="*/ 6841375 w 6841375"/>
              <a:gd name="connsiteY2" fmla="*/ 2402378 h 2402378"/>
            </a:gdLst>
            <a:ahLst/>
            <a:cxnLst>
              <a:cxn ang="0">
                <a:pos x="connsiteX0" y="connsiteY0"/>
              </a:cxn>
              <a:cxn ang="0">
                <a:pos x="connsiteX1" y="connsiteY1"/>
              </a:cxn>
              <a:cxn ang="0">
                <a:pos x="connsiteX2" y="connsiteY2"/>
              </a:cxn>
            </a:cxnLst>
            <a:rect l="l" t="t" r="r" b="b"/>
            <a:pathLst>
              <a:path w="6841375" h="2402378">
                <a:moveTo>
                  <a:pt x="0" y="0"/>
                </a:moveTo>
                <a:lnTo>
                  <a:pt x="0" y="2402378"/>
                </a:lnTo>
                <a:lnTo>
                  <a:pt x="6841375" y="2402378"/>
                </a:lnTo>
              </a:path>
            </a:pathLst>
          </a:cu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cxnSp>
        <p:nvCxnSpPr>
          <p:cNvPr id="25" name="Straight Connector 24"/>
          <p:cNvCxnSpPr/>
          <p:nvPr/>
        </p:nvCxnSpPr>
        <p:spPr>
          <a:xfrm>
            <a:off x="1233487" y="3496605"/>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p:nvCxnSpPr>
        <p:spPr>
          <a:xfrm>
            <a:off x="1233487" y="397755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a:off x="1233487" y="4456116"/>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a:off x="1233487" y="493468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a:off x="1233487" y="5413246"/>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a:off x="1233487" y="589181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rot="5400000">
            <a:off x="1280867"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rot="5400000">
            <a:off x="2625588"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rot="5400000">
            <a:off x="3970309"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rot="5400000">
            <a:off x="5315030"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5400000">
            <a:off x="6659751"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5400000">
            <a:off x="8004471"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7" name="TextBox 36"/>
          <p:cNvSpPr txBox="1"/>
          <p:nvPr/>
        </p:nvSpPr>
        <p:spPr>
          <a:xfrm>
            <a:off x="6439713" y="3986518"/>
            <a:ext cx="1355564" cy="830997"/>
          </a:xfrm>
          <a:prstGeom prst="rect">
            <a:avLst/>
          </a:prstGeom>
          <a:noFill/>
        </p:spPr>
        <p:txBody>
          <a:bodyPr wrap="none" rtlCol="0">
            <a:spAutoFit/>
          </a:bodyPr>
          <a:lstStyle/>
          <a:p>
            <a:r>
              <a:rPr lang="en-GB" sz="1200" dirty="0">
                <a:solidFill>
                  <a:srgbClr val="4D4D4D"/>
                </a:solidFill>
              </a:rPr>
              <a:t>Right colon</a:t>
            </a:r>
          </a:p>
          <a:p>
            <a:r>
              <a:rPr lang="en-GB" sz="1200" dirty="0">
                <a:solidFill>
                  <a:srgbClr val="4D4D4D"/>
                </a:solidFill>
              </a:rPr>
              <a:t>Transverse colon</a:t>
            </a:r>
          </a:p>
          <a:p>
            <a:r>
              <a:rPr lang="en-GB" sz="1200" dirty="0">
                <a:solidFill>
                  <a:srgbClr val="4D4D4D"/>
                </a:solidFill>
              </a:rPr>
              <a:t>Left colon</a:t>
            </a:r>
          </a:p>
          <a:p>
            <a:r>
              <a:rPr lang="en-GB" sz="1200" dirty="0">
                <a:solidFill>
                  <a:srgbClr val="4D4D4D"/>
                </a:solidFill>
              </a:rPr>
              <a:t>Rectal</a:t>
            </a:r>
          </a:p>
        </p:txBody>
      </p:sp>
      <p:sp>
        <p:nvSpPr>
          <p:cNvPr id="42" name="Freeform 6"/>
          <p:cNvSpPr>
            <a:spLocks/>
          </p:cNvSpPr>
          <p:nvPr/>
        </p:nvSpPr>
        <p:spPr bwMode="auto">
          <a:xfrm>
            <a:off x="1387475" y="3495294"/>
            <a:ext cx="6737350" cy="2212975"/>
          </a:xfrm>
          <a:custGeom>
            <a:avLst/>
            <a:gdLst>
              <a:gd name="T0" fmla="*/ 0 w 2126"/>
              <a:gd name="T1" fmla="*/ 0 h 697"/>
              <a:gd name="T2" fmla="*/ 128 w 2126"/>
              <a:gd name="T3" fmla="*/ 237 h 697"/>
              <a:gd name="T4" fmla="*/ 377 w 2126"/>
              <a:gd name="T5" fmla="*/ 399 h 697"/>
              <a:gd name="T6" fmla="*/ 838 w 2126"/>
              <a:gd name="T7" fmla="*/ 559 h 697"/>
              <a:gd name="T8" fmla="*/ 1080 w 2126"/>
              <a:gd name="T9" fmla="*/ 605 h 697"/>
              <a:gd name="T10" fmla="*/ 1219 w 2126"/>
              <a:gd name="T11" fmla="*/ 627 h 697"/>
              <a:gd name="T12" fmla="*/ 1270 w 2126"/>
              <a:gd name="T13" fmla="*/ 632 h 697"/>
              <a:gd name="T14" fmla="*/ 1330 w 2126"/>
              <a:gd name="T15" fmla="*/ 637 h 697"/>
              <a:gd name="T16" fmla="*/ 1394 w 2126"/>
              <a:gd name="T17" fmla="*/ 645 h 697"/>
              <a:gd name="T18" fmla="*/ 1457 w 2126"/>
              <a:gd name="T19" fmla="*/ 650 h 697"/>
              <a:gd name="T20" fmla="*/ 2126 w 2126"/>
              <a:gd name="T21" fmla="*/ 69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6" h="697">
                <a:moveTo>
                  <a:pt x="0" y="0"/>
                </a:moveTo>
                <a:cubicBezTo>
                  <a:pt x="0" y="0"/>
                  <a:pt x="43" y="146"/>
                  <a:pt x="128" y="237"/>
                </a:cubicBezTo>
                <a:cubicBezTo>
                  <a:pt x="212" y="327"/>
                  <a:pt x="353" y="389"/>
                  <a:pt x="377" y="399"/>
                </a:cubicBezTo>
                <a:cubicBezTo>
                  <a:pt x="401" y="410"/>
                  <a:pt x="640" y="519"/>
                  <a:pt x="838" y="559"/>
                </a:cubicBezTo>
                <a:cubicBezTo>
                  <a:pt x="1037" y="599"/>
                  <a:pt x="1042" y="598"/>
                  <a:pt x="1080" y="605"/>
                </a:cubicBezTo>
                <a:cubicBezTo>
                  <a:pt x="1117" y="611"/>
                  <a:pt x="1206" y="626"/>
                  <a:pt x="1219" y="627"/>
                </a:cubicBezTo>
                <a:cubicBezTo>
                  <a:pt x="1233" y="628"/>
                  <a:pt x="1258" y="628"/>
                  <a:pt x="1270" y="632"/>
                </a:cubicBezTo>
                <a:cubicBezTo>
                  <a:pt x="1282" y="637"/>
                  <a:pt x="1318" y="635"/>
                  <a:pt x="1330" y="637"/>
                </a:cubicBezTo>
                <a:cubicBezTo>
                  <a:pt x="1342" y="639"/>
                  <a:pt x="1383" y="646"/>
                  <a:pt x="1394" y="645"/>
                </a:cubicBezTo>
                <a:cubicBezTo>
                  <a:pt x="1405" y="645"/>
                  <a:pt x="1441" y="647"/>
                  <a:pt x="1457" y="650"/>
                </a:cubicBezTo>
                <a:cubicBezTo>
                  <a:pt x="1473" y="653"/>
                  <a:pt x="2059" y="697"/>
                  <a:pt x="2126" y="690"/>
                </a:cubicBez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Freeform 7"/>
          <p:cNvSpPr>
            <a:spLocks/>
          </p:cNvSpPr>
          <p:nvPr/>
        </p:nvSpPr>
        <p:spPr bwMode="auto">
          <a:xfrm>
            <a:off x="1387475" y="3507994"/>
            <a:ext cx="6737350" cy="2232025"/>
          </a:xfrm>
          <a:custGeom>
            <a:avLst/>
            <a:gdLst>
              <a:gd name="T0" fmla="*/ 0 w 2126"/>
              <a:gd name="T1" fmla="*/ 0 h 703"/>
              <a:gd name="T2" fmla="*/ 208 w 2126"/>
              <a:gd name="T3" fmla="*/ 301 h 703"/>
              <a:gd name="T4" fmla="*/ 629 w 2126"/>
              <a:gd name="T5" fmla="*/ 515 h 703"/>
              <a:gd name="T6" fmla="*/ 864 w 2126"/>
              <a:gd name="T7" fmla="*/ 585 h 703"/>
              <a:gd name="T8" fmla="*/ 987 w 2126"/>
              <a:gd name="T9" fmla="*/ 611 h 703"/>
              <a:gd name="T10" fmla="*/ 1062 w 2126"/>
              <a:gd name="T11" fmla="*/ 623 h 703"/>
              <a:gd name="T12" fmla="*/ 1213 w 2126"/>
              <a:gd name="T13" fmla="*/ 646 h 703"/>
              <a:gd name="T14" fmla="*/ 1281 w 2126"/>
              <a:gd name="T15" fmla="*/ 654 h 703"/>
              <a:gd name="T16" fmla="*/ 1453 w 2126"/>
              <a:gd name="T17" fmla="*/ 670 h 703"/>
              <a:gd name="T18" fmla="*/ 2126 w 2126"/>
              <a:gd name="T19" fmla="*/ 7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6" h="703">
                <a:moveTo>
                  <a:pt x="0" y="0"/>
                </a:moveTo>
                <a:cubicBezTo>
                  <a:pt x="0" y="0"/>
                  <a:pt x="57" y="209"/>
                  <a:pt x="208" y="301"/>
                </a:cubicBezTo>
                <a:cubicBezTo>
                  <a:pt x="359" y="394"/>
                  <a:pt x="523" y="483"/>
                  <a:pt x="629" y="515"/>
                </a:cubicBezTo>
                <a:cubicBezTo>
                  <a:pt x="735" y="547"/>
                  <a:pt x="792" y="573"/>
                  <a:pt x="864" y="585"/>
                </a:cubicBezTo>
                <a:cubicBezTo>
                  <a:pt x="935" y="596"/>
                  <a:pt x="966" y="608"/>
                  <a:pt x="987" y="611"/>
                </a:cubicBezTo>
                <a:cubicBezTo>
                  <a:pt x="1008" y="615"/>
                  <a:pt x="1044" y="619"/>
                  <a:pt x="1062" y="623"/>
                </a:cubicBezTo>
                <a:cubicBezTo>
                  <a:pt x="1080" y="626"/>
                  <a:pt x="1202" y="646"/>
                  <a:pt x="1213" y="646"/>
                </a:cubicBezTo>
                <a:cubicBezTo>
                  <a:pt x="1223" y="647"/>
                  <a:pt x="1250" y="649"/>
                  <a:pt x="1281" y="654"/>
                </a:cubicBezTo>
                <a:cubicBezTo>
                  <a:pt x="1312" y="658"/>
                  <a:pt x="1444" y="669"/>
                  <a:pt x="1453" y="670"/>
                </a:cubicBezTo>
                <a:cubicBezTo>
                  <a:pt x="1462" y="670"/>
                  <a:pt x="2012" y="703"/>
                  <a:pt x="2126" y="701"/>
                </a:cubicBezTo>
              </a:path>
            </a:pathLst>
          </a:custGeom>
          <a:noFill/>
          <a:ln w="254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Freeform 8"/>
          <p:cNvSpPr>
            <a:spLocks/>
          </p:cNvSpPr>
          <p:nvPr/>
        </p:nvSpPr>
        <p:spPr bwMode="auto">
          <a:xfrm>
            <a:off x="1387475" y="3507994"/>
            <a:ext cx="6724650" cy="2120900"/>
          </a:xfrm>
          <a:custGeom>
            <a:avLst/>
            <a:gdLst>
              <a:gd name="T0" fmla="*/ 0 w 2122"/>
              <a:gd name="T1" fmla="*/ 0 h 668"/>
              <a:gd name="T2" fmla="*/ 57 w 2122"/>
              <a:gd name="T3" fmla="*/ 98 h 668"/>
              <a:gd name="T4" fmla="*/ 107 w 2122"/>
              <a:gd name="T5" fmla="*/ 157 h 668"/>
              <a:gd name="T6" fmla="*/ 183 w 2122"/>
              <a:gd name="T7" fmla="*/ 212 h 668"/>
              <a:gd name="T8" fmla="*/ 313 w 2122"/>
              <a:gd name="T9" fmla="*/ 280 h 668"/>
              <a:gd name="T10" fmla="*/ 756 w 2122"/>
              <a:gd name="T11" fmla="*/ 454 h 668"/>
              <a:gd name="T12" fmla="*/ 1632 w 2122"/>
              <a:gd name="T13" fmla="*/ 629 h 668"/>
              <a:gd name="T14" fmla="*/ 2122 w 2122"/>
              <a:gd name="T15" fmla="*/ 668 h 6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2" h="668">
                <a:moveTo>
                  <a:pt x="0" y="0"/>
                </a:moveTo>
                <a:cubicBezTo>
                  <a:pt x="0" y="0"/>
                  <a:pt x="46" y="80"/>
                  <a:pt x="57" y="98"/>
                </a:cubicBezTo>
                <a:cubicBezTo>
                  <a:pt x="67" y="116"/>
                  <a:pt x="84" y="136"/>
                  <a:pt x="107" y="157"/>
                </a:cubicBezTo>
                <a:cubicBezTo>
                  <a:pt x="129" y="178"/>
                  <a:pt x="171" y="205"/>
                  <a:pt x="183" y="212"/>
                </a:cubicBezTo>
                <a:cubicBezTo>
                  <a:pt x="196" y="218"/>
                  <a:pt x="282" y="260"/>
                  <a:pt x="313" y="280"/>
                </a:cubicBezTo>
                <a:cubicBezTo>
                  <a:pt x="345" y="300"/>
                  <a:pt x="702" y="438"/>
                  <a:pt x="756" y="454"/>
                </a:cubicBezTo>
                <a:cubicBezTo>
                  <a:pt x="810" y="470"/>
                  <a:pt x="1148" y="592"/>
                  <a:pt x="1632" y="629"/>
                </a:cubicBezTo>
                <a:cubicBezTo>
                  <a:pt x="1632" y="629"/>
                  <a:pt x="2040" y="667"/>
                  <a:pt x="2122" y="668"/>
                </a:cubicBezTo>
              </a:path>
            </a:pathLst>
          </a:custGeom>
          <a:noFill/>
          <a:ln w="254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46" name="Straight Connector 45"/>
          <p:cNvCxnSpPr/>
          <p:nvPr/>
        </p:nvCxnSpPr>
        <p:spPr>
          <a:xfrm flipH="1">
            <a:off x="6196824" y="4124763"/>
            <a:ext cx="252413"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196824" y="4309972"/>
            <a:ext cx="2524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6196824" y="4495181"/>
            <a:ext cx="25241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96824" y="4680389"/>
            <a:ext cx="252413"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Freeform 5"/>
          <p:cNvSpPr>
            <a:spLocks/>
          </p:cNvSpPr>
          <p:nvPr/>
        </p:nvSpPr>
        <p:spPr bwMode="auto">
          <a:xfrm>
            <a:off x="1393825" y="3495294"/>
            <a:ext cx="6718300" cy="2165350"/>
          </a:xfrm>
          <a:custGeom>
            <a:avLst/>
            <a:gdLst>
              <a:gd name="T0" fmla="*/ 0 w 2120"/>
              <a:gd name="T1" fmla="*/ 0 h 682"/>
              <a:gd name="T2" fmla="*/ 252 w 2120"/>
              <a:gd name="T3" fmla="*/ 239 h 682"/>
              <a:gd name="T4" fmla="*/ 932 w 2120"/>
              <a:gd name="T5" fmla="*/ 517 h 682"/>
              <a:gd name="T6" fmla="*/ 1565 w 2120"/>
              <a:gd name="T7" fmla="*/ 634 h 682"/>
              <a:gd name="T8" fmla="*/ 2120 w 2120"/>
              <a:gd name="T9" fmla="*/ 681 h 682"/>
            </a:gdLst>
            <a:ahLst/>
            <a:cxnLst>
              <a:cxn ang="0">
                <a:pos x="T0" y="T1"/>
              </a:cxn>
              <a:cxn ang="0">
                <a:pos x="T2" y="T3"/>
              </a:cxn>
              <a:cxn ang="0">
                <a:pos x="T4" y="T5"/>
              </a:cxn>
              <a:cxn ang="0">
                <a:pos x="T6" y="T7"/>
              </a:cxn>
              <a:cxn ang="0">
                <a:pos x="T8" y="T9"/>
              </a:cxn>
            </a:cxnLst>
            <a:rect l="0" t="0" r="r" b="b"/>
            <a:pathLst>
              <a:path w="2120" h="682">
                <a:moveTo>
                  <a:pt x="0" y="0"/>
                </a:moveTo>
                <a:cubicBezTo>
                  <a:pt x="0" y="0"/>
                  <a:pt x="76" y="147"/>
                  <a:pt x="252" y="239"/>
                </a:cubicBezTo>
                <a:cubicBezTo>
                  <a:pt x="429" y="331"/>
                  <a:pt x="618" y="435"/>
                  <a:pt x="932" y="517"/>
                </a:cubicBezTo>
                <a:cubicBezTo>
                  <a:pt x="1245" y="599"/>
                  <a:pt x="1398" y="618"/>
                  <a:pt x="1565" y="634"/>
                </a:cubicBezTo>
                <a:cubicBezTo>
                  <a:pt x="1732" y="650"/>
                  <a:pt x="2025" y="682"/>
                  <a:pt x="2120" y="681"/>
                </a:cubicBez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aphicFrame>
        <p:nvGraphicFramePr>
          <p:cNvPr id="50" name="Group 88"/>
          <p:cNvGraphicFramePr>
            <a:graphicFrameLocks noGrp="1"/>
          </p:cNvGraphicFramePr>
          <p:nvPr>
            <p:extLst>
              <p:ext uri="{D42A27DB-BD31-4B8C-83A1-F6EECF244321}">
                <p14:modId xmlns:p14="http://schemas.microsoft.com/office/powerpoint/2010/main" val="3469431606"/>
              </p:ext>
            </p:extLst>
          </p:nvPr>
        </p:nvGraphicFramePr>
        <p:xfrm>
          <a:off x="369888" y="1600200"/>
          <a:ext cx="8316913" cy="845820"/>
        </p:xfrm>
        <a:graphic>
          <a:graphicData uri="http://schemas.openxmlformats.org/drawingml/2006/table">
            <a:tbl>
              <a:tblPr firstRow="1" bandRow="1">
                <a:tableStyleId>{69012ECD-51FC-41F1-AA8D-1B2483CD663E}</a:tableStyleId>
              </a:tblPr>
              <a:tblGrid>
                <a:gridCol w="2195665"/>
                <a:gridCol w="3060624"/>
                <a:gridCol w="3060624"/>
              </a:tblGrid>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OS (Stage IV; n=64,770)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Adjusted HR</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95% CI</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Right vs left colon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1.22, 1.27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Rectal vs left colon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0.81, 0.85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53" name="Group 88"/>
          <p:cNvGraphicFramePr>
            <a:graphicFrameLocks noGrp="1"/>
          </p:cNvGraphicFramePr>
          <p:nvPr>
            <p:extLst>
              <p:ext uri="{D42A27DB-BD31-4B8C-83A1-F6EECF244321}">
                <p14:modId xmlns:p14="http://schemas.microsoft.com/office/powerpoint/2010/main" val="185391546"/>
              </p:ext>
            </p:extLst>
          </p:nvPr>
        </p:nvGraphicFramePr>
        <p:xfrm>
          <a:off x="369888" y="2514600"/>
          <a:ext cx="8316912" cy="845820"/>
        </p:xfrm>
        <a:graphic>
          <a:graphicData uri="http://schemas.openxmlformats.org/drawingml/2006/table">
            <a:tbl>
              <a:tblPr firstRow="1" bandRow="1">
                <a:tableStyleId>{69012ECD-51FC-41F1-AA8D-1B2483CD663E}</a:tableStyleId>
              </a:tblPr>
              <a:tblGrid>
                <a:gridCol w="1390633"/>
                <a:gridCol w="1574800"/>
                <a:gridCol w="1574800"/>
                <a:gridCol w="1574800"/>
                <a:gridCol w="2201879"/>
              </a:tblGrid>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US" sz="1400" b="1" i="0" u="none" strike="noStrike" cap="none" normalizeH="0" baseline="0" dirty="0" err="1" smtClean="0">
                          <a:ln>
                            <a:noFill/>
                          </a:ln>
                          <a:solidFill>
                            <a:schemeClr val="tx2"/>
                          </a:solidFill>
                          <a:effectLst/>
                          <a:latin typeface="Arial" charset="0"/>
                          <a:cs typeface="Arial" charset="0"/>
                        </a:rPr>
                        <a:t>mOS</a:t>
                      </a:r>
                      <a:r>
                        <a:rPr kumimoji="0" lang="en-US" sz="1400" b="1" i="0" u="none" strike="noStrike" cap="none" normalizeH="0" baseline="0" dirty="0" smtClean="0">
                          <a:ln>
                            <a:noFill/>
                          </a:ln>
                          <a:solidFill>
                            <a:schemeClr val="tx2"/>
                          </a:solidFill>
                          <a:effectLst/>
                          <a:latin typeface="Arial" charset="0"/>
                          <a:cs typeface="Arial" charset="0"/>
                        </a:rPr>
                        <a:t>,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Right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Left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Rectal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Difference (right vs left)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Stage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Stage III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3806851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3505: The relationship between primary </a:t>
            </a:r>
            <a:r>
              <a:rPr lang="en-GB" dirty="0" err="1"/>
              <a:t>tumor</a:t>
            </a:r>
            <a:r>
              <a:rPr lang="en-GB" dirty="0"/>
              <a:t> sidedness and prognosis in colorectal cancer – </a:t>
            </a:r>
            <a:r>
              <a:rPr lang="en-GB" dirty="0" err="1"/>
              <a:t>Schrag</a:t>
            </a:r>
            <a:r>
              <a:rPr lang="en-GB" dirty="0"/>
              <a:t> D, et al</a:t>
            </a:r>
          </a:p>
        </p:txBody>
      </p:sp>
      <p:sp>
        <p:nvSpPr>
          <p:cNvPr id="3" name="Content Placeholder 2"/>
          <p:cNvSpPr>
            <a:spLocks noGrp="1"/>
          </p:cNvSpPr>
          <p:nvPr>
            <p:ph idx="1"/>
          </p:nvPr>
        </p:nvSpPr>
        <p:spPr>
          <a:xfrm>
            <a:off x="365124" y="1254035"/>
            <a:ext cx="8474076" cy="4746172"/>
          </a:xfrm>
          <a:ln>
            <a:noFill/>
          </a:ln>
        </p:spPr>
        <p:txBody>
          <a:bodyPr/>
          <a:lstStyle/>
          <a:p>
            <a:pPr marL="0" indent="0">
              <a:buNone/>
            </a:pPr>
            <a:r>
              <a:rPr lang="en-GB" b="1" dirty="0"/>
              <a:t>Key results (continued)</a:t>
            </a:r>
            <a:endParaRPr lang="en-GB" dirty="0"/>
          </a:p>
          <a:p>
            <a:endParaRPr lang="en-GB" dirty="0"/>
          </a:p>
          <a:p>
            <a:endParaRPr lang="en-GB" dirty="0"/>
          </a:p>
          <a:p>
            <a:endParaRPr lang="en-GB" dirty="0"/>
          </a:p>
          <a:p>
            <a:endParaRPr lang="en-GB" dirty="0"/>
          </a:p>
          <a:p>
            <a:endParaRPr lang="en-GB" dirty="0"/>
          </a:p>
          <a:p>
            <a:endParaRPr lang="en-GB" dirty="0"/>
          </a:p>
          <a:p>
            <a:endParaRPr lang="en-GB" dirty="0"/>
          </a:p>
          <a:p>
            <a:pPr>
              <a:spcAft>
                <a:spcPts val="600"/>
              </a:spcAft>
            </a:pPr>
            <a:endParaRPr lang="en-GB" dirty="0"/>
          </a:p>
          <a:p>
            <a:pPr>
              <a:spcAft>
                <a:spcPts val="600"/>
              </a:spcAft>
            </a:pPr>
            <a:endParaRPr lang="en-GB" dirty="0"/>
          </a:p>
          <a:p>
            <a:pPr marL="0" indent="0">
              <a:spcAft>
                <a:spcPts val="600"/>
              </a:spcAft>
              <a:buNone/>
            </a:pPr>
            <a:endParaRPr lang="en-GB" b="1" dirty="0"/>
          </a:p>
          <a:p>
            <a:pPr marL="0" indent="0">
              <a:buNone/>
            </a:pPr>
            <a:endParaRPr lang="en-GB" dirty="0"/>
          </a:p>
          <a:p>
            <a:pPr marL="0" indent="0">
              <a:buNone/>
            </a:pPr>
            <a:endParaRPr lang="en-GB" b="1" dirty="0" smtClean="0"/>
          </a:p>
          <a:p>
            <a:pPr marL="0" indent="0">
              <a:buNone/>
            </a:pPr>
            <a:r>
              <a:rPr lang="en-GB" b="1" dirty="0" smtClean="0"/>
              <a:t>Conclusions</a:t>
            </a:r>
          </a:p>
          <a:p>
            <a:pPr>
              <a:buClrTx/>
            </a:pPr>
            <a:r>
              <a:rPr lang="en-GB" b="1" dirty="0" smtClean="0"/>
              <a:t>Right-sided </a:t>
            </a:r>
            <a:r>
              <a:rPr lang="en-US" b="1" spc="-10" dirty="0"/>
              <a:t>1°</a:t>
            </a:r>
            <a:r>
              <a:rPr lang="en-GB" b="1" dirty="0"/>
              <a:t> </a:t>
            </a:r>
            <a:r>
              <a:rPr lang="en-GB" b="1" dirty="0" smtClean="0"/>
              <a:t>tumours </a:t>
            </a:r>
            <a:r>
              <a:rPr lang="en-GB" b="1" dirty="0"/>
              <a:t>have inferior </a:t>
            </a:r>
            <a:r>
              <a:rPr lang="en-GB" b="1" dirty="0" smtClean="0"/>
              <a:t>prognosis in patients with CRC</a:t>
            </a:r>
          </a:p>
          <a:p>
            <a:pPr>
              <a:buClrTx/>
            </a:pPr>
            <a:r>
              <a:rPr lang="en-GB" b="1" dirty="0" smtClean="0"/>
              <a:t>Prognosis is improving in both right- and left-sided tumours</a:t>
            </a:r>
          </a:p>
          <a:p>
            <a:pPr>
              <a:buClrTx/>
            </a:pPr>
            <a:r>
              <a:rPr lang="en-GB" b="1" dirty="0" smtClean="0"/>
              <a:t>Tumour location may be beneficial, particularly when genomic data are unavailable</a:t>
            </a:r>
            <a:endParaRPr lang="en-GB" b="1" dirty="0"/>
          </a:p>
        </p:txBody>
      </p:sp>
      <p:sp>
        <p:nvSpPr>
          <p:cNvPr id="5" name="Text Placeholder 4"/>
          <p:cNvSpPr>
            <a:spLocks noGrp="1"/>
          </p:cNvSpPr>
          <p:nvPr>
            <p:ph type="body" sz="quarter" idx="11"/>
          </p:nvPr>
        </p:nvSpPr>
        <p:spPr/>
        <p:txBody>
          <a:bodyPr/>
          <a:lstStyle/>
          <a:p>
            <a:r>
              <a:rPr lang="en-GB" dirty="0"/>
              <a:t> </a:t>
            </a:r>
            <a:r>
              <a:rPr lang="en-GB" dirty="0" err="1"/>
              <a:t>Schrag</a:t>
            </a:r>
            <a:r>
              <a:rPr lang="en-GB" dirty="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smtClean="0"/>
              <a:t>abstr</a:t>
            </a:r>
            <a:r>
              <a:rPr lang="en-GB" dirty="0" smtClean="0"/>
              <a:t> 3505 </a:t>
            </a:r>
            <a:endParaRPr lang="en-GB" dirty="0"/>
          </a:p>
        </p:txBody>
      </p:sp>
      <p:grpSp>
        <p:nvGrpSpPr>
          <p:cNvPr id="6" name="Group 5"/>
          <p:cNvGrpSpPr/>
          <p:nvPr/>
        </p:nvGrpSpPr>
        <p:grpSpPr>
          <a:xfrm>
            <a:off x="600075" y="1257475"/>
            <a:ext cx="7932689" cy="3940689"/>
            <a:chOff x="361950" y="1409875"/>
            <a:chExt cx="7932689" cy="3940689"/>
          </a:xfrm>
        </p:grpSpPr>
        <p:grpSp>
          <p:nvGrpSpPr>
            <p:cNvPr id="196" name="Group 195"/>
            <p:cNvGrpSpPr/>
            <p:nvPr/>
          </p:nvGrpSpPr>
          <p:grpSpPr>
            <a:xfrm>
              <a:off x="361950" y="2091569"/>
              <a:ext cx="7861300" cy="2384919"/>
              <a:chOff x="361950" y="2091569"/>
              <a:chExt cx="7606180" cy="2384919"/>
            </a:xfrm>
          </p:grpSpPr>
          <p:cxnSp>
            <p:nvCxnSpPr>
              <p:cNvPr id="57" name="Straight Connector 56"/>
              <p:cNvCxnSpPr/>
              <p:nvPr/>
            </p:nvCxnSpPr>
            <p:spPr>
              <a:xfrm>
                <a:off x="361950" y="2091569"/>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61950" y="2637763"/>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61950" y="3005508"/>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61950" y="3373253"/>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61950" y="3740998"/>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950" y="4108743"/>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1950" y="4476488"/>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223" name="Straight Connector 222"/>
            <p:cNvCxnSpPr/>
            <p:nvPr/>
          </p:nvCxnSpPr>
          <p:spPr>
            <a:xfrm>
              <a:off x="4990168" y="1708150"/>
              <a:ext cx="0" cy="3133234"/>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 name="TextBox 7"/>
            <p:cNvSpPr txBox="1"/>
            <p:nvPr/>
          </p:nvSpPr>
          <p:spPr>
            <a:xfrm>
              <a:off x="4681536" y="5104343"/>
              <a:ext cx="1494320" cy="246221"/>
            </a:xfrm>
            <a:prstGeom prst="rect">
              <a:avLst/>
            </a:prstGeom>
            <a:noFill/>
          </p:spPr>
          <p:txBody>
            <a:bodyPr wrap="none" rtlCol="0">
              <a:spAutoFit/>
            </a:bodyPr>
            <a:lstStyle/>
            <a:p>
              <a:pPr algn="ctr"/>
              <a:r>
                <a:rPr lang="en-GB" sz="1000" b="1" dirty="0">
                  <a:solidFill>
                    <a:srgbClr val="4D4D4D"/>
                  </a:solidFill>
                  <a:latin typeface="Arial"/>
                </a:rPr>
                <a:t>Adjusted </a:t>
              </a:r>
              <a:r>
                <a:rPr lang="en-GB" sz="1000" b="1" dirty="0" smtClean="0">
                  <a:solidFill>
                    <a:srgbClr val="4D4D4D"/>
                  </a:solidFill>
                  <a:latin typeface="Arial"/>
                </a:rPr>
                <a:t>HR (95</a:t>
              </a:r>
              <a:r>
                <a:rPr lang="en-GB" sz="1000" b="1" dirty="0">
                  <a:solidFill>
                    <a:srgbClr val="4D4D4D"/>
                  </a:solidFill>
                  <a:latin typeface="Arial"/>
                </a:rPr>
                <a:t>% </a:t>
              </a:r>
              <a:r>
                <a:rPr lang="en-GB" sz="1000" b="1" dirty="0" smtClean="0">
                  <a:solidFill>
                    <a:srgbClr val="4D4D4D"/>
                  </a:solidFill>
                  <a:latin typeface="Arial"/>
                </a:rPr>
                <a:t>CI)</a:t>
              </a:r>
              <a:endParaRPr lang="en-GB" sz="1000" b="1" dirty="0">
                <a:solidFill>
                  <a:srgbClr val="4D4D4D"/>
                </a:solidFill>
                <a:latin typeface="Arial"/>
              </a:endParaRPr>
            </a:p>
          </p:txBody>
        </p:sp>
        <p:sp>
          <p:nvSpPr>
            <p:cNvPr id="11" name="TextBox 10"/>
            <p:cNvSpPr txBox="1"/>
            <p:nvPr/>
          </p:nvSpPr>
          <p:spPr>
            <a:xfrm>
              <a:off x="4372627" y="4916329"/>
              <a:ext cx="360997" cy="246221"/>
            </a:xfrm>
            <a:prstGeom prst="rect">
              <a:avLst/>
            </a:prstGeom>
            <a:noFill/>
          </p:spPr>
          <p:txBody>
            <a:bodyPr wrap="none" rtlCol="0">
              <a:spAutoFit/>
            </a:bodyPr>
            <a:lstStyle/>
            <a:p>
              <a:pPr algn="ctr"/>
              <a:r>
                <a:rPr lang="en-GB" sz="1000" dirty="0">
                  <a:solidFill>
                    <a:srgbClr val="4D4D4D"/>
                  </a:solidFill>
                </a:rPr>
                <a:t>0.8</a:t>
              </a:r>
            </a:p>
          </p:txBody>
        </p:sp>
        <p:sp>
          <p:nvSpPr>
            <p:cNvPr id="12" name="TextBox 11"/>
            <p:cNvSpPr txBox="1"/>
            <p:nvPr/>
          </p:nvSpPr>
          <p:spPr>
            <a:xfrm>
              <a:off x="2624452" y="4916329"/>
              <a:ext cx="360997" cy="246221"/>
            </a:xfrm>
            <a:prstGeom prst="rect">
              <a:avLst/>
            </a:prstGeom>
            <a:noFill/>
          </p:spPr>
          <p:txBody>
            <a:bodyPr wrap="none" rtlCol="0">
              <a:spAutoFit/>
            </a:bodyPr>
            <a:lstStyle/>
            <a:p>
              <a:pPr algn="ctr"/>
              <a:r>
                <a:rPr lang="en-GB" sz="1000" dirty="0">
                  <a:solidFill>
                    <a:srgbClr val="4D4D4D"/>
                  </a:solidFill>
                </a:rPr>
                <a:t>0.0</a:t>
              </a:r>
            </a:p>
          </p:txBody>
        </p:sp>
        <p:sp>
          <p:nvSpPr>
            <p:cNvPr id="13" name="TextBox 12"/>
            <p:cNvSpPr txBox="1"/>
            <p:nvPr/>
          </p:nvSpPr>
          <p:spPr>
            <a:xfrm>
              <a:off x="6994891" y="4916329"/>
              <a:ext cx="360997" cy="246221"/>
            </a:xfrm>
            <a:prstGeom prst="rect">
              <a:avLst/>
            </a:prstGeom>
            <a:noFill/>
          </p:spPr>
          <p:txBody>
            <a:bodyPr wrap="none" rtlCol="0">
              <a:spAutoFit/>
            </a:bodyPr>
            <a:lstStyle/>
            <a:p>
              <a:pPr algn="ctr"/>
              <a:r>
                <a:rPr lang="en-GB" sz="1000" dirty="0">
                  <a:solidFill>
                    <a:srgbClr val="4D4D4D"/>
                  </a:solidFill>
                </a:rPr>
                <a:t>2.0</a:t>
              </a:r>
            </a:p>
          </p:txBody>
        </p:sp>
        <p:sp>
          <p:nvSpPr>
            <p:cNvPr id="14" name="TextBox 13"/>
            <p:cNvSpPr txBox="1"/>
            <p:nvPr/>
          </p:nvSpPr>
          <p:spPr>
            <a:xfrm>
              <a:off x="7868974" y="4916329"/>
              <a:ext cx="360997" cy="246221"/>
            </a:xfrm>
            <a:prstGeom prst="rect">
              <a:avLst/>
            </a:prstGeom>
            <a:noFill/>
          </p:spPr>
          <p:txBody>
            <a:bodyPr wrap="none" rtlCol="0">
              <a:spAutoFit/>
            </a:bodyPr>
            <a:lstStyle/>
            <a:p>
              <a:pPr algn="ctr"/>
              <a:r>
                <a:rPr lang="en-GB" sz="1000" dirty="0">
                  <a:solidFill>
                    <a:srgbClr val="4D4D4D"/>
                  </a:solidFill>
                </a:rPr>
                <a:t>2.4</a:t>
              </a:r>
            </a:p>
          </p:txBody>
        </p:sp>
        <p:sp>
          <p:nvSpPr>
            <p:cNvPr id="15" name="TextBox 14"/>
            <p:cNvSpPr txBox="1"/>
            <p:nvPr/>
          </p:nvSpPr>
          <p:spPr>
            <a:xfrm>
              <a:off x="509208" y="4537249"/>
              <a:ext cx="1319592" cy="246221"/>
            </a:xfrm>
            <a:prstGeom prst="rect">
              <a:avLst/>
            </a:prstGeom>
            <a:noFill/>
          </p:spPr>
          <p:txBody>
            <a:bodyPr wrap="none" rtlCol="0">
              <a:spAutoFit/>
            </a:bodyPr>
            <a:lstStyle/>
            <a:p>
              <a:r>
                <a:rPr lang="en-GB" sz="1000" b="1" dirty="0">
                  <a:solidFill>
                    <a:srgbClr val="4D4D4D"/>
                  </a:solidFill>
                </a:rPr>
                <a:t>Years of diagnosis</a:t>
              </a:r>
            </a:p>
          </p:txBody>
        </p:sp>
        <p:sp>
          <p:nvSpPr>
            <p:cNvPr id="16" name="TextBox 15"/>
            <p:cNvSpPr txBox="1"/>
            <p:nvPr/>
          </p:nvSpPr>
          <p:spPr>
            <a:xfrm>
              <a:off x="509208" y="3434015"/>
              <a:ext cx="724878" cy="246221"/>
            </a:xfrm>
            <a:prstGeom prst="rect">
              <a:avLst/>
            </a:prstGeom>
            <a:noFill/>
          </p:spPr>
          <p:txBody>
            <a:bodyPr wrap="none" rtlCol="0">
              <a:spAutoFit/>
            </a:bodyPr>
            <a:lstStyle/>
            <a:p>
              <a:r>
                <a:rPr lang="en-GB" sz="1000" b="1" dirty="0">
                  <a:solidFill>
                    <a:srgbClr val="4D4D4D"/>
                  </a:solidFill>
                </a:rPr>
                <a:t>Ethnicity</a:t>
              </a:r>
            </a:p>
          </p:txBody>
        </p:sp>
        <p:sp>
          <p:nvSpPr>
            <p:cNvPr id="17" name="TextBox 16"/>
            <p:cNvSpPr txBox="1"/>
            <p:nvPr/>
          </p:nvSpPr>
          <p:spPr>
            <a:xfrm>
              <a:off x="509208" y="3066270"/>
              <a:ext cx="489236" cy="246221"/>
            </a:xfrm>
            <a:prstGeom prst="rect">
              <a:avLst/>
            </a:prstGeom>
            <a:noFill/>
          </p:spPr>
          <p:txBody>
            <a:bodyPr wrap="none" rtlCol="0">
              <a:spAutoFit/>
            </a:bodyPr>
            <a:lstStyle/>
            <a:p>
              <a:r>
                <a:rPr lang="en-GB" sz="1000" b="1" dirty="0">
                  <a:solidFill>
                    <a:srgbClr val="4D4D4D"/>
                  </a:solidFill>
                </a:rPr>
                <a:t>Race</a:t>
              </a:r>
            </a:p>
          </p:txBody>
        </p:sp>
        <p:sp>
          <p:nvSpPr>
            <p:cNvPr id="18" name="TextBox 17"/>
            <p:cNvSpPr txBox="1"/>
            <p:nvPr/>
          </p:nvSpPr>
          <p:spPr>
            <a:xfrm>
              <a:off x="509208" y="2698525"/>
              <a:ext cx="631904" cy="246221"/>
            </a:xfrm>
            <a:prstGeom prst="rect">
              <a:avLst/>
            </a:prstGeom>
            <a:noFill/>
          </p:spPr>
          <p:txBody>
            <a:bodyPr wrap="none" rtlCol="0">
              <a:spAutoFit/>
            </a:bodyPr>
            <a:lstStyle/>
            <a:p>
              <a:r>
                <a:rPr lang="en-GB" sz="1000" b="1" dirty="0">
                  <a:solidFill>
                    <a:srgbClr val="4D4D4D"/>
                  </a:solidFill>
                </a:rPr>
                <a:t>Gender</a:t>
              </a:r>
            </a:p>
          </p:txBody>
        </p:sp>
        <p:sp>
          <p:nvSpPr>
            <p:cNvPr id="19" name="TextBox 18"/>
            <p:cNvSpPr txBox="1"/>
            <p:nvPr/>
          </p:nvSpPr>
          <p:spPr>
            <a:xfrm>
              <a:off x="509208" y="2238779"/>
              <a:ext cx="829073" cy="246221"/>
            </a:xfrm>
            <a:prstGeom prst="rect">
              <a:avLst/>
            </a:prstGeom>
            <a:noFill/>
          </p:spPr>
          <p:txBody>
            <a:bodyPr wrap="none" rtlCol="0">
              <a:spAutoFit/>
            </a:bodyPr>
            <a:lstStyle/>
            <a:p>
              <a:r>
                <a:rPr lang="en-GB" sz="1000" b="1" dirty="0" smtClean="0">
                  <a:solidFill>
                    <a:srgbClr val="4D4D4D"/>
                  </a:solidFill>
                </a:rPr>
                <a:t>Age, years</a:t>
              </a:r>
              <a:endParaRPr lang="en-GB" sz="1000" b="1" dirty="0">
                <a:solidFill>
                  <a:srgbClr val="4D4D4D"/>
                </a:solidFill>
              </a:endParaRPr>
            </a:p>
          </p:txBody>
        </p:sp>
        <p:sp>
          <p:nvSpPr>
            <p:cNvPr id="20" name="TextBox 19"/>
            <p:cNvSpPr txBox="1"/>
            <p:nvPr/>
          </p:nvSpPr>
          <p:spPr>
            <a:xfrm>
              <a:off x="509208" y="1802149"/>
              <a:ext cx="718466" cy="246221"/>
            </a:xfrm>
            <a:prstGeom prst="rect">
              <a:avLst/>
            </a:prstGeom>
            <a:noFill/>
          </p:spPr>
          <p:txBody>
            <a:bodyPr wrap="none" rtlCol="0">
              <a:spAutoFit/>
            </a:bodyPr>
            <a:lstStyle/>
            <a:p>
              <a:r>
                <a:rPr lang="en-GB" sz="1000" b="1" dirty="0">
                  <a:solidFill>
                    <a:srgbClr val="4D4D4D"/>
                  </a:solidFill>
                </a:rPr>
                <a:t>Location</a:t>
              </a:r>
            </a:p>
          </p:txBody>
        </p:sp>
        <p:sp>
          <p:nvSpPr>
            <p:cNvPr id="22" name="TextBox 21"/>
            <p:cNvSpPr txBox="1"/>
            <p:nvPr/>
          </p:nvSpPr>
          <p:spPr>
            <a:xfrm>
              <a:off x="5218125" y="1409875"/>
              <a:ext cx="3076514" cy="400110"/>
            </a:xfrm>
            <a:prstGeom prst="rect">
              <a:avLst/>
            </a:prstGeom>
            <a:noFill/>
          </p:spPr>
          <p:txBody>
            <a:bodyPr wrap="square" rtlCol="0">
              <a:spAutoFit/>
            </a:bodyPr>
            <a:lstStyle/>
            <a:p>
              <a:pPr algn="ctr"/>
              <a:r>
                <a:rPr lang="en-GB" sz="1000" b="1" dirty="0">
                  <a:solidFill>
                    <a:srgbClr val="4D4D4D"/>
                  </a:solidFill>
                  <a:latin typeface="Arial"/>
                </a:rPr>
                <a:t>Stage IV CRC:</a:t>
              </a:r>
              <a:br>
                <a:rPr lang="en-GB" sz="1000" b="1" dirty="0">
                  <a:solidFill>
                    <a:srgbClr val="4D4D4D"/>
                  </a:solidFill>
                  <a:latin typeface="Arial"/>
                </a:rPr>
              </a:br>
              <a:r>
                <a:rPr lang="en-GB" sz="1000" b="1" dirty="0">
                  <a:solidFill>
                    <a:srgbClr val="4D4D4D"/>
                  </a:solidFill>
                  <a:latin typeface="Arial"/>
                </a:rPr>
                <a:t>Adjusted </a:t>
              </a:r>
              <a:r>
                <a:rPr lang="en-GB" sz="1000" b="1" dirty="0" smtClean="0">
                  <a:solidFill>
                    <a:srgbClr val="4D4D4D"/>
                  </a:solidFill>
                  <a:latin typeface="Arial"/>
                </a:rPr>
                <a:t>HRs </a:t>
              </a:r>
              <a:r>
                <a:rPr lang="en-GB" sz="1000" b="1" dirty="0">
                  <a:solidFill>
                    <a:srgbClr val="4D4D4D"/>
                  </a:solidFill>
                  <a:latin typeface="Arial"/>
                </a:rPr>
                <a:t>for </a:t>
              </a:r>
              <a:r>
                <a:rPr lang="en-GB" sz="1000" b="1" dirty="0" smtClean="0">
                  <a:solidFill>
                    <a:srgbClr val="4D4D4D"/>
                  </a:solidFill>
                  <a:latin typeface="Arial"/>
                </a:rPr>
                <a:t>OS</a:t>
              </a:r>
              <a:endParaRPr lang="en-GB" sz="1000" b="1" dirty="0">
                <a:solidFill>
                  <a:srgbClr val="4D4D4D"/>
                </a:solidFill>
                <a:latin typeface="Arial"/>
              </a:endParaRPr>
            </a:p>
          </p:txBody>
        </p:sp>
        <p:cxnSp>
          <p:nvCxnSpPr>
            <p:cNvPr id="32" name="Straight Connector 31"/>
            <p:cNvCxnSpPr/>
            <p:nvPr/>
          </p:nvCxnSpPr>
          <p:spPr>
            <a:xfrm rot="5400000">
              <a:off x="4508124"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rot="5400000">
              <a:off x="2759949"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rot="5400000">
              <a:off x="7130388"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5400000">
              <a:off x="8004471"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p:cNvSpPr txBox="1"/>
            <p:nvPr/>
          </p:nvSpPr>
          <p:spPr>
            <a:xfrm>
              <a:off x="509208" y="4169505"/>
              <a:ext cx="1162498" cy="246221"/>
            </a:xfrm>
            <a:prstGeom prst="rect">
              <a:avLst/>
            </a:prstGeom>
            <a:noFill/>
          </p:spPr>
          <p:txBody>
            <a:bodyPr wrap="none" rtlCol="0">
              <a:spAutoFit/>
            </a:bodyPr>
            <a:lstStyle/>
            <a:p>
              <a:r>
                <a:rPr lang="en-GB" sz="1000" b="1" dirty="0">
                  <a:solidFill>
                    <a:srgbClr val="4D4D4D"/>
                  </a:solidFill>
                </a:rPr>
                <a:t>Primary surgery</a:t>
              </a:r>
            </a:p>
          </p:txBody>
        </p:sp>
        <p:sp>
          <p:nvSpPr>
            <p:cNvPr id="46" name="TextBox 45"/>
            <p:cNvSpPr txBox="1"/>
            <p:nvPr/>
          </p:nvSpPr>
          <p:spPr>
            <a:xfrm>
              <a:off x="509208" y="3801760"/>
              <a:ext cx="1008609" cy="246221"/>
            </a:xfrm>
            <a:prstGeom prst="rect">
              <a:avLst/>
            </a:prstGeom>
            <a:noFill/>
          </p:spPr>
          <p:txBody>
            <a:bodyPr wrap="none" rtlCol="0">
              <a:spAutoFit/>
            </a:bodyPr>
            <a:lstStyle/>
            <a:p>
              <a:r>
                <a:rPr lang="en-GB" sz="1000" b="1" dirty="0">
                  <a:solidFill>
                    <a:srgbClr val="4D4D4D"/>
                  </a:solidFill>
                </a:rPr>
                <a:t>Marital status</a:t>
              </a:r>
            </a:p>
          </p:txBody>
        </p:sp>
        <p:sp>
          <p:nvSpPr>
            <p:cNvPr id="48" name="TextBox 47"/>
            <p:cNvSpPr txBox="1"/>
            <p:nvPr/>
          </p:nvSpPr>
          <p:spPr>
            <a:xfrm>
              <a:off x="1948763" y="4459653"/>
              <a:ext cx="627095" cy="415498"/>
            </a:xfrm>
            <a:prstGeom prst="rect">
              <a:avLst/>
            </a:prstGeom>
            <a:noFill/>
          </p:spPr>
          <p:txBody>
            <a:bodyPr wrap="none" rtlCol="0" anchor="ctr" anchorCtr="0">
              <a:spAutoFit/>
            </a:bodyPr>
            <a:lstStyle/>
            <a:p>
              <a:r>
                <a:rPr lang="en-GB" sz="700" dirty="0">
                  <a:solidFill>
                    <a:srgbClr val="4D4D4D"/>
                  </a:solidFill>
                </a:rPr>
                <a:t>2000</a:t>
              </a:r>
              <a:r>
                <a:rPr lang="en-GB" sz="700" dirty="0">
                  <a:solidFill>
                    <a:srgbClr val="4D4D4D"/>
                  </a:solidFill>
                  <a:latin typeface="Calibri" panose="020F0502020204030204" pitchFamily="34" charset="0"/>
                </a:rPr>
                <a:t>–</a:t>
              </a:r>
              <a:r>
                <a:rPr lang="en-GB" sz="700" dirty="0">
                  <a:solidFill>
                    <a:srgbClr val="4D4D4D"/>
                  </a:solidFill>
                </a:rPr>
                <a:t>2003</a:t>
              </a:r>
            </a:p>
            <a:p>
              <a:r>
                <a:rPr lang="en-GB" sz="700" dirty="0">
                  <a:solidFill>
                    <a:srgbClr val="4D4D4D"/>
                  </a:solidFill>
                </a:rPr>
                <a:t>2004</a:t>
              </a:r>
              <a:r>
                <a:rPr lang="en-GB" sz="700" dirty="0">
                  <a:solidFill>
                    <a:srgbClr val="4D4D4D"/>
                  </a:solidFill>
                  <a:latin typeface="Calibri" panose="020F0502020204030204" pitchFamily="34" charset="0"/>
                </a:rPr>
                <a:t>–</a:t>
              </a:r>
              <a:r>
                <a:rPr lang="en-GB" sz="700" dirty="0">
                  <a:solidFill>
                    <a:srgbClr val="4D4D4D"/>
                  </a:solidFill>
                </a:rPr>
                <a:t>2008</a:t>
              </a:r>
            </a:p>
            <a:p>
              <a:r>
                <a:rPr lang="en-GB" sz="700" dirty="0">
                  <a:solidFill>
                    <a:srgbClr val="4D4D4D"/>
                  </a:solidFill>
                </a:rPr>
                <a:t>2009</a:t>
              </a:r>
              <a:r>
                <a:rPr lang="en-GB" sz="700" dirty="0">
                  <a:solidFill>
                    <a:srgbClr val="4D4D4D"/>
                  </a:solidFill>
                  <a:latin typeface="Calibri" panose="020F0502020204030204" pitchFamily="34" charset="0"/>
                </a:rPr>
                <a:t>–</a:t>
              </a:r>
              <a:r>
                <a:rPr lang="en-GB" sz="700" dirty="0">
                  <a:solidFill>
                    <a:srgbClr val="4D4D4D"/>
                  </a:solidFill>
                </a:rPr>
                <a:t>2012</a:t>
              </a:r>
            </a:p>
          </p:txBody>
        </p:sp>
        <p:sp>
          <p:nvSpPr>
            <p:cNvPr id="49" name="TextBox 48"/>
            <p:cNvSpPr txBox="1"/>
            <p:nvPr/>
          </p:nvSpPr>
          <p:spPr>
            <a:xfrm>
              <a:off x="1948763" y="3404379"/>
              <a:ext cx="691215" cy="307777"/>
            </a:xfrm>
            <a:prstGeom prst="rect">
              <a:avLst/>
            </a:prstGeom>
            <a:noFill/>
          </p:spPr>
          <p:txBody>
            <a:bodyPr wrap="none" rtlCol="0" anchor="ctr" anchorCtr="0">
              <a:spAutoFit/>
            </a:bodyPr>
            <a:lstStyle/>
            <a:p>
              <a:r>
                <a:rPr lang="en-GB" sz="700" dirty="0">
                  <a:solidFill>
                    <a:srgbClr val="4D4D4D"/>
                  </a:solidFill>
                </a:rPr>
                <a:t>Hispanic</a:t>
              </a:r>
            </a:p>
            <a:p>
              <a:r>
                <a:rPr lang="en-GB" sz="700" dirty="0">
                  <a:solidFill>
                    <a:srgbClr val="4D4D4D"/>
                  </a:solidFill>
                </a:rPr>
                <a:t>Not Hispanic</a:t>
              </a:r>
            </a:p>
          </p:txBody>
        </p:sp>
        <p:sp>
          <p:nvSpPr>
            <p:cNvPr id="50" name="TextBox 49"/>
            <p:cNvSpPr txBox="1"/>
            <p:nvPr/>
          </p:nvSpPr>
          <p:spPr>
            <a:xfrm>
              <a:off x="1948763" y="2981215"/>
              <a:ext cx="1023037" cy="415498"/>
            </a:xfrm>
            <a:prstGeom prst="rect">
              <a:avLst/>
            </a:prstGeom>
            <a:noFill/>
          </p:spPr>
          <p:txBody>
            <a:bodyPr wrap="none" rtlCol="0" anchor="ctr" anchorCtr="0">
              <a:spAutoFit/>
            </a:bodyPr>
            <a:lstStyle/>
            <a:p>
              <a:r>
                <a:rPr lang="en-GB" sz="700" dirty="0">
                  <a:solidFill>
                    <a:srgbClr val="4D4D4D"/>
                  </a:solidFill>
                </a:rPr>
                <a:t>White</a:t>
              </a:r>
            </a:p>
            <a:p>
              <a:r>
                <a:rPr lang="en-GB" sz="700" dirty="0">
                  <a:solidFill>
                    <a:srgbClr val="4D4D4D"/>
                  </a:solidFill>
                </a:rPr>
                <a:t>Black</a:t>
              </a:r>
            </a:p>
            <a:p>
              <a:r>
                <a:rPr lang="en-GB" sz="700" dirty="0">
                  <a:solidFill>
                    <a:srgbClr val="4D4D4D"/>
                  </a:solidFill>
                </a:rPr>
                <a:t>API, American native</a:t>
              </a:r>
            </a:p>
          </p:txBody>
        </p:sp>
        <p:sp>
          <p:nvSpPr>
            <p:cNvPr id="51" name="TextBox 50"/>
            <p:cNvSpPr txBox="1"/>
            <p:nvPr/>
          </p:nvSpPr>
          <p:spPr>
            <a:xfrm>
              <a:off x="1948763" y="2662395"/>
              <a:ext cx="482824" cy="307777"/>
            </a:xfrm>
            <a:prstGeom prst="rect">
              <a:avLst/>
            </a:prstGeom>
            <a:noFill/>
          </p:spPr>
          <p:txBody>
            <a:bodyPr wrap="none" rtlCol="0" anchor="ctr" anchorCtr="0">
              <a:spAutoFit/>
            </a:bodyPr>
            <a:lstStyle/>
            <a:p>
              <a:r>
                <a:rPr lang="en-GB" sz="700" dirty="0">
                  <a:solidFill>
                    <a:srgbClr val="4D4D4D"/>
                  </a:solidFill>
                </a:rPr>
                <a:t>Male</a:t>
              </a:r>
            </a:p>
            <a:p>
              <a:r>
                <a:rPr lang="en-GB" sz="700" dirty="0">
                  <a:solidFill>
                    <a:srgbClr val="4D4D4D"/>
                  </a:solidFill>
                </a:rPr>
                <a:t>Female</a:t>
              </a:r>
            </a:p>
          </p:txBody>
        </p:sp>
        <p:sp>
          <p:nvSpPr>
            <p:cNvPr id="52" name="TextBox 51"/>
            <p:cNvSpPr txBox="1"/>
            <p:nvPr/>
          </p:nvSpPr>
          <p:spPr>
            <a:xfrm>
              <a:off x="1948763" y="2046418"/>
              <a:ext cx="428322" cy="630942"/>
            </a:xfrm>
            <a:prstGeom prst="rect">
              <a:avLst/>
            </a:prstGeom>
            <a:noFill/>
          </p:spPr>
          <p:txBody>
            <a:bodyPr wrap="none" rtlCol="0" anchor="ctr" anchorCtr="0">
              <a:spAutoFit/>
            </a:bodyPr>
            <a:lstStyle/>
            <a:p>
              <a:r>
                <a:rPr lang="en-GB" sz="700" dirty="0">
                  <a:solidFill>
                    <a:srgbClr val="4D4D4D"/>
                  </a:solidFill>
                </a:rPr>
                <a:t>&lt;50</a:t>
              </a:r>
            </a:p>
            <a:p>
              <a:r>
                <a:rPr lang="en-GB" sz="700" dirty="0">
                  <a:solidFill>
                    <a:srgbClr val="4D4D4D"/>
                  </a:solidFill>
                </a:rPr>
                <a:t>50</a:t>
              </a:r>
              <a:r>
                <a:rPr lang="en-GB" sz="700" dirty="0">
                  <a:solidFill>
                    <a:srgbClr val="4D4D4D"/>
                  </a:solidFill>
                  <a:latin typeface="Calibri" panose="020F0502020204030204" pitchFamily="34" charset="0"/>
                </a:rPr>
                <a:t>–</a:t>
              </a:r>
              <a:r>
                <a:rPr lang="en-GB" sz="700" dirty="0">
                  <a:solidFill>
                    <a:srgbClr val="4D4D4D"/>
                  </a:solidFill>
                </a:rPr>
                <a:t>59</a:t>
              </a:r>
            </a:p>
            <a:p>
              <a:r>
                <a:rPr lang="en-GB" sz="700" dirty="0">
                  <a:solidFill>
                    <a:srgbClr val="4D4D4D"/>
                  </a:solidFill>
                </a:rPr>
                <a:t>60</a:t>
              </a:r>
              <a:r>
                <a:rPr lang="en-GB" sz="700" dirty="0">
                  <a:solidFill>
                    <a:srgbClr val="4D4D4D"/>
                  </a:solidFill>
                  <a:latin typeface="Calibri" panose="020F0502020204030204" pitchFamily="34" charset="0"/>
                </a:rPr>
                <a:t>–</a:t>
              </a:r>
              <a:r>
                <a:rPr lang="en-GB" sz="700" dirty="0">
                  <a:solidFill>
                    <a:srgbClr val="4D4D4D"/>
                  </a:solidFill>
                </a:rPr>
                <a:t>69</a:t>
              </a:r>
            </a:p>
            <a:p>
              <a:r>
                <a:rPr lang="en-GB" sz="700" dirty="0">
                  <a:solidFill>
                    <a:srgbClr val="4D4D4D"/>
                  </a:solidFill>
                </a:rPr>
                <a:t>70</a:t>
              </a:r>
              <a:r>
                <a:rPr lang="en-GB" sz="700" dirty="0">
                  <a:solidFill>
                    <a:srgbClr val="4D4D4D"/>
                  </a:solidFill>
                  <a:latin typeface="Calibri" panose="020F0502020204030204" pitchFamily="34" charset="0"/>
                </a:rPr>
                <a:t>–</a:t>
              </a:r>
              <a:r>
                <a:rPr lang="en-GB" sz="700" dirty="0">
                  <a:solidFill>
                    <a:srgbClr val="4D4D4D"/>
                  </a:solidFill>
                </a:rPr>
                <a:t>79</a:t>
              </a:r>
            </a:p>
            <a:p>
              <a:r>
                <a:rPr lang="en-GB" sz="700" dirty="0">
                  <a:solidFill>
                    <a:srgbClr val="4D4D4D"/>
                  </a:solidFill>
                </a:rPr>
                <a:t>80+</a:t>
              </a:r>
            </a:p>
          </p:txBody>
        </p:sp>
        <p:sp>
          <p:nvSpPr>
            <p:cNvPr id="53" name="TextBox 52"/>
            <p:cNvSpPr txBox="1"/>
            <p:nvPr/>
          </p:nvSpPr>
          <p:spPr>
            <a:xfrm>
              <a:off x="1948763" y="1717510"/>
              <a:ext cx="631904" cy="415498"/>
            </a:xfrm>
            <a:prstGeom prst="rect">
              <a:avLst/>
            </a:prstGeom>
            <a:noFill/>
          </p:spPr>
          <p:txBody>
            <a:bodyPr wrap="none" rtlCol="0" anchor="ctr" anchorCtr="0">
              <a:spAutoFit/>
            </a:bodyPr>
            <a:lstStyle/>
            <a:p>
              <a:r>
                <a:rPr lang="en-GB" sz="700" dirty="0">
                  <a:solidFill>
                    <a:srgbClr val="4D4D4D"/>
                  </a:solidFill>
                </a:rPr>
                <a:t>Left colon</a:t>
              </a:r>
            </a:p>
            <a:p>
              <a:r>
                <a:rPr lang="en-GB" sz="700" dirty="0">
                  <a:solidFill>
                    <a:srgbClr val="4D4D4D"/>
                  </a:solidFill>
                </a:rPr>
                <a:t>Right colon</a:t>
              </a:r>
            </a:p>
            <a:p>
              <a:r>
                <a:rPr lang="en-GB" sz="700" dirty="0">
                  <a:solidFill>
                    <a:srgbClr val="4D4D4D"/>
                  </a:solidFill>
                </a:rPr>
                <a:t>Rectal</a:t>
              </a:r>
            </a:p>
          </p:txBody>
        </p:sp>
        <p:sp>
          <p:nvSpPr>
            <p:cNvPr id="54" name="TextBox 53"/>
            <p:cNvSpPr txBox="1"/>
            <p:nvPr/>
          </p:nvSpPr>
          <p:spPr>
            <a:xfrm>
              <a:off x="1948763" y="4140979"/>
              <a:ext cx="338554" cy="307777"/>
            </a:xfrm>
            <a:prstGeom prst="rect">
              <a:avLst/>
            </a:prstGeom>
            <a:noFill/>
          </p:spPr>
          <p:txBody>
            <a:bodyPr wrap="none" rtlCol="0" anchor="ctr" anchorCtr="0">
              <a:spAutoFit/>
            </a:bodyPr>
            <a:lstStyle/>
            <a:p>
              <a:r>
                <a:rPr lang="en-GB" sz="700" dirty="0">
                  <a:solidFill>
                    <a:srgbClr val="4D4D4D"/>
                  </a:solidFill>
                </a:rPr>
                <a:t>Yes</a:t>
              </a:r>
            </a:p>
            <a:p>
              <a:r>
                <a:rPr lang="en-GB" sz="700" dirty="0">
                  <a:solidFill>
                    <a:srgbClr val="4D4D4D"/>
                  </a:solidFill>
                </a:rPr>
                <a:t>No</a:t>
              </a:r>
            </a:p>
          </p:txBody>
        </p:sp>
        <p:sp>
          <p:nvSpPr>
            <p:cNvPr id="55" name="TextBox 54"/>
            <p:cNvSpPr txBox="1"/>
            <p:nvPr/>
          </p:nvSpPr>
          <p:spPr>
            <a:xfrm>
              <a:off x="1948763" y="3770585"/>
              <a:ext cx="654346" cy="307777"/>
            </a:xfrm>
            <a:prstGeom prst="rect">
              <a:avLst/>
            </a:prstGeom>
            <a:noFill/>
          </p:spPr>
          <p:txBody>
            <a:bodyPr wrap="none" rtlCol="0" anchor="ctr" anchorCtr="0">
              <a:spAutoFit/>
            </a:bodyPr>
            <a:lstStyle/>
            <a:p>
              <a:r>
                <a:rPr lang="en-GB" sz="700" dirty="0">
                  <a:solidFill>
                    <a:srgbClr val="4D4D4D"/>
                  </a:solidFill>
                </a:rPr>
                <a:t>Married</a:t>
              </a:r>
            </a:p>
            <a:p>
              <a:r>
                <a:rPr lang="en-GB" sz="700" dirty="0">
                  <a:solidFill>
                    <a:srgbClr val="4D4D4D"/>
                  </a:solidFill>
                </a:rPr>
                <a:t>Not married</a:t>
              </a:r>
            </a:p>
          </p:txBody>
        </p:sp>
        <p:cxnSp>
          <p:nvCxnSpPr>
            <p:cNvPr id="64" name="Straight Connector 63"/>
            <p:cNvCxnSpPr/>
            <p:nvPr/>
          </p:nvCxnSpPr>
          <p:spPr>
            <a:xfrm>
              <a:off x="2796466" y="4847067"/>
              <a:ext cx="5264458"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7" name="TextBox 66"/>
            <p:cNvSpPr txBox="1"/>
            <p:nvPr/>
          </p:nvSpPr>
          <p:spPr>
            <a:xfrm>
              <a:off x="3061495" y="4916329"/>
              <a:ext cx="360997" cy="246221"/>
            </a:xfrm>
            <a:prstGeom prst="rect">
              <a:avLst/>
            </a:prstGeom>
            <a:noFill/>
          </p:spPr>
          <p:txBody>
            <a:bodyPr wrap="none" rtlCol="0">
              <a:spAutoFit/>
            </a:bodyPr>
            <a:lstStyle/>
            <a:p>
              <a:pPr algn="ctr"/>
              <a:r>
                <a:rPr lang="en-GB" sz="1000" dirty="0">
                  <a:solidFill>
                    <a:srgbClr val="4D4D4D"/>
                  </a:solidFill>
                </a:rPr>
                <a:t>0.2</a:t>
              </a:r>
            </a:p>
          </p:txBody>
        </p:sp>
        <p:sp>
          <p:nvSpPr>
            <p:cNvPr id="68" name="TextBox 67"/>
            <p:cNvSpPr txBox="1"/>
            <p:nvPr/>
          </p:nvSpPr>
          <p:spPr>
            <a:xfrm>
              <a:off x="6120803" y="4916329"/>
              <a:ext cx="360997" cy="246221"/>
            </a:xfrm>
            <a:prstGeom prst="rect">
              <a:avLst/>
            </a:prstGeom>
            <a:noFill/>
          </p:spPr>
          <p:txBody>
            <a:bodyPr wrap="none" rtlCol="0">
              <a:spAutoFit/>
            </a:bodyPr>
            <a:lstStyle/>
            <a:p>
              <a:pPr algn="ctr"/>
              <a:r>
                <a:rPr lang="en-GB" sz="1000" dirty="0">
                  <a:solidFill>
                    <a:srgbClr val="4D4D4D"/>
                  </a:solidFill>
                </a:rPr>
                <a:t>1.6</a:t>
              </a:r>
            </a:p>
          </p:txBody>
        </p:sp>
        <p:sp>
          <p:nvSpPr>
            <p:cNvPr id="69" name="TextBox 68"/>
            <p:cNvSpPr txBox="1"/>
            <p:nvPr/>
          </p:nvSpPr>
          <p:spPr>
            <a:xfrm>
              <a:off x="7431935" y="4916329"/>
              <a:ext cx="360997" cy="246221"/>
            </a:xfrm>
            <a:prstGeom prst="rect">
              <a:avLst/>
            </a:prstGeom>
            <a:noFill/>
          </p:spPr>
          <p:txBody>
            <a:bodyPr wrap="none" rtlCol="0">
              <a:spAutoFit/>
            </a:bodyPr>
            <a:lstStyle/>
            <a:p>
              <a:pPr algn="ctr"/>
              <a:r>
                <a:rPr lang="en-GB" sz="1000" dirty="0">
                  <a:solidFill>
                    <a:srgbClr val="4D4D4D"/>
                  </a:solidFill>
                </a:rPr>
                <a:t>2.2</a:t>
              </a:r>
            </a:p>
          </p:txBody>
        </p:sp>
        <p:cxnSp>
          <p:nvCxnSpPr>
            <p:cNvPr id="70" name="Straight Connector 69"/>
            <p:cNvCxnSpPr/>
            <p:nvPr/>
          </p:nvCxnSpPr>
          <p:spPr>
            <a:xfrm rot="5400000">
              <a:off x="3196992"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p:cNvCxnSpPr/>
            <p:nvPr/>
          </p:nvCxnSpPr>
          <p:spPr>
            <a:xfrm rot="5400000">
              <a:off x="6256300"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rot="5400000">
              <a:off x="7567432"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3" name="TextBox 72"/>
            <p:cNvSpPr txBox="1"/>
            <p:nvPr/>
          </p:nvSpPr>
          <p:spPr>
            <a:xfrm>
              <a:off x="5246715" y="4916329"/>
              <a:ext cx="360997" cy="246221"/>
            </a:xfrm>
            <a:prstGeom prst="rect">
              <a:avLst/>
            </a:prstGeom>
            <a:noFill/>
          </p:spPr>
          <p:txBody>
            <a:bodyPr wrap="none" rtlCol="0">
              <a:spAutoFit/>
            </a:bodyPr>
            <a:lstStyle/>
            <a:p>
              <a:pPr algn="ctr"/>
              <a:r>
                <a:rPr lang="en-GB" sz="1000" dirty="0">
                  <a:solidFill>
                    <a:srgbClr val="4D4D4D"/>
                  </a:solidFill>
                </a:rPr>
                <a:t>1.2</a:t>
              </a:r>
            </a:p>
          </p:txBody>
        </p:sp>
        <p:sp>
          <p:nvSpPr>
            <p:cNvPr id="74" name="TextBox 73"/>
            <p:cNvSpPr txBox="1"/>
            <p:nvPr/>
          </p:nvSpPr>
          <p:spPr>
            <a:xfrm>
              <a:off x="6557847" y="4916329"/>
              <a:ext cx="360997" cy="246221"/>
            </a:xfrm>
            <a:prstGeom prst="rect">
              <a:avLst/>
            </a:prstGeom>
            <a:noFill/>
          </p:spPr>
          <p:txBody>
            <a:bodyPr wrap="none" rtlCol="0">
              <a:spAutoFit/>
            </a:bodyPr>
            <a:lstStyle/>
            <a:p>
              <a:pPr algn="ctr"/>
              <a:r>
                <a:rPr lang="en-GB" sz="1000" dirty="0">
                  <a:solidFill>
                    <a:srgbClr val="4D4D4D"/>
                  </a:solidFill>
                </a:rPr>
                <a:t>1.8</a:t>
              </a:r>
            </a:p>
          </p:txBody>
        </p:sp>
        <p:cxnSp>
          <p:nvCxnSpPr>
            <p:cNvPr id="75" name="Straight Connector 74"/>
            <p:cNvCxnSpPr/>
            <p:nvPr/>
          </p:nvCxnSpPr>
          <p:spPr>
            <a:xfrm rot="5400000">
              <a:off x="5382212"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rot="5400000">
              <a:off x="6693344"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7" name="TextBox 76"/>
            <p:cNvSpPr txBox="1"/>
            <p:nvPr/>
          </p:nvSpPr>
          <p:spPr>
            <a:xfrm>
              <a:off x="4809671" y="4916329"/>
              <a:ext cx="360997" cy="246221"/>
            </a:xfrm>
            <a:prstGeom prst="rect">
              <a:avLst/>
            </a:prstGeom>
            <a:noFill/>
          </p:spPr>
          <p:txBody>
            <a:bodyPr wrap="none" rtlCol="0">
              <a:spAutoFit/>
            </a:bodyPr>
            <a:lstStyle/>
            <a:p>
              <a:pPr algn="ctr"/>
              <a:r>
                <a:rPr lang="en-GB" sz="1000" dirty="0">
                  <a:solidFill>
                    <a:srgbClr val="4D4D4D"/>
                  </a:solidFill>
                </a:rPr>
                <a:t>1.0</a:t>
              </a:r>
            </a:p>
          </p:txBody>
        </p:sp>
        <p:sp>
          <p:nvSpPr>
            <p:cNvPr id="78" name="TextBox 77"/>
            <p:cNvSpPr txBox="1"/>
            <p:nvPr/>
          </p:nvSpPr>
          <p:spPr>
            <a:xfrm>
              <a:off x="5683759" y="4916329"/>
              <a:ext cx="360997" cy="246221"/>
            </a:xfrm>
            <a:prstGeom prst="rect">
              <a:avLst/>
            </a:prstGeom>
            <a:noFill/>
          </p:spPr>
          <p:txBody>
            <a:bodyPr wrap="none" rtlCol="0">
              <a:spAutoFit/>
            </a:bodyPr>
            <a:lstStyle/>
            <a:p>
              <a:pPr algn="ctr"/>
              <a:r>
                <a:rPr lang="en-GB" sz="1000" dirty="0">
                  <a:solidFill>
                    <a:srgbClr val="4D4D4D"/>
                  </a:solidFill>
                </a:rPr>
                <a:t>1.4</a:t>
              </a:r>
            </a:p>
          </p:txBody>
        </p:sp>
        <p:cxnSp>
          <p:nvCxnSpPr>
            <p:cNvPr id="79" name="Straight Connector 78"/>
            <p:cNvCxnSpPr/>
            <p:nvPr/>
          </p:nvCxnSpPr>
          <p:spPr>
            <a:xfrm rot="5400000">
              <a:off x="4945168"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rot="5400000">
              <a:off x="5819256"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1" name="TextBox 80"/>
            <p:cNvSpPr txBox="1"/>
            <p:nvPr/>
          </p:nvSpPr>
          <p:spPr>
            <a:xfrm>
              <a:off x="3935583" y="4916329"/>
              <a:ext cx="360997" cy="246221"/>
            </a:xfrm>
            <a:prstGeom prst="rect">
              <a:avLst/>
            </a:prstGeom>
            <a:noFill/>
          </p:spPr>
          <p:txBody>
            <a:bodyPr wrap="none" rtlCol="0">
              <a:spAutoFit/>
            </a:bodyPr>
            <a:lstStyle/>
            <a:p>
              <a:pPr algn="ctr"/>
              <a:r>
                <a:rPr lang="en-GB" sz="1000" dirty="0">
                  <a:solidFill>
                    <a:srgbClr val="4D4D4D"/>
                  </a:solidFill>
                </a:rPr>
                <a:t>0.6</a:t>
              </a:r>
            </a:p>
          </p:txBody>
        </p:sp>
        <p:cxnSp>
          <p:nvCxnSpPr>
            <p:cNvPr id="82" name="Straight Connector 81"/>
            <p:cNvCxnSpPr/>
            <p:nvPr/>
          </p:nvCxnSpPr>
          <p:spPr>
            <a:xfrm rot="5400000">
              <a:off x="4071080"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3" name="TextBox 82"/>
            <p:cNvSpPr txBox="1"/>
            <p:nvPr/>
          </p:nvSpPr>
          <p:spPr>
            <a:xfrm>
              <a:off x="3498539" y="4916329"/>
              <a:ext cx="360997" cy="246221"/>
            </a:xfrm>
            <a:prstGeom prst="rect">
              <a:avLst/>
            </a:prstGeom>
            <a:noFill/>
          </p:spPr>
          <p:txBody>
            <a:bodyPr wrap="none" rtlCol="0">
              <a:spAutoFit/>
            </a:bodyPr>
            <a:lstStyle/>
            <a:p>
              <a:pPr algn="ctr"/>
              <a:r>
                <a:rPr lang="en-GB" sz="1000" dirty="0">
                  <a:solidFill>
                    <a:srgbClr val="4D4D4D"/>
                  </a:solidFill>
                </a:rPr>
                <a:t>0.4</a:t>
              </a:r>
            </a:p>
          </p:txBody>
        </p:sp>
        <p:cxnSp>
          <p:nvCxnSpPr>
            <p:cNvPr id="84" name="Straight Connector 83"/>
            <p:cNvCxnSpPr/>
            <p:nvPr/>
          </p:nvCxnSpPr>
          <p:spPr>
            <a:xfrm rot="5400000">
              <a:off x="3634036"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8" name="Rectangle 5"/>
            <p:cNvSpPr>
              <a:spLocks noChangeArrowheads="1"/>
            </p:cNvSpPr>
            <p:nvPr/>
          </p:nvSpPr>
          <p:spPr bwMode="auto">
            <a:xfrm>
              <a:off x="4945555" y="1769271"/>
              <a:ext cx="79862" cy="81428"/>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21" name="Group 220"/>
            <p:cNvGrpSpPr/>
            <p:nvPr/>
          </p:nvGrpSpPr>
          <p:grpSpPr>
            <a:xfrm>
              <a:off x="4577562" y="1990132"/>
              <a:ext cx="87521" cy="72033"/>
              <a:chOff x="4577562" y="1947266"/>
              <a:chExt cx="87521" cy="72033"/>
            </a:xfrm>
          </p:grpSpPr>
          <p:sp>
            <p:nvSpPr>
              <p:cNvPr id="89" name="Rectangle 6"/>
              <p:cNvSpPr>
                <a:spLocks noChangeArrowheads="1"/>
              </p:cNvSpPr>
              <p:nvPr/>
            </p:nvSpPr>
            <p:spPr bwMode="auto">
              <a:xfrm>
                <a:off x="4589186" y="1947266"/>
                <a:ext cx="64203" cy="7203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97" name="Group 96"/>
              <p:cNvGrpSpPr/>
              <p:nvPr/>
            </p:nvGrpSpPr>
            <p:grpSpPr>
              <a:xfrm>
                <a:off x="4577562" y="1955878"/>
                <a:ext cx="87521" cy="54808"/>
                <a:chOff x="4510881" y="1962991"/>
                <a:chExt cx="87521" cy="54808"/>
              </a:xfrm>
            </p:grpSpPr>
            <p:sp>
              <p:nvSpPr>
                <p:cNvPr id="90" name="Line 7"/>
                <p:cNvSpPr>
                  <a:spLocks noChangeShapeType="1"/>
                </p:cNvSpPr>
                <p:nvPr/>
              </p:nvSpPr>
              <p:spPr bwMode="auto">
                <a:xfrm>
                  <a:off x="4510881" y="1962991"/>
                  <a:ext cx="0" cy="54808"/>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8"/>
                <p:cNvSpPr>
                  <a:spLocks noChangeShapeType="1"/>
                </p:cNvSpPr>
                <p:nvPr/>
              </p:nvSpPr>
              <p:spPr bwMode="auto">
                <a:xfrm>
                  <a:off x="4593124" y="1962991"/>
                  <a:ext cx="0" cy="54808"/>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9"/>
                <p:cNvSpPr>
                  <a:spLocks noChangeShapeType="1"/>
                </p:cNvSpPr>
                <p:nvPr/>
              </p:nvSpPr>
              <p:spPr bwMode="auto">
                <a:xfrm>
                  <a:off x="4515408" y="1988046"/>
                  <a:ext cx="82994"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93" name="Rectangle 10"/>
            <p:cNvSpPr>
              <a:spLocks noChangeArrowheads="1"/>
            </p:cNvSpPr>
            <p:nvPr/>
          </p:nvSpPr>
          <p:spPr bwMode="auto">
            <a:xfrm>
              <a:off x="5490499" y="1896307"/>
              <a:ext cx="64203" cy="7203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97" name="Group 196"/>
            <p:cNvGrpSpPr/>
            <p:nvPr/>
          </p:nvGrpSpPr>
          <p:grpSpPr>
            <a:xfrm>
              <a:off x="5468576" y="1907268"/>
              <a:ext cx="111181" cy="51676"/>
              <a:chOff x="5468576" y="1854876"/>
              <a:chExt cx="111181" cy="51676"/>
            </a:xfrm>
            <a:solidFill>
              <a:schemeClr val="accent4"/>
            </a:solidFill>
          </p:grpSpPr>
          <p:sp>
            <p:nvSpPr>
              <p:cNvPr id="94" name="Line 11"/>
              <p:cNvSpPr>
                <a:spLocks noChangeShapeType="1"/>
              </p:cNvSpPr>
              <p:nvPr/>
            </p:nvSpPr>
            <p:spPr bwMode="auto">
              <a:xfrm>
                <a:off x="5468576" y="1854876"/>
                <a:ext cx="0" cy="51676"/>
              </a:xfrm>
              <a:prstGeom prst="line">
                <a:avLst/>
              </a:prstGeom>
              <a:grpFill/>
              <a:ln w="6350" cap="flat">
                <a:solidFill>
                  <a:schemeClr val="accent4"/>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12"/>
              <p:cNvSpPr>
                <a:spLocks noChangeShapeType="1"/>
              </p:cNvSpPr>
              <p:nvPr/>
            </p:nvSpPr>
            <p:spPr bwMode="auto">
              <a:xfrm>
                <a:off x="5576625" y="1854876"/>
                <a:ext cx="0" cy="51676"/>
              </a:xfrm>
              <a:prstGeom prst="line">
                <a:avLst/>
              </a:prstGeom>
              <a:grpFill/>
              <a:ln w="6350" cap="flat">
                <a:solidFill>
                  <a:schemeClr val="accent4"/>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13"/>
              <p:cNvSpPr>
                <a:spLocks noChangeShapeType="1"/>
              </p:cNvSpPr>
              <p:nvPr/>
            </p:nvSpPr>
            <p:spPr bwMode="auto">
              <a:xfrm>
                <a:off x="5468576" y="1879931"/>
                <a:ext cx="111181" cy="0"/>
              </a:xfrm>
              <a:prstGeom prst="line">
                <a:avLst/>
              </a:prstGeom>
              <a:grpFill/>
              <a:ln w="6350" cap="flat">
                <a:solidFill>
                  <a:schemeClr val="accent4"/>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37" name="Rectangle 53"/>
            <p:cNvSpPr>
              <a:spLocks noChangeArrowheads="1"/>
            </p:cNvSpPr>
            <p:nvPr/>
          </p:nvSpPr>
          <p:spPr bwMode="auto">
            <a:xfrm>
              <a:off x="4960944" y="2117723"/>
              <a:ext cx="60325" cy="71438"/>
            </a:xfrm>
            <a:prstGeom prst="rect">
              <a:avLst/>
            </a:pr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07" name="Group 206"/>
            <p:cNvGrpSpPr/>
            <p:nvPr/>
          </p:nvGrpSpPr>
          <p:grpSpPr>
            <a:xfrm>
              <a:off x="5072069" y="2223292"/>
              <a:ext cx="142875" cy="73025"/>
              <a:chOff x="5072069" y="2270125"/>
              <a:chExt cx="142875" cy="73025"/>
            </a:xfrm>
          </p:grpSpPr>
          <p:sp>
            <p:nvSpPr>
              <p:cNvPr id="138" name="Rectangle 54"/>
              <p:cNvSpPr>
                <a:spLocks noChangeArrowheads="1"/>
              </p:cNvSpPr>
              <p:nvPr/>
            </p:nvSpPr>
            <p:spPr bwMode="auto">
              <a:xfrm>
                <a:off x="5113344" y="2270125"/>
                <a:ext cx="63500" cy="730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57" name="Group 156"/>
              <p:cNvGrpSpPr/>
              <p:nvPr/>
            </p:nvGrpSpPr>
            <p:grpSpPr>
              <a:xfrm>
                <a:off x="5072069" y="2279650"/>
                <a:ext cx="142875" cy="53975"/>
                <a:chOff x="5005388" y="2284413"/>
                <a:chExt cx="142875" cy="53975"/>
              </a:xfrm>
              <a:solidFill>
                <a:schemeClr val="accent1"/>
              </a:solidFill>
            </p:grpSpPr>
            <p:sp>
              <p:nvSpPr>
                <p:cNvPr id="139" name="Line 55"/>
                <p:cNvSpPr>
                  <a:spLocks noChangeShapeType="1"/>
                </p:cNvSpPr>
                <p:nvPr/>
              </p:nvSpPr>
              <p:spPr bwMode="auto">
                <a:xfrm>
                  <a:off x="5005388" y="2284413"/>
                  <a:ext cx="0" cy="53975"/>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56"/>
                <p:cNvSpPr>
                  <a:spLocks noChangeShapeType="1"/>
                </p:cNvSpPr>
                <p:nvPr/>
              </p:nvSpPr>
              <p:spPr bwMode="auto">
                <a:xfrm>
                  <a:off x="5145088" y="2284413"/>
                  <a:ext cx="0" cy="53975"/>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57"/>
                <p:cNvSpPr>
                  <a:spLocks noChangeShapeType="1"/>
                </p:cNvSpPr>
                <p:nvPr/>
              </p:nvSpPr>
              <p:spPr bwMode="auto">
                <a:xfrm>
                  <a:off x="5005388" y="2309813"/>
                  <a:ext cx="142875"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206" name="Group 205"/>
            <p:cNvGrpSpPr/>
            <p:nvPr/>
          </p:nvGrpSpPr>
          <p:grpSpPr>
            <a:xfrm>
              <a:off x="5432431" y="2330448"/>
              <a:ext cx="152400" cy="69850"/>
              <a:chOff x="5432431" y="2376487"/>
              <a:chExt cx="152400" cy="69850"/>
            </a:xfrm>
          </p:grpSpPr>
          <p:sp>
            <p:nvSpPr>
              <p:cNvPr id="142" name="Rectangle 58"/>
              <p:cNvSpPr>
                <a:spLocks noChangeArrowheads="1"/>
              </p:cNvSpPr>
              <p:nvPr/>
            </p:nvSpPr>
            <p:spPr bwMode="auto">
              <a:xfrm>
                <a:off x="5476881" y="2376487"/>
                <a:ext cx="63500" cy="698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56" name="Group 155"/>
              <p:cNvGrpSpPr/>
              <p:nvPr/>
            </p:nvGrpSpPr>
            <p:grpSpPr>
              <a:xfrm>
                <a:off x="5432431" y="2386012"/>
                <a:ext cx="152400" cy="50800"/>
                <a:chOff x="5365750" y="2390775"/>
                <a:chExt cx="152400" cy="50800"/>
              </a:xfrm>
              <a:solidFill>
                <a:schemeClr val="accent1"/>
              </a:solidFill>
            </p:grpSpPr>
            <p:sp>
              <p:nvSpPr>
                <p:cNvPr id="143" name="Line 59"/>
                <p:cNvSpPr>
                  <a:spLocks noChangeShapeType="1"/>
                </p:cNvSpPr>
                <p:nvPr/>
              </p:nvSpPr>
              <p:spPr bwMode="auto">
                <a:xfrm>
                  <a:off x="5365750" y="2390775"/>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60"/>
                <p:cNvSpPr>
                  <a:spLocks noChangeShapeType="1"/>
                </p:cNvSpPr>
                <p:nvPr/>
              </p:nvSpPr>
              <p:spPr bwMode="auto">
                <a:xfrm>
                  <a:off x="5514975" y="2390775"/>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61"/>
                <p:cNvSpPr>
                  <a:spLocks noChangeShapeType="1"/>
                </p:cNvSpPr>
                <p:nvPr/>
              </p:nvSpPr>
              <p:spPr bwMode="auto">
                <a:xfrm>
                  <a:off x="5365750" y="2416175"/>
                  <a:ext cx="152400"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199" name="Group 198"/>
            <p:cNvGrpSpPr/>
            <p:nvPr/>
          </p:nvGrpSpPr>
          <p:grpSpPr>
            <a:xfrm>
              <a:off x="6238881" y="2440367"/>
              <a:ext cx="209550" cy="73025"/>
              <a:chOff x="6238881" y="2488788"/>
              <a:chExt cx="209550" cy="73025"/>
            </a:xfrm>
          </p:grpSpPr>
          <p:sp>
            <p:nvSpPr>
              <p:cNvPr id="146" name="Rectangle 62"/>
              <p:cNvSpPr>
                <a:spLocks noChangeArrowheads="1"/>
              </p:cNvSpPr>
              <p:nvPr/>
            </p:nvSpPr>
            <p:spPr bwMode="auto">
              <a:xfrm>
                <a:off x="6315081" y="2488788"/>
                <a:ext cx="60325" cy="730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55" name="Group 154"/>
              <p:cNvGrpSpPr/>
              <p:nvPr/>
            </p:nvGrpSpPr>
            <p:grpSpPr>
              <a:xfrm>
                <a:off x="6238881" y="2492375"/>
                <a:ext cx="209550" cy="53975"/>
                <a:chOff x="6172200" y="2497138"/>
                <a:chExt cx="209550" cy="53975"/>
              </a:xfrm>
              <a:solidFill>
                <a:schemeClr val="accent1"/>
              </a:solidFill>
            </p:grpSpPr>
            <p:sp>
              <p:nvSpPr>
                <p:cNvPr id="147" name="Line 63"/>
                <p:cNvSpPr>
                  <a:spLocks noChangeShapeType="1"/>
                </p:cNvSpPr>
                <p:nvPr/>
              </p:nvSpPr>
              <p:spPr bwMode="auto">
                <a:xfrm>
                  <a:off x="6172200" y="2497138"/>
                  <a:ext cx="0" cy="53975"/>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64"/>
                <p:cNvSpPr>
                  <a:spLocks noChangeShapeType="1"/>
                </p:cNvSpPr>
                <p:nvPr/>
              </p:nvSpPr>
              <p:spPr bwMode="auto">
                <a:xfrm>
                  <a:off x="6381750" y="2497138"/>
                  <a:ext cx="0" cy="53975"/>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65"/>
                <p:cNvSpPr>
                  <a:spLocks noChangeShapeType="1"/>
                </p:cNvSpPr>
                <p:nvPr/>
              </p:nvSpPr>
              <p:spPr bwMode="auto">
                <a:xfrm>
                  <a:off x="6172200" y="2525713"/>
                  <a:ext cx="209550"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198" name="Group 197"/>
            <p:cNvGrpSpPr/>
            <p:nvPr/>
          </p:nvGrpSpPr>
          <p:grpSpPr>
            <a:xfrm>
              <a:off x="7721606" y="2541585"/>
              <a:ext cx="307975" cy="71438"/>
              <a:chOff x="7721606" y="2593975"/>
              <a:chExt cx="307975" cy="71438"/>
            </a:xfrm>
          </p:grpSpPr>
          <p:sp>
            <p:nvSpPr>
              <p:cNvPr id="150" name="Rectangle 66"/>
              <p:cNvSpPr>
                <a:spLocks noChangeArrowheads="1"/>
              </p:cNvSpPr>
              <p:nvPr/>
            </p:nvSpPr>
            <p:spPr bwMode="auto">
              <a:xfrm>
                <a:off x="7842256" y="2593975"/>
                <a:ext cx="63500" cy="7143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54" name="Group 153"/>
              <p:cNvGrpSpPr/>
              <p:nvPr/>
            </p:nvGrpSpPr>
            <p:grpSpPr>
              <a:xfrm>
                <a:off x="7721606" y="2605087"/>
                <a:ext cx="307975" cy="50800"/>
                <a:chOff x="7654925" y="2609850"/>
                <a:chExt cx="307975" cy="50800"/>
              </a:xfrm>
              <a:solidFill>
                <a:schemeClr val="accent1"/>
              </a:solidFill>
            </p:grpSpPr>
            <p:sp>
              <p:nvSpPr>
                <p:cNvPr id="151" name="Line 67"/>
                <p:cNvSpPr>
                  <a:spLocks noChangeShapeType="1"/>
                </p:cNvSpPr>
                <p:nvPr/>
              </p:nvSpPr>
              <p:spPr bwMode="auto">
                <a:xfrm>
                  <a:off x="7654925" y="2609850"/>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68"/>
                <p:cNvSpPr>
                  <a:spLocks noChangeShapeType="1"/>
                </p:cNvSpPr>
                <p:nvPr/>
              </p:nvSpPr>
              <p:spPr bwMode="auto">
                <a:xfrm>
                  <a:off x="7961312" y="2609850"/>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69"/>
                <p:cNvSpPr>
                  <a:spLocks noChangeShapeType="1"/>
                </p:cNvSpPr>
                <p:nvPr/>
              </p:nvSpPr>
              <p:spPr bwMode="auto">
                <a:xfrm>
                  <a:off x="7654925" y="2629312"/>
                  <a:ext cx="307975"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162" name="Rectangle 73"/>
            <p:cNvSpPr>
              <a:spLocks noChangeArrowheads="1"/>
            </p:cNvSpPr>
            <p:nvPr/>
          </p:nvSpPr>
          <p:spPr bwMode="auto">
            <a:xfrm>
              <a:off x="4957153" y="2736128"/>
              <a:ext cx="59812" cy="69256"/>
            </a:xfrm>
            <a:prstGeom prst="rect">
              <a:avLst/>
            </a:pr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20" name="Group 219"/>
            <p:cNvGrpSpPr/>
            <p:nvPr/>
          </p:nvGrpSpPr>
          <p:grpSpPr>
            <a:xfrm>
              <a:off x="4823364" y="2833715"/>
              <a:ext cx="70830" cy="73978"/>
              <a:chOff x="4823364" y="2905300"/>
              <a:chExt cx="70830" cy="73978"/>
            </a:xfrm>
          </p:grpSpPr>
          <p:sp>
            <p:nvSpPr>
              <p:cNvPr id="163" name="Rectangle 74"/>
              <p:cNvSpPr>
                <a:spLocks noChangeArrowheads="1"/>
              </p:cNvSpPr>
              <p:nvPr/>
            </p:nvSpPr>
            <p:spPr bwMode="auto">
              <a:xfrm>
                <a:off x="4829660" y="2905300"/>
                <a:ext cx="64534" cy="739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75"/>
              <p:cNvSpPr>
                <a:spLocks noChangeShapeType="1"/>
              </p:cNvSpPr>
              <p:nvPr/>
            </p:nvSpPr>
            <p:spPr bwMode="auto">
              <a:xfrm>
                <a:off x="4823364" y="2914744"/>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76"/>
              <p:cNvSpPr>
                <a:spLocks noChangeShapeType="1"/>
              </p:cNvSpPr>
              <p:nvPr/>
            </p:nvSpPr>
            <p:spPr bwMode="auto">
              <a:xfrm>
                <a:off x="4894193" y="2914744"/>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77"/>
              <p:cNvSpPr>
                <a:spLocks noChangeShapeType="1"/>
              </p:cNvSpPr>
              <p:nvPr/>
            </p:nvSpPr>
            <p:spPr bwMode="auto">
              <a:xfrm>
                <a:off x="4823364" y="2944650"/>
                <a:ext cx="7083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67" name="Rectangle 78"/>
            <p:cNvSpPr>
              <a:spLocks noChangeArrowheads="1"/>
            </p:cNvSpPr>
            <p:nvPr/>
          </p:nvSpPr>
          <p:spPr bwMode="auto">
            <a:xfrm>
              <a:off x="4957153" y="3045077"/>
              <a:ext cx="59812" cy="739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Rectangle 79"/>
            <p:cNvSpPr>
              <a:spLocks noChangeArrowheads="1"/>
            </p:cNvSpPr>
            <p:nvPr/>
          </p:nvSpPr>
          <p:spPr bwMode="auto">
            <a:xfrm>
              <a:off x="4957153" y="3478779"/>
              <a:ext cx="59812"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Rectangle 80"/>
            <p:cNvSpPr>
              <a:spLocks noChangeArrowheads="1"/>
            </p:cNvSpPr>
            <p:nvPr/>
          </p:nvSpPr>
          <p:spPr bwMode="auto">
            <a:xfrm>
              <a:off x="4957153" y="3831806"/>
              <a:ext cx="59812" cy="7083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Rectangle 81"/>
            <p:cNvSpPr>
              <a:spLocks noChangeArrowheads="1"/>
            </p:cNvSpPr>
            <p:nvPr/>
          </p:nvSpPr>
          <p:spPr bwMode="auto">
            <a:xfrm>
              <a:off x="4957153" y="4210712"/>
              <a:ext cx="59812"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Rectangle 82"/>
            <p:cNvSpPr>
              <a:spLocks noChangeArrowheads="1"/>
            </p:cNvSpPr>
            <p:nvPr/>
          </p:nvSpPr>
          <p:spPr bwMode="auto">
            <a:xfrm>
              <a:off x="4957153" y="4518829"/>
              <a:ext cx="59812"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00" name="Group 199"/>
            <p:cNvGrpSpPr/>
            <p:nvPr/>
          </p:nvGrpSpPr>
          <p:grpSpPr>
            <a:xfrm>
              <a:off x="5109830" y="3159717"/>
              <a:ext cx="114901" cy="72404"/>
              <a:chOff x="5109830" y="3226394"/>
              <a:chExt cx="114901" cy="72404"/>
            </a:xfrm>
          </p:grpSpPr>
          <p:sp>
            <p:nvSpPr>
              <p:cNvPr id="172" name="Rectangle 83"/>
              <p:cNvSpPr>
                <a:spLocks noChangeArrowheads="1"/>
              </p:cNvSpPr>
              <p:nvPr/>
            </p:nvSpPr>
            <p:spPr bwMode="auto">
              <a:xfrm>
                <a:off x="5131866" y="3226394"/>
                <a:ext cx="64534" cy="724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84"/>
              <p:cNvSpPr>
                <a:spLocks noChangeShapeType="1"/>
              </p:cNvSpPr>
              <p:nvPr/>
            </p:nvSpPr>
            <p:spPr bwMode="auto">
              <a:xfrm>
                <a:off x="5109830" y="3235838"/>
                <a:ext cx="0" cy="53516"/>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85"/>
              <p:cNvSpPr>
                <a:spLocks noChangeShapeType="1"/>
              </p:cNvSpPr>
              <p:nvPr/>
            </p:nvSpPr>
            <p:spPr bwMode="auto">
              <a:xfrm>
                <a:off x="5224731" y="3235838"/>
                <a:ext cx="0" cy="53516"/>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86"/>
              <p:cNvSpPr>
                <a:spLocks noChangeShapeType="1"/>
              </p:cNvSpPr>
              <p:nvPr/>
            </p:nvSpPr>
            <p:spPr bwMode="auto">
              <a:xfrm>
                <a:off x="5109830" y="3264170"/>
                <a:ext cx="11490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03" name="Group 202"/>
            <p:cNvGrpSpPr/>
            <p:nvPr/>
          </p:nvGrpSpPr>
          <p:grpSpPr>
            <a:xfrm>
              <a:off x="5023261" y="3590573"/>
              <a:ext cx="130641" cy="70830"/>
              <a:chOff x="5023261" y="3646649"/>
              <a:chExt cx="130641" cy="70830"/>
            </a:xfrm>
          </p:grpSpPr>
          <p:sp>
            <p:nvSpPr>
              <p:cNvPr id="176" name="Rectangle 87"/>
              <p:cNvSpPr>
                <a:spLocks noChangeArrowheads="1"/>
              </p:cNvSpPr>
              <p:nvPr/>
            </p:nvSpPr>
            <p:spPr bwMode="auto">
              <a:xfrm>
                <a:off x="5062610" y="3646649"/>
                <a:ext cx="59812" cy="7083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88"/>
              <p:cNvSpPr>
                <a:spLocks noChangeShapeType="1"/>
              </p:cNvSpPr>
              <p:nvPr/>
            </p:nvSpPr>
            <p:spPr bwMode="auto">
              <a:xfrm>
                <a:off x="5023261" y="3656093"/>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89"/>
              <p:cNvSpPr>
                <a:spLocks noChangeShapeType="1"/>
              </p:cNvSpPr>
              <p:nvPr/>
            </p:nvSpPr>
            <p:spPr bwMode="auto">
              <a:xfrm>
                <a:off x="5153902" y="3656093"/>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90"/>
              <p:cNvSpPr>
                <a:spLocks noChangeShapeType="1"/>
              </p:cNvSpPr>
              <p:nvPr/>
            </p:nvSpPr>
            <p:spPr bwMode="auto">
              <a:xfrm>
                <a:off x="5023261" y="3682851"/>
                <a:ext cx="13064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04" name="Group 203"/>
            <p:cNvGrpSpPr/>
            <p:nvPr/>
          </p:nvGrpSpPr>
          <p:grpSpPr>
            <a:xfrm>
              <a:off x="5344355" y="3940411"/>
              <a:ext cx="96013" cy="69256"/>
              <a:chOff x="5344355" y="3970891"/>
              <a:chExt cx="96013" cy="69256"/>
            </a:xfrm>
          </p:grpSpPr>
          <p:sp>
            <p:nvSpPr>
              <p:cNvPr id="180" name="Rectangle 91"/>
              <p:cNvSpPr>
                <a:spLocks noChangeArrowheads="1"/>
              </p:cNvSpPr>
              <p:nvPr/>
            </p:nvSpPr>
            <p:spPr bwMode="auto">
              <a:xfrm>
                <a:off x="5364816" y="3970891"/>
                <a:ext cx="59812"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92"/>
              <p:cNvSpPr>
                <a:spLocks noChangeShapeType="1"/>
              </p:cNvSpPr>
              <p:nvPr/>
            </p:nvSpPr>
            <p:spPr bwMode="auto">
              <a:xfrm>
                <a:off x="5344355" y="3980335"/>
                <a:ext cx="0" cy="5036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93"/>
              <p:cNvSpPr>
                <a:spLocks noChangeShapeType="1"/>
              </p:cNvSpPr>
              <p:nvPr/>
            </p:nvSpPr>
            <p:spPr bwMode="auto">
              <a:xfrm>
                <a:off x="5440368" y="3980335"/>
                <a:ext cx="0" cy="5036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94"/>
              <p:cNvSpPr>
                <a:spLocks noChangeShapeType="1"/>
              </p:cNvSpPr>
              <p:nvPr/>
            </p:nvSpPr>
            <p:spPr bwMode="auto">
              <a:xfrm>
                <a:off x="5344355" y="4005519"/>
                <a:ext cx="9601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01" name="Group 200"/>
            <p:cNvGrpSpPr/>
            <p:nvPr/>
          </p:nvGrpSpPr>
          <p:grpSpPr>
            <a:xfrm>
              <a:off x="4546342" y="4627929"/>
              <a:ext cx="67682" cy="73978"/>
              <a:chOff x="4546342" y="4603635"/>
              <a:chExt cx="67682" cy="73978"/>
            </a:xfrm>
          </p:grpSpPr>
          <p:sp>
            <p:nvSpPr>
              <p:cNvPr id="184" name="Rectangle 95"/>
              <p:cNvSpPr>
                <a:spLocks noChangeArrowheads="1"/>
              </p:cNvSpPr>
              <p:nvPr/>
            </p:nvSpPr>
            <p:spPr bwMode="auto">
              <a:xfrm>
                <a:off x="4549490" y="4603635"/>
                <a:ext cx="61386" cy="739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96"/>
              <p:cNvSpPr>
                <a:spLocks noChangeShapeType="1"/>
              </p:cNvSpPr>
              <p:nvPr/>
            </p:nvSpPr>
            <p:spPr bwMode="auto">
              <a:xfrm>
                <a:off x="4546342" y="4613079"/>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97"/>
              <p:cNvSpPr>
                <a:spLocks noChangeShapeType="1"/>
              </p:cNvSpPr>
              <p:nvPr/>
            </p:nvSpPr>
            <p:spPr bwMode="auto">
              <a:xfrm>
                <a:off x="4614023" y="4613079"/>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98"/>
              <p:cNvSpPr>
                <a:spLocks noChangeShapeType="1"/>
              </p:cNvSpPr>
              <p:nvPr/>
            </p:nvSpPr>
            <p:spPr bwMode="auto">
              <a:xfrm>
                <a:off x="4546342" y="4638263"/>
                <a:ext cx="67682"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05" name="Group 204"/>
            <p:cNvGrpSpPr/>
            <p:nvPr/>
          </p:nvGrpSpPr>
          <p:grpSpPr>
            <a:xfrm>
              <a:off x="4854844" y="3265938"/>
              <a:ext cx="127493" cy="69256"/>
              <a:chOff x="4854844" y="3330278"/>
              <a:chExt cx="127493" cy="69256"/>
            </a:xfrm>
          </p:grpSpPr>
          <p:sp>
            <p:nvSpPr>
              <p:cNvPr id="192" name="Rectangle 103"/>
              <p:cNvSpPr>
                <a:spLocks noChangeArrowheads="1"/>
              </p:cNvSpPr>
              <p:nvPr/>
            </p:nvSpPr>
            <p:spPr bwMode="auto">
              <a:xfrm>
                <a:off x="4891045" y="3330278"/>
                <a:ext cx="62960"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104"/>
              <p:cNvSpPr>
                <a:spLocks noChangeShapeType="1"/>
              </p:cNvSpPr>
              <p:nvPr/>
            </p:nvSpPr>
            <p:spPr bwMode="auto">
              <a:xfrm>
                <a:off x="4854844" y="3339721"/>
                <a:ext cx="0" cy="5036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105"/>
              <p:cNvSpPr>
                <a:spLocks noChangeShapeType="1"/>
              </p:cNvSpPr>
              <p:nvPr/>
            </p:nvSpPr>
            <p:spPr bwMode="auto">
              <a:xfrm>
                <a:off x="4982337" y="3339721"/>
                <a:ext cx="0" cy="5036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106"/>
              <p:cNvSpPr>
                <a:spLocks noChangeShapeType="1"/>
              </p:cNvSpPr>
              <p:nvPr/>
            </p:nvSpPr>
            <p:spPr bwMode="auto">
              <a:xfrm>
                <a:off x="4854844" y="3364905"/>
                <a:ext cx="12749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19" name="Group 218"/>
            <p:cNvGrpSpPr/>
            <p:nvPr/>
          </p:nvGrpSpPr>
          <p:grpSpPr>
            <a:xfrm>
              <a:off x="7662071" y="4311809"/>
              <a:ext cx="180000" cy="71438"/>
              <a:chOff x="7662071" y="4296569"/>
              <a:chExt cx="180000" cy="71438"/>
            </a:xfrm>
          </p:grpSpPr>
          <p:sp>
            <p:nvSpPr>
              <p:cNvPr id="209" name="Rectangle 66"/>
              <p:cNvSpPr>
                <a:spLocks noChangeArrowheads="1"/>
              </p:cNvSpPr>
              <p:nvPr/>
            </p:nvSpPr>
            <p:spPr bwMode="auto">
              <a:xfrm>
                <a:off x="7725575" y="4296569"/>
                <a:ext cx="63500" cy="7143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10" name="Group 209"/>
              <p:cNvGrpSpPr/>
              <p:nvPr/>
            </p:nvGrpSpPr>
            <p:grpSpPr>
              <a:xfrm>
                <a:off x="7662071" y="4307681"/>
                <a:ext cx="180000" cy="50800"/>
                <a:chOff x="7654925" y="2609850"/>
                <a:chExt cx="307975" cy="50800"/>
              </a:xfrm>
              <a:solidFill>
                <a:schemeClr val="accent1"/>
              </a:solidFill>
            </p:grpSpPr>
            <p:sp>
              <p:nvSpPr>
                <p:cNvPr id="211" name="Line 67"/>
                <p:cNvSpPr>
                  <a:spLocks noChangeShapeType="1"/>
                </p:cNvSpPr>
                <p:nvPr/>
              </p:nvSpPr>
              <p:spPr bwMode="auto">
                <a:xfrm>
                  <a:off x="7654925" y="2609850"/>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68"/>
                <p:cNvSpPr>
                  <a:spLocks noChangeShapeType="1"/>
                </p:cNvSpPr>
                <p:nvPr/>
              </p:nvSpPr>
              <p:spPr bwMode="auto">
                <a:xfrm>
                  <a:off x="7961312" y="2609850"/>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69"/>
                <p:cNvSpPr>
                  <a:spLocks noChangeShapeType="1"/>
                </p:cNvSpPr>
                <p:nvPr/>
              </p:nvSpPr>
              <p:spPr bwMode="auto">
                <a:xfrm>
                  <a:off x="7654925" y="2635250"/>
                  <a:ext cx="307975"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214" name="Group 213"/>
            <p:cNvGrpSpPr/>
            <p:nvPr/>
          </p:nvGrpSpPr>
          <p:grpSpPr>
            <a:xfrm>
              <a:off x="4336792" y="4741750"/>
              <a:ext cx="67682" cy="73978"/>
              <a:chOff x="4546342" y="4603635"/>
              <a:chExt cx="67682" cy="73978"/>
            </a:xfrm>
          </p:grpSpPr>
          <p:sp>
            <p:nvSpPr>
              <p:cNvPr id="215" name="Rectangle 95"/>
              <p:cNvSpPr>
                <a:spLocks noChangeArrowheads="1"/>
              </p:cNvSpPr>
              <p:nvPr/>
            </p:nvSpPr>
            <p:spPr bwMode="auto">
              <a:xfrm>
                <a:off x="4549490" y="4603635"/>
                <a:ext cx="61386" cy="739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96"/>
              <p:cNvSpPr>
                <a:spLocks noChangeShapeType="1"/>
              </p:cNvSpPr>
              <p:nvPr/>
            </p:nvSpPr>
            <p:spPr bwMode="auto">
              <a:xfrm>
                <a:off x="4546342" y="4613079"/>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97"/>
              <p:cNvSpPr>
                <a:spLocks noChangeShapeType="1"/>
              </p:cNvSpPr>
              <p:nvPr/>
            </p:nvSpPr>
            <p:spPr bwMode="auto">
              <a:xfrm>
                <a:off x="4614023" y="4613079"/>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98"/>
              <p:cNvSpPr>
                <a:spLocks noChangeShapeType="1"/>
              </p:cNvSpPr>
              <p:nvPr/>
            </p:nvSpPr>
            <p:spPr bwMode="auto">
              <a:xfrm>
                <a:off x="4546342" y="4638263"/>
                <a:ext cx="67682"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158" name="Text Placeholder 3"/>
          <p:cNvSpPr>
            <a:spLocks noGrp="1"/>
          </p:cNvSpPr>
          <p:nvPr>
            <p:ph type="body" sz="quarter" idx="10"/>
          </p:nvPr>
        </p:nvSpPr>
        <p:spPr>
          <a:xfrm>
            <a:off x="365125" y="6324600"/>
            <a:ext cx="4130675" cy="258763"/>
          </a:xfrm>
        </p:spPr>
        <p:txBody>
          <a:bodyPr/>
          <a:lstStyle/>
          <a:p>
            <a:r>
              <a:rPr lang="en-GB" dirty="0"/>
              <a:t>API, Asian-Pacific </a:t>
            </a:r>
            <a:r>
              <a:rPr lang="en-GB" dirty="0" smtClean="0"/>
              <a:t>Islander</a:t>
            </a:r>
            <a:r>
              <a:rPr lang="en-GB" dirty="0"/>
              <a:t>.</a:t>
            </a:r>
          </a:p>
        </p:txBody>
      </p:sp>
    </p:spTree>
    <p:extLst>
      <p:ext uri="{BB962C8B-B14F-4D97-AF65-F5344CB8AC3E}">
        <p14:creationId xmlns:p14="http://schemas.microsoft.com/office/powerpoint/2010/main" val="3645068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tabLst>
                <a:tab pos="8256588" algn="r"/>
              </a:tabLst>
            </a:pPr>
            <a:endParaRPr lang="en-GB" sz="2000" kern="0" dirty="0" smtClean="0">
              <a:solidFill>
                <a:srgbClr val="043882"/>
              </a:solidFill>
            </a:endParaRPr>
          </a:p>
        </p:txBody>
      </p:sp>
      <p:sp>
        <p:nvSpPr>
          <p:cNvPr id="6" name="Content Placeholder 4"/>
          <p:cNvSpPr txBox="1">
            <a:spLocks/>
          </p:cNvSpPr>
          <p:nvPr/>
        </p:nvSpPr>
        <p:spPr>
          <a:xfrm>
            <a:off x="517524" y="14064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250825" lvl="1" indent="-250825">
              <a:spcAft>
                <a:spcPts val="1200"/>
              </a:spcAft>
              <a:buSzPct val="110000"/>
              <a:buFontTx/>
              <a:buChar char="•"/>
              <a:tabLst>
                <a:tab pos="8256588" algn="r"/>
              </a:tabLst>
            </a:pPr>
            <a:r>
              <a:rPr lang="en-GB" sz="2000" kern="0" dirty="0" smtClean="0">
                <a:solidFill>
                  <a:schemeClr val="accent1"/>
                </a:solidFill>
                <a:uFill>
                  <a:solidFill>
                    <a:schemeClr val="accent1"/>
                  </a:solidFill>
                </a:uFill>
              </a:rPr>
              <a:t>Colorectal cancer</a:t>
            </a:r>
            <a:r>
              <a:rPr lang="en-GB" sz="2000" u="dotted" kern="0" dirty="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2" action="ppaction://hlinksldjump"/>
              </a:rPr>
              <a:t>6</a:t>
            </a:r>
            <a:r>
              <a:rPr lang="en-GB" sz="2000" u="dotted" kern="0" dirty="0" smtClean="0">
                <a:solidFill>
                  <a:schemeClr val="accent1"/>
                </a:solidFill>
                <a:uFill>
                  <a:solidFill>
                    <a:schemeClr val="accent1"/>
                  </a:solidFill>
                </a:uFill>
              </a:rPr>
              <a:t>  </a:t>
            </a:r>
          </a:p>
          <a:p>
            <a:pPr lvl="1">
              <a:spcAft>
                <a:spcPts val="1200"/>
              </a:spcAft>
              <a:tabLst>
                <a:tab pos="8256588" algn="r"/>
              </a:tabLst>
            </a:pPr>
            <a:r>
              <a:rPr lang="en-GB" sz="2000" kern="0" dirty="0" smtClean="0">
                <a:solidFill>
                  <a:schemeClr val="accent1"/>
                </a:solidFill>
              </a:rPr>
              <a:t>Early </a:t>
            </a:r>
            <a:r>
              <a:rPr lang="en-GB" sz="2000" kern="0" dirty="0">
                <a:solidFill>
                  <a:schemeClr val="accent1"/>
                </a:solidFill>
              </a:rPr>
              <a:t>colorectal cancer – adjuvant </a:t>
            </a:r>
            <a:r>
              <a:rPr lang="en-GB" sz="2000" kern="0" dirty="0" smtClean="0">
                <a:solidFill>
                  <a:schemeClr val="accent1"/>
                </a:solidFill>
              </a:rPr>
              <a:t>studies</a:t>
            </a:r>
            <a:r>
              <a:rPr lang="en-GB" sz="2000" u="dotted" kern="0" dirty="0" smtClean="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3" action="ppaction://hlinksldjump"/>
              </a:rPr>
              <a:t>7</a:t>
            </a:r>
            <a:endParaRPr lang="en-GB" sz="2000" u="dotted" kern="0" dirty="0" smtClean="0">
              <a:solidFill>
                <a:schemeClr val="accent1"/>
              </a:solidFill>
              <a:uFill>
                <a:solidFill>
                  <a:schemeClr val="accent1"/>
                </a:solidFill>
              </a:uFill>
            </a:endParaRPr>
          </a:p>
          <a:p>
            <a:pPr lvl="1">
              <a:spcAft>
                <a:spcPts val="1200"/>
              </a:spcAft>
              <a:tabLst>
                <a:tab pos="8256588" algn="r"/>
              </a:tabLst>
            </a:pPr>
            <a:r>
              <a:rPr lang="en-GB" sz="2000" kern="0" dirty="0" smtClean="0">
                <a:solidFill>
                  <a:schemeClr val="accent1"/>
                </a:solidFill>
                <a:uFill>
                  <a:solidFill>
                    <a:schemeClr val="accent1"/>
                  </a:solidFill>
                </a:uFill>
              </a:rPr>
              <a:t>Liver metastases</a:t>
            </a:r>
            <a:r>
              <a:rPr lang="en-GB" sz="2000" u="dotted" kern="0" dirty="0" smtClean="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4" action="ppaction://hlinksldjump"/>
              </a:rPr>
              <a:t>23</a:t>
            </a:r>
            <a:endParaRPr lang="en-GB" sz="2000" kern="0" dirty="0" smtClean="0">
              <a:solidFill>
                <a:schemeClr val="accent1"/>
              </a:solidFill>
            </a:endParaRPr>
          </a:p>
          <a:p>
            <a:pPr lvl="1">
              <a:spcAft>
                <a:spcPts val="1200"/>
              </a:spcAft>
              <a:tabLst>
                <a:tab pos="8256588" algn="r"/>
              </a:tabLst>
            </a:pPr>
            <a:r>
              <a:rPr lang="en-GB" sz="2000" kern="0" dirty="0" smtClean="0">
                <a:solidFill>
                  <a:schemeClr val="accent1"/>
                </a:solidFill>
              </a:rPr>
              <a:t>First line</a:t>
            </a:r>
            <a:r>
              <a:rPr lang="en-GB" sz="2000" u="dotted" kern="0" dirty="0" smtClean="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5" action="ppaction://hlinksldjump"/>
              </a:rPr>
              <a:t>27</a:t>
            </a:r>
            <a:endParaRPr lang="en-GB" sz="2000" kern="0" dirty="0" smtClean="0">
              <a:solidFill>
                <a:schemeClr val="accent1"/>
              </a:solidFill>
            </a:endParaRPr>
          </a:p>
          <a:p>
            <a:pPr lvl="1">
              <a:spcAft>
                <a:spcPts val="1200"/>
              </a:spcAft>
              <a:tabLst>
                <a:tab pos="8256588" algn="r"/>
              </a:tabLst>
            </a:pPr>
            <a:r>
              <a:rPr lang="en-GB" sz="2000" kern="0" dirty="0" smtClean="0">
                <a:solidFill>
                  <a:schemeClr val="accent1"/>
                </a:solidFill>
              </a:rPr>
              <a:t>Second </a:t>
            </a:r>
            <a:r>
              <a:rPr lang="en-GB" sz="2000" kern="0" dirty="0">
                <a:solidFill>
                  <a:schemeClr val="accent1"/>
                </a:solidFill>
              </a:rPr>
              <a:t>line (including immunotherapy)</a:t>
            </a:r>
            <a:r>
              <a:rPr lang="en-GB" sz="2000" u="dotted" kern="0" dirty="0" smtClean="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6" action="ppaction://hlinksldjump"/>
              </a:rPr>
              <a:t>31</a:t>
            </a:r>
            <a:endParaRPr lang="en-GB" sz="2000" u="dotted" kern="0" dirty="0" smtClean="0">
              <a:solidFill>
                <a:schemeClr val="accent1"/>
              </a:solidFill>
              <a:uFill>
                <a:solidFill>
                  <a:schemeClr val="accent1"/>
                </a:solidFill>
              </a:uFill>
            </a:endParaRPr>
          </a:p>
          <a:p>
            <a:pPr lvl="1">
              <a:spcAft>
                <a:spcPts val="1200"/>
              </a:spcAft>
              <a:tabLst>
                <a:tab pos="8256588" algn="r"/>
              </a:tabLst>
            </a:pPr>
            <a:r>
              <a:rPr lang="en-GB" sz="2000" kern="0" dirty="0" smtClean="0">
                <a:solidFill>
                  <a:schemeClr val="accent1"/>
                </a:solidFill>
              </a:rPr>
              <a:t>Biomarkers</a:t>
            </a:r>
            <a:r>
              <a:rPr lang="en-GB" sz="2000" u="dotted" kern="0" dirty="0" smtClean="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7" action="ppaction://hlinksldjump"/>
              </a:rPr>
              <a:t>41</a:t>
            </a:r>
            <a:endParaRPr lang="en-GB" sz="2000" u="dotted" kern="0" dirty="0" smtClean="0">
              <a:solidFill>
                <a:schemeClr val="accent1"/>
              </a:solidFill>
              <a:uFill>
                <a:solidFill>
                  <a:schemeClr val="accent1"/>
                </a:solidFill>
              </a:uFill>
            </a:endParaRPr>
          </a:p>
          <a:p>
            <a:pPr lvl="1">
              <a:spcAft>
                <a:spcPts val="1200"/>
              </a:spcAft>
              <a:tabLst>
                <a:tab pos="8256588" algn="r"/>
              </a:tabLst>
            </a:pPr>
            <a:r>
              <a:rPr lang="en-GB" sz="2000" kern="0" dirty="0" smtClean="0">
                <a:solidFill>
                  <a:schemeClr val="accent1"/>
                </a:solidFill>
              </a:rPr>
              <a:t>Endoscopy and surgery</a:t>
            </a:r>
            <a:r>
              <a:rPr lang="en-GB" sz="2000" u="dotted" kern="0" dirty="0" smtClean="0">
                <a:solidFill>
                  <a:schemeClr val="accent1"/>
                </a:solidFill>
              </a:rPr>
              <a:t>	</a:t>
            </a:r>
            <a:r>
              <a:rPr lang="en-GB" sz="2000" u="dotted" kern="0" dirty="0" smtClean="0">
                <a:solidFill>
                  <a:schemeClr val="accent1"/>
                </a:solidFill>
                <a:hlinkClick r:id="rId8" action="ppaction://hlinksldjump"/>
              </a:rPr>
              <a:t>65</a:t>
            </a:r>
            <a:endParaRPr lang="en-GB" sz="2000" kern="0" dirty="0" smtClean="0">
              <a:solidFill>
                <a:schemeClr val="accent1"/>
              </a:solidFill>
            </a:endParaRPr>
          </a:p>
          <a:p>
            <a:pPr lvl="1">
              <a:spcAft>
                <a:spcPts val="1200"/>
              </a:spcAft>
              <a:tabLst>
                <a:tab pos="8256588" algn="r"/>
              </a:tabLst>
            </a:pPr>
            <a:r>
              <a:rPr lang="en-GB" sz="2000" kern="0" dirty="0" smtClean="0">
                <a:solidFill>
                  <a:schemeClr val="accent1"/>
                </a:solidFill>
              </a:rPr>
              <a:t>Rectal cancer</a:t>
            </a:r>
            <a:r>
              <a:rPr lang="en-GB" sz="2000" u="dotted" kern="0" dirty="0" smtClean="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9" action="ppaction://hlinksldjump"/>
              </a:rPr>
              <a:t>72</a:t>
            </a:r>
            <a:endParaRPr lang="en-GB" sz="2000" kern="0" dirty="0" smtClean="0">
              <a:solidFill>
                <a:schemeClr val="accent1"/>
              </a:solidFill>
            </a:endParaRPr>
          </a:p>
          <a:p>
            <a:pPr>
              <a:spcAft>
                <a:spcPts val="1200"/>
              </a:spcAft>
              <a:tabLst>
                <a:tab pos="8256588" algn="r"/>
              </a:tabLst>
            </a:pPr>
            <a:r>
              <a:rPr lang="en-GB" sz="2000" kern="0" dirty="0" smtClean="0">
                <a:solidFill>
                  <a:schemeClr val="accent1"/>
                </a:solidFill>
              </a:rPr>
              <a:t>Anal cancer</a:t>
            </a:r>
            <a:r>
              <a:rPr lang="en-GB" sz="2000" u="dotted" kern="0" dirty="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10" action="ppaction://hlinksldjump"/>
              </a:rPr>
              <a:t>79</a:t>
            </a:r>
            <a:endParaRPr lang="en-GB" sz="2000" kern="0" dirty="0">
              <a:solidFill>
                <a:schemeClr val="accent1"/>
              </a:solidFill>
            </a:endParaRPr>
          </a:p>
          <a:p>
            <a:pPr>
              <a:spcAft>
                <a:spcPts val="1800"/>
              </a:spcAft>
              <a:tabLst>
                <a:tab pos="8256588" algn="r"/>
              </a:tabLst>
            </a:pPr>
            <a:endParaRPr lang="en-GB" sz="2000" b="1" kern="0" dirty="0" smtClean="0">
              <a:solidFill>
                <a:schemeClr val="accent1"/>
              </a:solidFill>
            </a:endParaRPr>
          </a:p>
        </p:txBody>
      </p:sp>
    </p:spTree>
    <p:extLst>
      <p:ext uri="{BB962C8B-B14F-4D97-AF65-F5344CB8AC3E}">
        <p14:creationId xmlns:p14="http://schemas.microsoft.com/office/powerpoint/2010/main" val="2801375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3506: Association of primary (1°) site and molecular features with progression-free survival (PFS) and overall survival (OS) of metastatic colorectal cancer (</a:t>
            </a:r>
            <a:r>
              <a:rPr lang="en-GB" dirty="0" err="1"/>
              <a:t>mCRC</a:t>
            </a:r>
            <a:r>
              <a:rPr lang="en-GB" dirty="0"/>
              <a:t>) after anti-epidermal growth factor receptor (αEGFR) </a:t>
            </a:r>
            <a:r>
              <a:rPr lang="en-GB" dirty="0" smtClean="0"/>
              <a:t>therapy – Lee MS, </a:t>
            </a:r>
            <a:r>
              <a:rPr lang="en-GB" dirty="0"/>
              <a:t>et al</a:t>
            </a:r>
          </a:p>
        </p:txBody>
      </p:sp>
      <p:sp>
        <p:nvSpPr>
          <p:cNvPr id="3" name="Content Placeholder 2"/>
          <p:cNvSpPr>
            <a:spLocks noGrp="1"/>
          </p:cNvSpPr>
          <p:nvPr>
            <p:ph idx="1"/>
          </p:nvPr>
        </p:nvSpPr>
        <p:spPr>
          <a:xfrm>
            <a:off x="365124" y="1219200"/>
            <a:ext cx="8413751" cy="4953000"/>
          </a:xfrm>
        </p:spPr>
        <p:txBody>
          <a:bodyPr/>
          <a:lstStyle/>
          <a:p>
            <a:pPr marL="0" indent="0">
              <a:buNone/>
            </a:pPr>
            <a:r>
              <a:rPr lang="en-GB" b="1" dirty="0"/>
              <a:t>Study objective</a:t>
            </a:r>
            <a:r>
              <a:rPr lang="en-GB" dirty="0"/>
              <a:t> </a:t>
            </a:r>
            <a:endParaRPr lang="en-GB" dirty="0" smtClean="0"/>
          </a:p>
          <a:p>
            <a:r>
              <a:rPr lang="en-GB" dirty="0" smtClean="0"/>
              <a:t>To evaluate the effect of </a:t>
            </a:r>
            <a:r>
              <a:rPr lang="en-US" spc="-10" dirty="0" smtClean="0"/>
              <a:t>1°</a:t>
            </a:r>
            <a:r>
              <a:rPr lang="en-GB" dirty="0" smtClean="0"/>
              <a:t> tumour site (right vs left) on survival after anti-EGFR-based therapy in patients with </a:t>
            </a:r>
            <a:r>
              <a:rPr lang="en-GB" dirty="0" err="1" smtClean="0"/>
              <a:t>mCRC</a:t>
            </a:r>
            <a:r>
              <a:rPr lang="en-GB" dirty="0" smtClean="0"/>
              <a:t>, and to explore the association between molecular subtypes of CRC and </a:t>
            </a:r>
            <a:r>
              <a:rPr lang="en-US" spc="-10" dirty="0" smtClean="0"/>
              <a:t>1° </a:t>
            </a:r>
            <a:r>
              <a:rPr lang="en-GB" dirty="0" smtClean="0"/>
              <a:t>tumour site</a:t>
            </a:r>
          </a:p>
          <a:p>
            <a:endParaRPr lang="en-GB" dirty="0" smtClean="0"/>
          </a:p>
          <a:p>
            <a:pPr marL="0" indent="0">
              <a:buNone/>
            </a:pPr>
            <a:r>
              <a:rPr lang="en-GB" b="1" dirty="0" smtClean="0"/>
              <a:t>Study design</a:t>
            </a:r>
          </a:p>
          <a:p>
            <a:r>
              <a:rPr lang="en-GB" dirty="0" smtClean="0"/>
              <a:t>Tumour tissue from 195 patients </a:t>
            </a:r>
            <a:r>
              <a:rPr lang="en-GB" dirty="0"/>
              <a:t>with 5FU refractory KRAS WT </a:t>
            </a:r>
            <a:r>
              <a:rPr lang="en-GB" dirty="0" err="1" smtClean="0"/>
              <a:t>mCRC</a:t>
            </a:r>
            <a:r>
              <a:rPr lang="en-GB" dirty="0" smtClean="0"/>
              <a:t> were tested for CIMP status (high vs low) </a:t>
            </a:r>
            <a:r>
              <a:rPr lang="en-GB" dirty="0"/>
              <a:t>for the following </a:t>
            </a:r>
            <a:r>
              <a:rPr lang="en-GB" dirty="0" smtClean="0"/>
              <a:t>genes, </a:t>
            </a:r>
            <a:r>
              <a:rPr lang="en-GB" dirty="0"/>
              <a:t>using </a:t>
            </a:r>
            <a:r>
              <a:rPr lang="en-GB" dirty="0" err="1" smtClean="0"/>
              <a:t>bisulfite</a:t>
            </a:r>
            <a:r>
              <a:rPr lang="en-GB" dirty="0" smtClean="0"/>
              <a:t> </a:t>
            </a:r>
            <a:r>
              <a:rPr lang="en-GB" dirty="0" err="1" smtClean="0"/>
              <a:t>pyrosequencing</a:t>
            </a:r>
            <a:r>
              <a:rPr lang="en-GB" dirty="0" smtClean="0"/>
              <a:t> + PCR:</a:t>
            </a:r>
            <a:endParaRPr lang="en-GB" dirty="0"/>
          </a:p>
          <a:p>
            <a:pPr lvl="1">
              <a:spcAft>
                <a:spcPts val="900"/>
              </a:spcAft>
            </a:pPr>
            <a:r>
              <a:rPr lang="en-GB" i="1" dirty="0" smtClean="0"/>
              <a:t>MINT1, MINT2</a:t>
            </a:r>
            <a:r>
              <a:rPr lang="en-GB" dirty="0" smtClean="0"/>
              <a:t>, </a:t>
            </a:r>
            <a:r>
              <a:rPr lang="en-GB" i="1" dirty="0" smtClean="0"/>
              <a:t>MINT31</a:t>
            </a:r>
            <a:r>
              <a:rPr lang="en-GB" dirty="0" smtClean="0"/>
              <a:t>, </a:t>
            </a:r>
            <a:r>
              <a:rPr lang="en-GB" i="1" dirty="0" smtClean="0"/>
              <a:t>p14, p16	,</a:t>
            </a:r>
            <a:r>
              <a:rPr lang="en-GB" dirty="0" smtClean="0"/>
              <a:t> </a:t>
            </a:r>
            <a:r>
              <a:rPr lang="en-GB" i="1" dirty="0" smtClean="0"/>
              <a:t>hMLH1</a:t>
            </a:r>
            <a:r>
              <a:rPr lang="en-GB" dirty="0" smtClean="0"/>
              <a:t>	</a:t>
            </a:r>
            <a:endParaRPr lang="en-GB" i="1" dirty="0" smtClean="0"/>
          </a:p>
          <a:p>
            <a:r>
              <a:rPr lang="en-GB" i="1" dirty="0"/>
              <a:t>NRAS</a:t>
            </a:r>
            <a:r>
              <a:rPr lang="en-GB" dirty="0"/>
              <a:t>, </a:t>
            </a:r>
            <a:r>
              <a:rPr lang="en-GB" i="1" dirty="0"/>
              <a:t>BRAF</a:t>
            </a:r>
            <a:r>
              <a:rPr lang="en-GB" dirty="0"/>
              <a:t> </a:t>
            </a:r>
            <a:r>
              <a:rPr lang="en-GB" dirty="0" smtClean="0"/>
              <a:t>+ </a:t>
            </a:r>
            <a:r>
              <a:rPr lang="en-GB" i="1" dirty="0"/>
              <a:t>PIK3CA </a:t>
            </a:r>
            <a:r>
              <a:rPr lang="en-GB" dirty="0" smtClean="0"/>
              <a:t>status was determined using next generation sequencing</a:t>
            </a:r>
          </a:p>
          <a:p>
            <a:pPr>
              <a:spcAft>
                <a:spcPts val="900"/>
              </a:spcAft>
            </a:pPr>
            <a:r>
              <a:rPr lang="en-GB" dirty="0" smtClean="0"/>
              <a:t>MSI was assessed by IHC or PCR</a:t>
            </a:r>
          </a:p>
          <a:p>
            <a:pPr>
              <a:spcAft>
                <a:spcPts val="900"/>
              </a:spcAft>
            </a:pPr>
            <a:r>
              <a:rPr lang="en-US" dirty="0" err="1" smtClean="0"/>
              <a:t>Univariate</a:t>
            </a:r>
            <a:r>
              <a:rPr lang="en-US" dirty="0" smtClean="0"/>
              <a:t> </a:t>
            </a:r>
            <a:r>
              <a:rPr lang="en-US" dirty="0"/>
              <a:t>and multivariate Cox regression analyses </a:t>
            </a:r>
            <a:r>
              <a:rPr lang="en-US" dirty="0" smtClean="0"/>
              <a:t>were conducted with </a:t>
            </a:r>
            <a:r>
              <a:rPr lang="en-US" dirty="0"/>
              <a:t>multiple imputations </a:t>
            </a:r>
            <a:endParaRPr lang="en-US" dirty="0" smtClean="0"/>
          </a:p>
        </p:txBody>
      </p:sp>
      <p:sp>
        <p:nvSpPr>
          <p:cNvPr id="5" name="Text Placeholder 4"/>
          <p:cNvSpPr>
            <a:spLocks noGrp="1"/>
          </p:cNvSpPr>
          <p:nvPr>
            <p:ph type="body" sz="quarter" idx="11"/>
          </p:nvPr>
        </p:nvSpPr>
        <p:spPr/>
        <p:txBody>
          <a:bodyPr/>
          <a:lstStyle/>
          <a:p>
            <a:r>
              <a:rPr lang="en-GB" dirty="0" smtClean="0"/>
              <a:t> Lee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3506</a:t>
            </a:r>
            <a:endParaRPr lang="en-GB" dirty="0"/>
          </a:p>
        </p:txBody>
      </p:sp>
    </p:spTree>
    <p:extLst>
      <p:ext uri="{BB962C8B-B14F-4D97-AF65-F5344CB8AC3E}">
        <p14:creationId xmlns:p14="http://schemas.microsoft.com/office/powerpoint/2010/main" val="1285199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3506: Association of primary (1°) site and molecular features with progression-free survival (PFS) and overall survival (OS) of metastatic colorectal cancer (</a:t>
            </a:r>
            <a:r>
              <a:rPr lang="en-GB" dirty="0" err="1"/>
              <a:t>mCRC</a:t>
            </a:r>
            <a:r>
              <a:rPr lang="en-GB" dirty="0"/>
              <a:t>) after anti-epidermal growth factor receptor (αEGFR) therapy – Lee MS, et al</a:t>
            </a:r>
          </a:p>
        </p:txBody>
      </p:sp>
      <p:sp>
        <p:nvSpPr>
          <p:cNvPr id="3" name="Content Placeholder 2"/>
          <p:cNvSpPr>
            <a:spLocks noGrp="1"/>
          </p:cNvSpPr>
          <p:nvPr>
            <p:ph idx="1"/>
          </p:nvPr>
        </p:nvSpPr>
        <p:spPr>
          <a:xfrm>
            <a:off x="365125" y="1254035"/>
            <a:ext cx="3597275" cy="4746172"/>
          </a:xfrm>
        </p:spPr>
        <p:txBody>
          <a:bodyPr/>
          <a:lstStyle/>
          <a:p>
            <a:pPr marL="0" indent="0">
              <a:buNone/>
            </a:pPr>
            <a:r>
              <a:rPr lang="en-GB" b="1" dirty="0" smtClean="0"/>
              <a:t>Key results</a:t>
            </a:r>
          </a:p>
          <a:p>
            <a:endParaRPr lang="en-GB" dirty="0" smtClean="0"/>
          </a:p>
          <a:p>
            <a:pPr marL="0" indent="0">
              <a:buNone/>
            </a:pPr>
            <a:endParaRPr lang="en-GB" dirty="0" smtClean="0"/>
          </a:p>
          <a:p>
            <a:endParaRPr lang="en-GB" dirty="0" smtClean="0"/>
          </a:p>
          <a:p>
            <a:endParaRPr lang="en-GB" dirty="0"/>
          </a:p>
          <a:p>
            <a:pPr marL="0" indent="0">
              <a:buNone/>
            </a:pPr>
            <a:r>
              <a:rPr lang="en-GB" dirty="0" smtClean="0"/>
              <a:t/>
            </a:r>
            <a:br>
              <a:rPr lang="en-GB" dirty="0" smtClean="0"/>
            </a:br>
            <a:endParaRPr lang="en-GB" dirty="0" smtClean="0"/>
          </a:p>
          <a:p>
            <a:endParaRPr lang="en-GB" dirty="0" smtClean="0"/>
          </a:p>
          <a:p>
            <a:endParaRPr lang="en-GB" dirty="0"/>
          </a:p>
        </p:txBody>
      </p:sp>
      <p:sp>
        <p:nvSpPr>
          <p:cNvPr id="5" name="Text Placeholder 4"/>
          <p:cNvSpPr>
            <a:spLocks noGrp="1"/>
          </p:cNvSpPr>
          <p:nvPr>
            <p:ph type="body" sz="quarter" idx="11"/>
          </p:nvPr>
        </p:nvSpPr>
        <p:spPr/>
        <p:txBody>
          <a:bodyPr/>
          <a:lstStyle/>
          <a:p>
            <a:r>
              <a:rPr lang="en-GB" dirty="0" smtClean="0"/>
              <a:t> Lee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3506</a:t>
            </a:r>
            <a:endParaRPr lang="en-GB" dirty="0"/>
          </a:p>
        </p:txBody>
      </p:sp>
      <p:graphicFrame>
        <p:nvGraphicFramePr>
          <p:cNvPr id="13" name="Group 88"/>
          <p:cNvGraphicFramePr>
            <a:graphicFrameLocks noGrp="1"/>
          </p:cNvGraphicFramePr>
          <p:nvPr>
            <p:extLst>
              <p:ext uri="{D42A27DB-BD31-4B8C-83A1-F6EECF244321}">
                <p14:modId xmlns:p14="http://schemas.microsoft.com/office/powerpoint/2010/main" val="1902623180"/>
              </p:ext>
            </p:extLst>
          </p:nvPr>
        </p:nvGraphicFramePr>
        <p:xfrm>
          <a:off x="369888" y="4648200"/>
          <a:ext cx="8207187" cy="1524000"/>
        </p:xfrm>
        <a:graphic>
          <a:graphicData uri="http://schemas.openxmlformats.org/drawingml/2006/table">
            <a:tbl>
              <a:tblPr firstRow="1" bandRow="1">
                <a:tableStyleId>{69012ECD-51FC-41F1-AA8D-1B2483CD663E}</a:tableStyleId>
              </a:tblPr>
              <a:tblGrid>
                <a:gridCol w="2735729"/>
                <a:gridCol w="2735729"/>
                <a:gridCol w="2735729"/>
              </a:tblGrid>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PFS, right-sided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Overall population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1.32 (0.81, 2.16)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BRAF mutant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1.96 (1.04, 3.70)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05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NRAS mutant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1.97 (1.16, 3.33)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CIMP high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1.80 (1.02, 3.17)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4" name="TextBox 13"/>
          <p:cNvSpPr txBox="1"/>
          <p:nvPr/>
        </p:nvSpPr>
        <p:spPr>
          <a:xfrm>
            <a:off x="835960" y="1872937"/>
            <a:ext cx="254878" cy="184666"/>
          </a:xfrm>
          <a:prstGeom prst="rect">
            <a:avLst/>
          </a:prstGeom>
          <a:noFill/>
        </p:spPr>
        <p:txBody>
          <a:bodyPr wrap="none" lIns="0" tIns="0" rIns="0" bIns="0" rtlCol="0">
            <a:spAutoFit/>
          </a:bodyPr>
          <a:lstStyle/>
          <a:p>
            <a:pPr algn="r"/>
            <a:r>
              <a:rPr lang="en-GB" sz="1200" dirty="0">
                <a:solidFill>
                  <a:srgbClr val="4D4D4D"/>
                </a:solidFill>
              </a:rPr>
              <a:t>100</a:t>
            </a:r>
          </a:p>
        </p:txBody>
      </p:sp>
      <p:sp>
        <p:nvSpPr>
          <p:cNvPr id="15" name="TextBox 14"/>
          <p:cNvSpPr txBox="1"/>
          <p:nvPr/>
        </p:nvSpPr>
        <p:spPr>
          <a:xfrm rot="16200000">
            <a:off x="431009" y="2858501"/>
            <a:ext cx="649217" cy="184666"/>
          </a:xfrm>
          <a:prstGeom prst="rect">
            <a:avLst/>
          </a:prstGeom>
          <a:noFill/>
        </p:spPr>
        <p:txBody>
          <a:bodyPr wrap="none" lIns="0" tIns="0" rIns="0" bIns="0" rtlCol="0">
            <a:spAutoFit/>
          </a:bodyPr>
          <a:lstStyle/>
          <a:p>
            <a:pPr algn="ctr"/>
            <a:r>
              <a:rPr lang="en-US" sz="1200" b="1" dirty="0">
                <a:solidFill>
                  <a:srgbClr val="4D4D4D"/>
                </a:solidFill>
              </a:rPr>
              <a:t>Alive (%)</a:t>
            </a:r>
            <a:endParaRPr lang="en-GB" sz="1200" b="1" dirty="0">
              <a:solidFill>
                <a:srgbClr val="4D4D4D"/>
              </a:solidFill>
            </a:endParaRPr>
          </a:p>
        </p:txBody>
      </p:sp>
      <p:sp>
        <p:nvSpPr>
          <p:cNvPr id="16" name="TextBox 15"/>
          <p:cNvSpPr txBox="1"/>
          <p:nvPr/>
        </p:nvSpPr>
        <p:spPr>
          <a:xfrm>
            <a:off x="1005878" y="3853391"/>
            <a:ext cx="84960" cy="184666"/>
          </a:xfrm>
          <a:prstGeom prst="rect">
            <a:avLst/>
          </a:prstGeom>
          <a:noFill/>
        </p:spPr>
        <p:txBody>
          <a:bodyPr wrap="none" lIns="0" tIns="0" rIns="0" bIns="0" rtlCol="0">
            <a:spAutoFit/>
          </a:bodyPr>
          <a:lstStyle/>
          <a:p>
            <a:pPr algn="r"/>
            <a:r>
              <a:rPr lang="en-US" sz="1200" dirty="0">
                <a:solidFill>
                  <a:srgbClr val="4D4D4D"/>
                </a:solidFill>
              </a:rPr>
              <a:t>0</a:t>
            </a:r>
            <a:endParaRPr lang="en-GB" sz="1200" dirty="0">
              <a:solidFill>
                <a:srgbClr val="4D4D4D"/>
              </a:solidFill>
            </a:endParaRPr>
          </a:p>
        </p:txBody>
      </p:sp>
      <p:sp>
        <p:nvSpPr>
          <p:cNvPr id="17" name="TextBox 16"/>
          <p:cNvSpPr txBox="1"/>
          <p:nvPr/>
        </p:nvSpPr>
        <p:spPr>
          <a:xfrm>
            <a:off x="1205195" y="1371600"/>
            <a:ext cx="3366870" cy="307777"/>
          </a:xfrm>
          <a:prstGeom prst="rect">
            <a:avLst/>
          </a:prstGeom>
          <a:noFill/>
        </p:spPr>
        <p:txBody>
          <a:bodyPr wrap="square" rtlCol="0">
            <a:spAutoFit/>
          </a:bodyPr>
          <a:lstStyle/>
          <a:p>
            <a:pPr algn="ctr"/>
            <a:r>
              <a:rPr lang="en-GB" sz="1400" b="1" dirty="0">
                <a:solidFill>
                  <a:srgbClr val="4D4D4D"/>
                </a:solidFill>
              </a:rPr>
              <a:t>OS</a:t>
            </a:r>
          </a:p>
        </p:txBody>
      </p:sp>
      <p:sp>
        <p:nvSpPr>
          <p:cNvPr id="18" name="TextBox 17"/>
          <p:cNvSpPr txBox="1"/>
          <p:nvPr/>
        </p:nvSpPr>
        <p:spPr>
          <a:xfrm>
            <a:off x="2562883" y="2523870"/>
            <a:ext cx="2122697" cy="461665"/>
          </a:xfrm>
          <a:prstGeom prst="rect">
            <a:avLst/>
          </a:prstGeom>
          <a:noFill/>
        </p:spPr>
        <p:txBody>
          <a:bodyPr wrap="none" rtlCol="0">
            <a:spAutoFit/>
          </a:bodyPr>
          <a:lstStyle/>
          <a:p>
            <a:r>
              <a:rPr lang="en-GB" sz="1200" dirty="0">
                <a:solidFill>
                  <a:srgbClr val="4D4D4D"/>
                </a:solidFill>
              </a:rPr>
              <a:t>HR 1.45 </a:t>
            </a:r>
            <a:r>
              <a:rPr lang="en-GB" sz="1200" dirty="0" smtClean="0">
                <a:solidFill>
                  <a:srgbClr val="4D4D4D"/>
                </a:solidFill>
              </a:rPr>
              <a:t>(95% CI 1.04, 2.01</a:t>
            </a:r>
            <a:r>
              <a:rPr lang="en-GB" sz="1200" dirty="0">
                <a:solidFill>
                  <a:srgbClr val="4D4D4D"/>
                </a:solidFill>
              </a:rPr>
              <a:t>)</a:t>
            </a:r>
          </a:p>
          <a:p>
            <a:r>
              <a:rPr lang="en-GB" sz="1200" dirty="0">
                <a:solidFill>
                  <a:srgbClr val="4D4D4D"/>
                </a:solidFill>
              </a:rPr>
              <a:t>p</a:t>
            </a:r>
            <a:r>
              <a:rPr lang="en-GB" sz="1200" dirty="0" smtClean="0">
                <a:solidFill>
                  <a:srgbClr val="4D4D4D"/>
                </a:solidFill>
              </a:rPr>
              <a:t>=0.028</a:t>
            </a:r>
            <a:endParaRPr lang="en-US" sz="1200" dirty="0">
              <a:solidFill>
                <a:srgbClr val="4D4D4D"/>
              </a:solidFill>
            </a:endParaRPr>
          </a:p>
        </p:txBody>
      </p:sp>
      <p:grpSp>
        <p:nvGrpSpPr>
          <p:cNvPr id="19" name="Group 18"/>
          <p:cNvGrpSpPr/>
          <p:nvPr/>
        </p:nvGrpSpPr>
        <p:grpSpPr>
          <a:xfrm>
            <a:off x="1194232" y="3949361"/>
            <a:ext cx="3377833" cy="72009"/>
            <a:chOff x="853503" y="4091507"/>
            <a:chExt cx="3557966" cy="72009"/>
          </a:xfrm>
        </p:grpSpPr>
        <p:cxnSp>
          <p:nvCxnSpPr>
            <p:cNvPr id="20" name="Straight Connector 19"/>
            <p:cNvCxnSpPr/>
            <p:nvPr/>
          </p:nvCxnSpPr>
          <p:spPr>
            <a:xfrm rot="16200000">
              <a:off x="817499"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a:off x="1407282"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a:off x="2003398"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a:off x="25964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a:off x="3187236"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a:off x="3786642"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4375465"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153450" y="4034366"/>
            <a:ext cx="83483" cy="184666"/>
          </a:xfrm>
          <a:prstGeom prst="rect">
            <a:avLst/>
          </a:prstGeom>
          <a:noFill/>
        </p:spPr>
        <p:txBody>
          <a:bodyPr wrap="none" lIns="0" tIns="0" rIns="0" bIns="0" rtlCol="0">
            <a:spAutoFit/>
          </a:bodyPr>
          <a:lstStyle/>
          <a:p>
            <a:pPr algn="ctr"/>
            <a:r>
              <a:rPr lang="en-US" sz="1200" dirty="0">
                <a:solidFill>
                  <a:srgbClr val="4D4D4D"/>
                </a:solidFill>
              </a:rPr>
              <a:t>0</a:t>
            </a:r>
            <a:endParaRPr lang="en-GB" sz="1200" dirty="0">
              <a:solidFill>
                <a:srgbClr val="4D4D4D"/>
              </a:solidFill>
            </a:endParaRPr>
          </a:p>
        </p:txBody>
      </p:sp>
      <p:sp>
        <p:nvSpPr>
          <p:cNvPr id="28" name="TextBox 27"/>
          <p:cNvSpPr txBox="1"/>
          <p:nvPr/>
        </p:nvSpPr>
        <p:spPr>
          <a:xfrm>
            <a:off x="1671560" y="4030794"/>
            <a:ext cx="166966" cy="184666"/>
          </a:xfrm>
          <a:prstGeom prst="rect">
            <a:avLst/>
          </a:prstGeom>
          <a:noFill/>
        </p:spPr>
        <p:txBody>
          <a:bodyPr wrap="none" lIns="0" tIns="0" rIns="0" bIns="0" rtlCol="0">
            <a:spAutoFit/>
          </a:bodyPr>
          <a:lstStyle/>
          <a:p>
            <a:pPr algn="ctr"/>
            <a:r>
              <a:rPr lang="en-US" sz="1200" dirty="0">
                <a:solidFill>
                  <a:srgbClr val="4D4D4D"/>
                </a:solidFill>
              </a:rPr>
              <a:t>25</a:t>
            </a:r>
            <a:endParaRPr lang="en-GB" sz="1200" dirty="0">
              <a:solidFill>
                <a:srgbClr val="4D4D4D"/>
              </a:solidFill>
            </a:endParaRPr>
          </a:p>
        </p:txBody>
      </p:sp>
      <p:sp>
        <p:nvSpPr>
          <p:cNvPr id="29" name="TextBox 28"/>
          <p:cNvSpPr txBox="1"/>
          <p:nvPr/>
        </p:nvSpPr>
        <p:spPr>
          <a:xfrm>
            <a:off x="2237460" y="4030794"/>
            <a:ext cx="166966" cy="184666"/>
          </a:xfrm>
          <a:prstGeom prst="rect">
            <a:avLst/>
          </a:prstGeom>
          <a:noFill/>
        </p:spPr>
        <p:txBody>
          <a:bodyPr wrap="none" lIns="0" tIns="0" rIns="0" bIns="0" rtlCol="0">
            <a:spAutoFit/>
          </a:bodyPr>
          <a:lstStyle/>
          <a:p>
            <a:pPr algn="ctr"/>
            <a:r>
              <a:rPr lang="en-US" sz="1200" dirty="0">
                <a:solidFill>
                  <a:srgbClr val="4D4D4D"/>
                </a:solidFill>
              </a:rPr>
              <a:t>50</a:t>
            </a:r>
            <a:endParaRPr lang="en-GB" sz="1200" dirty="0">
              <a:solidFill>
                <a:srgbClr val="4D4D4D"/>
              </a:solidFill>
            </a:endParaRPr>
          </a:p>
        </p:txBody>
      </p:sp>
      <p:sp>
        <p:nvSpPr>
          <p:cNvPr id="30" name="TextBox 29"/>
          <p:cNvSpPr txBox="1"/>
          <p:nvPr/>
        </p:nvSpPr>
        <p:spPr>
          <a:xfrm>
            <a:off x="2800447" y="4030794"/>
            <a:ext cx="166966" cy="184666"/>
          </a:xfrm>
          <a:prstGeom prst="rect">
            <a:avLst/>
          </a:prstGeom>
          <a:noFill/>
        </p:spPr>
        <p:txBody>
          <a:bodyPr wrap="none" lIns="0" tIns="0" rIns="0" bIns="0" rtlCol="0">
            <a:spAutoFit/>
          </a:bodyPr>
          <a:lstStyle/>
          <a:p>
            <a:pPr algn="ctr"/>
            <a:r>
              <a:rPr lang="en-GB" sz="1200" dirty="0">
                <a:solidFill>
                  <a:srgbClr val="4D4D4D"/>
                </a:solidFill>
              </a:rPr>
              <a:t>75</a:t>
            </a:r>
          </a:p>
        </p:txBody>
      </p:sp>
      <p:sp>
        <p:nvSpPr>
          <p:cNvPr id="31" name="TextBox 30"/>
          <p:cNvSpPr txBox="1"/>
          <p:nvPr/>
        </p:nvSpPr>
        <p:spPr>
          <a:xfrm>
            <a:off x="3319477" y="4030794"/>
            <a:ext cx="250448" cy="184666"/>
          </a:xfrm>
          <a:prstGeom prst="rect">
            <a:avLst/>
          </a:prstGeom>
          <a:noFill/>
        </p:spPr>
        <p:txBody>
          <a:bodyPr wrap="none" lIns="0" tIns="0" rIns="0" bIns="0" rtlCol="0">
            <a:spAutoFit/>
          </a:bodyPr>
          <a:lstStyle/>
          <a:p>
            <a:pPr algn="ctr"/>
            <a:r>
              <a:rPr lang="en-US" sz="1200" dirty="0">
                <a:solidFill>
                  <a:srgbClr val="4D4D4D"/>
                </a:solidFill>
              </a:rPr>
              <a:t>100</a:t>
            </a:r>
            <a:endParaRPr lang="en-GB" sz="1200" dirty="0">
              <a:solidFill>
                <a:srgbClr val="4D4D4D"/>
              </a:solidFill>
            </a:endParaRPr>
          </a:p>
        </p:txBody>
      </p:sp>
      <p:sp>
        <p:nvSpPr>
          <p:cNvPr id="32" name="TextBox 31"/>
          <p:cNvSpPr txBox="1"/>
          <p:nvPr/>
        </p:nvSpPr>
        <p:spPr>
          <a:xfrm>
            <a:off x="3888500" y="4030794"/>
            <a:ext cx="250448" cy="184666"/>
          </a:xfrm>
          <a:prstGeom prst="rect">
            <a:avLst/>
          </a:prstGeom>
          <a:noFill/>
        </p:spPr>
        <p:txBody>
          <a:bodyPr wrap="none" lIns="0" tIns="0" rIns="0" bIns="0" rtlCol="0">
            <a:spAutoFit/>
          </a:bodyPr>
          <a:lstStyle/>
          <a:p>
            <a:pPr algn="ctr"/>
            <a:r>
              <a:rPr lang="en-US" sz="1200" dirty="0">
                <a:solidFill>
                  <a:srgbClr val="4D4D4D"/>
                </a:solidFill>
              </a:rPr>
              <a:t>125</a:t>
            </a:r>
            <a:endParaRPr lang="en-GB" sz="1200" dirty="0">
              <a:solidFill>
                <a:srgbClr val="4D4D4D"/>
              </a:solidFill>
            </a:endParaRPr>
          </a:p>
        </p:txBody>
      </p:sp>
      <p:sp>
        <p:nvSpPr>
          <p:cNvPr id="33" name="TextBox 32"/>
          <p:cNvSpPr txBox="1"/>
          <p:nvPr/>
        </p:nvSpPr>
        <p:spPr>
          <a:xfrm>
            <a:off x="4447443" y="4030794"/>
            <a:ext cx="250448" cy="184666"/>
          </a:xfrm>
          <a:prstGeom prst="rect">
            <a:avLst/>
          </a:prstGeom>
          <a:noFill/>
        </p:spPr>
        <p:txBody>
          <a:bodyPr wrap="none" lIns="0" tIns="0" rIns="0" bIns="0" rtlCol="0">
            <a:spAutoFit/>
          </a:bodyPr>
          <a:lstStyle/>
          <a:p>
            <a:pPr algn="ctr"/>
            <a:r>
              <a:rPr lang="en-US" sz="1200" dirty="0">
                <a:solidFill>
                  <a:srgbClr val="4D4D4D"/>
                </a:solidFill>
              </a:rPr>
              <a:t>150</a:t>
            </a:r>
            <a:endParaRPr lang="en-GB" sz="1200" dirty="0">
              <a:solidFill>
                <a:srgbClr val="4D4D4D"/>
              </a:solidFill>
            </a:endParaRPr>
          </a:p>
        </p:txBody>
      </p:sp>
      <p:sp>
        <p:nvSpPr>
          <p:cNvPr id="34" name="TextBox 33"/>
          <p:cNvSpPr txBox="1"/>
          <p:nvPr/>
        </p:nvSpPr>
        <p:spPr>
          <a:xfrm>
            <a:off x="2618585" y="4330831"/>
            <a:ext cx="538699" cy="184666"/>
          </a:xfrm>
          <a:prstGeom prst="rect">
            <a:avLst/>
          </a:prstGeom>
          <a:noFill/>
        </p:spPr>
        <p:txBody>
          <a:bodyPr wrap="none" lIns="0" tIns="0" rIns="0" bIns="0" rtlCol="0">
            <a:spAutoFit/>
          </a:bodyPr>
          <a:lstStyle/>
          <a:p>
            <a:pPr algn="ctr"/>
            <a:r>
              <a:rPr lang="en-US" sz="1200" b="1" dirty="0">
                <a:solidFill>
                  <a:srgbClr val="4D4D4D"/>
                </a:solidFill>
              </a:rPr>
              <a:t>Months</a:t>
            </a:r>
            <a:endParaRPr lang="en-GB" sz="1200" b="1" dirty="0">
              <a:solidFill>
                <a:srgbClr val="4D4D4D"/>
              </a:solidFill>
            </a:endParaRPr>
          </a:p>
        </p:txBody>
      </p:sp>
      <p:sp>
        <p:nvSpPr>
          <p:cNvPr id="35" name="TextBox 34"/>
          <p:cNvSpPr txBox="1"/>
          <p:nvPr/>
        </p:nvSpPr>
        <p:spPr>
          <a:xfrm>
            <a:off x="3964864" y="1915799"/>
            <a:ext cx="351257" cy="369332"/>
          </a:xfrm>
          <a:prstGeom prst="rect">
            <a:avLst/>
          </a:prstGeom>
          <a:noFill/>
        </p:spPr>
        <p:txBody>
          <a:bodyPr wrap="none" lIns="0" tIns="0" rIns="0" bIns="0" rtlCol="0">
            <a:spAutoFit/>
          </a:bodyPr>
          <a:lstStyle/>
          <a:p>
            <a:r>
              <a:rPr lang="en-GB" sz="1200" dirty="0">
                <a:solidFill>
                  <a:srgbClr val="4D4D4D"/>
                </a:solidFill>
              </a:rPr>
              <a:t>Left</a:t>
            </a:r>
          </a:p>
          <a:p>
            <a:r>
              <a:rPr lang="en-GB" sz="1200" dirty="0">
                <a:solidFill>
                  <a:srgbClr val="4D4D4D"/>
                </a:solidFill>
              </a:rPr>
              <a:t>Right</a:t>
            </a:r>
          </a:p>
        </p:txBody>
      </p:sp>
      <p:cxnSp>
        <p:nvCxnSpPr>
          <p:cNvPr id="36" name="Straight Connector 35"/>
          <p:cNvCxnSpPr/>
          <p:nvPr/>
        </p:nvCxnSpPr>
        <p:spPr>
          <a:xfrm>
            <a:off x="3676638" y="2008124"/>
            <a:ext cx="239242"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76638" y="2197432"/>
            <a:ext cx="23924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AutoShape 3"/>
          <p:cNvSpPr>
            <a:spLocks noChangeAspect="1" noChangeArrowheads="1" noTextEdit="1"/>
          </p:cNvSpPr>
          <p:nvPr/>
        </p:nvSpPr>
        <p:spPr bwMode="auto">
          <a:xfrm>
            <a:off x="1205195" y="1909565"/>
            <a:ext cx="313934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grpSp>
        <p:nvGrpSpPr>
          <p:cNvPr id="39" name="Group 38"/>
          <p:cNvGrpSpPr/>
          <p:nvPr/>
        </p:nvGrpSpPr>
        <p:grpSpPr>
          <a:xfrm>
            <a:off x="1259452" y="1912740"/>
            <a:ext cx="2670631" cy="1889126"/>
            <a:chOff x="984250" y="2900363"/>
            <a:chExt cx="2813050" cy="1889126"/>
          </a:xfrm>
        </p:grpSpPr>
        <p:sp>
          <p:nvSpPr>
            <p:cNvPr id="40" name="Line 5"/>
            <p:cNvSpPr>
              <a:spLocks noChangeShapeType="1"/>
            </p:cNvSpPr>
            <p:nvPr/>
          </p:nvSpPr>
          <p:spPr bwMode="auto">
            <a:xfrm>
              <a:off x="984250" y="29003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1" name="Line 6"/>
            <p:cNvSpPr>
              <a:spLocks noChangeShapeType="1"/>
            </p:cNvSpPr>
            <p:nvPr/>
          </p:nvSpPr>
          <p:spPr bwMode="auto">
            <a:xfrm>
              <a:off x="1155700" y="29797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2" name="Line 7"/>
            <p:cNvSpPr>
              <a:spLocks noChangeShapeType="1"/>
            </p:cNvSpPr>
            <p:nvPr/>
          </p:nvSpPr>
          <p:spPr bwMode="auto">
            <a:xfrm>
              <a:off x="1204913" y="2992438"/>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3" name="Line 8"/>
            <p:cNvSpPr>
              <a:spLocks noChangeShapeType="1"/>
            </p:cNvSpPr>
            <p:nvPr/>
          </p:nvSpPr>
          <p:spPr bwMode="auto">
            <a:xfrm>
              <a:off x="1227138" y="30146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4" name="Line 9"/>
            <p:cNvSpPr>
              <a:spLocks noChangeShapeType="1"/>
            </p:cNvSpPr>
            <p:nvPr/>
          </p:nvSpPr>
          <p:spPr bwMode="auto">
            <a:xfrm>
              <a:off x="1243013" y="3049588"/>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5" name="Line 10"/>
            <p:cNvSpPr>
              <a:spLocks noChangeShapeType="1"/>
            </p:cNvSpPr>
            <p:nvPr/>
          </p:nvSpPr>
          <p:spPr bwMode="auto">
            <a:xfrm>
              <a:off x="1268413" y="30797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6" name="Line 11"/>
            <p:cNvSpPr>
              <a:spLocks noChangeShapeType="1"/>
            </p:cNvSpPr>
            <p:nvPr/>
          </p:nvSpPr>
          <p:spPr bwMode="auto">
            <a:xfrm>
              <a:off x="1312863" y="31210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7" name="Line 12"/>
            <p:cNvSpPr>
              <a:spLocks noChangeShapeType="1"/>
            </p:cNvSpPr>
            <p:nvPr/>
          </p:nvSpPr>
          <p:spPr bwMode="auto">
            <a:xfrm>
              <a:off x="1328738" y="3155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8" name="Line 13"/>
            <p:cNvSpPr>
              <a:spLocks noChangeShapeType="1"/>
            </p:cNvSpPr>
            <p:nvPr/>
          </p:nvSpPr>
          <p:spPr bwMode="auto">
            <a:xfrm>
              <a:off x="1347788" y="31908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9" name="Line 14"/>
            <p:cNvSpPr>
              <a:spLocks noChangeShapeType="1"/>
            </p:cNvSpPr>
            <p:nvPr/>
          </p:nvSpPr>
          <p:spPr bwMode="auto">
            <a:xfrm>
              <a:off x="1373188" y="32194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0" name="Line 15"/>
            <p:cNvSpPr>
              <a:spLocks noChangeShapeType="1"/>
            </p:cNvSpPr>
            <p:nvPr/>
          </p:nvSpPr>
          <p:spPr bwMode="auto">
            <a:xfrm>
              <a:off x="1398588" y="32607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1" name="Line 16"/>
            <p:cNvSpPr>
              <a:spLocks noChangeShapeType="1"/>
            </p:cNvSpPr>
            <p:nvPr/>
          </p:nvSpPr>
          <p:spPr bwMode="auto">
            <a:xfrm>
              <a:off x="1423988" y="32734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2" name="Line 17"/>
            <p:cNvSpPr>
              <a:spLocks noChangeShapeType="1"/>
            </p:cNvSpPr>
            <p:nvPr/>
          </p:nvSpPr>
          <p:spPr bwMode="auto">
            <a:xfrm>
              <a:off x="1436688" y="329247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3" name="Line 18"/>
            <p:cNvSpPr>
              <a:spLocks noChangeShapeType="1"/>
            </p:cNvSpPr>
            <p:nvPr/>
          </p:nvSpPr>
          <p:spPr bwMode="auto">
            <a:xfrm>
              <a:off x="1449388" y="33274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4" name="Line 19"/>
            <p:cNvSpPr>
              <a:spLocks noChangeShapeType="1"/>
            </p:cNvSpPr>
            <p:nvPr/>
          </p:nvSpPr>
          <p:spPr bwMode="auto">
            <a:xfrm>
              <a:off x="1477963" y="3362326"/>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5" name="Line 20"/>
            <p:cNvSpPr>
              <a:spLocks noChangeShapeType="1"/>
            </p:cNvSpPr>
            <p:nvPr/>
          </p:nvSpPr>
          <p:spPr bwMode="auto">
            <a:xfrm>
              <a:off x="1516063" y="33924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6" name="Line 21"/>
            <p:cNvSpPr>
              <a:spLocks noChangeShapeType="1"/>
            </p:cNvSpPr>
            <p:nvPr/>
          </p:nvSpPr>
          <p:spPr bwMode="auto">
            <a:xfrm>
              <a:off x="1535113" y="3421063"/>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7" name="Line 22"/>
            <p:cNvSpPr>
              <a:spLocks noChangeShapeType="1"/>
            </p:cNvSpPr>
            <p:nvPr/>
          </p:nvSpPr>
          <p:spPr bwMode="auto">
            <a:xfrm>
              <a:off x="1570038" y="343058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8" name="Line 23"/>
            <p:cNvSpPr>
              <a:spLocks noChangeShapeType="1"/>
            </p:cNvSpPr>
            <p:nvPr/>
          </p:nvSpPr>
          <p:spPr bwMode="auto">
            <a:xfrm>
              <a:off x="1627188" y="34718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9" name="Line 24"/>
            <p:cNvSpPr>
              <a:spLocks noChangeShapeType="1"/>
            </p:cNvSpPr>
            <p:nvPr/>
          </p:nvSpPr>
          <p:spPr bwMode="auto">
            <a:xfrm>
              <a:off x="1636713" y="3484563"/>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0" name="Line 25"/>
            <p:cNvSpPr>
              <a:spLocks noChangeShapeType="1"/>
            </p:cNvSpPr>
            <p:nvPr/>
          </p:nvSpPr>
          <p:spPr bwMode="auto">
            <a:xfrm>
              <a:off x="1639888" y="35004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1" name="Line 26"/>
            <p:cNvSpPr>
              <a:spLocks noChangeShapeType="1"/>
            </p:cNvSpPr>
            <p:nvPr/>
          </p:nvSpPr>
          <p:spPr bwMode="auto">
            <a:xfrm>
              <a:off x="1649413" y="35194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2" name="Line 27"/>
            <p:cNvSpPr>
              <a:spLocks noChangeShapeType="1"/>
            </p:cNvSpPr>
            <p:nvPr/>
          </p:nvSpPr>
          <p:spPr bwMode="auto">
            <a:xfrm>
              <a:off x="1662113" y="35321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3" name="Line 28"/>
            <p:cNvSpPr>
              <a:spLocks noChangeShapeType="1"/>
            </p:cNvSpPr>
            <p:nvPr/>
          </p:nvSpPr>
          <p:spPr bwMode="auto">
            <a:xfrm>
              <a:off x="1673225" y="35480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4" name="Line 29"/>
            <p:cNvSpPr>
              <a:spLocks noChangeShapeType="1"/>
            </p:cNvSpPr>
            <p:nvPr/>
          </p:nvSpPr>
          <p:spPr bwMode="auto">
            <a:xfrm>
              <a:off x="1682750" y="35639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5" name="Line 30"/>
            <p:cNvSpPr>
              <a:spLocks noChangeShapeType="1"/>
            </p:cNvSpPr>
            <p:nvPr/>
          </p:nvSpPr>
          <p:spPr bwMode="auto">
            <a:xfrm>
              <a:off x="1689100" y="35798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6" name="Line 31"/>
            <p:cNvSpPr>
              <a:spLocks noChangeShapeType="1"/>
            </p:cNvSpPr>
            <p:nvPr/>
          </p:nvSpPr>
          <p:spPr bwMode="auto">
            <a:xfrm>
              <a:off x="1695450" y="36052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7" name="Line 32"/>
            <p:cNvSpPr>
              <a:spLocks noChangeShapeType="1"/>
            </p:cNvSpPr>
            <p:nvPr/>
          </p:nvSpPr>
          <p:spPr bwMode="auto">
            <a:xfrm>
              <a:off x="1701800" y="36242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8" name="Line 33"/>
            <p:cNvSpPr>
              <a:spLocks noChangeShapeType="1"/>
            </p:cNvSpPr>
            <p:nvPr/>
          </p:nvSpPr>
          <p:spPr bwMode="auto">
            <a:xfrm>
              <a:off x="1714500" y="36401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9" name="Line 34"/>
            <p:cNvSpPr>
              <a:spLocks noChangeShapeType="1"/>
            </p:cNvSpPr>
            <p:nvPr/>
          </p:nvSpPr>
          <p:spPr bwMode="auto">
            <a:xfrm>
              <a:off x="1720850" y="36433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0" name="Line 35"/>
            <p:cNvSpPr>
              <a:spLocks noChangeShapeType="1"/>
            </p:cNvSpPr>
            <p:nvPr/>
          </p:nvSpPr>
          <p:spPr bwMode="auto">
            <a:xfrm>
              <a:off x="1739900" y="366871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1" name="Line 36"/>
            <p:cNvSpPr>
              <a:spLocks noChangeShapeType="1"/>
            </p:cNvSpPr>
            <p:nvPr/>
          </p:nvSpPr>
          <p:spPr bwMode="auto">
            <a:xfrm>
              <a:off x="1755775" y="368141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2" name="Line 37"/>
            <p:cNvSpPr>
              <a:spLocks noChangeShapeType="1"/>
            </p:cNvSpPr>
            <p:nvPr/>
          </p:nvSpPr>
          <p:spPr bwMode="auto">
            <a:xfrm>
              <a:off x="1768475" y="3684588"/>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3" name="Line 38"/>
            <p:cNvSpPr>
              <a:spLocks noChangeShapeType="1"/>
            </p:cNvSpPr>
            <p:nvPr/>
          </p:nvSpPr>
          <p:spPr bwMode="auto">
            <a:xfrm>
              <a:off x="1774825" y="3697288"/>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4" name="Line 39"/>
            <p:cNvSpPr>
              <a:spLocks noChangeShapeType="1"/>
            </p:cNvSpPr>
            <p:nvPr/>
          </p:nvSpPr>
          <p:spPr bwMode="auto">
            <a:xfrm>
              <a:off x="1800225" y="37131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5" name="Line 40"/>
            <p:cNvSpPr>
              <a:spLocks noChangeShapeType="1"/>
            </p:cNvSpPr>
            <p:nvPr/>
          </p:nvSpPr>
          <p:spPr bwMode="auto">
            <a:xfrm>
              <a:off x="1806575" y="37131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6" name="Line 41"/>
            <p:cNvSpPr>
              <a:spLocks noChangeShapeType="1"/>
            </p:cNvSpPr>
            <p:nvPr/>
          </p:nvSpPr>
          <p:spPr bwMode="auto">
            <a:xfrm>
              <a:off x="1816100" y="37369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7" name="Line 42"/>
            <p:cNvSpPr>
              <a:spLocks noChangeShapeType="1"/>
            </p:cNvSpPr>
            <p:nvPr/>
          </p:nvSpPr>
          <p:spPr bwMode="auto">
            <a:xfrm>
              <a:off x="1819275" y="37369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8" name="Line 43"/>
            <p:cNvSpPr>
              <a:spLocks noChangeShapeType="1"/>
            </p:cNvSpPr>
            <p:nvPr/>
          </p:nvSpPr>
          <p:spPr bwMode="auto">
            <a:xfrm>
              <a:off x="1841500" y="37496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9" name="Line 44"/>
            <p:cNvSpPr>
              <a:spLocks noChangeShapeType="1"/>
            </p:cNvSpPr>
            <p:nvPr/>
          </p:nvSpPr>
          <p:spPr bwMode="auto">
            <a:xfrm>
              <a:off x="1844675" y="37496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0" name="Line 45"/>
            <p:cNvSpPr>
              <a:spLocks noChangeShapeType="1"/>
            </p:cNvSpPr>
            <p:nvPr/>
          </p:nvSpPr>
          <p:spPr bwMode="auto">
            <a:xfrm>
              <a:off x="1854200" y="37655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1" name="Line 46"/>
            <p:cNvSpPr>
              <a:spLocks noChangeShapeType="1"/>
            </p:cNvSpPr>
            <p:nvPr/>
          </p:nvSpPr>
          <p:spPr bwMode="auto">
            <a:xfrm>
              <a:off x="1863725" y="37846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2" name="Line 47"/>
            <p:cNvSpPr>
              <a:spLocks noChangeShapeType="1"/>
            </p:cNvSpPr>
            <p:nvPr/>
          </p:nvSpPr>
          <p:spPr bwMode="auto">
            <a:xfrm>
              <a:off x="1870075" y="37846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3" name="Line 48"/>
            <p:cNvSpPr>
              <a:spLocks noChangeShapeType="1"/>
            </p:cNvSpPr>
            <p:nvPr/>
          </p:nvSpPr>
          <p:spPr bwMode="auto">
            <a:xfrm>
              <a:off x="1876425" y="38036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4" name="Line 49"/>
            <p:cNvSpPr>
              <a:spLocks noChangeShapeType="1"/>
            </p:cNvSpPr>
            <p:nvPr/>
          </p:nvSpPr>
          <p:spPr bwMode="auto">
            <a:xfrm>
              <a:off x="1898650" y="3829051"/>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5" name="Line 50"/>
            <p:cNvSpPr>
              <a:spLocks noChangeShapeType="1"/>
            </p:cNvSpPr>
            <p:nvPr/>
          </p:nvSpPr>
          <p:spPr bwMode="auto">
            <a:xfrm>
              <a:off x="1905000" y="38290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6" name="Line 51"/>
            <p:cNvSpPr>
              <a:spLocks noChangeShapeType="1"/>
            </p:cNvSpPr>
            <p:nvPr/>
          </p:nvSpPr>
          <p:spPr bwMode="auto">
            <a:xfrm>
              <a:off x="1905000" y="38544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7" name="Line 52"/>
            <p:cNvSpPr>
              <a:spLocks noChangeShapeType="1"/>
            </p:cNvSpPr>
            <p:nvPr/>
          </p:nvSpPr>
          <p:spPr bwMode="auto">
            <a:xfrm>
              <a:off x="1911350" y="38544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8" name="Line 53"/>
            <p:cNvSpPr>
              <a:spLocks noChangeShapeType="1"/>
            </p:cNvSpPr>
            <p:nvPr/>
          </p:nvSpPr>
          <p:spPr bwMode="auto">
            <a:xfrm>
              <a:off x="1914525" y="38703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9" name="Line 54"/>
            <p:cNvSpPr>
              <a:spLocks noChangeShapeType="1"/>
            </p:cNvSpPr>
            <p:nvPr/>
          </p:nvSpPr>
          <p:spPr bwMode="auto">
            <a:xfrm>
              <a:off x="1920875" y="38703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0" name="Line 55"/>
            <p:cNvSpPr>
              <a:spLocks noChangeShapeType="1"/>
            </p:cNvSpPr>
            <p:nvPr/>
          </p:nvSpPr>
          <p:spPr bwMode="auto">
            <a:xfrm>
              <a:off x="1933575" y="38925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1" name="Line 56"/>
            <p:cNvSpPr>
              <a:spLocks noChangeShapeType="1"/>
            </p:cNvSpPr>
            <p:nvPr/>
          </p:nvSpPr>
          <p:spPr bwMode="auto">
            <a:xfrm>
              <a:off x="1943100" y="38925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2" name="Line 57"/>
            <p:cNvSpPr>
              <a:spLocks noChangeShapeType="1"/>
            </p:cNvSpPr>
            <p:nvPr/>
          </p:nvSpPr>
          <p:spPr bwMode="auto">
            <a:xfrm>
              <a:off x="1955800" y="39243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3" name="Line 58"/>
            <p:cNvSpPr>
              <a:spLocks noChangeShapeType="1"/>
            </p:cNvSpPr>
            <p:nvPr/>
          </p:nvSpPr>
          <p:spPr bwMode="auto">
            <a:xfrm>
              <a:off x="1978025" y="39274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4" name="Line 59"/>
            <p:cNvSpPr>
              <a:spLocks noChangeShapeType="1"/>
            </p:cNvSpPr>
            <p:nvPr/>
          </p:nvSpPr>
          <p:spPr bwMode="auto">
            <a:xfrm>
              <a:off x="1978025" y="39497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5" name="Line 60"/>
            <p:cNvSpPr>
              <a:spLocks noChangeShapeType="1"/>
            </p:cNvSpPr>
            <p:nvPr/>
          </p:nvSpPr>
          <p:spPr bwMode="auto">
            <a:xfrm>
              <a:off x="1984375" y="39624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6" name="Line 61"/>
            <p:cNvSpPr>
              <a:spLocks noChangeShapeType="1"/>
            </p:cNvSpPr>
            <p:nvPr/>
          </p:nvSpPr>
          <p:spPr bwMode="auto">
            <a:xfrm>
              <a:off x="2000250" y="39814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7" name="Line 62"/>
            <p:cNvSpPr>
              <a:spLocks noChangeShapeType="1"/>
            </p:cNvSpPr>
            <p:nvPr/>
          </p:nvSpPr>
          <p:spPr bwMode="auto">
            <a:xfrm>
              <a:off x="2006600" y="39846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8" name="Line 63"/>
            <p:cNvSpPr>
              <a:spLocks noChangeShapeType="1"/>
            </p:cNvSpPr>
            <p:nvPr/>
          </p:nvSpPr>
          <p:spPr bwMode="auto">
            <a:xfrm>
              <a:off x="2025650" y="40132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9" name="Line 64"/>
            <p:cNvSpPr>
              <a:spLocks noChangeShapeType="1"/>
            </p:cNvSpPr>
            <p:nvPr/>
          </p:nvSpPr>
          <p:spPr bwMode="auto">
            <a:xfrm>
              <a:off x="2041525" y="4013201"/>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0" name="Line 65"/>
            <p:cNvSpPr>
              <a:spLocks noChangeShapeType="1"/>
            </p:cNvSpPr>
            <p:nvPr/>
          </p:nvSpPr>
          <p:spPr bwMode="auto">
            <a:xfrm>
              <a:off x="2041525" y="4016376"/>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1" name="Line 66"/>
            <p:cNvSpPr>
              <a:spLocks noChangeShapeType="1"/>
            </p:cNvSpPr>
            <p:nvPr/>
          </p:nvSpPr>
          <p:spPr bwMode="auto">
            <a:xfrm>
              <a:off x="2057400" y="4032251"/>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2" name="Line 67"/>
            <p:cNvSpPr>
              <a:spLocks noChangeShapeType="1"/>
            </p:cNvSpPr>
            <p:nvPr/>
          </p:nvSpPr>
          <p:spPr bwMode="auto">
            <a:xfrm>
              <a:off x="2082800" y="4048126"/>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3" name="Line 68"/>
            <p:cNvSpPr>
              <a:spLocks noChangeShapeType="1"/>
            </p:cNvSpPr>
            <p:nvPr/>
          </p:nvSpPr>
          <p:spPr bwMode="auto">
            <a:xfrm>
              <a:off x="2095500" y="40687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4" name="Line 69"/>
            <p:cNvSpPr>
              <a:spLocks noChangeShapeType="1"/>
            </p:cNvSpPr>
            <p:nvPr/>
          </p:nvSpPr>
          <p:spPr bwMode="auto">
            <a:xfrm>
              <a:off x="2105025" y="40782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5" name="Line 70"/>
            <p:cNvSpPr>
              <a:spLocks noChangeShapeType="1"/>
            </p:cNvSpPr>
            <p:nvPr/>
          </p:nvSpPr>
          <p:spPr bwMode="auto">
            <a:xfrm>
              <a:off x="2124075" y="41036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6" name="Line 71"/>
            <p:cNvSpPr>
              <a:spLocks noChangeShapeType="1"/>
            </p:cNvSpPr>
            <p:nvPr/>
          </p:nvSpPr>
          <p:spPr bwMode="auto">
            <a:xfrm>
              <a:off x="2138363" y="41227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7" name="Line 72"/>
            <p:cNvSpPr>
              <a:spLocks noChangeShapeType="1"/>
            </p:cNvSpPr>
            <p:nvPr/>
          </p:nvSpPr>
          <p:spPr bwMode="auto">
            <a:xfrm>
              <a:off x="2151063" y="41354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8" name="Line 73"/>
            <p:cNvSpPr>
              <a:spLocks noChangeShapeType="1"/>
            </p:cNvSpPr>
            <p:nvPr/>
          </p:nvSpPr>
          <p:spPr bwMode="auto">
            <a:xfrm>
              <a:off x="2170113" y="41354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9" name="Line 74"/>
            <p:cNvSpPr>
              <a:spLocks noChangeShapeType="1"/>
            </p:cNvSpPr>
            <p:nvPr/>
          </p:nvSpPr>
          <p:spPr bwMode="auto">
            <a:xfrm>
              <a:off x="2176463" y="41354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0" name="Line 75"/>
            <p:cNvSpPr>
              <a:spLocks noChangeShapeType="1"/>
            </p:cNvSpPr>
            <p:nvPr/>
          </p:nvSpPr>
          <p:spPr bwMode="auto">
            <a:xfrm>
              <a:off x="2214563" y="41735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1" name="Line 76"/>
            <p:cNvSpPr>
              <a:spLocks noChangeShapeType="1"/>
            </p:cNvSpPr>
            <p:nvPr/>
          </p:nvSpPr>
          <p:spPr bwMode="auto">
            <a:xfrm>
              <a:off x="2224088" y="41767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2" name="Line 77"/>
            <p:cNvSpPr>
              <a:spLocks noChangeShapeType="1"/>
            </p:cNvSpPr>
            <p:nvPr/>
          </p:nvSpPr>
          <p:spPr bwMode="auto">
            <a:xfrm>
              <a:off x="2233613" y="4195763"/>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3" name="Line 78"/>
            <p:cNvSpPr>
              <a:spLocks noChangeShapeType="1"/>
            </p:cNvSpPr>
            <p:nvPr/>
          </p:nvSpPr>
          <p:spPr bwMode="auto">
            <a:xfrm>
              <a:off x="2259013" y="421798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4" name="Line 79"/>
            <p:cNvSpPr>
              <a:spLocks noChangeShapeType="1"/>
            </p:cNvSpPr>
            <p:nvPr/>
          </p:nvSpPr>
          <p:spPr bwMode="auto">
            <a:xfrm>
              <a:off x="2265363" y="42179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5" name="Line 80"/>
            <p:cNvSpPr>
              <a:spLocks noChangeShapeType="1"/>
            </p:cNvSpPr>
            <p:nvPr/>
          </p:nvSpPr>
          <p:spPr bwMode="auto">
            <a:xfrm>
              <a:off x="2309813" y="42529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6" name="Line 81"/>
            <p:cNvSpPr>
              <a:spLocks noChangeShapeType="1"/>
            </p:cNvSpPr>
            <p:nvPr/>
          </p:nvSpPr>
          <p:spPr bwMode="auto">
            <a:xfrm>
              <a:off x="2319338" y="42497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7" name="Line 82"/>
            <p:cNvSpPr>
              <a:spLocks noChangeShapeType="1"/>
            </p:cNvSpPr>
            <p:nvPr/>
          </p:nvSpPr>
          <p:spPr bwMode="auto">
            <a:xfrm>
              <a:off x="2325688" y="42878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8" name="Line 83"/>
            <p:cNvSpPr>
              <a:spLocks noChangeShapeType="1"/>
            </p:cNvSpPr>
            <p:nvPr/>
          </p:nvSpPr>
          <p:spPr bwMode="auto">
            <a:xfrm>
              <a:off x="2360613" y="43132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9" name="Line 84"/>
            <p:cNvSpPr>
              <a:spLocks noChangeShapeType="1"/>
            </p:cNvSpPr>
            <p:nvPr/>
          </p:nvSpPr>
          <p:spPr bwMode="auto">
            <a:xfrm>
              <a:off x="2366963" y="43132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0" name="Line 85"/>
            <p:cNvSpPr>
              <a:spLocks noChangeShapeType="1"/>
            </p:cNvSpPr>
            <p:nvPr/>
          </p:nvSpPr>
          <p:spPr bwMode="auto">
            <a:xfrm>
              <a:off x="2373313" y="43322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1" name="Line 86"/>
            <p:cNvSpPr>
              <a:spLocks noChangeShapeType="1"/>
            </p:cNvSpPr>
            <p:nvPr/>
          </p:nvSpPr>
          <p:spPr bwMode="auto">
            <a:xfrm>
              <a:off x="2382838" y="43322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2" name="Line 87"/>
            <p:cNvSpPr>
              <a:spLocks noChangeShapeType="1"/>
            </p:cNvSpPr>
            <p:nvPr/>
          </p:nvSpPr>
          <p:spPr bwMode="auto">
            <a:xfrm>
              <a:off x="2382838" y="4364038"/>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3" name="Line 88"/>
            <p:cNvSpPr>
              <a:spLocks noChangeShapeType="1"/>
            </p:cNvSpPr>
            <p:nvPr/>
          </p:nvSpPr>
          <p:spPr bwMode="auto">
            <a:xfrm>
              <a:off x="2389188" y="4360863"/>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4" name="Line 89"/>
            <p:cNvSpPr>
              <a:spLocks noChangeShapeType="1"/>
            </p:cNvSpPr>
            <p:nvPr/>
          </p:nvSpPr>
          <p:spPr bwMode="auto">
            <a:xfrm>
              <a:off x="2459038" y="43735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5" name="Line 90"/>
            <p:cNvSpPr>
              <a:spLocks noChangeShapeType="1"/>
            </p:cNvSpPr>
            <p:nvPr/>
          </p:nvSpPr>
          <p:spPr bwMode="auto">
            <a:xfrm>
              <a:off x="2465388" y="43735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6" name="Line 91"/>
            <p:cNvSpPr>
              <a:spLocks noChangeShapeType="1"/>
            </p:cNvSpPr>
            <p:nvPr/>
          </p:nvSpPr>
          <p:spPr bwMode="auto">
            <a:xfrm>
              <a:off x="2487613" y="44164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7" name="Line 92"/>
            <p:cNvSpPr>
              <a:spLocks noChangeShapeType="1"/>
            </p:cNvSpPr>
            <p:nvPr/>
          </p:nvSpPr>
          <p:spPr bwMode="auto">
            <a:xfrm>
              <a:off x="2493963" y="44164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8" name="Line 93"/>
            <p:cNvSpPr>
              <a:spLocks noChangeShapeType="1"/>
            </p:cNvSpPr>
            <p:nvPr/>
          </p:nvSpPr>
          <p:spPr bwMode="auto">
            <a:xfrm>
              <a:off x="2522538" y="44386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9" name="Line 94"/>
            <p:cNvSpPr>
              <a:spLocks noChangeShapeType="1"/>
            </p:cNvSpPr>
            <p:nvPr/>
          </p:nvSpPr>
          <p:spPr bwMode="auto">
            <a:xfrm>
              <a:off x="2528888" y="44354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0" name="Line 95"/>
            <p:cNvSpPr>
              <a:spLocks noChangeShapeType="1"/>
            </p:cNvSpPr>
            <p:nvPr/>
          </p:nvSpPr>
          <p:spPr bwMode="auto">
            <a:xfrm>
              <a:off x="2613025" y="44608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1" name="Line 96"/>
            <p:cNvSpPr>
              <a:spLocks noChangeShapeType="1"/>
            </p:cNvSpPr>
            <p:nvPr/>
          </p:nvSpPr>
          <p:spPr bwMode="auto">
            <a:xfrm>
              <a:off x="2622550" y="44577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2" name="Line 97"/>
            <p:cNvSpPr>
              <a:spLocks noChangeShapeType="1"/>
            </p:cNvSpPr>
            <p:nvPr/>
          </p:nvSpPr>
          <p:spPr bwMode="auto">
            <a:xfrm>
              <a:off x="2635250" y="44799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3" name="Line 98"/>
            <p:cNvSpPr>
              <a:spLocks noChangeShapeType="1"/>
            </p:cNvSpPr>
            <p:nvPr/>
          </p:nvSpPr>
          <p:spPr bwMode="auto">
            <a:xfrm>
              <a:off x="2641600" y="44799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4" name="Line 99"/>
            <p:cNvSpPr>
              <a:spLocks noChangeShapeType="1"/>
            </p:cNvSpPr>
            <p:nvPr/>
          </p:nvSpPr>
          <p:spPr bwMode="auto">
            <a:xfrm>
              <a:off x="2740025" y="4483101"/>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5" name="Line 100"/>
            <p:cNvSpPr>
              <a:spLocks noChangeShapeType="1"/>
            </p:cNvSpPr>
            <p:nvPr/>
          </p:nvSpPr>
          <p:spPr bwMode="auto">
            <a:xfrm>
              <a:off x="2749550" y="4483101"/>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6" name="Line 101"/>
            <p:cNvSpPr>
              <a:spLocks noChangeShapeType="1"/>
            </p:cNvSpPr>
            <p:nvPr/>
          </p:nvSpPr>
          <p:spPr bwMode="auto">
            <a:xfrm>
              <a:off x="2755900" y="45148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7" name="Line 102"/>
            <p:cNvSpPr>
              <a:spLocks noChangeShapeType="1"/>
            </p:cNvSpPr>
            <p:nvPr/>
          </p:nvSpPr>
          <p:spPr bwMode="auto">
            <a:xfrm>
              <a:off x="2762250" y="45307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8" name="Line 103"/>
            <p:cNvSpPr>
              <a:spLocks noChangeShapeType="1"/>
            </p:cNvSpPr>
            <p:nvPr/>
          </p:nvSpPr>
          <p:spPr bwMode="auto">
            <a:xfrm>
              <a:off x="2768600" y="45339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9" name="Line 104"/>
            <p:cNvSpPr>
              <a:spLocks noChangeShapeType="1"/>
            </p:cNvSpPr>
            <p:nvPr/>
          </p:nvSpPr>
          <p:spPr bwMode="auto">
            <a:xfrm>
              <a:off x="2787650" y="4552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0" name="Line 105"/>
            <p:cNvSpPr>
              <a:spLocks noChangeShapeType="1"/>
            </p:cNvSpPr>
            <p:nvPr/>
          </p:nvSpPr>
          <p:spPr bwMode="auto">
            <a:xfrm>
              <a:off x="2797175" y="4552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1" name="Line 106"/>
            <p:cNvSpPr>
              <a:spLocks noChangeShapeType="1"/>
            </p:cNvSpPr>
            <p:nvPr/>
          </p:nvSpPr>
          <p:spPr bwMode="auto">
            <a:xfrm>
              <a:off x="2822575" y="4552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2" name="Line 107"/>
            <p:cNvSpPr>
              <a:spLocks noChangeShapeType="1"/>
            </p:cNvSpPr>
            <p:nvPr/>
          </p:nvSpPr>
          <p:spPr bwMode="auto">
            <a:xfrm>
              <a:off x="2828925" y="4552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3" name="Line 108"/>
            <p:cNvSpPr>
              <a:spLocks noChangeShapeType="1"/>
            </p:cNvSpPr>
            <p:nvPr/>
          </p:nvSpPr>
          <p:spPr bwMode="auto">
            <a:xfrm>
              <a:off x="2832100" y="45847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4" name="Line 109"/>
            <p:cNvSpPr>
              <a:spLocks noChangeShapeType="1"/>
            </p:cNvSpPr>
            <p:nvPr/>
          </p:nvSpPr>
          <p:spPr bwMode="auto">
            <a:xfrm>
              <a:off x="2838450" y="45847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5" name="Line 110"/>
            <p:cNvSpPr>
              <a:spLocks noChangeShapeType="1"/>
            </p:cNvSpPr>
            <p:nvPr/>
          </p:nvSpPr>
          <p:spPr bwMode="auto">
            <a:xfrm>
              <a:off x="2901950" y="4603751"/>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6" name="Line 111"/>
            <p:cNvSpPr>
              <a:spLocks noChangeShapeType="1"/>
            </p:cNvSpPr>
            <p:nvPr/>
          </p:nvSpPr>
          <p:spPr bwMode="auto">
            <a:xfrm>
              <a:off x="2908300" y="46069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7" name="Line 112"/>
            <p:cNvSpPr>
              <a:spLocks noChangeShapeType="1"/>
            </p:cNvSpPr>
            <p:nvPr/>
          </p:nvSpPr>
          <p:spPr bwMode="auto">
            <a:xfrm>
              <a:off x="2940050" y="46291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8" name="Line 113"/>
            <p:cNvSpPr>
              <a:spLocks noChangeShapeType="1"/>
            </p:cNvSpPr>
            <p:nvPr/>
          </p:nvSpPr>
          <p:spPr bwMode="auto">
            <a:xfrm>
              <a:off x="2943225" y="462597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9" name="Line 114"/>
            <p:cNvSpPr>
              <a:spLocks noChangeShapeType="1"/>
            </p:cNvSpPr>
            <p:nvPr/>
          </p:nvSpPr>
          <p:spPr bwMode="auto">
            <a:xfrm>
              <a:off x="2971800" y="46291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0" name="Line 115"/>
            <p:cNvSpPr>
              <a:spLocks noChangeShapeType="1"/>
            </p:cNvSpPr>
            <p:nvPr/>
          </p:nvSpPr>
          <p:spPr bwMode="auto">
            <a:xfrm>
              <a:off x="2974975" y="46259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1" name="Line 116"/>
            <p:cNvSpPr>
              <a:spLocks noChangeShapeType="1"/>
            </p:cNvSpPr>
            <p:nvPr/>
          </p:nvSpPr>
          <p:spPr bwMode="auto">
            <a:xfrm>
              <a:off x="3103563" y="46577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2" name="Line 117"/>
            <p:cNvSpPr>
              <a:spLocks noChangeShapeType="1"/>
            </p:cNvSpPr>
            <p:nvPr/>
          </p:nvSpPr>
          <p:spPr bwMode="auto">
            <a:xfrm>
              <a:off x="3167063" y="46863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3" name="Line 118"/>
            <p:cNvSpPr>
              <a:spLocks noChangeShapeType="1"/>
            </p:cNvSpPr>
            <p:nvPr/>
          </p:nvSpPr>
          <p:spPr bwMode="auto">
            <a:xfrm>
              <a:off x="3173413" y="46863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4" name="Line 119"/>
            <p:cNvSpPr>
              <a:spLocks noChangeShapeType="1"/>
            </p:cNvSpPr>
            <p:nvPr/>
          </p:nvSpPr>
          <p:spPr bwMode="auto">
            <a:xfrm>
              <a:off x="3179763" y="4686301"/>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5" name="Line 120"/>
            <p:cNvSpPr>
              <a:spLocks noChangeShapeType="1"/>
            </p:cNvSpPr>
            <p:nvPr/>
          </p:nvSpPr>
          <p:spPr bwMode="auto">
            <a:xfrm>
              <a:off x="3367088" y="46863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6" name="Line 121"/>
            <p:cNvSpPr>
              <a:spLocks noChangeShapeType="1"/>
            </p:cNvSpPr>
            <p:nvPr/>
          </p:nvSpPr>
          <p:spPr bwMode="auto">
            <a:xfrm>
              <a:off x="3373438" y="46863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7" name="Line 122"/>
            <p:cNvSpPr>
              <a:spLocks noChangeShapeType="1"/>
            </p:cNvSpPr>
            <p:nvPr/>
          </p:nvSpPr>
          <p:spPr bwMode="auto">
            <a:xfrm>
              <a:off x="3790950" y="4727576"/>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8" name="Line 123"/>
            <p:cNvSpPr>
              <a:spLocks noChangeShapeType="1"/>
            </p:cNvSpPr>
            <p:nvPr/>
          </p:nvSpPr>
          <p:spPr bwMode="auto">
            <a:xfrm>
              <a:off x="3797300" y="47244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9" name="Line 124"/>
            <p:cNvSpPr>
              <a:spLocks noChangeShapeType="1"/>
            </p:cNvSpPr>
            <p:nvPr/>
          </p:nvSpPr>
          <p:spPr bwMode="auto">
            <a:xfrm>
              <a:off x="1582738" y="34337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60" name="Line 125"/>
            <p:cNvSpPr>
              <a:spLocks noChangeShapeType="1"/>
            </p:cNvSpPr>
            <p:nvPr/>
          </p:nvSpPr>
          <p:spPr bwMode="auto">
            <a:xfrm>
              <a:off x="1589088" y="34337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61" name="Line 126"/>
            <p:cNvSpPr>
              <a:spLocks noChangeShapeType="1"/>
            </p:cNvSpPr>
            <p:nvPr/>
          </p:nvSpPr>
          <p:spPr bwMode="auto">
            <a:xfrm>
              <a:off x="1614488" y="34496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62" name="Line 127"/>
            <p:cNvSpPr>
              <a:spLocks noChangeShapeType="1"/>
            </p:cNvSpPr>
            <p:nvPr/>
          </p:nvSpPr>
          <p:spPr bwMode="auto">
            <a:xfrm>
              <a:off x="1717675" y="36401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63" name="Line 128"/>
            <p:cNvSpPr>
              <a:spLocks noChangeShapeType="1"/>
            </p:cNvSpPr>
            <p:nvPr/>
          </p:nvSpPr>
          <p:spPr bwMode="auto">
            <a:xfrm>
              <a:off x="1901825" y="38290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grpSp>
      <p:sp>
        <p:nvSpPr>
          <p:cNvPr id="164" name="Freeform 129"/>
          <p:cNvSpPr>
            <a:spLocks/>
          </p:cNvSpPr>
          <p:nvPr/>
        </p:nvSpPr>
        <p:spPr bwMode="auto">
          <a:xfrm>
            <a:off x="1202181" y="1965282"/>
            <a:ext cx="3133320" cy="1981200"/>
          </a:xfrm>
          <a:custGeom>
            <a:avLst/>
            <a:gdLst>
              <a:gd name="T0" fmla="*/ 40 w 2079"/>
              <a:gd name="T1" fmla="*/ 8 h 1248"/>
              <a:gd name="T2" fmla="*/ 110 w 2079"/>
              <a:gd name="T3" fmla="*/ 16 h 1248"/>
              <a:gd name="T4" fmla="*/ 146 w 2079"/>
              <a:gd name="T5" fmla="*/ 56 h 1248"/>
              <a:gd name="T6" fmla="*/ 191 w 2079"/>
              <a:gd name="T7" fmla="*/ 62 h 1248"/>
              <a:gd name="T8" fmla="*/ 199 w 2079"/>
              <a:gd name="T9" fmla="*/ 85 h 1248"/>
              <a:gd name="T10" fmla="*/ 217 w 2079"/>
              <a:gd name="T11" fmla="*/ 97 h 1248"/>
              <a:gd name="T12" fmla="*/ 223 w 2079"/>
              <a:gd name="T13" fmla="*/ 131 h 1248"/>
              <a:gd name="T14" fmla="*/ 255 w 2079"/>
              <a:gd name="T15" fmla="*/ 141 h 1248"/>
              <a:gd name="T16" fmla="*/ 269 w 2079"/>
              <a:gd name="T17" fmla="*/ 181 h 1248"/>
              <a:gd name="T18" fmla="*/ 293 w 2079"/>
              <a:gd name="T19" fmla="*/ 201 h 1248"/>
              <a:gd name="T20" fmla="*/ 303 w 2079"/>
              <a:gd name="T21" fmla="*/ 217 h 1248"/>
              <a:gd name="T22" fmla="*/ 323 w 2079"/>
              <a:gd name="T23" fmla="*/ 233 h 1248"/>
              <a:gd name="T24" fmla="*/ 329 w 2079"/>
              <a:gd name="T25" fmla="*/ 259 h 1248"/>
              <a:gd name="T26" fmla="*/ 347 w 2079"/>
              <a:gd name="T27" fmla="*/ 275 h 1248"/>
              <a:gd name="T28" fmla="*/ 353 w 2079"/>
              <a:gd name="T29" fmla="*/ 306 h 1248"/>
              <a:gd name="T30" fmla="*/ 387 w 2079"/>
              <a:gd name="T31" fmla="*/ 320 h 1248"/>
              <a:gd name="T32" fmla="*/ 437 w 2079"/>
              <a:gd name="T33" fmla="*/ 344 h 1248"/>
              <a:gd name="T34" fmla="*/ 447 w 2079"/>
              <a:gd name="T35" fmla="*/ 352 h 1248"/>
              <a:gd name="T36" fmla="*/ 453 w 2079"/>
              <a:gd name="T37" fmla="*/ 374 h 1248"/>
              <a:gd name="T38" fmla="*/ 465 w 2079"/>
              <a:gd name="T39" fmla="*/ 384 h 1248"/>
              <a:gd name="T40" fmla="*/ 472 w 2079"/>
              <a:gd name="T41" fmla="*/ 400 h 1248"/>
              <a:gd name="T42" fmla="*/ 480 w 2079"/>
              <a:gd name="T43" fmla="*/ 412 h 1248"/>
              <a:gd name="T44" fmla="*/ 484 w 2079"/>
              <a:gd name="T45" fmla="*/ 444 h 1248"/>
              <a:gd name="T46" fmla="*/ 500 w 2079"/>
              <a:gd name="T47" fmla="*/ 452 h 1248"/>
              <a:gd name="T48" fmla="*/ 514 w 2079"/>
              <a:gd name="T49" fmla="*/ 478 h 1248"/>
              <a:gd name="T50" fmla="*/ 534 w 2079"/>
              <a:gd name="T51" fmla="*/ 484 h 1248"/>
              <a:gd name="T52" fmla="*/ 558 w 2079"/>
              <a:gd name="T53" fmla="*/ 513 h 1248"/>
              <a:gd name="T54" fmla="*/ 582 w 2079"/>
              <a:gd name="T55" fmla="*/ 525 h 1248"/>
              <a:gd name="T56" fmla="*/ 594 w 2079"/>
              <a:gd name="T57" fmla="*/ 553 h 1248"/>
              <a:gd name="T58" fmla="*/ 616 w 2079"/>
              <a:gd name="T59" fmla="*/ 575 h 1248"/>
              <a:gd name="T60" fmla="*/ 622 w 2079"/>
              <a:gd name="T61" fmla="*/ 599 h 1248"/>
              <a:gd name="T62" fmla="*/ 640 w 2079"/>
              <a:gd name="T63" fmla="*/ 609 h 1248"/>
              <a:gd name="T64" fmla="*/ 652 w 2079"/>
              <a:gd name="T65" fmla="*/ 637 h 1248"/>
              <a:gd name="T66" fmla="*/ 678 w 2079"/>
              <a:gd name="T67" fmla="*/ 663 h 1248"/>
              <a:gd name="T68" fmla="*/ 682 w 2079"/>
              <a:gd name="T69" fmla="*/ 683 h 1248"/>
              <a:gd name="T70" fmla="*/ 714 w 2079"/>
              <a:gd name="T71" fmla="*/ 697 h 1248"/>
              <a:gd name="T72" fmla="*/ 724 w 2079"/>
              <a:gd name="T73" fmla="*/ 716 h 1248"/>
              <a:gd name="T74" fmla="*/ 744 w 2079"/>
              <a:gd name="T75" fmla="*/ 728 h 1248"/>
              <a:gd name="T76" fmla="*/ 756 w 2079"/>
              <a:gd name="T77" fmla="*/ 750 h 1248"/>
              <a:gd name="T78" fmla="*/ 785 w 2079"/>
              <a:gd name="T79" fmla="*/ 762 h 1248"/>
              <a:gd name="T80" fmla="*/ 789 w 2079"/>
              <a:gd name="T81" fmla="*/ 788 h 1248"/>
              <a:gd name="T82" fmla="*/ 831 w 2079"/>
              <a:gd name="T83" fmla="*/ 808 h 1248"/>
              <a:gd name="T84" fmla="*/ 843 w 2079"/>
              <a:gd name="T85" fmla="*/ 838 h 1248"/>
              <a:gd name="T86" fmla="*/ 881 w 2079"/>
              <a:gd name="T87" fmla="*/ 852 h 1248"/>
              <a:gd name="T88" fmla="*/ 883 w 2079"/>
              <a:gd name="T89" fmla="*/ 878 h 1248"/>
              <a:gd name="T90" fmla="*/ 915 w 2079"/>
              <a:gd name="T91" fmla="*/ 890 h 1248"/>
              <a:gd name="T92" fmla="*/ 919 w 2079"/>
              <a:gd name="T93" fmla="*/ 927 h 1248"/>
              <a:gd name="T94" fmla="*/ 987 w 2079"/>
              <a:gd name="T95" fmla="*/ 941 h 1248"/>
              <a:gd name="T96" fmla="*/ 1011 w 2079"/>
              <a:gd name="T97" fmla="*/ 967 h 1248"/>
              <a:gd name="T98" fmla="*/ 1082 w 2079"/>
              <a:gd name="T99" fmla="*/ 979 h 1248"/>
              <a:gd name="T100" fmla="*/ 1150 w 2079"/>
              <a:gd name="T101" fmla="*/ 1005 h 1248"/>
              <a:gd name="T102" fmla="*/ 1162 w 2079"/>
              <a:gd name="T103" fmla="*/ 1011 h 1248"/>
              <a:gd name="T104" fmla="*/ 1178 w 2079"/>
              <a:gd name="T105" fmla="*/ 1041 h 1248"/>
              <a:gd name="T106" fmla="*/ 1248 w 2079"/>
              <a:gd name="T107" fmla="*/ 1059 h 1248"/>
              <a:gd name="T108" fmla="*/ 1274 w 2079"/>
              <a:gd name="T109" fmla="*/ 1089 h 1248"/>
              <a:gd name="T110" fmla="*/ 1419 w 2079"/>
              <a:gd name="T111" fmla="*/ 1107 h 1248"/>
              <a:gd name="T112" fmla="*/ 1585 w 2079"/>
              <a:gd name="T113" fmla="*/ 1152 h 1248"/>
              <a:gd name="T114" fmla="*/ 1888 w 2079"/>
              <a:gd name="T115" fmla="*/ 1184 h 1248"/>
              <a:gd name="T116" fmla="*/ 2079 w 2079"/>
              <a:gd name="T117" fmla="*/ 121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9" h="1248">
                <a:moveTo>
                  <a:pt x="0" y="0"/>
                </a:moveTo>
                <a:lnTo>
                  <a:pt x="40" y="0"/>
                </a:lnTo>
                <a:lnTo>
                  <a:pt x="40" y="8"/>
                </a:lnTo>
                <a:lnTo>
                  <a:pt x="76" y="8"/>
                </a:lnTo>
                <a:lnTo>
                  <a:pt x="76" y="16"/>
                </a:lnTo>
                <a:lnTo>
                  <a:pt x="110" y="16"/>
                </a:lnTo>
                <a:lnTo>
                  <a:pt x="110" y="44"/>
                </a:lnTo>
                <a:lnTo>
                  <a:pt x="146" y="44"/>
                </a:lnTo>
                <a:lnTo>
                  <a:pt x="146" y="56"/>
                </a:lnTo>
                <a:lnTo>
                  <a:pt x="185" y="56"/>
                </a:lnTo>
                <a:lnTo>
                  <a:pt x="185" y="62"/>
                </a:lnTo>
                <a:lnTo>
                  <a:pt x="191" y="62"/>
                </a:lnTo>
                <a:lnTo>
                  <a:pt x="191" y="75"/>
                </a:lnTo>
                <a:lnTo>
                  <a:pt x="199" y="75"/>
                </a:lnTo>
                <a:lnTo>
                  <a:pt x="199" y="85"/>
                </a:lnTo>
                <a:lnTo>
                  <a:pt x="203" y="85"/>
                </a:lnTo>
                <a:lnTo>
                  <a:pt x="203" y="97"/>
                </a:lnTo>
                <a:lnTo>
                  <a:pt x="217" y="97"/>
                </a:lnTo>
                <a:lnTo>
                  <a:pt x="217" y="117"/>
                </a:lnTo>
                <a:lnTo>
                  <a:pt x="223" y="117"/>
                </a:lnTo>
                <a:lnTo>
                  <a:pt x="223" y="131"/>
                </a:lnTo>
                <a:lnTo>
                  <a:pt x="249" y="131"/>
                </a:lnTo>
                <a:lnTo>
                  <a:pt x="249" y="141"/>
                </a:lnTo>
                <a:lnTo>
                  <a:pt x="255" y="141"/>
                </a:lnTo>
                <a:lnTo>
                  <a:pt x="255" y="157"/>
                </a:lnTo>
                <a:lnTo>
                  <a:pt x="269" y="157"/>
                </a:lnTo>
                <a:lnTo>
                  <a:pt x="269" y="181"/>
                </a:lnTo>
                <a:lnTo>
                  <a:pt x="287" y="181"/>
                </a:lnTo>
                <a:lnTo>
                  <a:pt x="287" y="201"/>
                </a:lnTo>
                <a:lnTo>
                  <a:pt x="293" y="201"/>
                </a:lnTo>
                <a:lnTo>
                  <a:pt x="293" y="207"/>
                </a:lnTo>
                <a:lnTo>
                  <a:pt x="303" y="207"/>
                </a:lnTo>
                <a:lnTo>
                  <a:pt x="303" y="217"/>
                </a:lnTo>
                <a:lnTo>
                  <a:pt x="317" y="217"/>
                </a:lnTo>
                <a:lnTo>
                  <a:pt x="317" y="233"/>
                </a:lnTo>
                <a:lnTo>
                  <a:pt x="323" y="233"/>
                </a:lnTo>
                <a:lnTo>
                  <a:pt x="323" y="247"/>
                </a:lnTo>
                <a:lnTo>
                  <a:pt x="329" y="247"/>
                </a:lnTo>
                <a:lnTo>
                  <a:pt x="329" y="259"/>
                </a:lnTo>
                <a:lnTo>
                  <a:pt x="335" y="259"/>
                </a:lnTo>
                <a:lnTo>
                  <a:pt x="335" y="275"/>
                </a:lnTo>
                <a:lnTo>
                  <a:pt x="347" y="275"/>
                </a:lnTo>
                <a:lnTo>
                  <a:pt x="347" y="288"/>
                </a:lnTo>
                <a:lnTo>
                  <a:pt x="353" y="288"/>
                </a:lnTo>
                <a:lnTo>
                  <a:pt x="353" y="306"/>
                </a:lnTo>
                <a:lnTo>
                  <a:pt x="381" y="306"/>
                </a:lnTo>
                <a:lnTo>
                  <a:pt x="381" y="320"/>
                </a:lnTo>
                <a:lnTo>
                  <a:pt x="387" y="320"/>
                </a:lnTo>
                <a:lnTo>
                  <a:pt x="387" y="332"/>
                </a:lnTo>
                <a:lnTo>
                  <a:pt x="437" y="332"/>
                </a:lnTo>
                <a:lnTo>
                  <a:pt x="437" y="344"/>
                </a:lnTo>
                <a:lnTo>
                  <a:pt x="443" y="344"/>
                </a:lnTo>
                <a:lnTo>
                  <a:pt x="443" y="352"/>
                </a:lnTo>
                <a:lnTo>
                  <a:pt x="447" y="352"/>
                </a:lnTo>
                <a:lnTo>
                  <a:pt x="447" y="364"/>
                </a:lnTo>
                <a:lnTo>
                  <a:pt x="453" y="364"/>
                </a:lnTo>
                <a:lnTo>
                  <a:pt x="453" y="374"/>
                </a:lnTo>
                <a:lnTo>
                  <a:pt x="459" y="374"/>
                </a:lnTo>
                <a:lnTo>
                  <a:pt x="459" y="384"/>
                </a:lnTo>
                <a:lnTo>
                  <a:pt x="465" y="384"/>
                </a:lnTo>
                <a:lnTo>
                  <a:pt x="465" y="392"/>
                </a:lnTo>
                <a:lnTo>
                  <a:pt x="472" y="392"/>
                </a:lnTo>
                <a:lnTo>
                  <a:pt x="472" y="400"/>
                </a:lnTo>
                <a:lnTo>
                  <a:pt x="476" y="400"/>
                </a:lnTo>
                <a:lnTo>
                  <a:pt x="476" y="412"/>
                </a:lnTo>
                <a:lnTo>
                  <a:pt x="480" y="412"/>
                </a:lnTo>
                <a:lnTo>
                  <a:pt x="480" y="426"/>
                </a:lnTo>
                <a:lnTo>
                  <a:pt x="484" y="426"/>
                </a:lnTo>
                <a:lnTo>
                  <a:pt x="484" y="444"/>
                </a:lnTo>
                <a:lnTo>
                  <a:pt x="492" y="444"/>
                </a:lnTo>
                <a:lnTo>
                  <a:pt x="492" y="452"/>
                </a:lnTo>
                <a:lnTo>
                  <a:pt x="500" y="452"/>
                </a:lnTo>
                <a:lnTo>
                  <a:pt x="500" y="468"/>
                </a:lnTo>
                <a:lnTo>
                  <a:pt x="514" y="468"/>
                </a:lnTo>
                <a:lnTo>
                  <a:pt x="514" y="478"/>
                </a:lnTo>
                <a:lnTo>
                  <a:pt x="528" y="478"/>
                </a:lnTo>
                <a:lnTo>
                  <a:pt x="528" y="484"/>
                </a:lnTo>
                <a:lnTo>
                  <a:pt x="534" y="484"/>
                </a:lnTo>
                <a:lnTo>
                  <a:pt x="534" y="505"/>
                </a:lnTo>
                <a:lnTo>
                  <a:pt x="558" y="505"/>
                </a:lnTo>
                <a:lnTo>
                  <a:pt x="558" y="513"/>
                </a:lnTo>
                <a:lnTo>
                  <a:pt x="566" y="513"/>
                </a:lnTo>
                <a:lnTo>
                  <a:pt x="566" y="525"/>
                </a:lnTo>
                <a:lnTo>
                  <a:pt x="582" y="525"/>
                </a:lnTo>
                <a:lnTo>
                  <a:pt x="582" y="539"/>
                </a:lnTo>
                <a:lnTo>
                  <a:pt x="594" y="539"/>
                </a:lnTo>
                <a:lnTo>
                  <a:pt x="594" y="553"/>
                </a:lnTo>
                <a:lnTo>
                  <a:pt x="598" y="553"/>
                </a:lnTo>
                <a:lnTo>
                  <a:pt x="598" y="575"/>
                </a:lnTo>
                <a:lnTo>
                  <a:pt x="616" y="575"/>
                </a:lnTo>
                <a:lnTo>
                  <a:pt x="616" y="585"/>
                </a:lnTo>
                <a:lnTo>
                  <a:pt x="622" y="585"/>
                </a:lnTo>
                <a:lnTo>
                  <a:pt x="622" y="599"/>
                </a:lnTo>
                <a:lnTo>
                  <a:pt x="626" y="599"/>
                </a:lnTo>
                <a:lnTo>
                  <a:pt x="626" y="609"/>
                </a:lnTo>
                <a:lnTo>
                  <a:pt x="640" y="609"/>
                </a:lnTo>
                <a:lnTo>
                  <a:pt x="640" y="627"/>
                </a:lnTo>
                <a:lnTo>
                  <a:pt x="652" y="627"/>
                </a:lnTo>
                <a:lnTo>
                  <a:pt x="652" y="637"/>
                </a:lnTo>
                <a:lnTo>
                  <a:pt x="666" y="637"/>
                </a:lnTo>
                <a:lnTo>
                  <a:pt x="666" y="663"/>
                </a:lnTo>
                <a:lnTo>
                  <a:pt x="678" y="663"/>
                </a:lnTo>
                <a:lnTo>
                  <a:pt x="678" y="673"/>
                </a:lnTo>
                <a:lnTo>
                  <a:pt x="682" y="673"/>
                </a:lnTo>
                <a:lnTo>
                  <a:pt x="682" y="683"/>
                </a:lnTo>
                <a:lnTo>
                  <a:pt x="704" y="683"/>
                </a:lnTo>
                <a:lnTo>
                  <a:pt x="704" y="697"/>
                </a:lnTo>
                <a:lnTo>
                  <a:pt x="714" y="697"/>
                </a:lnTo>
                <a:lnTo>
                  <a:pt x="714" y="705"/>
                </a:lnTo>
                <a:lnTo>
                  <a:pt x="724" y="705"/>
                </a:lnTo>
                <a:lnTo>
                  <a:pt x="724" y="716"/>
                </a:lnTo>
                <a:lnTo>
                  <a:pt x="736" y="716"/>
                </a:lnTo>
                <a:lnTo>
                  <a:pt x="736" y="728"/>
                </a:lnTo>
                <a:lnTo>
                  <a:pt x="744" y="728"/>
                </a:lnTo>
                <a:lnTo>
                  <a:pt x="744" y="740"/>
                </a:lnTo>
                <a:lnTo>
                  <a:pt x="756" y="740"/>
                </a:lnTo>
                <a:lnTo>
                  <a:pt x="756" y="750"/>
                </a:lnTo>
                <a:lnTo>
                  <a:pt x="761" y="750"/>
                </a:lnTo>
                <a:lnTo>
                  <a:pt x="761" y="762"/>
                </a:lnTo>
                <a:lnTo>
                  <a:pt x="785" y="762"/>
                </a:lnTo>
                <a:lnTo>
                  <a:pt x="785" y="776"/>
                </a:lnTo>
                <a:lnTo>
                  <a:pt x="789" y="776"/>
                </a:lnTo>
                <a:lnTo>
                  <a:pt x="789" y="788"/>
                </a:lnTo>
                <a:lnTo>
                  <a:pt x="821" y="788"/>
                </a:lnTo>
                <a:lnTo>
                  <a:pt x="821" y="808"/>
                </a:lnTo>
                <a:lnTo>
                  <a:pt x="831" y="808"/>
                </a:lnTo>
                <a:lnTo>
                  <a:pt x="831" y="816"/>
                </a:lnTo>
                <a:lnTo>
                  <a:pt x="843" y="816"/>
                </a:lnTo>
                <a:lnTo>
                  <a:pt x="843" y="838"/>
                </a:lnTo>
                <a:lnTo>
                  <a:pt x="877" y="838"/>
                </a:lnTo>
                <a:lnTo>
                  <a:pt x="877" y="852"/>
                </a:lnTo>
                <a:lnTo>
                  <a:pt x="881" y="852"/>
                </a:lnTo>
                <a:lnTo>
                  <a:pt x="881" y="866"/>
                </a:lnTo>
                <a:lnTo>
                  <a:pt x="883" y="866"/>
                </a:lnTo>
                <a:lnTo>
                  <a:pt x="883" y="878"/>
                </a:lnTo>
                <a:lnTo>
                  <a:pt x="905" y="878"/>
                </a:lnTo>
                <a:lnTo>
                  <a:pt x="905" y="890"/>
                </a:lnTo>
                <a:lnTo>
                  <a:pt x="915" y="890"/>
                </a:lnTo>
                <a:lnTo>
                  <a:pt x="915" y="906"/>
                </a:lnTo>
                <a:lnTo>
                  <a:pt x="919" y="906"/>
                </a:lnTo>
                <a:lnTo>
                  <a:pt x="919" y="927"/>
                </a:lnTo>
                <a:lnTo>
                  <a:pt x="971" y="927"/>
                </a:lnTo>
                <a:lnTo>
                  <a:pt x="971" y="941"/>
                </a:lnTo>
                <a:lnTo>
                  <a:pt x="987" y="941"/>
                </a:lnTo>
                <a:lnTo>
                  <a:pt x="987" y="955"/>
                </a:lnTo>
                <a:lnTo>
                  <a:pt x="1011" y="955"/>
                </a:lnTo>
                <a:lnTo>
                  <a:pt x="1011" y="967"/>
                </a:lnTo>
                <a:lnTo>
                  <a:pt x="1070" y="967"/>
                </a:lnTo>
                <a:lnTo>
                  <a:pt x="1070" y="979"/>
                </a:lnTo>
                <a:lnTo>
                  <a:pt x="1082" y="979"/>
                </a:lnTo>
                <a:lnTo>
                  <a:pt x="1082" y="995"/>
                </a:lnTo>
                <a:lnTo>
                  <a:pt x="1150" y="995"/>
                </a:lnTo>
                <a:lnTo>
                  <a:pt x="1150" y="1005"/>
                </a:lnTo>
                <a:lnTo>
                  <a:pt x="1156" y="1005"/>
                </a:lnTo>
                <a:lnTo>
                  <a:pt x="1156" y="1011"/>
                </a:lnTo>
                <a:lnTo>
                  <a:pt x="1162" y="1011"/>
                </a:lnTo>
                <a:lnTo>
                  <a:pt x="1162" y="1023"/>
                </a:lnTo>
                <a:lnTo>
                  <a:pt x="1178" y="1023"/>
                </a:lnTo>
                <a:lnTo>
                  <a:pt x="1178" y="1041"/>
                </a:lnTo>
                <a:lnTo>
                  <a:pt x="1206" y="1041"/>
                </a:lnTo>
                <a:lnTo>
                  <a:pt x="1206" y="1059"/>
                </a:lnTo>
                <a:lnTo>
                  <a:pt x="1248" y="1059"/>
                </a:lnTo>
                <a:lnTo>
                  <a:pt x="1248" y="1075"/>
                </a:lnTo>
                <a:lnTo>
                  <a:pt x="1274" y="1075"/>
                </a:lnTo>
                <a:lnTo>
                  <a:pt x="1274" y="1089"/>
                </a:lnTo>
                <a:lnTo>
                  <a:pt x="1373" y="1089"/>
                </a:lnTo>
                <a:lnTo>
                  <a:pt x="1373" y="1107"/>
                </a:lnTo>
                <a:lnTo>
                  <a:pt x="1419" y="1107"/>
                </a:lnTo>
                <a:lnTo>
                  <a:pt x="1419" y="1125"/>
                </a:lnTo>
                <a:lnTo>
                  <a:pt x="1585" y="1125"/>
                </a:lnTo>
                <a:lnTo>
                  <a:pt x="1585" y="1152"/>
                </a:lnTo>
                <a:lnTo>
                  <a:pt x="1824" y="1152"/>
                </a:lnTo>
                <a:lnTo>
                  <a:pt x="1888" y="1152"/>
                </a:lnTo>
                <a:lnTo>
                  <a:pt x="1888" y="1184"/>
                </a:lnTo>
                <a:lnTo>
                  <a:pt x="2041" y="1184"/>
                </a:lnTo>
                <a:lnTo>
                  <a:pt x="2041" y="1218"/>
                </a:lnTo>
                <a:lnTo>
                  <a:pt x="2079" y="1218"/>
                </a:lnTo>
                <a:lnTo>
                  <a:pt x="2079" y="1248"/>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cxnSp>
        <p:nvCxnSpPr>
          <p:cNvPr id="165" name="Straight Connector 164"/>
          <p:cNvCxnSpPr/>
          <p:nvPr/>
        </p:nvCxnSpPr>
        <p:spPr>
          <a:xfrm flipV="1">
            <a:off x="3793545" y="1946078"/>
            <a:ext cx="0" cy="5769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3793545" y="2139060"/>
            <a:ext cx="0" cy="5769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67" name="Group 166"/>
          <p:cNvGrpSpPr/>
          <p:nvPr/>
        </p:nvGrpSpPr>
        <p:grpSpPr>
          <a:xfrm>
            <a:off x="1896967" y="2882702"/>
            <a:ext cx="1541791" cy="931863"/>
            <a:chOff x="1655763" y="3870325"/>
            <a:chExt cx="1624012" cy="931863"/>
          </a:xfrm>
        </p:grpSpPr>
        <p:sp>
          <p:nvSpPr>
            <p:cNvPr id="168" name="Line 133"/>
            <p:cNvSpPr>
              <a:spLocks noChangeShapeType="1"/>
            </p:cNvSpPr>
            <p:nvPr/>
          </p:nvSpPr>
          <p:spPr bwMode="auto">
            <a:xfrm>
              <a:off x="1655763" y="3870325"/>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69" name="Line 134"/>
            <p:cNvSpPr>
              <a:spLocks noChangeShapeType="1"/>
            </p:cNvSpPr>
            <p:nvPr/>
          </p:nvSpPr>
          <p:spPr bwMode="auto">
            <a:xfrm>
              <a:off x="1971675" y="412908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70" name="Line 135"/>
            <p:cNvSpPr>
              <a:spLocks noChangeShapeType="1"/>
            </p:cNvSpPr>
            <p:nvPr/>
          </p:nvSpPr>
          <p:spPr bwMode="auto">
            <a:xfrm>
              <a:off x="2105025" y="4403725"/>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71" name="Line 136"/>
            <p:cNvSpPr>
              <a:spLocks noChangeShapeType="1"/>
            </p:cNvSpPr>
            <p:nvPr/>
          </p:nvSpPr>
          <p:spPr bwMode="auto">
            <a:xfrm>
              <a:off x="3011488" y="46910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72" name="Line 137"/>
            <p:cNvSpPr>
              <a:spLocks noChangeShapeType="1"/>
            </p:cNvSpPr>
            <p:nvPr/>
          </p:nvSpPr>
          <p:spPr bwMode="auto">
            <a:xfrm>
              <a:off x="3279775" y="47418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grpSp>
      <p:sp>
        <p:nvSpPr>
          <p:cNvPr id="173" name="Freeform 138"/>
          <p:cNvSpPr>
            <a:spLocks/>
          </p:cNvSpPr>
          <p:nvPr/>
        </p:nvSpPr>
        <p:spPr bwMode="auto">
          <a:xfrm>
            <a:off x="1196152" y="1971477"/>
            <a:ext cx="2430998" cy="1974636"/>
          </a:xfrm>
          <a:custGeom>
            <a:avLst/>
            <a:gdLst>
              <a:gd name="T0" fmla="*/ 91 w 1613"/>
              <a:gd name="T1" fmla="*/ 0 h 1252"/>
              <a:gd name="T2" fmla="*/ 97 w 1613"/>
              <a:gd name="T3" fmla="*/ 8 h 1252"/>
              <a:gd name="T4" fmla="*/ 101 w 1613"/>
              <a:gd name="T5" fmla="*/ 18 h 1252"/>
              <a:gd name="T6" fmla="*/ 107 w 1613"/>
              <a:gd name="T7" fmla="*/ 34 h 1252"/>
              <a:gd name="T8" fmla="*/ 113 w 1613"/>
              <a:gd name="T9" fmla="*/ 77 h 1252"/>
              <a:gd name="T10" fmla="*/ 147 w 1613"/>
              <a:gd name="T11" fmla="*/ 97 h 1252"/>
              <a:gd name="T12" fmla="*/ 159 w 1613"/>
              <a:gd name="T13" fmla="*/ 135 h 1252"/>
              <a:gd name="T14" fmla="*/ 171 w 1613"/>
              <a:gd name="T15" fmla="*/ 159 h 1252"/>
              <a:gd name="T16" fmla="*/ 179 w 1613"/>
              <a:gd name="T17" fmla="*/ 199 h 1252"/>
              <a:gd name="T18" fmla="*/ 195 w 1613"/>
              <a:gd name="T19" fmla="*/ 217 h 1252"/>
              <a:gd name="T20" fmla="*/ 207 w 1613"/>
              <a:gd name="T21" fmla="*/ 236 h 1252"/>
              <a:gd name="T22" fmla="*/ 225 w 1613"/>
              <a:gd name="T23" fmla="*/ 258 h 1252"/>
              <a:gd name="T24" fmla="*/ 245 w 1613"/>
              <a:gd name="T25" fmla="*/ 278 h 1252"/>
              <a:gd name="T26" fmla="*/ 249 w 1613"/>
              <a:gd name="T27" fmla="*/ 302 h 1252"/>
              <a:gd name="T28" fmla="*/ 255 w 1613"/>
              <a:gd name="T29" fmla="*/ 320 h 1252"/>
              <a:gd name="T30" fmla="*/ 264 w 1613"/>
              <a:gd name="T31" fmla="*/ 338 h 1252"/>
              <a:gd name="T32" fmla="*/ 276 w 1613"/>
              <a:gd name="T33" fmla="*/ 358 h 1252"/>
              <a:gd name="T34" fmla="*/ 284 w 1613"/>
              <a:gd name="T35" fmla="*/ 378 h 1252"/>
              <a:gd name="T36" fmla="*/ 288 w 1613"/>
              <a:gd name="T37" fmla="*/ 403 h 1252"/>
              <a:gd name="T38" fmla="*/ 294 w 1613"/>
              <a:gd name="T39" fmla="*/ 419 h 1252"/>
              <a:gd name="T40" fmla="*/ 298 w 1613"/>
              <a:gd name="T41" fmla="*/ 459 h 1252"/>
              <a:gd name="T42" fmla="*/ 330 w 1613"/>
              <a:gd name="T43" fmla="*/ 477 h 1252"/>
              <a:gd name="T44" fmla="*/ 372 w 1613"/>
              <a:gd name="T45" fmla="*/ 499 h 1252"/>
              <a:gd name="T46" fmla="*/ 394 w 1613"/>
              <a:gd name="T47" fmla="*/ 521 h 1252"/>
              <a:gd name="T48" fmla="*/ 402 w 1613"/>
              <a:gd name="T49" fmla="*/ 562 h 1252"/>
              <a:gd name="T50" fmla="*/ 414 w 1613"/>
              <a:gd name="T51" fmla="*/ 584 h 1252"/>
              <a:gd name="T52" fmla="*/ 479 w 1613"/>
              <a:gd name="T53" fmla="*/ 604 h 1252"/>
              <a:gd name="T54" fmla="*/ 499 w 1613"/>
              <a:gd name="T55" fmla="*/ 626 h 1252"/>
              <a:gd name="T56" fmla="*/ 519 w 1613"/>
              <a:gd name="T57" fmla="*/ 648 h 1252"/>
              <a:gd name="T58" fmla="*/ 557 w 1613"/>
              <a:gd name="T59" fmla="*/ 670 h 1252"/>
              <a:gd name="T60" fmla="*/ 565 w 1613"/>
              <a:gd name="T61" fmla="*/ 694 h 1252"/>
              <a:gd name="T62" fmla="*/ 611 w 1613"/>
              <a:gd name="T63" fmla="*/ 719 h 1252"/>
              <a:gd name="T64" fmla="*/ 624 w 1613"/>
              <a:gd name="T65" fmla="*/ 743 h 1252"/>
              <a:gd name="T66" fmla="*/ 666 w 1613"/>
              <a:gd name="T67" fmla="*/ 763 h 1252"/>
              <a:gd name="T68" fmla="*/ 670 w 1613"/>
              <a:gd name="T69" fmla="*/ 787 h 1252"/>
              <a:gd name="T70" fmla="*/ 678 w 1613"/>
              <a:gd name="T71" fmla="*/ 813 h 1252"/>
              <a:gd name="T72" fmla="*/ 690 w 1613"/>
              <a:gd name="T73" fmla="*/ 839 h 1252"/>
              <a:gd name="T74" fmla="*/ 696 w 1613"/>
              <a:gd name="T75" fmla="*/ 861 h 1252"/>
              <a:gd name="T76" fmla="*/ 730 w 1613"/>
              <a:gd name="T77" fmla="*/ 912 h 1252"/>
              <a:gd name="T78" fmla="*/ 752 w 1613"/>
              <a:gd name="T79" fmla="*/ 936 h 1252"/>
              <a:gd name="T80" fmla="*/ 809 w 1613"/>
              <a:gd name="T81" fmla="*/ 962 h 1252"/>
              <a:gd name="T82" fmla="*/ 839 w 1613"/>
              <a:gd name="T83" fmla="*/ 988 h 1252"/>
              <a:gd name="T84" fmla="*/ 915 w 1613"/>
              <a:gd name="T85" fmla="*/ 1016 h 1252"/>
              <a:gd name="T86" fmla="*/ 1171 w 1613"/>
              <a:gd name="T87" fmla="*/ 1041 h 1252"/>
              <a:gd name="T88" fmla="*/ 1221 w 1613"/>
              <a:gd name="T89" fmla="*/ 1067 h 1252"/>
              <a:gd name="T90" fmla="*/ 1261 w 1613"/>
              <a:gd name="T91" fmla="*/ 1093 h 1252"/>
              <a:gd name="T92" fmla="*/ 1329 w 1613"/>
              <a:gd name="T93" fmla="*/ 1121 h 1252"/>
              <a:gd name="T94" fmla="*/ 1573 w 1613"/>
              <a:gd name="T95" fmla="*/ 1153 h 1252"/>
              <a:gd name="T96" fmla="*/ 1599 w 1613"/>
              <a:gd name="T97" fmla="*/ 1204 h 1252"/>
              <a:gd name="T98" fmla="*/ 1613 w 1613"/>
              <a:gd name="T99" fmla="*/ 1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3" h="1252">
                <a:moveTo>
                  <a:pt x="0" y="0"/>
                </a:moveTo>
                <a:lnTo>
                  <a:pt x="91" y="0"/>
                </a:lnTo>
                <a:lnTo>
                  <a:pt x="91" y="8"/>
                </a:lnTo>
                <a:lnTo>
                  <a:pt x="97" y="8"/>
                </a:lnTo>
                <a:lnTo>
                  <a:pt x="97" y="18"/>
                </a:lnTo>
                <a:lnTo>
                  <a:pt x="101" y="18"/>
                </a:lnTo>
                <a:lnTo>
                  <a:pt x="101" y="34"/>
                </a:lnTo>
                <a:lnTo>
                  <a:pt x="107" y="34"/>
                </a:lnTo>
                <a:lnTo>
                  <a:pt x="107" y="77"/>
                </a:lnTo>
                <a:lnTo>
                  <a:pt x="113" y="77"/>
                </a:lnTo>
                <a:lnTo>
                  <a:pt x="113" y="97"/>
                </a:lnTo>
                <a:lnTo>
                  <a:pt x="147" y="97"/>
                </a:lnTo>
                <a:lnTo>
                  <a:pt x="147" y="135"/>
                </a:lnTo>
                <a:lnTo>
                  <a:pt x="159" y="135"/>
                </a:lnTo>
                <a:lnTo>
                  <a:pt x="159" y="159"/>
                </a:lnTo>
                <a:lnTo>
                  <a:pt x="171" y="159"/>
                </a:lnTo>
                <a:lnTo>
                  <a:pt x="171" y="199"/>
                </a:lnTo>
                <a:lnTo>
                  <a:pt x="179" y="199"/>
                </a:lnTo>
                <a:lnTo>
                  <a:pt x="179" y="217"/>
                </a:lnTo>
                <a:lnTo>
                  <a:pt x="195" y="217"/>
                </a:lnTo>
                <a:lnTo>
                  <a:pt x="195" y="236"/>
                </a:lnTo>
                <a:lnTo>
                  <a:pt x="207" y="236"/>
                </a:lnTo>
                <a:lnTo>
                  <a:pt x="207" y="258"/>
                </a:lnTo>
                <a:lnTo>
                  <a:pt x="225" y="258"/>
                </a:lnTo>
                <a:lnTo>
                  <a:pt x="225" y="278"/>
                </a:lnTo>
                <a:lnTo>
                  <a:pt x="245" y="278"/>
                </a:lnTo>
                <a:lnTo>
                  <a:pt x="245" y="302"/>
                </a:lnTo>
                <a:lnTo>
                  <a:pt x="249" y="302"/>
                </a:lnTo>
                <a:lnTo>
                  <a:pt x="249" y="320"/>
                </a:lnTo>
                <a:lnTo>
                  <a:pt x="255" y="320"/>
                </a:lnTo>
                <a:lnTo>
                  <a:pt x="255" y="338"/>
                </a:lnTo>
                <a:lnTo>
                  <a:pt x="264" y="338"/>
                </a:lnTo>
                <a:lnTo>
                  <a:pt x="264" y="358"/>
                </a:lnTo>
                <a:lnTo>
                  <a:pt x="276" y="358"/>
                </a:lnTo>
                <a:lnTo>
                  <a:pt x="276" y="378"/>
                </a:lnTo>
                <a:lnTo>
                  <a:pt x="284" y="378"/>
                </a:lnTo>
                <a:lnTo>
                  <a:pt x="284" y="403"/>
                </a:lnTo>
                <a:lnTo>
                  <a:pt x="288" y="403"/>
                </a:lnTo>
                <a:lnTo>
                  <a:pt x="288" y="419"/>
                </a:lnTo>
                <a:lnTo>
                  <a:pt x="294" y="419"/>
                </a:lnTo>
                <a:lnTo>
                  <a:pt x="294" y="459"/>
                </a:lnTo>
                <a:lnTo>
                  <a:pt x="298" y="459"/>
                </a:lnTo>
                <a:lnTo>
                  <a:pt x="298" y="477"/>
                </a:lnTo>
                <a:lnTo>
                  <a:pt x="330" y="477"/>
                </a:lnTo>
                <a:lnTo>
                  <a:pt x="330" y="499"/>
                </a:lnTo>
                <a:lnTo>
                  <a:pt x="372" y="499"/>
                </a:lnTo>
                <a:lnTo>
                  <a:pt x="372" y="521"/>
                </a:lnTo>
                <a:lnTo>
                  <a:pt x="394" y="521"/>
                </a:lnTo>
                <a:lnTo>
                  <a:pt x="394" y="562"/>
                </a:lnTo>
                <a:lnTo>
                  <a:pt x="402" y="562"/>
                </a:lnTo>
                <a:lnTo>
                  <a:pt x="402" y="584"/>
                </a:lnTo>
                <a:lnTo>
                  <a:pt x="414" y="584"/>
                </a:lnTo>
                <a:lnTo>
                  <a:pt x="414" y="604"/>
                </a:lnTo>
                <a:lnTo>
                  <a:pt x="479" y="604"/>
                </a:lnTo>
                <a:lnTo>
                  <a:pt x="479" y="626"/>
                </a:lnTo>
                <a:lnTo>
                  <a:pt x="499" y="626"/>
                </a:lnTo>
                <a:lnTo>
                  <a:pt x="499" y="648"/>
                </a:lnTo>
                <a:lnTo>
                  <a:pt x="519" y="648"/>
                </a:lnTo>
                <a:lnTo>
                  <a:pt x="519" y="670"/>
                </a:lnTo>
                <a:lnTo>
                  <a:pt x="557" y="670"/>
                </a:lnTo>
                <a:lnTo>
                  <a:pt x="557" y="694"/>
                </a:lnTo>
                <a:lnTo>
                  <a:pt x="565" y="694"/>
                </a:lnTo>
                <a:lnTo>
                  <a:pt x="565" y="719"/>
                </a:lnTo>
                <a:lnTo>
                  <a:pt x="611" y="719"/>
                </a:lnTo>
                <a:lnTo>
                  <a:pt x="611" y="743"/>
                </a:lnTo>
                <a:lnTo>
                  <a:pt x="624" y="743"/>
                </a:lnTo>
                <a:lnTo>
                  <a:pt x="624" y="763"/>
                </a:lnTo>
                <a:lnTo>
                  <a:pt x="666" y="763"/>
                </a:lnTo>
                <a:lnTo>
                  <a:pt x="666" y="787"/>
                </a:lnTo>
                <a:lnTo>
                  <a:pt x="670" y="787"/>
                </a:lnTo>
                <a:lnTo>
                  <a:pt x="670" y="813"/>
                </a:lnTo>
                <a:lnTo>
                  <a:pt x="678" y="813"/>
                </a:lnTo>
                <a:lnTo>
                  <a:pt x="678" y="839"/>
                </a:lnTo>
                <a:lnTo>
                  <a:pt x="690" y="839"/>
                </a:lnTo>
                <a:lnTo>
                  <a:pt x="690" y="861"/>
                </a:lnTo>
                <a:lnTo>
                  <a:pt x="696" y="861"/>
                </a:lnTo>
                <a:lnTo>
                  <a:pt x="696" y="912"/>
                </a:lnTo>
                <a:lnTo>
                  <a:pt x="730" y="912"/>
                </a:lnTo>
                <a:lnTo>
                  <a:pt x="730" y="936"/>
                </a:lnTo>
                <a:lnTo>
                  <a:pt x="752" y="936"/>
                </a:lnTo>
                <a:lnTo>
                  <a:pt x="752" y="962"/>
                </a:lnTo>
                <a:lnTo>
                  <a:pt x="809" y="962"/>
                </a:lnTo>
                <a:lnTo>
                  <a:pt x="809" y="988"/>
                </a:lnTo>
                <a:lnTo>
                  <a:pt x="839" y="988"/>
                </a:lnTo>
                <a:lnTo>
                  <a:pt x="839" y="1016"/>
                </a:lnTo>
                <a:lnTo>
                  <a:pt x="915" y="1016"/>
                </a:lnTo>
                <a:lnTo>
                  <a:pt x="915" y="1041"/>
                </a:lnTo>
                <a:lnTo>
                  <a:pt x="1171" y="1041"/>
                </a:lnTo>
                <a:lnTo>
                  <a:pt x="1171" y="1067"/>
                </a:lnTo>
                <a:lnTo>
                  <a:pt x="1221" y="1067"/>
                </a:lnTo>
                <a:lnTo>
                  <a:pt x="1221" y="1093"/>
                </a:lnTo>
                <a:lnTo>
                  <a:pt x="1261" y="1093"/>
                </a:lnTo>
                <a:lnTo>
                  <a:pt x="1261" y="1121"/>
                </a:lnTo>
                <a:lnTo>
                  <a:pt x="1329" y="1121"/>
                </a:lnTo>
                <a:lnTo>
                  <a:pt x="1329" y="1153"/>
                </a:lnTo>
                <a:lnTo>
                  <a:pt x="1573" y="1153"/>
                </a:lnTo>
                <a:lnTo>
                  <a:pt x="1599" y="1153"/>
                </a:lnTo>
                <a:lnTo>
                  <a:pt x="1599" y="1204"/>
                </a:lnTo>
                <a:lnTo>
                  <a:pt x="1613" y="1204"/>
                </a:lnTo>
                <a:lnTo>
                  <a:pt x="1613" y="1252"/>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74" name="TextBox 173"/>
          <p:cNvSpPr txBox="1"/>
          <p:nvPr/>
        </p:nvSpPr>
        <p:spPr>
          <a:xfrm>
            <a:off x="5356615" y="1371600"/>
            <a:ext cx="3366869" cy="307777"/>
          </a:xfrm>
          <a:prstGeom prst="rect">
            <a:avLst/>
          </a:prstGeom>
          <a:noFill/>
        </p:spPr>
        <p:txBody>
          <a:bodyPr wrap="square" rtlCol="0">
            <a:spAutoFit/>
          </a:bodyPr>
          <a:lstStyle/>
          <a:p>
            <a:pPr algn="ctr"/>
            <a:r>
              <a:rPr lang="en-GB" sz="1400" b="1" dirty="0">
                <a:solidFill>
                  <a:srgbClr val="4D4D4D"/>
                </a:solidFill>
              </a:rPr>
              <a:t>PFS</a:t>
            </a:r>
          </a:p>
        </p:txBody>
      </p:sp>
      <p:sp>
        <p:nvSpPr>
          <p:cNvPr id="175" name="TextBox 174"/>
          <p:cNvSpPr txBox="1"/>
          <p:nvPr/>
        </p:nvSpPr>
        <p:spPr>
          <a:xfrm>
            <a:off x="4987381" y="1872604"/>
            <a:ext cx="254878" cy="184666"/>
          </a:xfrm>
          <a:prstGeom prst="rect">
            <a:avLst/>
          </a:prstGeom>
          <a:noFill/>
        </p:spPr>
        <p:txBody>
          <a:bodyPr wrap="none" lIns="0" tIns="0" rIns="0" bIns="0" rtlCol="0">
            <a:spAutoFit/>
          </a:bodyPr>
          <a:lstStyle/>
          <a:p>
            <a:pPr algn="r"/>
            <a:r>
              <a:rPr lang="en-GB" sz="1200" dirty="0">
                <a:solidFill>
                  <a:srgbClr val="4D4D4D"/>
                </a:solidFill>
              </a:rPr>
              <a:t>100</a:t>
            </a:r>
          </a:p>
        </p:txBody>
      </p:sp>
      <p:sp>
        <p:nvSpPr>
          <p:cNvPr id="176" name="TextBox 175"/>
          <p:cNvSpPr txBox="1"/>
          <p:nvPr/>
        </p:nvSpPr>
        <p:spPr>
          <a:xfrm rot="16200000">
            <a:off x="4012439" y="2858501"/>
            <a:ext cx="1789209" cy="184666"/>
          </a:xfrm>
          <a:prstGeom prst="rect">
            <a:avLst/>
          </a:prstGeom>
          <a:noFill/>
        </p:spPr>
        <p:txBody>
          <a:bodyPr wrap="none" lIns="0" tIns="0" rIns="0" bIns="0" rtlCol="0">
            <a:spAutoFit/>
          </a:bodyPr>
          <a:lstStyle/>
          <a:p>
            <a:pPr algn="ctr"/>
            <a:r>
              <a:rPr lang="en-US" sz="1200" b="1" dirty="0">
                <a:solidFill>
                  <a:srgbClr val="4D4D4D"/>
                </a:solidFill>
              </a:rPr>
              <a:t>Without progression (%)</a:t>
            </a:r>
            <a:endParaRPr lang="en-GB" sz="1200" b="1" dirty="0">
              <a:solidFill>
                <a:srgbClr val="4D4D4D"/>
              </a:solidFill>
            </a:endParaRPr>
          </a:p>
        </p:txBody>
      </p:sp>
      <p:sp>
        <p:nvSpPr>
          <p:cNvPr id="177" name="TextBox 176"/>
          <p:cNvSpPr txBox="1"/>
          <p:nvPr/>
        </p:nvSpPr>
        <p:spPr>
          <a:xfrm>
            <a:off x="5157299" y="3853058"/>
            <a:ext cx="84960" cy="184666"/>
          </a:xfrm>
          <a:prstGeom prst="rect">
            <a:avLst/>
          </a:prstGeom>
          <a:noFill/>
        </p:spPr>
        <p:txBody>
          <a:bodyPr wrap="none" lIns="0" tIns="0" rIns="0" bIns="0" rtlCol="0">
            <a:spAutoFit/>
          </a:bodyPr>
          <a:lstStyle/>
          <a:p>
            <a:pPr algn="r"/>
            <a:r>
              <a:rPr lang="en-US" sz="1200" dirty="0">
                <a:solidFill>
                  <a:srgbClr val="4D4D4D"/>
                </a:solidFill>
              </a:rPr>
              <a:t>0</a:t>
            </a:r>
            <a:endParaRPr lang="en-GB" sz="1200" dirty="0">
              <a:solidFill>
                <a:srgbClr val="4D4D4D"/>
              </a:solidFill>
            </a:endParaRPr>
          </a:p>
        </p:txBody>
      </p:sp>
      <p:sp>
        <p:nvSpPr>
          <p:cNvPr id="178" name="TextBox 177"/>
          <p:cNvSpPr txBox="1"/>
          <p:nvPr/>
        </p:nvSpPr>
        <p:spPr>
          <a:xfrm>
            <a:off x="5072340" y="2872142"/>
            <a:ext cx="169919" cy="184666"/>
          </a:xfrm>
          <a:prstGeom prst="rect">
            <a:avLst/>
          </a:prstGeom>
          <a:noFill/>
        </p:spPr>
        <p:txBody>
          <a:bodyPr wrap="none" lIns="0" tIns="0" rIns="0" bIns="0" rtlCol="0">
            <a:spAutoFit/>
          </a:bodyPr>
          <a:lstStyle/>
          <a:p>
            <a:pPr algn="r"/>
            <a:r>
              <a:rPr lang="en-US" sz="1200" dirty="0">
                <a:solidFill>
                  <a:srgbClr val="4D4D4D"/>
                </a:solidFill>
              </a:rPr>
              <a:t>50</a:t>
            </a:r>
            <a:endParaRPr lang="en-GB" sz="1200" dirty="0">
              <a:solidFill>
                <a:srgbClr val="4D4D4D"/>
              </a:solidFill>
            </a:endParaRPr>
          </a:p>
        </p:txBody>
      </p:sp>
      <p:sp>
        <p:nvSpPr>
          <p:cNvPr id="179" name="AutoShape 3"/>
          <p:cNvSpPr>
            <a:spLocks noChangeAspect="1" noChangeArrowheads="1" noTextEdit="1"/>
          </p:cNvSpPr>
          <p:nvPr/>
        </p:nvSpPr>
        <p:spPr bwMode="auto">
          <a:xfrm>
            <a:off x="5356615" y="1909232"/>
            <a:ext cx="313934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80" name="TextBox 179"/>
          <p:cNvSpPr txBox="1"/>
          <p:nvPr/>
        </p:nvSpPr>
        <p:spPr>
          <a:xfrm>
            <a:off x="6817035" y="2523537"/>
            <a:ext cx="2079415" cy="461665"/>
          </a:xfrm>
          <a:prstGeom prst="rect">
            <a:avLst/>
          </a:prstGeom>
          <a:noFill/>
        </p:spPr>
        <p:txBody>
          <a:bodyPr wrap="none" rtlCol="0">
            <a:spAutoFit/>
          </a:bodyPr>
          <a:lstStyle/>
          <a:p>
            <a:r>
              <a:rPr lang="en-GB" sz="1200" dirty="0">
                <a:solidFill>
                  <a:srgbClr val="4D4D4D"/>
                </a:solidFill>
              </a:rPr>
              <a:t>HR 1.56 </a:t>
            </a:r>
            <a:r>
              <a:rPr lang="en-GB" sz="1200" dirty="0" smtClean="0">
                <a:solidFill>
                  <a:srgbClr val="4D4D4D"/>
                </a:solidFill>
              </a:rPr>
              <a:t>(95% CI1.01, 2.41</a:t>
            </a:r>
            <a:r>
              <a:rPr lang="en-GB" sz="1200" dirty="0">
                <a:solidFill>
                  <a:srgbClr val="4D4D4D"/>
                </a:solidFill>
              </a:rPr>
              <a:t>)</a:t>
            </a:r>
          </a:p>
          <a:p>
            <a:r>
              <a:rPr lang="en-GB" sz="1200" dirty="0" smtClean="0">
                <a:solidFill>
                  <a:srgbClr val="4D4D4D"/>
                </a:solidFill>
              </a:rPr>
              <a:t>p=0.040</a:t>
            </a:r>
            <a:endParaRPr lang="en-US" sz="1200" dirty="0">
              <a:solidFill>
                <a:srgbClr val="4D4D4D"/>
              </a:solidFill>
            </a:endParaRPr>
          </a:p>
        </p:txBody>
      </p:sp>
      <p:sp>
        <p:nvSpPr>
          <p:cNvPr id="181" name="Freeform 180"/>
          <p:cNvSpPr/>
          <p:nvPr/>
        </p:nvSpPr>
        <p:spPr>
          <a:xfrm>
            <a:off x="5345864" y="1953634"/>
            <a:ext cx="3386979"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GB">
              <a:solidFill>
                <a:srgbClr val="4D4D4D"/>
              </a:solidFill>
            </a:endParaRPr>
          </a:p>
        </p:txBody>
      </p:sp>
      <p:grpSp>
        <p:nvGrpSpPr>
          <p:cNvPr id="182" name="Group 181"/>
          <p:cNvGrpSpPr/>
          <p:nvPr/>
        </p:nvGrpSpPr>
        <p:grpSpPr>
          <a:xfrm>
            <a:off x="5345652" y="3949028"/>
            <a:ext cx="3377833" cy="72009"/>
            <a:chOff x="853503" y="4091507"/>
            <a:chExt cx="3557966" cy="72009"/>
          </a:xfrm>
        </p:grpSpPr>
        <p:cxnSp>
          <p:nvCxnSpPr>
            <p:cNvPr id="183" name="Straight Connector 182"/>
            <p:cNvCxnSpPr/>
            <p:nvPr/>
          </p:nvCxnSpPr>
          <p:spPr>
            <a:xfrm rot="16200000">
              <a:off x="817499"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a:off x="1407282"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16200000">
              <a:off x="2003398"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a:off x="25964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a:off x="3187236"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a:off x="3786642"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a:off x="4375465"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0" name="TextBox 189"/>
          <p:cNvSpPr txBox="1"/>
          <p:nvPr/>
        </p:nvSpPr>
        <p:spPr>
          <a:xfrm>
            <a:off x="5304870" y="4034033"/>
            <a:ext cx="83483" cy="184666"/>
          </a:xfrm>
          <a:prstGeom prst="rect">
            <a:avLst/>
          </a:prstGeom>
          <a:noFill/>
        </p:spPr>
        <p:txBody>
          <a:bodyPr wrap="none" lIns="0" tIns="0" rIns="0" bIns="0" rtlCol="0">
            <a:spAutoFit/>
          </a:bodyPr>
          <a:lstStyle/>
          <a:p>
            <a:pPr algn="ctr"/>
            <a:r>
              <a:rPr lang="en-US" sz="1200" dirty="0">
                <a:solidFill>
                  <a:srgbClr val="4D4D4D"/>
                </a:solidFill>
              </a:rPr>
              <a:t>0</a:t>
            </a:r>
            <a:endParaRPr lang="en-GB" sz="1200" dirty="0">
              <a:solidFill>
                <a:srgbClr val="4D4D4D"/>
              </a:solidFill>
            </a:endParaRPr>
          </a:p>
        </p:txBody>
      </p:sp>
      <p:sp>
        <p:nvSpPr>
          <p:cNvPr id="191" name="TextBox 190"/>
          <p:cNvSpPr txBox="1"/>
          <p:nvPr/>
        </p:nvSpPr>
        <p:spPr>
          <a:xfrm>
            <a:off x="5864721" y="4030461"/>
            <a:ext cx="83483" cy="184666"/>
          </a:xfrm>
          <a:prstGeom prst="rect">
            <a:avLst/>
          </a:prstGeom>
          <a:noFill/>
        </p:spPr>
        <p:txBody>
          <a:bodyPr wrap="none" lIns="0" tIns="0" rIns="0" bIns="0" rtlCol="0">
            <a:spAutoFit/>
          </a:bodyPr>
          <a:lstStyle/>
          <a:p>
            <a:pPr algn="ctr"/>
            <a:r>
              <a:rPr lang="en-US" sz="1200" dirty="0">
                <a:solidFill>
                  <a:srgbClr val="4D4D4D"/>
                </a:solidFill>
              </a:rPr>
              <a:t>5</a:t>
            </a:r>
            <a:endParaRPr lang="en-GB" sz="1200" dirty="0">
              <a:solidFill>
                <a:srgbClr val="4D4D4D"/>
              </a:solidFill>
            </a:endParaRPr>
          </a:p>
        </p:txBody>
      </p:sp>
      <p:sp>
        <p:nvSpPr>
          <p:cNvPr id="192" name="TextBox 191"/>
          <p:cNvSpPr txBox="1"/>
          <p:nvPr/>
        </p:nvSpPr>
        <p:spPr>
          <a:xfrm>
            <a:off x="6388880" y="4030461"/>
            <a:ext cx="166966" cy="184666"/>
          </a:xfrm>
          <a:prstGeom prst="rect">
            <a:avLst/>
          </a:prstGeom>
          <a:noFill/>
        </p:spPr>
        <p:txBody>
          <a:bodyPr wrap="none" lIns="0" tIns="0" rIns="0" bIns="0" rtlCol="0">
            <a:spAutoFit/>
          </a:bodyPr>
          <a:lstStyle/>
          <a:p>
            <a:pPr algn="ctr"/>
            <a:r>
              <a:rPr lang="en-US" sz="1200" dirty="0">
                <a:solidFill>
                  <a:srgbClr val="4D4D4D"/>
                </a:solidFill>
              </a:rPr>
              <a:t>10</a:t>
            </a:r>
            <a:endParaRPr lang="en-GB" sz="1200" dirty="0">
              <a:solidFill>
                <a:srgbClr val="4D4D4D"/>
              </a:solidFill>
            </a:endParaRPr>
          </a:p>
        </p:txBody>
      </p:sp>
      <p:sp>
        <p:nvSpPr>
          <p:cNvPr id="193" name="TextBox 192"/>
          <p:cNvSpPr txBox="1"/>
          <p:nvPr/>
        </p:nvSpPr>
        <p:spPr>
          <a:xfrm>
            <a:off x="6951867" y="4030461"/>
            <a:ext cx="166966" cy="184666"/>
          </a:xfrm>
          <a:prstGeom prst="rect">
            <a:avLst/>
          </a:prstGeom>
          <a:noFill/>
        </p:spPr>
        <p:txBody>
          <a:bodyPr wrap="none" lIns="0" tIns="0" rIns="0" bIns="0" rtlCol="0">
            <a:spAutoFit/>
          </a:bodyPr>
          <a:lstStyle/>
          <a:p>
            <a:pPr algn="ctr"/>
            <a:r>
              <a:rPr lang="en-GB" sz="1200" dirty="0">
                <a:solidFill>
                  <a:srgbClr val="4D4D4D"/>
                </a:solidFill>
              </a:rPr>
              <a:t>15</a:t>
            </a:r>
          </a:p>
        </p:txBody>
      </p:sp>
      <p:sp>
        <p:nvSpPr>
          <p:cNvPr id="194" name="TextBox 193"/>
          <p:cNvSpPr txBox="1"/>
          <p:nvPr/>
        </p:nvSpPr>
        <p:spPr>
          <a:xfrm>
            <a:off x="7512638" y="4030461"/>
            <a:ext cx="166966" cy="184666"/>
          </a:xfrm>
          <a:prstGeom prst="rect">
            <a:avLst/>
          </a:prstGeom>
          <a:noFill/>
        </p:spPr>
        <p:txBody>
          <a:bodyPr wrap="none" lIns="0" tIns="0" rIns="0" bIns="0" rtlCol="0">
            <a:spAutoFit/>
          </a:bodyPr>
          <a:lstStyle/>
          <a:p>
            <a:pPr algn="ctr"/>
            <a:r>
              <a:rPr lang="en-US" sz="1200" dirty="0">
                <a:solidFill>
                  <a:srgbClr val="4D4D4D"/>
                </a:solidFill>
              </a:rPr>
              <a:t>20</a:t>
            </a:r>
            <a:endParaRPr lang="en-GB" sz="1200" dirty="0">
              <a:solidFill>
                <a:srgbClr val="4D4D4D"/>
              </a:solidFill>
            </a:endParaRPr>
          </a:p>
        </p:txBody>
      </p:sp>
      <p:sp>
        <p:nvSpPr>
          <p:cNvPr id="195" name="TextBox 194"/>
          <p:cNvSpPr txBox="1"/>
          <p:nvPr/>
        </p:nvSpPr>
        <p:spPr>
          <a:xfrm>
            <a:off x="8081661" y="4030461"/>
            <a:ext cx="166966" cy="184666"/>
          </a:xfrm>
          <a:prstGeom prst="rect">
            <a:avLst/>
          </a:prstGeom>
          <a:noFill/>
        </p:spPr>
        <p:txBody>
          <a:bodyPr wrap="none" lIns="0" tIns="0" rIns="0" bIns="0" rtlCol="0">
            <a:spAutoFit/>
          </a:bodyPr>
          <a:lstStyle/>
          <a:p>
            <a:pPr algn="ctr"/>
            <a:r>
              <a:rPr lang="en-US" sz="1200" dirty="0">
                <a:solidFill>
                  <a:srgbClr val="4D4D4D"/>
                </a:solidFill>
              </a:rPr>
              <a:t>25</a:t>
            </a:r>
            <a:endParaRPr lang="en-GB" sz="1200" dirty="0">
              <a:solidFill>
                <a:srgbClr val="4D4D4D"/>
              </a:solidFill>
            </a:endParaRPr>
          </a:p>
        </p:txBody>
      </p:sp>
      <p:sp>
        <p:nvSpPr>
          <p:cNvPr id="196" name="TextBox 195"/>
          <p:cNvSpPr txBox="1"/>
          <p:nvPr/>
        </p:nvSpPr>
        <p:spPr>
          <a:xfrm>
            <a:off x="8640604" y="4030461"/>
            <a:ext cx="166966" cy="184666"/>
          </a:xfrm>
          <a:prstGeom prst="rect">
            <a:avLst/>
          </a:prstGeom>
          <a:noFill/>
        </p:spPr>
        <p:txBody>
          <a:bodyPr wrap="none" lIns="0" tIns="0" rIns="0" bIns="0" rtlCol="0">
            <a:spAutoFit/>
          </a:bodyPr>
          <a:lstStyle/>
          <a:p>
            <a:pPr algn="ctr"/>
            <a:r>
              <a:rPr lang="en-US" sz="1200" dirty="0">
                <a:solidFill>
                  <a:srgbClr val="4D4D4D"/>
                </a:solidFill>
              </a:rPr>
              <a:t>30</a:t>
            </a:r>
            <a:endParaRPr lang="en-GB" sz="1200" dirty="0">
              <a:solidFill>
                <a:srgbClr val="4D4D4D"/>
              </a:solidFill>
            </a:endParaRPr>
          </a:p>
        </p:txBody>
      </p:sp>
      <p:sp>
        <p:nvSpPr>
          <p:cNvPr id="197" name="TextBox 196"/>
          <p:cNvSpPr txBox="1"/>
          <p:nvPr/>
        </p:nvSpPr>
        <p:spPr>
          <a:xfrm>
            <a:off x="6770004" y="4330498"/>
            <a:ext cx="538699" cy="184666"/>
          </a:xfrm>
          <a:prstGeom prst="rect">
            <a:avLst/>
          </a:prstGeom>
          <a:noFill/>
        </p:spPr>
        <p:txBody>
          <a:bodyPr wrap="none" lIns="0" tIns="0" rIns="0" bIns="0" rtlCol="0">
            <a:spAutoFit/>
          </a:bodyPr>
          <a:lstStyle/>
          <a:p>
            <a:pPr algn="ctr"/>
            <a:r>
              <a:rPr lang="en-US" sz="1200" b="1" dirty="0">
                <a:solidFill>
                  <a:srgbClr val="4D4D4D"/>
                </a:solidFill>
              </a:rPr>
              <a:t>Months</a:t>
            </a:r>
            <a:endParaRPr lang="en-GB" sz="1200" b="1" dirty="0">
              <a:solidFill>
                <a:srgbClr val="4D4D4D"/>
              </a:solidFill>
            </a:endParaRPr>
          </a:p>
        </p:txBody>
      </p:sp>
      <p:sp>
        <p:nvSpPr>
          <p:cNvPr id="198" name="TextBox 197"/>
          <p:cNvSpPr txBox="1"/>
          <p:nvPr/>
        </p:nvSpPr>
        <p:spPr>
          <a:xfrm>
            <a:off x="7464723" y="1738155"/>
            <a:ext cx="1300035" cy="553998"/>
          </a:xfrm>
          <a:prstGeom prst="rect">
            <a:avLst/>
          </a:prstGeom>
          <a:noFill/>
        </p:spPr>
        <p:txBody>
          <a:bodyPr wrap="none" lIns="0" tIns="0" rIns="0" bIns="0" rtlCol="0">
            <a:spAutoFit/>
          </a:bodyPr>
          <a:lstStyle/>
          <a:p>
            <a:pPr algn="r"/>
            <a:r>
              <a:rPr lang="en-GB" sz="1200" dirty="0" err="1" smtClean="0">
                <a:solidFill>
                  <a:srgbClr val="4D4D4D"/>
                </a:solidFill>
              </a:rPr>
              <a:t>mPFS</a:t>
            </a:r>
            <a:r>
              <a:rPr lang="en-GB" sz="1200" dirty="0" smtClean="0">
                <a:solidFill>
                  <a:srgbClr val="4D4D4D"/>
                </a:solidFill>
              </a:rPr>
              <a:t> </a:t>
            </a:r>
            <a:r>
              <a:rPr lang="en-GB" sz="1200" dirty="0">
                <a:solidFill>
                  <a:srgbClr val="4D4D4D"/>
                </a:solidFill>
              </a:rPr>
              <a:t>(anti-EGFR)</a:t>
            </a:r>
          </a:p>
          <a:p>
            <a:pPr algn="r"/>
            <a:r>
              <a:rPr lang="en-GB" sz="1200" dirty="0">
                <a:solidFill>
                  <a:srgbClr val="4D4D4D"/>
                </a:solidFill>
              </a:rPr>
              <a:t>6.5 </a:t>
            </a:r>
            <a:r>
              <a:rPr lang="en-GB" sz="1200" dirty="0" smtClean="0">
                <a:solidFill>
                  <a:srgbClr val="4D4D4D"/>
                </a:solidFill>
              </a:rPr>
              <a:t>months</a:t>
            </a:r>
            <a:endParaRPr lang="en-GB" sz="1200" dirty="0">
              <a:solidFill>
                <a:srgbClr val="4D4D4D"/>
              </a:solidFill>
            </a:endParaRPr>
          </a:p>
          <a:p>
            <a:pPr algn="r"/>
            <a:r>
              <a:rPr lang="en-GB" sz="1200" dirty="0">
                <a:solidFill>
                  <a:srgbClr val="4D4D4D"/>
                </a:solidFill>
              </a:rPr>
              <a:t>4.7 </a:t>
            </a:r>
            <a:r>
              <a:rPr lang="en-GB" sz="1200" dirty="0" smtClean="0">
                <a:solidFill>
                  <a:srgbClr val="4D4D4D"/>
                </a:solidFill>
              </a:rPr>
              <a:t>months</a:t>
            </a:r>
            <a:endParaRPr lang="en-GB" sz="1200" dirty="0">
              <a:solidFill>
                <a:srgbClr val="4D4D4D"/>
              </a:solidFill>
            </a:endParaRPr>
          </a:p>
        </p:txBody>
      </p:sp>
      <p:grpSp>
        <p:nvGrpSpPr>
          <p:cNvPr id="199" name="Group 198"/>
          <p:cNvGrpSpPr/>
          <p:nvPr/>
        </p:nvGrpSpPr>
        <p:grpSpPr>
          <a:xfrm>
            <a:off x="5551111" y="2128640"/>
            <a:ext cx="1418208" cy="1563688"/>
            <a:chOff x="5559425" y="3116263"/>
            <a:chExt cx="1493838" cy="1563688"/>
          </a:xfrm>
        </p:grpSpPr>
        <p:sp>
          <p:nvSpPr>
            <p:cNvPr id="200" name="Line 142"/>
            <p:cNvSpPr>
              <a:spLocks noChangeShapeType="1"/>
            </p:cNvSpPr>
            <p:nvPr/>
          </p:nvSpPr>
          <p:spPr bwMode="auto">
            <a:xfrm>
              <a:off x="5721350" y="3321051"/>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1" name="Line 143"/>
            <p:cNvSpPr>
              <a:spLocks noChangeShapeType="1"/>
            </p:cNvSpPr>
            <p:nvPr/>
          </p:nvSpPr>
          <p:spPr bwMode="auto">
            <a:xfrm>
              <a:off x="5730875" y="3321051"/>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2" name="Line 144"/>
            <p:cNvSpPr>
              <a:spLocks noChangeShapeType="1"/>
            </p:cNvSpPr>
            <p:nvPr/>
          </p:nvSpPr>
          <p:spPr bwMode="auto">
            <a:xfrm>
              <a:off x="6313488" y="405288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3" name="Line 145"/>
            <p:cNvSpPr>
              <a:spLocks noChangeShapeType="1"/>
            </p:cNvSpPr>
            <p:nvPr/>
          </p:nvSpPr>
          <p:spPr bwMode="auto">
            <a:xfrm>
              <a:off x="6773863" y="450532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4" name="Line 146"/>
            <p:cNvSpPr>
              <a:spLocks noChangeShapeType="1"/>
            </p:cNvSpPr>
            <p:nvPr/>
          </p:nvSpPr>
          <p:spPr bwMode="auto">
            <a:xfrm>
              <a:off x="7053263" y="4606926"/>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5" name="Line 147"/>
            <p:cNvSpPr>
              <a:spLocks noChangeShapeType="1"/>
            </p:cNvSpPr>
            <p:nvPr/>
          </p:nvSpPr>
          <p:spPr bwMode="auto">
            <a:xfrm>
              <a:off x="7018338" y="4610101"/>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6" name="Line 148"/>
            <p:cNvSpPr>
              <a:spLocks noChangeShapeType="1"/>
            </p:cNvSpPr>
            <p:nvPr/>
          </p:nvSpPr>
          <p:spPr bwMode="auto">
            <a:xfrm>
              <a:off x="7002463" y="4610101"/>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7" name="Line 149"/>
            <p:cNvSpPr>
              <a:spLocks noChangeShapeType="1"/>
            </p:cNvSpPr>
            <p:nvPr/>
          </p:nvSpPr>
          <p:spPr bwMode="auto">
            <a:xfrm>
              <a:off x="5737225" y="3321051"/>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8" name="Line 150"/>
            <p:cNvSpPr>
              <a:spLocks noChangeShapeType="1"/>
            </p:cNvSpPr>
            <p:nvPr/>
          </p:nvSpPr>
          <p:spPr bwMode="auto">
            <a:xfrm>
              <a:off x="5572125" y="3132138"/>
              <a:ext cx="0" cy="6826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9" name="Line 151"/>
            <p:cNvSpPr>
              <a:spLocks noChangeShapeType="1"/>
            </p:cNvSpPr>
            <p:nvPr/>
          </p:nvSpPr>
          <p:spPr bwMode="auto">
            <a:xfrm>
              <a:off x="5559425" y="3116263"/>
              <a:ext cx="0" cy="6826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0" name="Line 152"/>
            <p:cNvSpPr>
              <a:spLocks noChangeShapeType="1"/>
            </p:cNvSpPr>
            <p:nvPr/>
          </p:nvSpPr>
          <p:spPr bwMode="auto">
            <a:xfrm>
              <a:off x="5607050" y="3206751"/>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1" name="Line 153"/>
            <p:cNvSpPr>
              <a:spLocks noChangeShapeType="1"/>
            </p:cNvSpPr>
            <p:nvPr/>
          </p:nvSpPr>
          <p:spPr bwMode="auto">
            <a:xfrm>
              <a:off x="5632450" y="324802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2" name="Line 154"/>
            <p:cNvSpPr>
              <a:spLocks noChangeShapeType="1"/>
            </p:cNvSpPr>
            <p:nvPr/>
          </p:nvSpPr>
          <p:spPr bwMode="auto">
            <a:xfrm>
              <a:off x="5641975" y="3267076"/>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3" name="Line 155"/>
            <p:cNvSpPr>
              <a:spLocks noChangeShapeType="1"/>
            </p:cNvSpPr>
            <p:nvPr/>
          </p:nvSpPr>
          <p:spPr bwMode="auto">
            <a:xfrm>
              <a:off x="5661025" y="330517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4" name="Line 156"/>
            <p:cNvSpPr>
              <a:spLocks noChangeShapeType="1"/>
            </p:cNvSpPr>
            <p:nvPr/>
          </p:nvSpPr>
          <p:spPr bwMode="auto">
            <a:xfrm>
              <a:off x="5915025" y="3673476"/>
              <a:ext cx="0" cy="6826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5" name="Line 157"/>
            <p:cNvSpPr>
              <a:spLocks noChangeShapeType="1"/>
            </p:cNvSpPr>
            <p:nvPr/>
          </p:nvSpPr>
          <p:spPr bwMode="auto">
            <a:xfrm>
              <a:off x="5988050" y="3789363"/>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6" name="Line 158"/>
            <p:cNvSpPr>
              <a:spLocks noChangeShapeType="1"/>
            </p:cNvSpPr>
            <p:nvPr/>
          </p:nvSpPr>
          <p:spPr bwMode="auto">
            <a:xfrm>
              <a:off x="6102350" y="389096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7" name="Line 159"/>
            <p:cNvSpPr>
              <a:spLocks noChangeShapeType="1"/>
            </p:cNvSpPr>
            <p:nvPr/>
          </p:nvSpPr>
          <p:spPr bwMode="auto">
            <a:xfrm>
              <a:off x="6165850" y="3954463"/>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grpSp>
      <p:sp>
        <p:nvSpPr>
          <p:cNvPr id="218" name="Freeform 160"/>
          <p:cNvSpPr>
            <a:spLocks/>
          </p:cNvSpPr>
          <p:nvPr/>
        </p:nvSpPr>
        <p:spPr bwMode="auto">
          <a:xfrm>
            <a:off x="5349156" y="1966715"/>
            <a:ext cx="3231282" cy="1981200"/>
          </a:xfrm>
          <a:custGeom>
            <a:avLst/>
            <a:gdLst>
              <a:gd name="T0" fmla="*/ 28 w 2144"/>
              <a:gd name="T1" fmla="*/ 20 h 1248"/>
              <a:gd name="T2" fmla="*/ 98 w 2144"/>
              <a:gd name="T3" fmla="*/ 32 h 1248"/>
              <a:gd name="T4" fmla="*/ 116 w 2144"/>
              <a:gd name="T5" fmla="*/ 96 h 1248"/>
              <a:gd name="T6" fmla="*/ 128 w 2144"/>
              <a:gd name="T7" fmla="*/ 106 h 1248"/>
              <a:gd name="T8" fmla="*/ 138 w 2144"/>
              <a:gd name="T9" fmla="*/ 138 h 1248"/>
              <a:gd name="T10" fmla="*/ 148 w 2144"/>
              <a:gd name="T11" fmla="*/ 153 h 1248"/>
              <a:gd name="T12" fmla="*/ 158 w 2144"/>
              <a:gd name="T13" fmla="*/ 179 h 1248"/>
              <a:gd name="T14" fmla="*/ 166 w 2144"/>
              <a:gd name="T15" fmla="*/ 187 h 1248"/>
              <a:gd name="T16" fmla="*/ 184 w 2144"/>
              <a:gd name="T17" fmla="*/ 225 h 1248"/>
              <a:gd name="T18" fmla="*/ 200 w 2144"/>
              <a:gd name="T19" fmla="*/ 243 h 1248"/>
              <a:gd name="T20" fmla="*/ 220 w 2144"/>
              <a:gd name="T21" fmla="*/ 273 h 1248"/>
              <a:gd name="T22" fmla="*/ 254 w 2144"/>
              <a:gd name="T23" fmla="*/ 283 h 1248"/>
              <a:gd name="T24" fmla="*/ 260 w 2144"/>
              <a:gd name="T25" fmla="*/ 327 h 1248"/>
              <a:gd name="T26" fmla="*/ 270 w 2144"/>
              <a:gd name="T27" fmla="*/ 337 h 1248"/>
              <a:gd name="T28" fmla="*/ 278 w 2144"/>
              <a:gd name="T29" fmla="*/ 365 h 1248"/>
              <a:gd name="T30" fmla="*/ 296 w 2144"/>
              <a:gd name="T31" fmla="*/ 379 h 1248"/>
              <a:gd name="T32" fmla="*/ 298 w 2144"/>
              <a:gd name="T33" fmla="*/ 419 h 1248"/>
              <a:gd name="T34" fmla="*/ 322 w 2144"/>
              <a:gd name="T35" fmla="*/ 435 h 1248"/>
              <a:gd name="T36" fmla="*/ 330 w 2144"/>
              <a:gd name="T37" fmla="*/ 465 h 1248"/>
              <a:gd name="T38" fmla="*/ 362 w 2144"/>
              <a:gd name="T39" fmla="*/ 478 h 1248"/>
              <a:gd name="T40" fmla="*/ 372 w 2144"/>
              <a:gd name="T41" fmla="*/ 520 h 1248"/>
              <a:gd name="T42" fmla="*/ 380 w 2144"/>
              <a:gd name="T43" fmla="*/ 538 h 1248"/>
              <a:gd name="T44" fmla="*/ 408 w 2144"/>
              <a:gd name="T45" fmla="*/ 552 h 1248"/>
              <a:gd name="T46" fmla="*/ 418 w 2144"/>
              <a:gd name="T47" fmla="*/ 600 h 1248"/>
              <a:gd name="T48" fmla="*/ 480 w 2144"/>
              <a:gd name="T49" fmla="*/ 614 h 1248"/>
              <a:gd name="T50" fmla="*/ 492 w 2144"/>
              <a:gd name="T51" fmla="*/ 666 h 1248"/>
              <a:gd name="T52" fmla="*/ 568 w 2144"/>
              <a:gd name="T53" fmla="*/ 718 h 1248"/>
              <a:gd name="T54" fmla="*/ 619 w 2144"/>
              <a:gd name="T55" fmla="*/ 770 h 1248"/>
              <a:gd name="T56" fmla="*/ 651 w 2144"/>
              <a:gd name="T57" fmla="*/ 790 h 1248"/>
              <a:gd name="T58" fmla="*/ 665 w 2144"/>
              <a:gd name="T59" fmla="*/ 827 h 1248"/>
              <a:gd name="T60" fmla="*/ 693 w 2144"/>
              <a:gd name="T61" fmla="*/ 847 h 1248"/>
              <a:gd name="T62" fmla="*/ 741 w 2144"/>
              <a:gd name="T63" fmla="*/ 885 h 1248"/>
              <a:gd name="T64" fmla="*/ 763 w 2144"/>
              <a:gd name="T65" fmla="*/ 905 h 1248"/>
              <a:gd name="T66" fmla="*/ 781 w 2144"/>
              <a:gd name="T67" fmla="*/ 943 h 1248"/>
              <a:gd name="T68" fmla="*/ 847 w 2144"/>
              <a:gd name="T69" fmla="*/ 965 h 1248"/>
              <a:gd name="T70" fmla="*/ 867 w 2144"/>
              <a:gd name="T71" fmla="*/ 1001 h 1248"/>
              <a:gd name="T72" fmla="*/ 937 w 2144"/>
              <a:gd name="T73" fmla="*/ 1017 h 1248"/>
              <a:gd name="T74" fmla="*/ 973 w 2144"/>
              <a:gd name="T75" fmla="*/ 1061 h 1248"/>
              <a:gd name="T76" fmla="*/ 1071 w 2144"/>
              <a:gd name="T77" fmla="*/ 1083 h 1248"/>
              <a:gd name="T78" fmla="*/ 1213 w 2144"/>
              <a:gd name="T79" fmla="*/ 1113 h 1248"/>
              <a:gd name="T80" fmla="*/ 1219 w 2144"/>
              <a:gd name="T81" fmla="*/ 1164 h 1248"/>
              <a:gd name="T82" fmla="*/ 1425 w 2144"/>
              <a:gd name="T83" fmla="*/ 1194 h 1248"/>
              <a:gd name="T84" fmla="*/ 1688 w 2144"/>
              <a:gd name="T85" fmla="*/ 1222 h 1248"/>
              <a:gd name="T86" fmla="*/ 2144 w 2144"/>
              <a:gd name="T87" fmla="*/ 1222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4" h="1248">
                <a:moveTo>
                  <a:pt x="0" y="0"/>
                </a:moveTo>
                <a:lnTo>
                  <a:pt x="28" y="0"/>
                </a:lnTo>
                <a:lnTo>
                  <a:pt x="28" y="20"/>
                </a:lnTo>
                <a:lnTo>
                  <a:pt x="74" y="20"/>
                </a:lnTo>
                <a:lnTo>
                  <a:pt x="74" y="32"/>
                </a:lnTo>
                <a:lnTo>
                  <a:pt x="98" y="32"/>
                </a:lnTo>
                <a:lnTo>
                  <a:pt x="98" y="90"/>
                </a:lnTo>
                <a:lnTo>
                  <a:pt x="116" y="90"/>
                </a:lnTo>
                <a:lnTo>
                  <a:pt x="116" y="96"/>
                </a:lnTo>
                <a:lnTo>
                  <a:pt x="122" y="96"/>
                </a:lnTo>
                <a:lnTo>
                  <a:pt x="122" y="106"/>
                </a:lnTo>
                <a:lnTo>
                  <a:pt x="128" y="106"/>
                </a:lnTo>
                <a:lnTo>
                  <a:pt x="128" y="118"/>
                </a:lnTo>
                <a:lnTo>
                  <a:pt x="138" y="118"/>
                </a:lnTo>
                <a:lnTo>
                  <a:pt x="138" y="138"/>
                </a:lnTo>
                <a:lnTo>
                  <a:pt x="144" y="138"/>
                </a:lnTo>
                <a:lnTo>
                  <a:pt x="144" y="153"/>
                </a:lnTo>
                <a:lnTo>
                  <a:pt x="148" y="153"/>
                </a:lnTo>
                <a:lnTo>
                  <a:pt x="148" y="165"/>
                </a:lnTo>
                <a:lnTo>
                  <a:pt x="158" y="165"/>
                </a:lnTo>
                <a:lnTo>
                  <a:pt x="158" y="179"/>
                </a:lnTo>
                <a:lnTo>
                  <a:pt x="162" y="179"/>
                </a:lnTo>
                <a:lnTo>
                  <a:pt x="162" y="187"/>
                </a:lnTo>
                <a:lnTo>
                  <a:pt x="166" y="187"/>
                </a:lnTo>
                <a:lnTo>
                  <a:pt x="166" y="205"/>
                </a:lnTo>
                <a:lnTo>
                  <a:pt x="184" y="205"/>
                </a:lnTo>
                <a:lnTo>
                  <a:pt x="184" y="225"/>
                </a:lnTo>
                <a:lnTo>
                  <a:pt x="190" y="225"/>
                </a:lnTo>
                <a:lnTo>
                  <a:pt x="190" y="243"/>
                </a:lnTo>
                <a:lnTo>
                  <a:pt x="200" y="243"/>
                </a:lnTo>
                <a:lnTo>
                  <a:pt x="200" y="259"/>
                </a:lnTo>
                <a:lnTo>
                  <a:pt x="220" y="259"/>
                </a:lnTo>
                <a:lnTo>
                  <a:pt x="220" y="273"/>
                </a:lnTo>
                <a:lnTo>
                  <a:pt x="248" y="273"/>
                </a:lnTo>
                <a:lnTo>
                  <a:pt x="248" y="283"/>
                </a:lnTo>
                <a:lnTo>
                  <a:pt x="254" y="283"/>
                </a:lnTo>
                <a:lnTo>
                  <a:pt x="254" y="313"/>
                </a:lnTo>
                <a:lnTo>
                  <a:pt x="260" y="313"/>
                </a:lnTo>
                <a:lnTo>
                  <a:pt x="260" y="327"/>
                </a:lnTo>
                <a:lnTo>
                  <a:pt x="268" y="327"/>
                </a:lnTo>
                <a:lnTo>
                  <a:pt x="268" y="337"/>
                </a:lnTo>
                <a:lnTo>
                  <a:pt x="270" y="337"/>
                </a:lnTo>
                <a:lnTo>
                  <a:pt x="270" y="349"/>
                </a:lnTo>
                <a:lnTo>
                  <a:pt x="278" y="349"/>
                </a:lnTo>
                <a:lnTo>
                  <a:pt x="278" y="365"/>
                </a:lnTo>
                <a:lnTo>
                  <a:pt x="290" y="365"/>
                </a:lnTo>
                <a:lnTo>
                  <a:pt x="290" y="379"/>
                </a:lnTo>
                <a:lnTo>
                  <a:pt x="296" y="379"/>
                </a:lnTo>
                <a:lnTo>
                  <a:pt x="296" y="397"/>
                </a:lnTo>
                <a:lnTo>
                  <a:pt x="298" y="397"/>
                </a:lnTo>
                <a:lnTo>
                  <a:pt x="298" y="419"/>
                </a:lnTo>
                <a:lnTo>
                  <a:pt x="310" y="419"/>
                </a:lnTo>
                <a:lnTo>
                  <a:pt x="310" y="435"/>
                </a:lnTo>
                <a:lnTo>
                  <a:pt x="322" y="435"/>
                </a:lnTo>
                <a:lnTo>
                  <a:pt x="322" y="449"/>
                </a:lnTo>
                <a:lnTo>
                  <a:pt x="330" y="449"/>
                </a:lnTo>
                <a:lnTo>
                  <a:pt x="330" y="465"/>
                </a:lnTo>
                <a:lnTo>
                  <a:pt x="336" y="465"/>
                </a:lnTo>
                <a:lnTo>
                  <a:pt x="336" y="478"/>
                </a:lnTo>
                <a:lnTo>
                  <a:pt x="362" y="478"/>
                </a:lnTo>
                <a:lnTo>
                  <a:pt x="362" y="492"/>
                </a:lnTo>
                <a:lnTo>
                  <a:pt x="372" y="492"/>
                </a:lnTo>
                <a:lnTo>
                  <a:pt x="372" y="520"/>
                </a:lnTo>
                <a:lnTo>
                  <a:pt x="380" y="520"/>
                </a:lnTo>
                <a:lnTo>
                  <a:pt x="380" y="534"/>
                </a:lnTo>
                <a:lnTo>
                  <a:pt x="380" y="538"/>
                </a:lnTo>
                <a:lnTo>
                  <a:pt x="396" y="538"/>
                </a:lnTo>
                <a:lnTo>
                  <a:pt x="396" y="552"/>
                </a:lnTo>
                <a:lnTo>
                  <a:pt x="408" y="552"/>
                </a:lnTo>
                <a:lnTo>
                  <a:pt x="408" y="584"/>
                </a:lnTo>
                <a:lnTo>
                  <a:pt x="418" y="584"/>
                </a:lnTo>
                <a:lnTo>
                  <a:pt x="418" y="600"/>
                </a:lnTo>
                <a:lnTo>
                  <a:pt x="454" y="600"/>
                </a:lnTo>
                <a:lnTo>
                  <a:pt x="454" y="614"/>
                </a:lnTo>
                <a:lnTo>
                  <a:pt x="480" y="614"/>
                </a:lnTo>
                <a:lnTo>
                  <a:pt x="480" y="648"/>
                </a:lnTo>
                <a:lnTo>
                  <a:pt x="492" y="648"/>
                </a:lnTo>
                <a:lnTo>
                  <a:pt x="492" y="666"/>
                </a:lnTo>
                <a:lnTo>
                  <a:pt x="532" y="666"/>
                </a:lnTo>
                <a:lnTo>
                  <a:pt x="532" y="718"/>
                </a:lnTo>
                <a:lnTo>
                  <a:pt x="568" y="718"/>
                </a:lnTo>
                <a:lnTo>
                  <a:pt x="568" y="734"/>
                </a:lnTo>
                <a:lnTo>
                  <a:pt x="619" y="734"/>
                </a:lnTo>
                <a:lnTo>
                  <a:pt x="619" y="770"/>
                </a:lnTo>
                <a:lnTo>
                  <a:pt x="647" y="770"/>
                </a:lnTo>
                <a:lnTo>
                  <a:pt x="647" y="790"/>
                </a:lnTo>
                <a:lnTo>
                  <a:pt x="651" y="790"/>
                </a:lnTo>
                <a:lnTo>
                  <a:pt x="651" y="807"/>
                </a:lnTo>
                <a:lnTo>
                  <a:pt x="665" y="807"/>
                </a:lnTo>
                <a:lnTo>
                  <a:pt x="665" y="827"/>
                </a:lnTo>
                <a:lnTo>
                  <a:pt x="673" y="827"/>
                </a:lnTo>
                <a:lnTo>
                  <a:pt x="673" y="847"/>
                </a:lnTo>
                <a:lnTo>
                  <a:pt x="693" y="847"/>
                </a:lnTo>
                <a:lnTo>
                  <a:pt x="693" y="867"/>
                </a:lnTo>
                <a:lnTo>
                  <a:pt x="741" y="867"/>
                </a:lnTo>
                <a:lnTo>
                  <a:pt x="741" y="885"/>
                </a:lnTo>
                <a:lnTo>
                  <a:pt x="751" y="885"/>
                </a:lnTo>
                <a:lnTo>
                  <a:pt x="751" y="905"/>
                </a:lnTo>
                <a:lnTo>
                  <a:pt x="763" y="905"/>
                </a:lnTo>
                <a:lnTo>
                  <a:pt x="763" y="923"/>
                </a:lnTo>
                <a:lnTo>
                  <a:pt x="781" y="923"/>
                </a:lnTo>
                <a:lnTo>
                  <a:pt x="781" y="943"/>
                </a:lnTo>
                <a:lnTo>
                  <a:pt x="817" y="943"/>
                </a:lnTo>
                <a:lnTo>
                  <a:pt x="817" y="965"/>
                </a:lnTo>
                <a:lnTo>
                  <a:pt x="847" y="965"/>
                </a:lnTo>
                <a:lnTo>
                  <a:pt x="847" y="983"/>
                </a:lnTo>
                <a:lnTo>
                  <a:pt x="867" y="983"/>
                </a:lnTo>
                <a:lnTo>
                  <a:pt x="867" y="1001"/>
                </a:lnTo>
                <a:lnTo>
                  <a:pt x="871" y="1001"/>
                </a:lnTo>
                <a:lnTo>
                  <a:pt x="871" y="1017"/>
                </a:lnTo>
                <a:lnTo>
                  <a:pt x="937" y="1017"/>
                </a:lnTo>
                <a:lnTo>
                  <a:pt x="937" y="1043"/>
                </a:lnTo>
                <a:lnTo>
                  <a:pt x="973" y="1043"/>
                </a:lnTo>
                <a:lnTo>
                  <a:pt x="973" y="1061"/>
                </a:lnTo>
                <a:lnTo>
                  <a:pt x="1043" y="1061"/>
                </a:lnTo>
                <a:lnTo>
                  <a:pt x="1043" y="1083"/>
                </a:lnTo>
                <a:lnTo>
                  <a:pt x="1071" y="1083"/>
                </a:lnTo>
                <a:lnTo>
                  <a:pt x="1165" y="1083"/>
                </a:lnTo>
                <a:lnTo>
                  <a:pt x="1165" y="1113"/>
                </a:lnTo>
                <a:lnTo>
                  <a:pt x="1213" y="1113"/>
                </a:lnTo>
                <a:lnTo>
                  <a:pt x="1213" y="1138"/>
                </a:lnTo>
                <a:lnTo>
                  <a:pt x="1219" y="1138"/>
                </a:lnTo>
                <a:lnTo>
                  <a:pt x="1219" y="1164"/>
                </a:lnTo>
                <a:lnTo>
                  <a:pt x="1311" y="1164"/>
                </a:lnTo>
                <a:lnTo>
                  <a:pt x="1425" y="1164"/>
                </a:lnTo>
                <a:lnTo>
                  <a:pt x="1425" y="1194"/>
                </a:lnTo>
                <a:lnTo>
                  <a:pt x="1549" y="1194"/>
                </a:lnTo>
                <a:lnTo>
                  <a:pt x="1688" y="1194"/>
                </a:lnTo>
                <a:lnTo>
                  <a:pt x="1688" y="1222"/>
                </a:lnTo>
                <a:lnTo>
                  <a:pt x="1792" y="1222"/>
                </a:lnTo>
                <a:lnTo>
                  <a:pt x="2022" y="1222"/>
                </a:lnTo>
                <a:lnTo>
                  <a:pt x="2144" y="1222"/>
                </a:lnTo>
                <a:lnTo>
                  <a:pt x="2144" y="1248"/>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9" name="TextBox 218"/>
          <p:cNvSpPr txBox="1"/>
          <p:nvPr/>
        </p:nvSpPr>
        <p:spPr>
          <a:xfrm>
            <a:off x="7558835" y="1915466"/>
            <a:ext cx="351257" cy="369332"/>
          </a:xfrm>
          <a:prstGeom prst="rect">
            <a:avLst/>
          </a:prstGeom>
          <a:noFill/>
        </p:spPr>
        <p:txBody>
          <a:bodyPr wrap="none" lIns="0" tIns="0" rIns="0" bIns="0" rtlCol="0">
            <a:spAutoFit/>
          </a:bodyPr>
          <a:lstStyle/>
          <a:p>
            <a:r>
              <a:rPr lang="en-GB" sz="1200" dirty="0">
                <a:solidFill>
                  <a:srgbClr val="4D4D4D"/>
                </a:solidFill>
              </a:rPr>
              <a:t>Left</a:t>
            </a:r>
          </a:p>
          <a:p>
            <a:r>
              <a:rPr lang="en-GB" sz="1200" dirty="0">
                <a:solidFill>
                  <a:srgbClr val="4D4D4D"/>
                </a:solidFill>
              </a:rPr>
              <a:t>Right</a:t>
            </a:r>
          </a:p>
        </p:txBody>
      </p:sp>
      <p:cxnSp>
        <p:nvCxnSpPr>
          <p:cNvPr id="220" name="Straight Connector 219"/>
          <p:cNvCxnSpPr/>
          <p:nvPr/>
        </p:nvCxnSpPr>
        <p:spPr>
          <a:xfrm>
            <a:off x="7270610" y="2007791"/>
            <a:ext cx="239242"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270610" y="2197099"/>
            <a:ext cx="23924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7390230" y="1949154"/>
            <a:ext cx="0" cy="250674"/>
            <a:chOff x="3805881" y="3086101"/>
            <a:chExt cx="0" cy="250674"/>
          </a:xfrm>
        </p:grpSpPr>
        <p:cxnSp>
          <p:nvCxnSpPr>
            <p:cNvPr id="223" name="Straight Connector 222"/>
            <p:cNvCxnSpPr/>
            <p:nvPr/>
          </p:nvCxnSpPr>
          <p:spPr>
            <a:xfrm flipV="1">
              <a:off x="3805881" y="3086101"/>
              <a:ext cx="0" cy="5769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805881" y="3279083"/>
              <a:ext cx="0" cy="5769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5388341" y="1912740"/>
            <a:ext cx="1410671" cy="1916112"/>
            <a:chOff x="5387975" y="2900363"/>
            <a:chExt cx="1485900" cy="1916112"/>
          </a:xfrm>
        </p:grpSpPr>
        <p:sp>
          <p:nvSpPr>
            <p:cNvPr id="226" name="Line 164"/>
            <p:cNvSpPr>
              <a:spLocks noChangeShapeType="1"/>
            </p:cNvSpPr>
            <p:nvPr/>
          </p:nvSpPr>
          <p:spPr bwMode="auto">
            <a:xfrm>
              <a:off x="5387975" y="29003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27" name="Line 165"/>
            <p:cNvSpPr>
              <a:spLocks noChangeShapeType="1"/>
            </p:cNvSpPr>
            <p:nvPr/>
          </p:nvSpPr>
          <p:spPr bwMode="auto">
            <a:xfrm>
              <a:off x="5429250" y="290353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28" name="Line 166"/>
            <p:cNvSpPr>
              <a:spLocks noChangeShapeType="1"/>
            </p:cNvSpPr>
            <p:nvPr/>
          </p:nvSpPr>
          <p:spPr bwMode="auto">
            <a:xfrm>
              <a:off x="5435600" y="290353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29" name="Line 167"/>
            <p:cNvSpPr>
              <a:spLocks noChangeShapeType="1"/>
            </p:cNvSpPr>
            <p:nvPr/>
          </p:nvSpPr>
          <p:spPr bwMode="auto">
            <a:xfrm>
              <a:off x="5602288" y="3381375"/>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0" name="Line 168"/>
            <p:cNvSpPr>
              <a:spLocks noChangeShapeType="1"/>
            </p:cNvSpPr>
            <p:nvPr/>
          </p:nvSpPr>
          <p:spPr bwMode="auto">
            <a:xfrm>
              <a:off x="5611813" y="3381375"/>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1" name="Line 169"/>
            <p:cNvSpPr>
              <a:spLocks noChangeShapeType="1"/>
            </p:cNvSpPr>
            <p:nvPr/>
          </p:nvSpPr>
          <p:spPr bwMode="auto">
            <a:xfrm>
              <a:off x="5741988" y="37020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2" name="Line 170"/>
            <p:cNvSpPr>
              <a:spLocks noChangeShapeType="1"/>
            </p:cNvSpPr>
            <p:nvPr/>
          </p:nvSpPr>
          <p:spPr bwMode="auto">
            <a:xfrm>
              <a:off x="5745163" y="37020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3" name="Line 171"/>
            <p:cNvSpPr>
              <a:spLocks noChangeShapeType="1"/>
            </p:cNvSpPr>
            <p:nvPr/>
          </p:nvSpPr>
          <p:spPr bwMode="auto">
            <a:xfrm>
              <a:off x="6026150" y="4084638"/>
              <a:ext cx="0" cy="571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4" name="Line 172"/>
            <p:cNvSpPr>
              <a:spLocks noChangeShapeType="1"/>
            </p:cNvSpPr>
            <p:nvPr/>
          </p:nvSpPr>
          <p:spPr bwMode="auto">
            <a:xfrm>
              <a:off x="6032500" y="40814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5" name="Line 173"/>
            <p:cNvSpPr>
              <a:spLocks noChangeShapeType="1"/>
            </p:cNvSpPr>
            <p:nvPr/>
          </p:nvSpPr>
          <p:spPr bwMode="auto">
            <a:xfrm>
              <a:off x="6137275" y="4160838"/>
              <a:ext cx="0" cy="571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6" name="Line 174"/>
            <p:cNvSpPr>
              <a:spLocks noChangeShapeType="1"/>
            </p:cNvSpPr>
            <p:nvPr/>
          </p:nvSpPr>
          <p:spPr bwMode="auto">
            <a:xfrm>
              <a:off x="6140450" y="41576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7" name="Line 175"/>
            <p:cNvSpPr>
              <a:spLocks noChangeShapeType="1"/>
            </p:cNvSpPr>
            <p:nvPr/>
          </p:nvSpPr>
          <p:spPr bwMode="auto">
            <a:xfrm>
              <a:off x="6305550" y="439578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8" name="Line 176"/>
            <p:cNvSpPr>
              <a:spLocks noChangeShapeType="1"/>
            </p:cNvSpPr>
            <p:nvPr/>
          </p:nvSpPr>
          <p:spPr bwMode="auto">
            <a:xfrm>
              <a:off x="6311900" y="439578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9" name="Line 177"/>
            <p:cNvSpPr>
              <a:spLocks noChangeShapeType="1"/>
            </p:cNvSpPr>
            <p:nvPr/>
          </p:nvSpPr>
          <p:spPr bwMode="auto">
            <a:xfrm>
              <a:off x="6361113" y="4494213"/>
              <a:ext cx="0" cy="587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40" name="Line 178"/>
            <p:cNvSpPr>
              <a:spLocks noChangeShapeType="1"/>
            </p:cNvSpPr>
            <p:nvPr/>
          </p:nvSpPr>
          <p:spPr bwMode="auto">
            <a:xfrm>
              <a:off x="6367463" y="4491038"/>
              <a:ext cx="0" cy="571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41" name="Line 179"/>
            <p:cNvSpPr>
              <a:spLocks noChangeShapeType="1"/>
            </p:cNvSpPr>
            <p:nvPr/>
          </p:nvSpPr>
          <p:spPr bwMode="auto">
            <a:xfrm>
              <a:off x="6867525" y="47561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42" name="Line 180"/>
            <p:cNvSpPr>
              <a:spLocks noChangeShapeType="1"/>
            </p:cNvSpPr>
            <p:nvPr/>
          </p:nvSpPr>
          <p:spPr bwMode="auto">
            <a:xfrm>
              <a:off x="6873875" y="4756150"/>
              <a:ext cx="0" cy="571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43" name="Line 181"/>
            <p:cNvSpPr>
              <a:spLocks noChangeShapeType="1"/>
            </p:cNvSpPr>
            <p:nvPr/>
          </p:nvSpPr>
          <p:spPr bwMode="auto">
            <a:xfrm>
              <a:off x="5815013" y="38163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44" name="Line 182"/>
            <p:cNvSpPr>
              <a:spLocks noChangeShapeType="1"/>
            </p:cNvSpPr>
            <p:nvPr/>
          </p:nvSpPr>
          <p:spPr bwMode="auto">
            <a:xfrm>
              <a:off x="5834063" y="38163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grpSp>
      <p:sp>
        <p:nvSpPr>
          <p:cNvPr id="245" name="Freeform 183"/>
          <p:cNvSpPr>
            <a:spLocks/>
          </p:cNvSpPr>
          <p:nvPr/>
        </p:nvSpPr>
        <p:spPr bwMode="auto">
          <a:xfrm>
            <a:off x="5343127" y="1966715"/>
            <a:ext cx="1461914" cy="1852612"/>
          </a:xfrm>
          <a:custGeom>
            <a:avLst/>
            <a:gdLst>
              <a:gd name="T0" fmla="*/ 0 w 970"/>
              <a:gd name="T1" fmla="*/ 0 h 1167"/>
              <a:gd name="T2" fmla="*/ 68 w 970"/>
              <a:gd name="T3" fmla="*/ 0 h 1167"/>
              <a:gd name="T4" fmla="*/ 68 w 970"/>
              <a:gd name="T5" fmla="*/ 28 h 1167"/>
              <a:gd name="T6" fmla="*/ 84 w 970"/>
              <a:gd name="T7" fmla="*/ 28 h 1167"/>
              <a:gd name="T8" fmla="*/ 84 w 970"/>
              <a:gd name="T9" fmla="*/ 56 h 1167"/>
              <a:gd name="T10" fmla="*/ 100 w 970"/>
              <a:gd name="T11" fmla="*/ 56 h 1167"/>
              <a:gd name="T12" fmla="*/ 100 w 970"/>
              <a:gd name="T13" fmla="*/ 213 h 1167"/>
              <a:gd name="T14" fmla="*/ 135 w 970"/>
              <a:gd name="T15" fmla="*/ 213 h 1167"/>
              <a:gd name="T16" fmla="*/ 135 w 970"/>
              <a:gd name="T17" fmla="*/ 245 h 1167"/>
              <a:gd name="T18" fmla="*/ 139 w 970"/>
              <a:gd name="T19" fmla="*/ 245 h 1167"/>
              <a:gd name="T20" fmla="*/ 139 w 970"/>
              <a:gd name="T21" fmla="*/ 275 h 1167"/>
              <a:gd name="T22" fmla="*/ 153 w 970"/>
              <a:gd name="T23" fmla="*/ 275 h 1167"/>
              <a:gd name="T24" fmla="*/ 153 w 970"/>
              <a:gd name="T25" fmla="*/ 299 h 1167"/>
              <a:gd name="T26" fmla="*/ 189 w 970"/>
              <a:gd name="T27" fmla="*/ 299 h 1167"/>
              <a:gd name="T28" fmla="*/ 189 w 970"/>
              <a:gd name="T29" fmla="*/ 405 h 1167"/>
              <a:gd name="T30" fmla="*/ 193 w 970"/>
              <a:gd name="T31" fmla="*/ 405 h 1167"/>
              <a:gd name="T32" fmla="*/ 193 w 970"/>
              <a:gd name="T33" fmla="*/ 435 h 1167"/>
              <a:gd name="T34" fmla="*/ 207 w 970"/>
              <a:gd name="T35" fmla="*/ 435 h 1167"/>
              <a:gd name="T36" fmla="*/ 207 w 970"/>
              <a:gd name="T37" fmla="*/ 503 h 1167"/>
              <a:gd name="T38" fmla="*/ 297 w 970"/>
              <a:gd name="T39" fmla="*/ 503 h 1167"/>
              <a:gd name="T40" fmla="*/ 297 w 970"/>
              <a:gd name="T41" fmla="*/ 567 h 1167"/>
              <a:gd name="T42" fmla="*/ 319 w 970"/>
              <a:gd name="T43" fmla="*/ 567 h 1167"/>
              <a:gd name="T44" fmla="*/ 319 w 970"/>
              <a:gd name="T45" fmla="*/ 616 h 1167"/>
              <a:gd name="T46" fmla="*/ 319 w 970"/>
              <a:gd name="T47" fmla="*/ 622 h 1167"/>
              <a:gd name="T48" fmla="*/ 347 w 970"/>
              <a:gd name="T49" fmla="*/ 622 h 1167"/>
              <a:gd name="T50" fmla="*/ 347 w 970"/>
              <a:gd name="T51" fmla="*/ 664 h 1167"/>
              <a:gd name="T52" fmla="*/ 386 w 970"/>
              <a:gd name="T53" fmla="*/ 664 h 1167"/>
              <a:gd name="T54" fmla="*/ 386 w 970"/>
              <a:gd name="T55" fmla="*/ 704 h 1167"/>
              <a:gd name="T56" fmla="*/ 418 w 970"/>
              <a:gd name="T57" fmla="*/ 704 h 1167"/>
              <a:gd name="T58" fmla="*/ 418 w 970"/>
              <a:gd name="T59" fmla="*/ 744 h 1167"/>
              <a:gd name="T60" fmla="*/ 452 w 970"/>
              <a:gd name="T61" fmla="*/ 744 h 1167"/>
              <a:gd name="T62" fmla="*/ 452 w 970"/>
              <a:gd name="T63" fmla="*/ 794 h 1167"/>
              <a:gd name="T64" fmla="*/ 526 w 970"/>
              <a:gd name="T65" fmla="*/ 794 h 1167"/>
              <a:gd name="T66" fmla="*/ 526 w 970"/>
              <a:gd name="T67" fmla="*/ 844 h 1167"/>
              <a:gd name="T68" fmla="*/ 538 w 970"/>
              <a:gd name="T69" fmla="*/ 844 h 1167"/>
              <a:gd name="T70" fmla="*/ 538 w 970"/>
              <a:gd name="T71" fmla="*/ 892 h 1167"/>
              <a:gd name="T72" fmla="*/ 566 w 970"/>
              <a:gd name="T73" fmla="*/ 892 h 1167"/>
              <a:gd name="T74" fmla="*/ 566 w 970"/>
              <a:gd name="T75" fmla="*/ 944 h 1167"/>
              <a:gd name="T76" fmla="*/ 627 w 970"/>
              <a:gd name="T77" fmla="*/ 944 h 1167"/>
              <a:gd name="T78" fmla="*/ 627 w 970"/>
              <a:gd name="T79" fmla="*/ 1007 h 1167"/>
              <a:gd name="T80" fmla="*/ 751 w 970"/>
              <a:gd name="T81" fmla="*/ 1007 h 1167"/>
              <a:gd name="T82" fmla="*/ 751 w 970"/>
              <a:gd name="T83" fmla="*/ 1089 h 1167"/>
              <a:gd name="T84" fmla="*/ 855 w 970"/>
              <a:gd name="T85" fmla="*/ 1089 h 1167"/>
              <a:gd name="T86" fmla="*/ 855 w 970"/>
              <a:gd name="T87" fmla="*/ 1167 h 1167"/>
              <a:gd name="T88" fmla="*/ 970 w 970"/>
              <a:gd name="T89" fmla="*/ 1167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0" h="1167">
                <a:moveTo>
                  <a:pt x="0" y="0"/>
                </a:moveTo>
                <a:lnTo>
                  <a:pt x="68" y="0"/>
                </a:lnTo>
                <a:lnTo>
                  <a:pt x="68" y="28"/>
                </a:lnTo>
                <a:lnTo>
                  <a:pt x="84" y="28"/>
                </a:lnTo>
                <a:lnTo>
                  <a:pt x="84" y="56"/>
                </a:lnTo>
                <a:lnTo>
                  <a:pt x="100" y="56"/>
                </a:lnTo>
                <a:lnTo>
                  <a:pt x="100" y="213"/>
                </a:lnTo>
                <a:lnTo>
                  <a:pt x="135" y="213"/>
                </a:lnTo>
                <a:lnTo>
                  <a:pt x="135" y="245"/>
                </a:lnTo>
                <a:lnTo>
                  <a:pt x="139" y="245"/>
                </a:lnTo>
                <a:lnTo>
                  <a:pt x="139" y="275"/>
                </a:lnTo>
                <a:lnTo>
                  <a:pt x="153" y="275"/>
                </a:lnTo>
                <a:lnTo>
                  <a:pt x="153" y="299"/>
                </a:lnTo>
                <a:lnTo>
                  <a:pt x="189" y="299"/>
                </a:lnTo>
                <a:lnTo>
                  <a:pt x="189" y="405"/>
                </a:lnTo>
                <a:lnTo>
                  <a:pt x="193" y="405"/>
                </a:lnTo>
                <a:lnTo>
                  <a:pt x="193" y="435"/>
                </a:lnTo>
                <a:lnTo>
                  <a:pt x="207" y="435"/>
                </a:lnTo>
                <a:lnTo>
                  <a:pt x="207" y="503"/>
                </a:lnTo>
                <a:lnTo>
                  <a:pt x="297" y="503"/>
                </a:lnTo>
                <a:lnTo>
                  <a:pt x="297" y="567"/>
                </a:lnTo>
                <a:lnTo>
                  <a:pt x="319" y="567"/>
                </a:lnTo>
                <a:lnTo>
                  <a:pt x="319" y="616"/>
                </a:lnTo>
                <a:lnTo>
                  <a:pt x="319" y="622"/>
                </a:lnTo>
                <a:lnTo>
                  <a:pt x="347" y="622"/>
                </a:lnTo>
                <a:lnTo>
                  <a:pt x="347" y="664"/>
                </a:lnTo>
                <a:lnTo>
                  <a:pt x="386" y="664"/>
                </a:lnTo>
                <a:lnTo>
                  <a:pt x="386" y="704"/>
                </a:lnTo>
                <a:lnTo>
                  <a:pt x="418" y="704"/>
                </a:lnTo>
                <a:lnTo>
                  <a:pt x="418" y="744"/>
                </a:lnTo>
                <a:lnTo>
                  <a:pt x="452" y="744"/>
                </a:lnTo>
                <a:lnTo>
                  <a:pt x="452" y="794"/>
                </a:lnTo>
                <a:lnTo>
                  <a:pt x="526" y="794"/>
                </a:lnTo>
                <a:lnTo>
                  <a:pt x="526" y="844"/>
                </a:lnTo>
                <a:lnTo>
                  <a:pt x="538" y="844"/>
                </a:lnTo>
                <a:lnTo>
                  <a:pt x="538" y="892"/>
                </a:lnTo>
                <a:lnTo>
                  <a:pt x="566" y="892"/>
                </a:lnTo>
                <a:lnTo>
                  <a:pt x="566" y="944"/>
                </a:lnTo>
                <a:lnTo>
                  <a:pt x="627" y="944"/>
                </a:lnTo>
                <a:lnTo>
                  <a:pt x="627" y="1007"/>
                </a:lnTo>
                <a:lnTo>
                  <a:pt x="751" y="1007"/>
                </a:lnTo>
                <a:lnTo>
                  <a:pt x="751" y="1089"/>
                </a:lnTo>
                <a:lnTo>
                  <a:pt x="855" y="1089"/>
                </a:lnTo>
                <a:lnTo>
                  <a:pt x="855" y="1167"/>
                </a:lnTo>
                <a:lnTo>
                  <a:pt x="970" y="1167"/>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46" name="TextBox 245"/>
          <p:cNvSpPr txBox="1"/>
          <p:nvPr/>
        </p:nvSpPr>
        <p:spPr>
          <a:xfrm>
            <a:off x="920919" y="2872475"/>
            <a:ext cx="169919" cy="184666"/>
          </a:xfrm>
          <a:prstGeom prst="rect">
            <a:avLst/>
          </a:prstGeom>
          <a:noFill/>
        </p:spPr>
        <p:txBody>
          <a:bodyPr wrap="none" lIns="0" tIns="0" rIns="0" bIns="0" rtlCol="0">
            <a:spAutoFit/>
          </a:bodyPr>
          <a:lstStyle/>
          <a:p>
            <a:pPr algn="r"/>
            <a:r>
              <a:rPr lang="en-US" sz="1200" dirty="0">
                <a:solidFill>
                  <a:srgbClr val="4D4D4D"/>
                </a:solidFill>
              </a:rPr>
              <a:t>50</a:t>
            </a:r>
            <a:endParaRPr lang="en-GB" sz="1200" dirty="0">
              <a:solidFill>
                <a:srgbClr val="4D4D4D"/>
              </a:solidFill>
            </a:endParaRPr>
          </a:p>
        </p:txBody>
      </p:sp>
      <p:grpSp>
        <p:nvGrpSpPr>
          <p:cNvPr id="247" name="Group 246"/>
          <p:cNvGrpSpPr/>
          <p:nvPr/>
        </p:nvGrpSpPr>
        <p:grpSpPr>
          <a:xfrm>
            <a:off x="1116036" y="1962755"/>
            <a:ext cx="72008" cy="1985446"/>
            <a:chOff x="777950" y="2104901"/>
            <a:chExt cx="72008" cy="1985446"/>
          </a:xfrm>
        </p:grpSpPr>
        <p:cxnSp>
          <p:nvCxnSpPr>
            <p:cNvPr id="248" name="Straight Connector 247"/>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77950" y="310643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1" name="Freeform 250"/>
          <p:cNvSpPr/>
          <p:nvPr/>
        </p:nvSpPr>
        <p:spPr>
          <a:xfrm>
            <a:off x="1194444" y="1953634"/>
            <a:ext cx="3386979"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GB">
              <a:solidFill>
                <a:srgbClr val="4D4D4D"/>
              </a:solidFill>
            </a:endParaRPr>
          </a:p>
        </p:txBody>
      </p:sp>
      <p:grpSp>
        <p:nvGrpSpPr>
          <p:cNvPr id="252" name="Group 251"/>
          <p:cNvGrpSpPr/>
          <p:nvPr/>
        </p:nvGrpSpPr>
        <p:grpSpPr>
          <a:xfrm>
            <a:off x="5267457" y="1962422"/>
            <a:ext cx="72008" cy="1985446"/>
            <a:chOff x="777950" y="2104901"/>
            <a:chExt cx="72008" cy="1985446"/>
          </a:xfrm>
        </p:grpSpPr>
        <p:cxnSp>
          <p:nvCxnSpPr>
            <p:cNvPr id="253" name="Straight Connector 252"/>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777950" y="310643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6" name="AutoShape 162"/>
          <p:cNvSpPr>
            <a:spLocks noChangeAspect="1" noChangeArrowheads="1" noTextEdit="1"/>
          </p:cNvSpPr>
          <p:nvPr/>
        </p:nvSpPr>
        <p:spPr bwMode="auto">
          <a:xfrm>
            <a:off x="5340113" y="1912740"/>
            <a:ext cx="1470957"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val="2640667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3506: Association of primary (1°) site and molecular features with progression-free survival (PFS) and overall survival (OS) of metastatic colorectal cancer (</a:t>
            </a:r>
            <a:r>
              <a:rPr lang="en-GB" dirty="0" err="1"/>
              <a:t>mCRC</a:t>
            </a:r>
            <a:r>
              <a:rPr lang="en-GB" dirty="0"/>
              <a:t>) after anti-epidermal growth factor receptor (αEGFR) therapy – Lee MS, et al</a:t>
            </a:r>
          </a:p>
        </p:txBody>
      </p:sp>
      <p:sp>
        <p:nvSpPr>
          <p:cNvPr id="3" name="Content Placeholder 2"/>
          <p:cNvSpPr>
            <a:spLocks noGrp="1"/>
          </p:cNvSpPr>
          <p:nvPr>
            <p:ph idx="1"/>
          </p:nvPr>
        </p:nvSpPr>
        <p:spPr/>
        <p:txBody>
          <a:bodyPr/>
          <a:lstStyle/>
          <a:p>
            <a:pPr marL="0" indent="0">
              <a:buNone/>
            </a:pPr>
            <a:r>
              <a:rPr lang="en-GB" b="1" dirty="0" smtClean="0"/>
              <a:t>Key results (conclusions)</a:t>
            </a:r>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b="1" dirty="0" smtClean="0"/>
              <a:t>Conclusions</a:t>
            </a:r>
          </a:p>
          <a:p>
            <a:pPr>
              <a:buClrTx/>
            </a:pPr>
            <a:r>
              <a:rPr lang="en-GB" b="1" dirty="0" smtClean="0"/>
              <a:t>In </a:t>
            </a:r>
            <a:r>
              <a:rPr lang="en-GB" b="1" dirty="0"/>
              <a:t>patients with </a:t>
            </a:r>
            <a:r>
              <a:rPr lang="en-GB" b="1" dirty="0" err="1" smtClean="0"/>
              <a:t>mCRC</a:t>
            </a:r>
            <a:r>
              <a:rPr lang="en-GB" b="1" dirty="0" smtClean="0"/>
              <a:t>, </a:t>
            </a:r>
            <a:r>
              <a:rPr lang="en-GB" b="1" dirty="0"/>
              <a:t>right-sided 1° tumours </a:t>
            </a:r>
            <a:r>
              <a:rPr lang="en-GB" b="1" dirty="0" smtClean="0"/>
              <a:t>are associated </a:t>
            </a:r>
            <a:r>
              <a:rPr lang="en-GB" b="1" dirty="0"/>
              <a:t>with inferior OS </a:t>
            </a:r>
            <a:r>
              <a:rPr lang="en-GB" b="1" dirty="0" smtClean="0"/>
              <a:t>+ </a:t>
            </a:r>
            <a:r>
              <a:rPr lang="en-GB" b="1" dirty="0"/>
              <a:t>PFS after anti-EGFR therapy</a:t>
            </a:r>
          </a:p>
          <a:p>
            <a:pPr>
              <a:buClrTx/>
            </a:pPr>
            <a:r>
              <a:rPr lang="en-GB" b="1" dirty="0" smtClean="0"/>
              <a:t>Molecular </a:t>
            </a:r>
            <a:r>
              <a:rPr lang="en-GB" b="1" dirty="0"/>
              <a:t>analyses suggest that </a:t>
            </a:r>
            <a:r>
              <a:rPr lang="en-GB" b="1" dirty="0" smtClean="0"/>
              <a:t>these tumours are impacted by BRAF, </a:t>
            </a:r>
            <a:r>
              <a:rPr lang="en-GB" b="1" dirty="0" err="1" smtClean="0"/>
              <a:t>hypermethylation</a:t>
            </a:r>
            <a:r>
              <a:rPr lang="en-GB" b="1" dirty="0" smtClean="0"/>
              <a:t> and distinct gene expression patterns</a:t>
            </a:r>
          </a:p>
          <a:p>
            <a:pPr>
              <a:buClrTx/>
            </a:pPr>
            <a:r>
              <a:rPr lang="en-GB" b="1" dirty="0" smtClean="0"/>
              <a:t>The underlying biology may explain the effect of right-sided tumours on EGFR outcomes</a:t>
            </a:r>
            <a:endParaRPr lang="en-GB" b="1"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CMS</a:t>
            </a:r>
            <a:r>
              <a:rPr lang="en-GB" dirty="0"/>
              <a:t>, consensus molecular </a:t>
            </a:r>
            <a:r>
              <a:rPr lang="en-GB" dirty="0" smtClean="0"/>
              <a:t>subtype.</a:t>
            </a:r>
            <a:endParaRPr lang="en-GB" dirty="0"/>
          </a:p>
        </p:txBody>
      </p:sp>
      <p:sp>
        <p:nvSpPr>
          <p:cNvPr id="5" name="Text Placeholder 4"/>
          <p:cNvSpPr>
            <a:spLocks noGrp="1"/>
          </p:cNvSpPr>
          <p:nvPr>
            <p:ph type="body" sz="quarter" idx="11"/>
          </p:nvPr>
        </p:nvSpPr>
        <p:spPr/>
        <p:txBody>
          <a:bodyPr/>
          <a:lstStyle/>
          <a:p>
            <a:r>
              <a:rPr lang="en-GB" dirty="0" smtClean="0"/>
              <a:t> Lee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3506</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199422242"/>
              </p:ext>
            </p:extLst>
          </p:nvPr>
        </p:nvGraphicFramePr>
        <p:xfrm>
          <a:off x="369888" y="1676400"/>
          <a:ext cx="8207187" cy="1524000"/>
        </p:xfrm>
        <a:graphic>
          <a:graphicData uri="http://schemas.openxmlformats.org/drawingml/2006/table">
            <a:tbl>
              <a:tblPr firstRow="1" bandRow="1">
                <a:tableStyleId>{69012ECD-51FC-41F1-AA8D-1B2483CD663E}</a:tableStyleId>
              </a:tblPr>
              <a:tblGrid>
                <a:gridCol w="2735729"/>
                <a:gridCol w="2735729"/>
                <a:gridCol w="2735729"/>
              </a:tblGrid>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CRC subtype, n (%)</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Right (n=68)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Left (n=61)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CMS 1 (immune)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CMS 2 (canonical)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37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CMS 3 (metabolic)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CMS 4 (mesenchymal)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8445943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en-GB" b="1" kern="1200" dirty="0">
                <a:latin typeface="Arial" charset="0"/>
                <a:cs typeface="Arial" charset="0"/>
              </a:rPr>
              <a:t>Study objective</a:t>
            </a:r>
            <a:r>
              <a:rPr lang="en-GB" kern="1200" dirty="0">
                <a:latin typeface="Arial" charset="0"/>
                <a:cs typeface="Arial" charset="0"/>
              </a:rPr>
              <a:t> </a:t>
            </a:r>
          </a:p>
          <a:p>
            <a:r>
              <a:rPr lang="en-GB" dirty="0" smtClean="0"/>
              <a:t>To </a:t>
            </a:r>
            <a:r>
              <a:rPr lang="en-GB" dirty="0"/>
              <a:t>examine the potential clinical implications of </a:t>
            </a:r>
            <a:r>
              <a:rPr lang="en-GB" dirty="0" smtClean="0"/>
              <a:t>driver </a:t>
            </a:r>
            <a:r>
              <a:rPr lang="en-US" dirty="0" smtClean="0"/>
              <a:t>mutations </a:t>
            </a:r>
            <a:r>
              <a:rPr lang="en-GB" dirty="0" smtClean="0"/>
              <a:t>in </a:t>
            </a:r>
            <a:r>
              <a:rPr lang="en-GB" dirty="0"/>
              <a:t>unpaired </a:t>
            </a:r>
            <a:r>
              <a:rPr lang="en-GB" dirty="0" smtClean="0"/>
              <a:t>tumour samples from patients with primary vs </a:t>
            </a:r>
            <a:r>
              <a:rPr lang="en-GB" dirty="0"/>
              <a:t>metastatic </a:t>
            </a:r>
            <a:r>
              <a:rPr lang="en-GB" dirty="0" smtClean="0"/>
              <a:t>CRC</a:t>
            </a:r>
          </a:p>
          <a:p>
            <a:endParaRPr lang="en-GB" dirty="0"/>
          </a:p>
          <a:p>
            <a:pPr marL="0" indent="0">
              <a:buNone/>
            </a:pPr>
            <a:r>
              <a:rPr lang="en-GB" b="1" dirty="0" smtClean="0"/>
              <a:t>Study design</a:t>
            </a:r>
          </a:p>
          <a:p>
            <a:endParaRPr lang="en-GB" dirty="0" smtClean="0"/>
          </a:p>
          <a:p>
            <a:endParaRPr lang="en-GB" dirty="0"/>
          </a:p>
          <a:p>
            <a:endParaRPr lang="en-GB" dirty="0" smtClean="0"/>
          </a:p>
          <a:p>
            <a:endParaRPr lang="en-GB" dirty="0"/>
          </a:p>
          <a:p>
            <a:endParaRPr lang="en-GB" dirty="0" smtClean="0"/>
          </a:p>
          <a:p>
            <a:endParaRPr lang="en-GB" dirty="0"/>
          </a:p>
          <a:p>
            <a:r>
              <a:rPr lang="en-GB" dirty="0" smtClean="0"/>
              <a:t>The prognostic and predictive values </a:t>
            </a:r>
            <a:r>
              <a:rPr lang="en-GB" dirty="0"/>
              <a:t>of mutant allele </a:t>
            </a:r>
            <a:r>
              <a:rPr lang="en-GB" dirty="0" smtClean="0"/>
              <a:t>fractions (MAFs)* was determined for unpaired primary </a:t>
            </a:r>
            <a:r>
              <a:rPr lang="en-GB" dirty="0"/>
              <a:t>vs metastatic CRC</a:t>
            </a:r>
          </a:p>
          <a:p>
            <a:endParaRPr lang="en-GB" dirty="0" smtClean="0"/>
          </a:p>
        </p:txBody>
      </p:sp>
      <p:sp>
        <p:nvSpPr>
          <p:cNvPr id="5122" name="Rectangle 2"/>
          <p:cNvSpPr>
            <a:spLocks noGrp="1" noChangeArrowheads="1"/>
          </p:cNvSpPr>
          <p:nvPr>
            <p:ph type="title"/>
          </p:nvPr>
        </p:nvSpPr>
        <p:spPr/>
        <p:txBody>
          <a:bodyPr/>
          <a:lstStyle/>
          <a:p>
            <a:pPr>
              <a:lnSpc>
                <a:spcPts val="2100"/>
              </a:lnSpc>
            </a:pPr>
            <a:r>
              <a:rPr lang="en-GB" dirty="0" smtClean="0"/>
              <a:t>3509</a:t>
            </a:r>
            <a:r>
              <a:rPr lang="en-GB" dirty="0"/>
              <a:t>: </a:t>
            </a:r>
            <a:r>
              <a:rPr lang="en-GB" dirty="0" err="1"/>
              <a:t>Clonality</a:t>
            </a:r>
            <a:r>
              <a:rPr lang="en-GB" dirty="0"/>
              <a:t> patterns of driver mutations (</a:t>
            </a:r>
            <a:r>
              <a:rPr lang="en-GB" dirty="0" err="1"/>
              <a:t>mut</a:t>
            </a:r>
            <a:r>
              <a:rPr lang="en-GB" dirty="0"/>
              <a:t>) to reveal spatial-temporal genomic heterogeneity in colorectal cancer (</a:t>
            </a:r>
            <a:r>
              <a:rPr lang="en-GB" dirty="0" smtClean="0"/>
              <a:t>CRC) </a:t>
            </a:r>
            <a:br>
              <a:rPr lang="en-GB" dirty="0" smtClean="0"/>
            </a:br>
            <a:r>
              <a:rPr lang="en-GB" dirty="0" smtClean="0"/>
              <a:t>– </a:t>
            </a:r>
            <a:r>
              <a:rPr lang="en-GB" dirty="0" err="1" smtClean="0"/>
              <a:t>Dienstmann</a:t>
            </a:r>
            <a:r>
              <a:rPr lang="en-GB" dirty="0" smtClean="0"/>
              <a:t> R, et al</a:t>
            </a:r>
            <a:endParaRPr lang="en-GB" dirty="0"/>
          </a:p>
        </p:txBody>
      </p:sp>
      <p:sp>
        <p:nvSpPr>
          <p:cNvPr id="14" name="Text Placeholder 13"/>
          <p:cNvSpPr>
            <a:spLocks noGrp="1"/>
          </p:cNvSpPr>
          <p:nvPr>
            <p:ph type="body" sz="quarter" idx="10"/>
          </p:nvPr>
        </p:nvSpPr>
        <p:spPr/>
        <p:txBody>
          <a:bodyPr/>
          <a:lstStyle/>
          <a:p>
            <a:r>
              <a:rPr lang="en-GB" dirty="0" smtClean="0"/>
              <a:t>*Defined </a:t>
            </a:r>
            <a:r>
              <a:rPr lang="en-GB" dirty="0"/>
              <a:t>as the number of mutant reads divided by the total number of read at the specific genomic position of </a:t>
            </a:r>
            <a:r>
              <a:rPr lang="en-GB" dirty="0" smtClean="0"/>
              <a:t>interest.</a:t>
            </a:r>
            <a:endParaRPr lang="en-GB" dirty="0"/>
          </a:p>
        </p:txBody>
      </p:sp>
      <p:sp>
        <p:nvSpPr>
          <p:cNvPr id="15" name="Text Placeholder 14"/>
          <p:cNvSpPr>
            <a:spLocks noGrp="1"/>
          </p:cNvSpPr>
          <p:nvPr>
            <p:ph type="body" sz="quarter" idx="11"/>
          </p:nvPr>
        </p:nvSpPr>
        <p:spPr/>
        <p:txBody>
          <a:bodyPr/>
          <a:lstStyle/>
          <a:p>
            <a:r>
              <a:rPr lang="en-GB" dirty="0" err="1"/>
              <a:t>Dienstmann</a:t>
            </a:r>
            <a:r>
              <a:rPr lang="en-GB" dirty="0"/>
              <a:t> et </a:t>
            </a:r>
            <a:r>
              <a:rPr lang="en-GB" dirty="0" smtClean="0"/>
              <a:t>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3509</a:t>
            </a:r>
            <a:endParaRPr lang="en-GB" dirty="0"/>
          </a:p>
        </p:txBody>
      </p:sp>
      <p:sp>
        <p:nvSpPr>
          <p:cNvPr id="16" name="AutoShape 9"/>
          <p:cNvSpPr>
            <a:spLocks noChangeArrowheads="1"/>
          </p:cNvSpPr>
          <p:nvPr/>
        </p:nvSpPr>
        <p:spPr bwMode="auto">
          <a:xfrm>
            <a:off x="365124" y="2852936"/>
            <a:ext cx="3319690" cy="12808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en-US" altLang="zh-CN" dirty="0" smtClean="0">
                <a:solidFill>
                  <a:srgbClr val="FFFFFF"/>
                </a:solidFill>
                <a:latin typeface="Arial"/>
                <a:ea typeface="SimSun" pitchFamily="2" charset="-122"/>
                <a:cs typeface="Arial"/>
              </a:rPr>
              <a:t>CRC </a:t>
            </a:r>
            <a:r>
              <a:rPr lang="en-US" altLang="zh-CN" dirty="0">
                <a:solidFill>
                  <a:srgbClr val="FFFFFF"/>
                </a:solidFill>
                <a:latin typeface="Arial"/>
                <a:ea typeface="SimSun" pitchFamily="2" charset="-122"/>
                <a:cs typeface="Arial"/>
              </a:rPr>
              <a:t>samples with target sequencing + mutation </a:t>
            </a:r>
            <a:r>
              <a:rPr lang="en-US" altLang="zh-CN" dirty="0" smtClean="0">
                <a:solidFill>
                  <a:srgbClr val="FFFFFF"/>
                </a:solidFill>
                <a:latin typeface="Arial"/>
                <a:ea typeface="SimSun" pitchFamily="2" charset="-122"/>
                <a:cs typeface="Arial"/>
              </a:rPr>
              <a:t>quantification/</a:t>
            </a:r>
            <a:r>
              <a:rPr lang="en-US" altLang="zh-CN" dirty="0" err="1" smtClean="0">
                <a:solidFill>
                  <a:srgbClr val="FFFFFF"/>
                </a:solidFill>
                <a:latin typeface="Arial"/>
                <a:ea typeface="SimSun" pitchFamily="2" charset="-122"/>
                <a:cs typeface="Arial"/>
              </a:rPr>
              <a:t>tumour</a:t>
            </a:r>
            <a:r>
              <a:rPr lang="en-US" altLang="zh-CN" dirty="0" smtClean="0">
                <a:solidFill>
                  <a:srgbClr val="FFFFFF"/>
                </a:solidFill>
                <a:latin typeface="Arial"/>
                <a:ea typeface="SimSun" pitchFamily="2" charset="-122"/>
                <a:cs typeface="Arial"/>
              </a:rPr>
              <a:t> purity</a:t>
            </a:r>
          </a:p>
          <a:p>
            <a:pPr algn="ctr" defTabSz="892175" eaLnBrk="0" hangingPunct="0">
              <a:spcAft>
                <a:spcPct val="30000"/>
              </a:spcAft>
            </a:pPr>
            <a:r>
              <a:rPr lang="en-US" altLang="zh-CN" dirty="0" smtClean="0">
                <a:solidFill>
                  <a:srgbClr val="FFFFFF"/>
                </a:solidFill>
                <a:latin typeface="Arial"/>
                <a:ea typeface="SimSun" pitchFamily="2" charset="-122"/>
                <a:cs typeface="Arial"/>
              </a:rPr>
              <a:t>(n=775)  </a:t>
            </a:r>
            <a:endParaRPr lang="en-US" altLang="zh-CN" dirty="0">
              <a:solidFill>
                <a:srgbClr val="FFFFFF"/>
              </a:solidFill>
              <a:latin typeface="Arial"/>
              <a:ea typeface="SimSun" pitchFamily="2" charset="-122"/>
              <a:cs typeface="Arial"/>
            </a:endParaRPr>
          </a:p>
        </p:txBody>
      </p:sp>
      <p:cxnSp>
        <p:nvCxnSpPr>
          <p:cNvPr id="23" name="AutoShape 19"/>
          <p:cNvCxnSpPr>
            <a:cxnSpLocks noChangeShapeType="1"/>
          </p:cNvCxnSpPr>
          <p:nvPr/>
        </p:nvCxnSpPr>
        <p:spPr bwMode="auto">
          <a:xfrm>
            <a:off x="3682742" y="3488509"/>
            <a:ext cx="720000" cy="0"/>
          </a:xfrm>
          <a:prstGeom prst="straightConnector1">
            <a:avLst/>
          </a:prstGeom>
          <a:noFill/>
          <a:ln w="57150">
            <a:solidFill>
              <a:schemeClr val="bg2">
                <a:lumMod val="60000"/>
                <a:lumOff val="40000"/>
              </a:schemeClr>
            </a:solidFill>
            <a:round/>
            <a:headEnd/>
            <a:tailEnd type="triangle" w="med" len="med"/>
          </a:ln>
        </p:spPr>
      </p:cxnSp>
      <p:cxnSp>
        <p:nvCxnSpPr>
          <p:cNvPr id="24" name="AutoShape 21"/>
          <p:cNvCxnSpPr>
            <a:cxnSpLocks noChangeShapeType="1"/>
          </p:cNvCxnSpPr>
          <p:nvPr/>
        </p:nvCxnSpPr>
        <p:spPr bwMode="auto">
          <a:xfrm>
            <a:off x="6477000" y="3488509"/>
            <a:ext cx="720000" cy="1"/>
          </a:xfrm>
          <a:prstGeom prst="straightConnector1">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7210697" y="2895600"/>
            <a:ext cx="1857103" cy="1210492"/>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latin typeface="Arial"/>
                <a:ea typeface="SimSun" pitchFamily="2" charset="-122"/>
                <a:cs typeface="Arial"/>
              </a:rPr>
              <a:t>Patients </a:t>
            </a:r>
            <a:r>
              <a:rPr lang="en-GB" altLang="zh-CN" dirty="0">
                <a:solidFill>
                  <a:srgbClr val="FFFFFF"/>
                </a:solidFill>
                <a:latin typeface="Arial"/>
                <a:ea typeface="SimSun" pitchFamily="2" charset="-122"/>
                <a:cs typeface="Arial"/>
              </a:rPr>
              <a:t>treated with anti-BRAF therapy </a:t>
            </a:r>
            <a:endParaRPr lang="en-GB" altLang="zh-CN" dirty="0" smtClean="0">
              <a:solidFill>
                <a:srgbClr val="FFFFFF"/>
              </a:solidFill>
              <a:latin typeface="Arial"/>
              <a:ea typeface="SimSun" pitchFamily="2" charset="-122"/>
              <a:cs typeface="Arial"/>
            </a:endParaRPr>
          </a:p>
          <a:p>
            <a:pPr algn="ctr" defTabSz="892175" eaLnBrk="0" hangingPunct="0"/>
            <a:r>
              <a:rPr lang="en-GB" altLang="zh-CN" dirty="0" smtClean="0">
                <a:solidFill>
                  <a:srgbClr val="FFFFFF"/>
                </a:solidFill>
                <a:latin typeface="Arial"/>
                <a:ea typeface="SimSun" pitchFamily="2" charset="-122"/>
                <a:cs typeface="Arial"/>
              </a:rPr>
              <a:t>(n=20)</a:t>
            </a:r>
            <a:endParaRPr lang="en-GB" altLang="zh-CN" dirty="0">
              <a:solidFill>
                <a:srgbClr val="FFFFFF"/>
              </a:solidFill>
              <a:latin typeface="Arial"/>
              <a:ea typeface="SimSun" pitchFamily="2" charset="-122"/>
              <a:cs typeface="Arial"/>
            </a:endParaRPr>
          </a:p>
        </p:txBody>
      </p:sp>
      <p:sp>
        <p:nvSpPr>
          <p:cNvPr id="26" name="AutoShape 12"/>
          <p:cNvSpPr>
            <a:spLocks noChangeArrowheads="1"/>
          </p:cNvSpPr>
          <p:nvPr/>
        </p:nvSpPr>
        <p:spPr bwMode="auto">
          <a:xfrm>
            <a:off x="4395655" y="2904309"/>
            <a:ext cx="2081345"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latin typeface="Arial"/>
                <a:ea typeface="SimSun" pitchFamily="2" charset="-122"/>
                <a:cs typeface="Arial"/>
              </a:rPr>
              <a:t>Patients </a:t>
            </a:r>
            <a:r>
              <a:rPr lang="en-GB" altLang="zh-CN" dirty="0">
                <a:solidFill>
                  <a:srgbClr val="FFFFFF"/>
                </a:solidFill>
                <a:latin typeface="Arial"/>
                <a:ea typeface="SimSun" pitchFamily="2" charset="-122"/>
                <a:cs typeface="Arial"/>
              </a:rPr>
              <a:t>with survival </a:t>
            </a:r>
            <a:r>
              <a:rPr lang="en-GB" altLang="zh-CN" dirty="0" smtClean="0">
                <a:solidFill>
                  <a:srgbClr val="FFFFFF"/>
                </a:solidFill>
                <a:latin typeface="Arial"/>
                <a:ea typeface="SimSun" pitchFamily="2" charset="-122"/>
                <a:cs typeface="Arial"/>
              </a:rPr>
              <a:t>annotation (n=631)</a:t>
            </a:r>
            <a:endParaRPr lang="en-GB" altLang="zh-CN" dirty="0">
              <a:solidFill>
                <a:srgbClr val="FFFFFF"/>
              </a:solidFill>
              <a:latin typeface="Arial"/>
              <a:ea typeface="SimSun" pitchFamily="2" charset="-122"/>
              <a:cs typeface="Arial"/>
            </a:endParaRPr>
          </a:p>
        </p:txBody>
      </p:sp>
    </p:spTree>
    <p:custDataLst>
      <p:tags r:id="rId1"/>
    </p:custDataLst>
    <p:extLst>
      <p:ext uri="{BB962C8B-B14F-4D97-AF65-F5344CB8AC3E}">
        <p14:creationId xmlns:p14="http://schemas.microsoft.com/office/powerpoint/2010/main" val="10757974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5"/>
          <p:cNvSpPr>
            <a:spLocks noGrp="1"/>
          </p:cNvSpPr>
          <p:nvPr>
            <p:ph idx="1"/>
          </p:nvPr>
        </p:nvSpPr>
        <p:spPr>
          <a:xfrm>
            <a:off x="365124" y="1254035"/>
            <a:ext cx="8413751" cy="4746172"/>
          </a:xfrm>
        </p:spPr>
        <p:txBody>
          <a:bodyPr/>
          <a:lstStyle/>
          <a:p>
            <a:pPr marL="0" indent="0">
              <a:buNone/>
            </a:pPr>
            <a:r>
              <a:rPr lang="en-GB" b="1" dirty="0" smtClean="0"/>
              <a:t>Key results</a:t>
            </a:r>
          </a:p>
          <a:p>
            <a:endParaRPr lang="en-GB" dirty="0" smtClean="0"/>
          </a:p>
        </p:txBody>
      </p:sp>
      <p:sp>
        <p:nvSpPr>
          <p:cNvPr id="8" name="Rectangle 2"/>
          <p:cNvSpPr>
            <a:spLocks noGrp="1" noChangeArrowheads="1"/>
          </p:cNvSpPr>
          <p:nvPr>
            <p:ph type="title"/>
          </p:nvPr>
        </p:nvSpPr>
        <p:spPr>
          <a:xfrm>
            <a:off x="365124" y="179614"/>
            <a:ext cx="8238945" cy="807720"/>
          </a:xfrm>
        </p:spPr>
        <p:txBody>
          <a:bodyPr/>
          <a:lstStyle/>
          <a:p>
            <a:pPr>
              <a:lnSpc>
                <a:spcPts val="2100"/>
              </a:lnSpc>
            </a:pPr>
            <a:r>
              <a:rPr lang="en-GB" dirty="0" smtClean="0"/>
              <a:t>3509</a:t>
            </a:r>
            <a:r>
              <a:rPr lang="en-GB" dirty="0"/>
              <a:t>: </a:t>
            </a:r>
            <a:r>
              <a:rPr lang="en-GB" dirty="0" err="1"/>
              <a:t>Clonality</a:t>
            </a:r>
            <a:r>
              <a:rPr lang="en-GB" dirty="0"/>
              <a:t> patterns of driver mutations (</a:t>
            </a:r>
            <a:r>
              <a:rPr lang="en-GB" dirty="0" err="1"/>
              <a:t>mut</a:t>
            </a:r>
            <a:r>
              <a:rPr lang="en-GB" dirty="0"/>
              <a:t>) to reveal spatial-temporal genomic heterogeneity in colorectal cancer (</a:t>
            </a:r>
            <a:r>
              <a:rPr lang="en-GB" dirty="0" smtClean="0"/>
              <a:t>CRC) </a:t>
            </a:r>
            <a:br>
              <a:rPr lang="en-GB" dirty="0" smtClean="0"/>
            </a:br>
            <a:r>
              <a:rPr lang="en-GB" dirty="0" smtClean="0"/>
              <a:t>– </a:t>
            </a:r>
            <a:r>
              <a:rPr lang="en-GB" dirty="0" err="1" smtClean="0"/>
              <a:t>Dienstmann</a:t>
            </a:r>
            <a:r>
              <a:rPr lang="en-GB" dirty="0" smtClean="0"/>
              <a:t> R, et al</a:t>
            </a:r>
            <a:endParaRPr lang="en-GB" dirty="0"/>
          </a:p>
        </p:txBody>
      </p:sp>
      <p:sp>
        <p:nvSpPr>
          <p:cNvPr id="10" name="Text Placeholder 14"/>
          <p:cNvSpPr>
            <a:spLocks noGrp="1"/>
          </p:cNvSpPr>
          <p:nvPr>
            <p:ph type="body" sz="quarter" idx="11"/>
          </p:nvPr>
        </p:nvSpPr>
        <p:spPr>
          <a:xfrm>
            <a:off x="4648200" y="6096000"/>
            <a:ext cx="4130675" cy="487363"/>
          </a:xfrm>
        </p:spPr>
        <p:txBody>
          <a:bodyPr/>
          <a:lstStyle/>
          <a:p>
            <a:r>
              <a:rPr lang="en-GB" dirty="0" err="1"/>
              <a:t>Dienstmann</a:t>
            </a:r>
            <a:r>
              <a:rPr lang="en-GB" dirty="0"/>
              <a:t> et </a:t>
            </a:r>
            <a:r>
              <a:rPr lang="en-GB" dirty="0" smtClean="0"/>
              <a:t>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3509</a:t>
            </a:r>
            <a:endParaRPr lang="en-GB" dirty="0"/>
          </a:p>
        </p:txBody>
      </p:sp>
      <p:cxnSp>
        <p:nvCxnSpPr>
          <p:cNvPr id="12" name="Straight Connector 11"/>
          <p:cNvCxnSpPr/>
          <p:nvPr/>
        </p:nvCxnSpPr>
        <p:spPr>
          <a:xfrm>
            <a:off x="1283442" y="3307542"/>
            <a:ext cx="4274396" cy="0"/>
          </a:xfrm>
          <a:prstGeom prst="line">
            <a:avLst/>
          </a:prstGeom>
          <a:noFill/>
          <a:ln w="19050">
            <a:solidFill>
              <a:schemeClr val="bg2"/>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13" name="TextBox 12"/>
          <p:cNvSpPr txBox="1"/>
          <p:nvPr/>
        </p:nvSpPr>
        <p:spPr>
          <a:xfrm>
            <a:off x="2468882" y="1340768"/>
            <a:ext cx="4206237" cy="338554"/>
          </a:xfrm>
          <a:prstGeom prst="rect">
            <a:avLst/>
          </a:prstGeom>
          <a:noFill/>
        </p:spPr>
        <p:txBody>
          <a:bodyPr wrap="square" rtlCol="0">
            <a:spAutoFit/>
          </a:bodyPr>
          <a:lstStyle/>
          <a:p>
            <a:pPr algn="ctr"/>
            <a:r>
              <a:rPr lang="en-GB" sz="1600" b="1" dirty="0" smtClean="0">
                <a:solidFill>
                  <a:srgbClr val="4D4D4D"/>
                </a:solidFill>
                <a:latin typeface="Arial"/>
                <a:cs typeface="Arial"/>
              </a:rPr>
              <a:t>Event-free survival (</a:t>
            </a:r>
            <a:r>
              <a:rPr lang="en-GB" sz="1600" b="1" dirty="0">
                <a:solidFill>
                  <a:srgbClr val="4D4D4D"/>
                </a:solidFill>
                <a:latin typeface="Arial"/>
                <a:cs typeface="Arial"/>
              </a:rPr>
              <a:t>n=631)</a:t>
            </a:r>
          </a:p>
        </p:txBody>
      </p:sp>
      <p:sp>
        <p:nvSpPr>
          <p:cNvPr id="15" name="TextBox 14"/>
          <p:cNvSpPr txBox="1"/>
          <p:nvPr/>
        </p:nvSpPr>
        <p:spPr>
          <a:xfrm rot="16200000">
            <a:off x="-526381" y="3088826"/>
            <a:ext cx="2382383"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Percentage event-free (%)</a:t>
            </a:r>
          </a:p>
        </p:txBody>
      </p:sp>
      <p:sp>
        <p:nvSpPr>
          <p:cNvPr id="16" name="TextBox 15"/>
          <p:cNvSpPr txBox="1"/>
          <p:nvPr/>
        </p:nvSpPr>
        <p:spPr>
          <a:xfrm>
            <a:off x="4201894" y="4997812"/>
            <a:ext cx="1414106" cy="307777"/>
          </a:xfrm>
          <a:prstGeom prst="rect">
            <a:avLst/>
          </a:prstGeom>
          <a:noFill/>
        </p:spPr>
        <p:txBody>
          <a:bodyPr wrap="none" rtlCol="0">
            <a:spAutoFit/>
          </a:bodyPr>
          <a:lstStyle/>
          <a:p>
            <a:pPr algn="ctr" fontAlgn="auto">
              <a:spcBef>
                <a:spcPts val="0"/>
              </a:spcBef>
              <a:spcAft>
                <a:spcPts val="0"/>
              </a:spcAft>
            </a:pPr>
            <a:r>
              <a:rPr lang="en-GB" sz="1400" b="1" dirty="0">
                <a:solidFill>
                  <a:srgbClr val="4D4D4D"/>
                </a:solidFill>
                <a:latin typeface="Arial"/>
                <a:cs typeface="Arial"/>
              </a:rPr>
              <a:t>Time (months)</a:t>
            </a:r>
          </a:p>
        </p:txBody>
      </p:sp>
      <p:sp>
        <p:nvSpPr>
          <p:cNvPr id="17" name="TextBox 16"/>
          <p:cNvSpPr txBox="1"/>
          <p:nvPr/>
        </p:nvSpPr>
        <p:spPr>
          <a:xfrm>
            <a:off x="1161662" y="4728572"/>
            <a:ext cx="284052" cy="307777"/>
          </a:xfrm>
          <a:prstGeom prst="rect">
            <a:avLst/>
          </a:prstGeom>
          <a:noFill/>
        </p:spPr>
        <p:txBody>
          <a:bodyPr wrap="none" rtlCol="0">
            <a:spAutoFit/>
          </a:bodyPr>
          <a:lstStyle/>
          <a:p>
            <a:pPr algn="ctr" fontAlgn="auto">
              <a:spcBef>
                <a:spcPts val="0"/>
              </a:spcBef>
              <a:spcAft>
                <a:spcPts val="0"/>
              </a:spcAft>
            </a:pPr>
            <a:r>
              <a:rPr lang="en-GB" sz="1400" dirty="0">
                <a:solidFill>
                  <a:srgbClr val="4D4D4D"/>
                </a:solidFill>
                <a:latin typeface="Arial"/>
                <a:cs typeface="Arial"/>
              </a:rPr>
              <a:t>0</a:t>
            </a:r>
          </a:p>
        </p:txBody>
      </p:sp>
      <p:sp>
        <p:nvSpPr>
          <p:cNvPr id="18" name="TextBox 17"/>
          <p:cNvSpPr txBox="1"/>
          <p:nvPr/>
        </p:nvSpPr>
        <p:spPr>
          <a:xfrm>
            <a:off x="2554054" y="4728572"/>
            <a:ext cx="383438" cy="307777"/>
          </a:xfrm>
          <a:prstGeom prst="rect">
            <a:avLst/>
          </a:prstGeom>
          <a:noFill/>
        </p:spPr>
        <p:txBody>
          <a:bodyPr wrap="none" rtlCol="0">
            <a:spAutoFit/>
          </a:bodyPr>
          <a:lstStyle/>
          <a:p>
            <a:pPr algn="ctr" fontAlgn="auto">
              <a:spcBef>
                <a:spcPts val="0"/>
              </a:spcBef>
              <a:spcAft>
                <a:spcPts val="0"/>
              </a:spcAft>
            </a:pPr>
            <a:r>
              <a:rPr lang="en-GB" sz="1400" dirty="0">
                <a:solidFill>
                  <a:srgbClr val="4D4D4D"/>
                </a:solidFill>
                <a:latin typeface="Arial"/>
                <a:cs typeface="Arial"/>
              </a:rPr>
              <a:t>20</a:t>
            </a:r>
          </a:p>
        </p:txBody>
      </p:sp>
      <p:sp>
        <p:nvSpPr>
          <p:cNvPr id="19" name="TextBox 18"/>
          <p:cNvSpPr txBox="1"/>
          <p:nvPr/>
        </p:nvSpPr>
        <p:spPr>
          <a:xfrm>
            <a:off x="3996139" y="4728572"/>
            <a:ext cx="383438" cy="307777"/>
          </a:xfrm>
          <a:prstGeom prst="rect">
            <a:avLst/>
          </a:prstGeom>
          <a:noFill/>
        </p:spPr>
        <p:txBody>
          <a:bodyPr wrap="none" rtlCol="0">
            <a:spAutoFit/>
          </a:bodyPr>
          <a:lstStyle/>
          <a:p>
            <a:pPr algn="ctr" fontAlgn="auto">
              <a:spcBef>
                <a:spcPts val="0"/>
              </a:spcBef>
              <a:spcAft>
                <a:spcPts val="0"/>
              </a:spcAft>
            </a:pPr>
            <a:r>
              <a:rPr lang="en-GB" sz="1400" dirty="0">
                <a:solidFill>
                  <a:srgbClr val="4D4D4D"/>
                </a:solidFill>
                <a:latin typeface="Arial"/>
                <a:cs typeface="Arial"/>
              </a:rPr>
              <a:t>40</a:t>
            </a:r>
          </a:p>
        </p:txBody>
      </p:sp>
      <p:sp>
        <p:nvSpPr>
          <p:cNvPr id="20" name="TextBox 19"/>
          <p:cNvSpPr txBox="1"/>
          <p:nvPr/>
        </p:nvSpPr>
        <p:spPr>
          <a:xfrm>
            <a:off x="5438224" y="4728572"/>
            <a:ext cx="383438" cy="307777"/>
          </a:xfrm>
          <a:prstGeom prst="rect">
            <a:avLst/>
          </a:prstGeom>
          <a:noFill/>
        </p:spPr>
        <p:txBody>
          <a:bodyPr wrap="none" rtlCol="0">
            <a:spAutoFit/>
          </a:bodyPr>
          <a:lstStyle/>
          <a:p>
            <a:pPr algn="ctr" fontAlgn="auto">
              <a:spcBef>
                <a:spcPts val="0"/>
              </a:spcBef>
              <a:spcAft>
                <a:spcPts val="0"/>
              </a:spcAft>
            </a:pPr>
            <a:r>
              <a:rPr lang="en-GB" sz="1400" dirty="0">
                <a:solidFill>
                  <a:srgbClr val="4D4D4D"/>
                </a:solidFill>
                <a:latin typeface="Arial"/>
                <a:cs typeface="Arial"/>
              </a:rPr>
              <a:t>60</a:t>
            </a:r>
          </a:p>
        </p:txBody>
      </p:sp>
      <p:sp>
        <p:nvSpPr>
          <p:cNvPr id="21" name="TextBox 20"/>
          <p:cNvSpPr txBox="1"/>
          <p:nvPr/>
        </p:nvSpPr>
        <p:spPr>
          <a:xfrm>
            <a:off x="6880309" y="4728572"/>
            <a:ext cx="383438" cy="307777"/>
          </a:xfrm>
          <a:prstGeom prst="rect">
            <a:avLst/>
          </a:prstGeom>
          <a:noFill/>
        </p:spPr>
        <p:txBody>
          <a:bodyPr wrap="none" rtlCol="0">
            <a:spAutoFit/>
          </a:bodyPr>
          <a:lstStyle/>
          <a:p>
            <a:pPr algn="ctr" fontAlgn="auto">
              <a:spcBef>
                <a:spcPts val="0"/>
              </a:spcBef>
              <a:spcAft>
                <a:spcPts val="0"/>
              </a:spcAft>
            </a:pPr>
            <a:r>
              <a:rPr lang="en-GB" sz="1400" dirty="0">
                <a:solidFill>
                  <a:srgbClr val="4D4D4D"/>
                </a:solidFill>
                <a:latin typeface="Arial"/>
                <a:cs typeface="Arial"/>
              </a:rPr>
              <a:t>80</a:t>
            </a:r>
          </a:p>
        </p:txBody>
      </p:sp>
      <p:sp>
        <p:nvSpPr>
          <p:cNvPr id="22" name="TextBox 21"/>
          <p:cNvSpPr txBox="1"/>
          <p:nvPr/>
        </p:nvSpPr>
        <p:spPr>
          <a:xfrm>
            <a:off x="8272700" y="4728572"/>
            <a:ext cx="482824" cy="307777"/>
          </a:xfrm>
          <a:prstGeom prst="rect">
            <a:avLst/>
          </a:prstGeom>
          <a:noFill/>
        </p:spPr>
        <p:txBody>
          <a:bodyPr wrap="none" rtlCol="0">
            <a:spAutoFit/>
          </a:bodyPr>
          <a:lstStyle/>
          <a:p>
            <a:pPr algn="ctr" fontAlgn="auto">
              <a:spcBef>
                <a:spcPts val="0"/>
              </a:spcBef>
              <a:spcAft>
                <a:spcPts val="0"/>
              </a:spcAft>
            </a:pPr>
            <a:r>
              <a:rPr lang="en-GB" sz="1400" dirty="0">
                <a:solidFill>
                  <a:srgbClr val="4D4D4D"/>
                </a:solidFill>
                <a:latin typeface="Arial"/>
                <a:cs typeface="Arial"/>
              </a:rPr>
              <a:t>100</a:t>
            </a:r>
          </a:p>
        </p:txBody>
      </p:sp>
      <p:sp>
        <p:nvSpPr>
          <p:cNvPr id="24" name="TextBox 23"/>
          <p:cNvSpPr txBox="1"/>
          <p:nvPr/>
        </p:nvSpPr>
        <p:spPr>
          <a:xfrm>
            <a:off x="952836" y="4524362"/>
            <a:ext cx="284052" cy="307777"/>
          </a:xfrm>
          <a:prstGeom prst="rect">
            <a:avLst/>
          </a:prstGeom>
          <a:noFill/>
        </p:spPr>
        <p:txBody>
          <a:bodyPr wrap="none" rtlCol="0">
            <a:spAutoFit/>
          </a:bodyPr>
          <a:lstStyle/>
          <a:p>
            <a:pPr algn="r" fontAlgn="auto">
              <a:spcBef>
                <a:spcPts val="0"/>
              </a:spcBef>
              <a:spcAft>
                <a:spcPts val="0"/>
              </a:spcAft>
            </a:pPr>
            <a:r>
              <a:rPr lang="en-GB" sz="1400" dirty="0">
                <a:solidFill>
                  <a:srgbClr val="4D4D4D"/>
                </a:solidFill>
                <a:latin typeface="Arial"/>
                <a:cs typeface="Arial"/>
              </a:rPr>
              <a:t>0</a:t>
            </a:r>
          </a:p>
        </p:txBody>
      </p:sp>
      <p:sp>
        <p:nvSpPr>
          <p:cNvPr id="25" name="TextBox 24"/>
          <p:cNvSpPr txBox="1"/>
          <p:nvPr/>
        </p:nvSpPr>
        <p:spPr>
          <a:xfrm>
            <a:off x="853449" y="3972228"/>
            <a:ext cx="383439" cy="307777"/>
          </a:xfrm>
          <a:prstGeom prst="rect">
            <a:avLst/>
          </a:prstGeom>
          <a:noFill/>
        </p:spPr>
        <p:txBody>
          <a:bodyPr wrap="none" rtlCol="0">
            <a:spAutoFit/>
          </a:bodyPr>
          <a:lstStyle/>
          <a:p>
            <a:pPr algn="r" fontAlgn="auto">
              <a:spcBef>
                <a:spcPts val="0"/>
              </a:spcBef>
              <a:spcAft>
                <a:spcPts val="0"/>
              </a:spcAft>
            </a:pPr>
            <a:r>
              <a:rPr lang="en-GB" sz="1400" dirty="0">
                <a:solidFill>
                  <a:srgbClr val="4D4D4D"/>
                </a:solidFill>
                <a:latin typeface="Arial"/>
                <a:cs typeface="Arial"/>
              </a:rPr>
              <a:t>20</a:t>
            </a:r>
          </a:p>
        </p:txBody>
      </p:sp>
      <p:sp>
        <p:nvSpPr>
          <p:cNvPr id="26" name="TextBox 25"/>
          <p:cNvSpPr txBox="1"/>
          <p:nvPr/>
        </p:nvSpPr>
        <p:spPr>
          <a:xfrm>
            <a:off x="853449" y="3420096"/>
            <a:ext cx="383439" cy="307777"/>
          </a:xfrm>
          <a:prstGeom prst="rect">
            <a:avLst/>
          </a:prstGeom>
          <a:noFill/>
        </p:spPr>
        <p:txBody>
          <a:bodyPr wrap="none" rtlCol="0">
            <a:spAutoFit/>
          </a:bodyPr>
          <a:lstStyle/>
          <a:p>
            <a:pPr algn="r" fontAlgn="auto">
              <a:spcBef>
                <a:spcPts val="0"/>
              </a:spcBef>
              <a:spcAft>
                <a:spcPts val="0"/>
              </a:spcAft>
            </a:pPr>
            <a:r>
              <a:rPr lang="en-GB" sz="1400" dirty="0">
                <a:solidFill>
                  <a:srgbClr val="4D4D4D"/>
                </a:solidFill>
                <a:latin typeface="Arial"/>
                <a:cs typeface="Arial"/>
              </a:rPr>
              <a:t>40</a:t>
            </a:r>
          </a:p>
        </p:txBody>
      </p:sp>
      <p:sp>
        <p:nvSpPr>
          <p:cNvPr id="27" name="TextBox 26"/>
          <p:cNvSpPr txBox="1"/>
          <p:nvPr/>
        </p:nvSpPr>
        <p:spPr>
          <a:xfrm>
            <a:off x="853449" y="2867964"/>
            <a:ext cx="383439" cy="307777"/>
          </a:xfrm>
          <a:prstGeom prst="rect">
            <a:avLst/>
          </a:prstGeom>
          <a:noFill/>
        </p:spPr>
        <p:txBody>
          <a:bodyPr wrap="none" rtlCol="0">
            <a:spAutoFit/>
          </a:bodyPr>
          <a:lstStyle/>
          <a:p>
            <a:pPr algn="r" fontAlgn="auto">
              <a:spcBef>
                <a:spcPts val="0"/>
              </a:spcBef>
              <a:spcAft>
                <a:spcPts val="0"/>
              </a:spcAft>
            </a:pPr>
            <a:r>
              <a:rPr lang="en-GB" sz="1400" dirty="0">
                <a:solidFill>
                  <a:srgbClr val="4D4D4D"/>
                </a:solidFill>
                <a:latin typeface="Arial"/>
                <a:cs typeface="Arial"/>
              </a:rPr>
              <a:t>60</a:t>
            </a:r>
          </a:p>
        </p:txBody>
      </p:sp>
      <p:sp>
        <p:nvSpPr>
          <p:cNvPr id="28" name="TextBox 27"/>
          <p:cNvSpPr txBox="1"/>
          <p:nvPr/>
        </p:nvSpPr>
        <p:spPr>
          <a:xfrm>
            <a:off x="853449" y="2315832"/>
            <a:ext cx="383439" cy="307777"/>
          </a:xfrm>
          <a:prstGeom prst="rect">
            <a:avLst/>
          </a:prstGeom>
          <a:noFill/>
        </p:spPr>
        <p:txBody>
          <a:bodyPr wrap="none" rtlCol="0">
            <a:spAutoFit/>
          </a:bodyPr>
          <a:lstStyle/>
          <a:p>
            <a:pPr algn="r" fontAlgn="auto">
              <a:spcBef>
                <a:spcPts val="0"/>
              </a:spcBef>
              <a:spcAft>
                <a:spcPts val="0"/>
              </a:spcAft>
            </a:pPr>
            <a:r>
              <a:rPr lang="en-GB" sz="1400" dirty="0">
                <a:solidFill>
                  <a:srgbClr val="4D4D4D"/>
                </a:solidFill>
                <a:latin typeface="Arial"/>
                <a:cs typeface="Arial"/>
              </a:rPr>
              <a:t>80</a:t>
            </a:r>
          </a:p>
        </p:txBody>
      </p:sp>
      <p:sp>
        <p:nvSpPr>
          <p:cNvPr id="29" name="TextBox 28"/>
          <p:cNvSpPr txBox="1"/>
          <p:nvPr/>
        </p:nvSpPr>
        <p:spPr>
          <a:xfrm>
            <a:off x="754064" y="1763700"/>
            <a:ext cx="482824" cy="307777"/>
          </a:xfrm>
          <a:prstGeom prst="rect">
            <a:avLst/>
          </a:prstGeom>
          <a:noFill/>
        </p:spPr>
        <p:txBody>
          <a:bodyPr wrap="none" rtlCol="0">
            <a:spAutoFit/>
          </a:bodyPr>
          <a:lstStyle/>
          <a:p>
            <a:pPr algn="r" fontAlgn="auto">
              <a:spcBef>
                <a:spcPts val="0"/>
              </a:spcBef>
              <a:spcAft>
                <a:spcPts val="0"/>
              </a:spcAft>
            </a:pPr>
            <a:r>
              <a:rPr lang="en-GB" sz="1400" dirty="0">
                <a:solidFill>
                  <a:srgbClr val="4D4D4D"/>
                </a:solidFill>
                <a:latin typeface="Arial"/>
                <a:cs typeface="Arial"/>
              </a:rPr>
              <a:t>100</a:t>
            </a:r>
          </a:p>
        </p:txBody>
      </p:sp>
      <p:sp>
        <p:nvSpPr>
          <p:cNvPr id="30" name="TextBox 29"/>
          <p:cNvSpPr txBox="1"/>
          <p:nvPr/>
        </p:nvSpPr>
        <p:spPr>
          <a:xfrm>
            <a:off x="5666138" y="1824814"/>
            <a:ext cx="3255699" cy="1169551"/>
          </a:xfrm>
          <a:prstGeom prst="rect">
            <a:avLst/>
          </a:prstGeom>
          <a:noFill/>
        </p:spPr>
        <p:txBody>
          <a:bodyPr wrap="none" rtlCol="0">
            <a:spAutoFit/>
          </a:bodyPr>
          <a:lstStyle/>
          <a:p>
            <a:pPr fontAlgn="auto">
              <a:spcBef>
                <a:spcPts val="0"/>
              </a:spcBef>
              <a:spcAft>
                <a:spcPts val="0"/>
              </a:spcAft>
            </a:pPr>
            <a:r>
              <a:rPr lang="en-GB" sz="1400" dirty="0" smtClean="0">
                <a:solidFill>
                  <a:srgbClr val="4D4D4D"/>
                </a:solidFill>
                <a:latin typeface="Arial"/>
                <a:cs typeface="Arial"/>
              </a:rPr>
              <a:t>RAS/BRAF WT PIK3CA WT </a:t>
            </a:r>
            <a:r>
              <a:rPr lang="en-GB" sz="1400" dirty="0">
                <a:solidFill>
                  <a:srgbClr val="4D4D4D"/>
                </a:solidFill>
                <a:latin typeface="Arial"/>
                <a:cs typeface="Arial"/>
              </a:rPr>
              <a:t>(n=228)</a:t>
            </a:r>
          </a:p>
          <a:p>
            <a:pPr fontAlgn="auto">
              <a:spcBef>
                <a:spcPts val="0"/>
              </a:spcBef>
              <a:spcAft>
                <a:spcPts val="0"/>
              </a:spcAft>
            </a:pPr>
            <a:r>
              <a:rPr lang="en-GB" sz="1400" dirty="0" smtClean="0">
                <a:solidFill>
                  <a:srgbClr val="4D4D4D"/>
                </a:solidFill>
                <a:latin typeface="Arial"/>
                <a:cs typeface="Arial"/>
              </a:rPr>
              <a:t>RAS/BRAF WT PIK3CA mutant </a:t>
            </a:r>
            <a:r>
              <a:rPr lang="en-GB" sz="1400" dirty="0">
                <a:solidFill>
                  <a:srgbClr val="4D4D4D"/>
                </a:solidFill>
                <a:latin typeface="Arial"/>
                <a:cs typeface="Arial"/>
              </a:rPr>
              <a:t>(n=19)</a:t>
            </a:r>
          </a:p>
          <a:p>
            <a:pPr fontAlgn="auto">
              <a:spcBef>
                <a:spcPts val="0"/>
              </a:spcBef>
              <a:spcAft>
                <a:spcPts val="0"/>
              </a:spcAft>
            </a:pPr>
            <a:r>
              <a:rPr lang="en-GB" sz="1400" dirty="0" smtClean="0">
                <a:solidFill>
                  <a:srgbClr val="4D4D4D"/>
                </a:solidFill>
                <a:latin typeface="Arial"/>
                <a:cs typeface="Arial"/>
              </a:rPr>
              <a:t>RAS mutant PIK3CA WT </a:t>
            </a:r>
            <a:r>
              <a:rPr lang="en-GB" sz="1400" dirty="0">
                <a:solidFill>
                  <a:srgbClr val="4D4D4D"/>
                </a:solidFill>
                <a:latin typeface="Arial"/>
                <a:cs typeface="Arial"/>
              </a:rPr>
              <a:t>(n=254)</a:t>
            </a:r>
          </a:p>
          <a:p>
            <a:pPr fontAlgn="auto">
              <a:spcBef>
                <a:spcPts val="0"/>
              </a:spcBef>
              <a:spcAft>
                <a:spcPts val="0"/>
              </a:spcAft>
            </a:pPr>
            <a:r>
              <a:rPr lang="en-GB" sz="1400" dirty="0" smtClean="0">
                <a:solidFill>
                  <a:srgbClr val="4D4D4D"/>
                </a:solidFill>
                <a:latin typeface="Arial"/>
                <a:cs typeface="Arial"/>
              </a:rPr>
              <a:t>RAS mutant PIK3CA mutant </a:t>
            </a:r>
            <a:r>
              <a:rPr lang="en-GB" sz="1400" dirty="0">
                <a:solidFill>
                  <a:srgbClr val="4D4D4D"/>
                </a:solidFill>
                <a:latin typeface="Arial"/>
                <a:cs typeface="Arial"/>
              </a:rPr>
              <a:t>(n=80)</a:t>
            </a:r>
          </a:p>
          <a:p>
            <a:pPr fontAlgn="auto">
              <a:spcBef>
                <a:spcPts val="0"/>
              </a:spcBef>
              <a:spcAft>
                <a:spcPts val="0"/>
              </a:spcAft>
            </a:pPr>
            <a:r>
              <a:rPr lang="en-GB" sz="1400" dirty="0" smtClean="0">
                <a:solidFill>
                  <a:srgbClr val="4D4D4D"/>
                </a:solidFill>
                <a:latin typeface="Arial"/>
                <a:cs typeface="Arial"/>
              </a:rPr>
              <a:t>BRAF mutant </a:t>
            </a:r>
            <a:r>
              <a:rPr lang="en-GB" sz="1400" dirty="0">
                <a:solidFill>
                  <a:srgbClr val="4D4D4D"/>
                </a:solidFill>
                <a:latin typeface="Arial"/>
                <a:cs typeface="Arial"/>
              </a:rPr>
              <a:t>(n=45)</a:t>
            </a:r>
          </a:p>
        </p:txBody>
      </p:sp>
      <p:sp>
        <p:nvSpPr>
          <p:cNvPr id="31" name="TextBox 30"/>
          <p:cNvSpPr txBox="1"/>
          <p:nvPr/>
        </p:nvSpPr>
        <p:spPr>
          <a:xfrm>
            <a:off x="1456088" y="4351193"/>
            <a:ext cx="1620957" cy="307777"/>
          </a:xfrm>
          <a:prstGeom prst="rect">
            <a:avLst/>
          </a:prstGeom>
          <a:noFill/>
        </p:spPr>
        <p:txBody>
          <a:bodyPr wrap="none" rtlCol="0">
            <a:spAutoFit/>
          </a:bodyPr>
          <a:lstStyle/>
          <a:p>
            <a:pPr fontAlgn="auto">
              <a:spcBef>
                <a:spcPts val="0"/>
              </a:spcBef>
              <a:spcAft>
                <a:spcPts val="0"/>
              </a:spcAft>
            </a:pPr>
            <a:r>
              <a:rPr lang="en-GB" sz="1400" dirty="0">
                <a:solidFill>
                  <a:srgbClr val="4D4D4D"/>
                </a:solidFill>
                <a:latin typeface="Arial"/>
                <a:cs typeface="Arial"/>
              </a:rPr>
              <a:t>p-value=0.000003</a:t>
            </a:r>
          </a:p>
        </p:txBody>
      </p:sp>
      <p:sp>
        <p:nvSpPr>
          <p:cNvPr id="32" name="Freeform 31"/>
          <p:cNvSpPr/>
          <p:nvPr/>
        </p:nvSpPr>
        <p:spPr>
          <a:xfrm>
            <a:off x="1295400" y="1908175"/>
            <a:ext cx="7227094" cy="2770505"/>
          </a:xfrm>
          <a:custGeom>
            <a:avLst/>
            <a:gdLst>
              <a:gd name="connsiteX0" fmla="*/ 0 w 7246620"/>
              <a:gd name="connsiteY0" fmla="*/ 0 h 2750820"/>
              <a:gd name="connsiteX1" fmla="*/ 0 w 7246620"/>
              <a:gd name="connsiteY1" fmla="*/ 2750820 h 2750820"/>
              <a:gd name="connsiteX2" fmla="*/ 7246620 w 7246620"/>
              <a:gd name="connsiteY2" fmla="*/ 2750820 h 2750820"/>
            </a:gdLst>
            <a:ahLst/>
            <a:cxnLst>
              <a:cxn ang="0">
                <a:pos x="connsiteX0" y="connsiteY0"/>
              </a:cxn>
              <a:cxn ang="0">
                <a:pos x="connsiteX1" y="connsiteY1"/>
              </a:cxn>
              <a:cxn ang="0">
                <a:pos x="connsiteX2" y="connsiteY2"/>
              </a:cxn>
            </a:cxnLst>
            <a:rect l="l" t="t" r="r" b="b"/>
            <a:pathLst>
              <a:path w="7246620" h="2750820">
                <a:moveTo>
                  <a:pt x="0" y="0"/>
                </a:moveTo>
                <a:lnTo>
                  <a:pt x="0" y="2750820"/>
                </a:lnTo>
                <a:lnTo>
                  <a:pt x="7246620" y="275082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33" name="Straight Connector 32"/>
          <p:cNvCxnSpPr/>
          <p:nvPr/>
        </p:nvCxnSpPr>
        <p:spPr>
          <a:xfrm>
            <a:off x="1200250" y="19175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1200250" y="246980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1200250" y="302202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1200250" y="357424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1200250" y="412646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1200250" y="467868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5400000">
            <a:off x="1250400"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5400000">
            <a:off x="2694142"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rot="5400000">
            <a:off x="4137884"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rot="5400000">
            <a:off x="5581626"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rot="5400000">
            <a:off x="7025368"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rot="5400000">
            <a:off x="8469112"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flipH="1">
            <a:off x="5507831" y="1984078"/>
            <a:ext cx="153157"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flipH="1">
            <a:off x="5507831" y="2197200"/>
            <a:ext cx="153157"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flipH="1">
            <a:off x="5507831" y="2410322"/>
            <a:ext cx="153157"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flipH="1">
            <a:off x="5507831" y="2623444"/>
            <a:ext cx="153157" cy="0"/>
          </a:xfrm>
          <a:prstGeom prst="line">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flipH="1">
            <a:off x="5507831" y="2836565"/>
            <a:ext cx="153157"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50" name="Group 49"/>
          <p:cNvGrpSpPr/>
          <p:nvPr/>
        </p:nvGrpSpPr>
        <p:grpSpPr>
          <a:xfrm>
            <a:off x="1325563" y="1919288"/>
            <a:ext cx="7246937" cy="2630487"/>
            <a:chOff x="1325563" y="1919288"/>
            <a:chExt cx="7246937" cy="2630487"/>
          </a:xfrm>
        </p:grpSpPr>
        <p:sp>
          <p:nvSpPr>
            <p:cNvPr id="51" name="Freeform 30"/>
            <p:cNvSpPr>
              <a:spLocks/>
            </p:cNvSpPr>
            <p:nvPr/>
          </p:nvSpPr>
          <p:spPr bwMode="auto">
            <a:xfrm>
              <a:off x="1325563" y="1919288"/>
              <a:ext cx="7192962" cy="2570162"/>
            </a:xfrm>
            <a:custGeom>
              <a:avLst/>
              <a:gdLst>
                <a:gd name="T0" fmla="*/ 3953 w 4531"/>
                <a:gd name="T1" fmla="*/ 1619 h 1619"/>
                <a:gd name="T2" fmla="*/ 2780 w 4531"/>
                <a:gd name="T3" fmla="*/ 1501 h 1619"/>
                <a:gd name="T4" fmla="*/ 2750 w 4531"/>
                <a:gd name="T5" fmla="*/ 1455 h 1619"/>
                <a:gd name="T6" fmla="*/ 2628 w 4531"/>
                <a:gd name="T7" fmla="*/ 1407 h 1619"/>
                <a:gd name="T8" fmla="*/ 2618 w 4531"/>
                <a:gd name="T9" fmla="*/ 1357 h 1619"/>
                <a:gd name="T10" fmla="*/ 2606 w 4531"/>
                <a:gd name="T11" fmla="*/ 1307 h 1619"/>
                <a:gd name="T12" fmla="*/ 2572 w 4531"/>
                <a:gd name="T13" fmla="*/ 1265 h 1619"/>
                <a:gd name="T14" fmla="*/ 2482 w 4531"/>
                <a:gd name="T15" fmla="*/ 1217 h 1619"/>
                <a:gd name="T16" fmla="*/ 2430 w 4531"/>
                <a:gd name="T17" fmla="*/ 1167 h 1619"/>
                <a:gd name="T18" fmla="*/ 2322 w 4531"/>
                <a:gd name="T19" fmla="*/ 1127 h 1619"/>
                <a:gd name="T20" fmla="*/ 2107 w 4531"/>
                <a:gd name="T21" fmla="*/ 1083 h 1619"/>
                <a:gd name="T22" fmla="*/ 1887 w 4531"/>
                <a:gd name="T23" fmla="*/ 1009 h 1619"/>
                <a:gd name="T24" fmla="*/ 1779 w 4531"/>
                <a:gd name="T25" fmla="*/ 975 h 1619"/>
                <a:gd name="T26" fmla="*/ 1721 w 4531"/>
                <a:gd name="T27" fmla="*/ 943 h 1619"/>
                <a:gd name="T28" fmla="*/ 1659 w 4531"/>
                <a:gd name="T29" fmla="*/ 913 h 1619"/>
                <a:gd name="T30" fmla="*/ 1649 w 4531"/>
                <a:gd name="T31" fmla="*/ 887 h 1619"/>
                <a:gd name="T32" fmla="*/ 1643 w 4531"/>
                <a:gd name="T33" fmla="*/ 881 h 1619"/>
                <a:gd name="T34" fmla="*/ 1631 w 4531"/>
                <a:gd name="T35" fmla="*/ 828 h 1619"/>
                <a:gd name="T36" fmla="*/ 1591 w 4531"/>
                <a:gd name="T37" fmla="*/ 798 h 1619"/>
                <a:gd name="T38" fmla="*/ 1583 w 4531"/>
                <a:gd name="T39" fmla="*/ 774 h 1619"/>
                <a:gd name="T40" fmla="*/ 1475 w 4531"/>
                <a:gd name="T41" fmla="*/ 746 h 1619"/>
                <a:gd name="T42" fmla="*/ 1357 w 4531"/>
                <a:gd name="T43" fmla="*/ 718 h 1619"/>
                <a:gd name="T44" fmla="*/ 1321 w 4531"/>
                <a:gd name="T45" fmla="*/ 694 h 1619"/>
                <a:gd name="T46" fmla="*/ 1315 w 4531"/>
                <a:gd name="T47" fmla="*/ 672 h 1619"/>
                <a:gd name="T48" fmla="*/ 1289 w 4531"/>
                <a:gd name="T49" fmla="*/ 666 h 1619"/>
                <a:gd name="T50" fmla="*/ 1273 w 4531"/>
                <a:gd name="T51" fmla="*/ 640 h 1619"/>
                <a:gd name="T52" fmla="*/ 1251 w 4531"/>
                <a:gd name="T53" fmla="*/ 614 h 1619"/>
                <a:gd name="T54" fmla="*/ 1191 w 4531"/>
                <a:gd name="T55" fmla="*/ 592 h 1619"/>
                <a:gd name="T56" fmla="*/ 1163 w 4531"/>
                <a:gd name="T57" fmla="*/ 562 h 1619"/>
                <a:gd name="T58" fmla="*/ 1121 w 4531"/>
                <a:gd name="T59" fmla="*/ 536 h 1619"/>
                <a:gd name="T60" fmla="*/ 1115 w 4531"/>
                <a:gd name="T61" fmla="*/ 510 h 1619"/>
                <a:gd name="T62" fmla="*/ 1107 w 4531"/>
                <a:gd name="T63" fmla="*/ 484 h 1619"/>
                <a:gd name="T64" fmla="*/ 1057 w 4531"/>
                <a:gd name="T65" fmla="*/ 460 h 1619"/>
                <a:gd name="T66" fmla="*/ 1023 w 4531"/>
                <a:gd name="T67" fmla="*/ 434 h 1619"/>
                <a:gd name="T68" fmla="*/ 983 w 4531"/>
                <a:gd name="T69" fmla="*/ 386 h 1619"/>
                <a:gd name="T70" fmla="*/ 949 w 4531"/>
                <a:gd name="T71" fmla="*/ 358 h 1619"/>
                <a:gd name="T72" fmla="*/ 883 w 4531"/>
                <a:gd name="T73" fmla="*/ 334 h 1619"/>
                <a:gd name="T74" fmla="*/ 827 w 4531"/>
                <a:gd name="T75" fmla="*/ 314 h 1619"/>
                <a:gd name="T76" fmla="*/ 805 w 4531"/>
                <a:gd name="T77" fmla="*/ 292 h 1619"/>
                <a:gd name="T78" fmla="*/ 719 w 4531"/>
                <a:gd name="T79" fmla="*/ 264 h 1619"/>
                <a:gd name="T80" fmla="*/ 667 w 4531"/>
                <a:gd name="T81" fmla="*/ 242 h 1619"/>
                <a:gd name="T82" fmla="*/ 641 w 4531"/>
                <a:gd name="T83" fmla="*/ 224 h 1619"/>
                <a:gd name="T84" fmla="*/ 628 w 4531"/>
                <a:gd name="T85" fmla="*/ 198 h 1619"/>
                <a:gd name="T86" fmla="*/ 618 w 4531"/>
                <a:gd name="T87" fmla="*/ 178 h 1619"/>
                <a:gd name="T88" fmla="*/ 608 w 4531"/>
                <a:gd name="T89" fmla="*/ 154 h 1619"/>
                <a:gd name="T90" fmla="*/ 520 w 4531"/>
                <a:gd name="T91" fmla="*/ 134 h 1619"/>
                <a:gd name="T92" fmla="*/ 492 w 4531"/>
                <a:gd name="T93" fmla="*/ 96 h 1619"/>
                <a:gd name="T94" fmla="*/ 412 w 4531"/>
                <a:gd name="T95" fmla="*/ 90 h 1619"/>
                <a:gd name="T96" fmla="*/ 308 w 4531"/>
                <a:gd name="T97" fmla="*/ 66 h 1619"/>
                <a:gd name="T98" fmla="*/ 268 w 4531"/>
                <a:gd name="T99" fmla="*/ 44 h 1619"/>
                <a:gd name="T100" fmla="*/ 198 w 4531"/>
                <a:gd name="T101" fmla="*/ 26 h 1619"/>
                <a:gd name="T102" fmla="*/ 0 w 4531"/>
                <a:gd name="T103" fmla="*/ 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31" h="1619">
                  <a:moveTo>
                    <a:pt x="4531" y="1619"/>
                  </a:moveTo>
                  <a:lnTo>
                    <a:pt x="3953" y="1619"/>
                  </a:lnTo>
                  <a:lnTo>
                    <a:pt x="3953" y="1501"/>
                  </a:lnTo>
                  <a:lnTo>
                    <a:pt x="2780" y="1501"/>
                  </a:lnTo>
                  <a:lnTo>
                    <a:pt x="2780" y="1455"/>
                  </a:lnTo>
                  <a:lnTo>
                    <a:pt x="2750" y="1455"/>
                  </a:lnTo>
                  <a:lnTo>
                    <a:pt x="2750" y="1407"/>
                  </a:lnTo>
                  <a:lnTo>
                    <a:pt x="2628" y="1407"/>
                  </a:lnTo>
                  <a:lnTo>
                    <a:pt x="2628" y="1357"/>
                  </a:lnTo>
                  <a:lnTo>
                    <a:pt x="2618" y="1357"/>
                  </a:lnTo>
                  <a:lnTo>
                    <a:pt x="2618" y="1307"/>
                  </a:lnTo>
                  <a:lnTo>
                    <a:pt x="2606" y="1307"/>
                  </a:lnTo>
                  <a:lnTo>
                    <a:pt x="2606" y="1265"/>
                  </a:lnTo>
                  <a:lnTo>
                    <a:pt x="2572" y="1265"/>
                  </a:lnTo>
                  <a:lnTo>
                    <a:pt x="2572" y="1217"/>
                  </a:lnTo>
                  <a:lnTo>
                    <a:pt x="2482" y="1217"/>
                  </a:lnTo>
                  <a:lnTo>
                    <a:pt x="2482" y="1167"/>
                  </a:lnTo>
                  <a:lnTo>
                    <a:pt x="2430" y="1167"/>
                  </a:lnTo>
                  <a:lnTo>
                    <a:pt x="2430" y="1127"/>
                  </a:lnTo>
                  <a:lnTo>
                    <a:pt x="2322" y="1127"/>
                  </a:lnTo>
                  <a:lnTo>
                    <a:pt x="2322" y="1083"/>
                  </a:lnTo>
                  <a:lnTo>
                    <a:pt x="2107" y="1083"/>
                  </a:lnTo>
                  <a:lnTo>
                    <a:pt x="2107" y="1009"/>
                  </a:lnTo>
                  <a:lnTo>
                    <a:pt x="1887" y="1009"/>
                  </a:lnTo>
                  <a:lnTo>
                    <a:pt x="1887" y="975"/>
                  </a:lnTo>
                  <a:lnTo>
                    <a:pt x="1779" y="975"/>
                  </a:lnTo>
                  <a:lnTo>
                    <a:pt x="1779" y="943"/>
                  </a:lnTo>
                  <a:lnTo>
                    <a:pt x="1721" y="943"/>
                  </a:lnTo>
                  <a:lnTo>
                    <a:pt x="1721" y="913"/>
                  </a:lnTo>
                  <a:lnTo>
                    <a:pt x="1659" y="913"/>
                  </a:lnTo>
                  <a:lnTo>
                    <a:pt x="1659" y="887"/>
                  </a:lnTo>
                  <a:lnTo>
                    <a:pt x="1649" y="887"/>
                  </a:lnTo>
                  <a:lnTo>
                    <a:pt x="1649" y="881"/>
                  </a:lnTo>
                  <a:lnTo>
                    <a:pt x="1643" y="881"/>
                  </a:lnTo>
                  <a:lnTo>
                    <a:pt x="1643" y="828"/>
                  </a:lnTo>
                  <a:lnTo>
                    <a:pt x="1631" y="828"/>
                  </a:lnTo>
                  <a:lnTo>
                    <a:pt x="1631" y="798"/>
                  </a:lnTo>
                  <a:lnTo>
                    <a:pt x="1591" y="798"/>
                  </a:lnTo>
                  <a:lnTo>
                    <a:pt x="1591" y="774"/>
                  </a:lnTo>
                  <a:lnTo>
                    <a:pt x="1583" y="774"/>
                  </a:lnTo>
                  <a:lnTo>
                    <a:pt x="1583" y="746"/>
                  </a:lnTo>
                  <a:lnTo>
                    <a:pt x="1475" y="746"/>
                  </a:lnTo>
                  <a:lnTo>
                    <a:pt x="1475" y="718"/>
                  </a:lnTo>
                  <a:lnTo>
                    <a:pt x="1357" y="718"/>
                  </a:lnTo>
                  <a:lnTo>
                    <a:pt x="1357" y="694"/>
                  </a:lnTo>
                  <a:lnTo>
                    <a:pt x="1321" y="694"/>
                  </a:lnTo>
                  <a:lnTo>
                    <a:pt x="1321" y="672"/>
                  </a:lnTo>
                  <a:lnTo>
                    <a:pt x="1315" y="672"/>
                  </a:lnTo>
                  <a:lnTo>
                    <a:pt x="1315" y="666"/>
                  </a:lnTo>
                  <a:lnTo>
                    <a:pt x="1289" y="666"/>
                  </a:lnTo>
                  <a:lnTo>
                    <a:pt x="1289" y="640"/>
                  </a:lnTo>
                  <a:lnTo>
                    <a:pt x="1273" y="640"/>
                  </a:lnTo>
                  <a:lnTo>
                    <a:pt x="1273" y="614"/>
                  </a:lnTo>
                  <a:lnTo>
                    <a:pt x="1251" y="614"/>
                  </a:lnTo>
                  <a:lnTo>
                    <a:pt x="1251" y="592"/>
                  </a:lnTo>
                  <a:lnTo>
                    <a:pt x="1191" y="592"/>
                  </a:lnTo>
                  <a:lnTo>
                    <a:pt x="1191" y="562"/>
                  </a:lnTo>
                  <a:lnTo>
                    <a:pt x="1163" y="562"/>
                  </a:lnTo>
                  <a:lnTo>
                    <a:pt x="1163" y="536"/>
                  </a:lnTo>
                  <a:lnTo>
                    <a:pt x="1121" y="536"/>
                  </a:lnTo>
                  <a:lnTo>
                    <a:pt x="1121" y="510"/>
                  </a:lnTo>
                  <a:lnTo>
                    <a:pt x="1115" y="510"/>
                  </a:lnTo>
                  <a:lnTo>
                    <a:pt x="1115" y="484"/>
                  </a:lnTo>
                  <a:lnTo>
                    <a:pt x="1107" y="484"/>
                  </a:lnTo>
                  <a:lnTo>
                    <a:pt x="1107" y="460"/>
                  </a:lnTo>
                  <a:lnTo>
                    <a:pt x="1057" y="460"/>
                  </a:lnTo>
                  <a:lnTo>
                    <a:pt x="1057" y="434"/>
                  </a:lnTo>
                  <a:lnTo>
                    <a:pt x="1023" y="434"/>
                  </a:lnTo>
                  <a:lnTo>
                    <a:pt x="1023" y="386"/>
                  </a:lnTo>
                  <a:lnTo>
                    <a:pt x="983" y="386"/>
                  </a:lnTo>
                  <a:lnTo>
                    <a:pt x="983" y="358"/>
                  </a:lnTo>
                  <a:lnTo>
                    <a:pt x="949" y="358"/>
                  </a:lnTo>
                  <a:lnTo>
                    <a:pt x="949" y="334"/>
                  </a:lnTo>
                  <a:lnTo>
                    <a:pt x="883" y="334"/>
                  </a:lnTo>
                  <a:lnTo>
                    <a:pt x="883" y="314"/>
                  </a:lnTo>
                  <a:lnTo>
                    <a:pt x="827" y="314"/>
                  </a:lnTo>
                  <a:lnTo>
                    <a:pt x="827" y="292"/>
                  </a:lnTo>
                  <a:lnTo>
                    <a:pt x="805" y="292"/>
                  </a:lnTo>
                  <a:lnTo>
                    <a:pt x="805" y="264"/>
                  </a:lnTo>
                  <a:lnTo>
                    <a:pt x="719" y="264"/>
                  </a:lnTo>
                  <a:lnTo>
                    <a:pt x="719" y="242"/>
                  </a:lnTo>
                  <a:lnTo>
                    <a:pt x="667" y="242"/>
                  </a:lnTo>
                  <a:lnTo>
                    <a:pt x="667" y="224"/>
                  </a:lnTo>
                  <a:lnTo>
                    <a:pt x="641" y="224"/>
                  </a:lnTo>
                  <a:lnTo>
                    <a:pt x="641" y="198"/>
                  </a:lnTo>
                  <a:lnTo>
                    <a:pt x="628" y="198"/>
                  </a:lnTo>
                  <a:lnTo>
                    <a:pt x="628" y="178"/>
                  </a:lnTo>
                  <a:lnTo>
                    <a:pt x="618" y="178"/>
                  </a:lnTo>
                  <a:lnTo>
                    <a:pt x="618" y="154"/>
                  </a:lnTo>
                  <a:lnTo>
                    <a:pt x="608" y="154"/>
                  </a:lnTo>
                  <a:lnTo>
                    <a:pt x="608" y="134"/>
                  </a:lnTo>
                  <a:lnTo>
                    <a:pt x="520" y="134"/>
                  </a:lnTo>
                  <a:lnTo>
                    <a:pt x="520" y="96"/>
                  </a:lnTo>
                  <a:lnTo>
                    <a:pt x="492" y="96"/>
                  </a:lnTo>
                  <a:lnTo>
                    <a:pt x="492" y="90"/>
                  </a:lnTo>
                  <a:lnTo>
                    <a:pt x="412" y="90"/>
                  </a:lnTo>
                  <a:lnTo>
                    <a:pt x="412" y="66"/>
                  </a:lnTo>
                  <a:lnTo>
                    <a:pt x="308" y="66"/>
                  </a:lnTo>
                  <a:lnTo>
                    <a:pt x="308" y="44"/>
                  </a:lnTo>
                  <a:lnTo>
                    <a:pt x="268" y="44"/>
                  </a:lnTo>
                  <a:lnTo>
                    <a:pt x="268" y="26"/>
                  </a:lnTo>
                  <a:lnTo>
                    <a:pt x="198" y="26"/>
                  </a:lnTo>
                  <a:lnTo>
                    <a:pt x="198" y="0"/>
                  </a:lnTo>
                  <a:lnTo>
                    <a:pt x="0" y="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 name="Line 31"/>
            <p:cNvSpPr>
              <a:spLocks noChangeShapeType="1"/>
            </p:cNvSpPr>
            <p:nvPr/>
          </p:nvSpPr>
          <p:spPr bwMode="auto">
            <a:xfrm>
              <a:off x="2185988" y="207168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 name="Line 33"/>
            <p:cNvSpPr>
              <a:spLocks noChangeShapeType="1"/>
            </p:cNvSpPr>
            <p:nvPr/>
          </p:nvSpPr>
          <p:spPr bwMode="auto">
            <a:xfrm>
              <a:off x="2403475" y="224313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 name="Line 34"/>
            <p:cNvSpPr>
              <a:spLocks noChangeShapeType="1"/>
            </p:cNvSpPr>
            <p:nvPr/>
          </p:nvSpPr>
          <p:spPr bwMode="auto">
            <a:xfrm flipH="1">
              <a:off x="2343150" y="230346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 name="Line 35"/>
            <p:cNvSpPr>
              <a:spLocks noChangeShapeType="1"/>
            </p:cNvSpPr>
            <p:nvPr/>
          </p:nvSpPr>
          <p:spPr bwMode="auto">
            <a:xfrm>
              <a:off x="2463800" y="22780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 name="Line 36"/>
            <p:cNvSpPr>
              <a:spLocks noChangeShapeType="1"/>
            </p:cNvSpPr>
            <p:nvPr/>
          </p:nvSpPr>
          <p:spPr bwMode="auto">
            <a:xfrm flipH="1">
              <a:off x="2403475" y="23383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 name="Line 37"/>
            <p:cNvSpPr>
              <a:spLocks noChangeShapeType="1"/>
            </p:cNvSpPr>
            <p:nvPr/>
          </p:nvSpPr>
          <p:spPr bwMode="auto">
            <a:xfrm>
              <a:off x="2533650" y="22780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 name="Line 38"/>
            <p:cNvSpPr>
              <a:spLocks noChangeShapeType="1"/>
            </p:cNvSpPr>
            <p:nvPr/>
          </p:nvSpPr>
          <p:spPr bwMode="auto">
            <a:xfrm flipH="1">
              <a:off x="2473325" y="23383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 name="Line 39"/>
            <p:cNvSpPr>
              <a:spLocks noChangeShapeType="1"/>
            </p:cNvSpPr>
            <p:nvPr/>
          </p:nvSpPr>
          <p:spPr bwMode="auto">
            <a:xfrm>
              <a:off x="2828925" y="23923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 name="Line 40"/>
            <p:cNvSpPr>
              <a:spLocks noChangeShapeType="1"/>
            </p:cNvSpPr>
            <p:nvPr/>
          </p:nvSpPr>
          <p:spPr bwMode="auto">
            <a:xfrm flipH="1">
              <a:off x="2768600" y="24526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 name="Line 41"/>
            <p:cNvSpPr>
              <a:spLocks noChangeShapeType="1"/>
            </p:cNvSpPr>
            <p:nvPr/>
          </p:nvSpPr>
          <p:spPr bwMode="auto">
            <a:xfrm>
              <a:off x="2892425" y="246538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 name="Line 42"/>
            <p:cNvSpPr>
              <a:spLocks noChangeShapeType="1"/>
            </p:cNvSpPr>
            <p:nvPr/>
          </p:nvSpPr>
          <p:spPr bwMode="auto">
            <a:xfrm flipH="1">
              <a:off x="2832100" y="252571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 name="Line 43"/>
            <p:cNvSpPr>
              <a:spLocks noChangeShapeType="1"/>
            </p:cNvSpPr>
            <p:nvPr/>
          </p:nvSpPr>
          <p:spPr bwMode="auto">
            <a:xfrm>
              <a:off x="2867025" y="24304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4" name="Line 44"/>
            <p:cNvSpPr>
              <a:spLocks noChangeShapeType="1"/>
            </p:cNvSpPr>
            <p:nvPr/>
          </p:nvSpPr>
          <p:spPr bwMode="auto">
            <a:xfrm flipH="1">
              <a:off x="2806700" y="24907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5" name="Line 45"/>
            <p:cNvSpPr>
              <a:spLocks noChangeShapeType="1"/>
            </p:cNvSpPr>
            <p:nvPr/>
          </p:nvSpPr>
          <p:spPr bwMode="auto">
            <a:xfrm>
              <a:off x="2994025" y="25447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6" name="Line 46"/>
            <p:cNvSpPr>
              <a:spLocks noChangeShapeType="1"/>
            </p:cNvSpPr>
            <p:nvPr/>
          </p:nvSpPr>
          <p:spPr bwMode="auto">
            <a:xfrm flipH="1">
              <a:off x="2933700" y="26050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7" name="Line 47"/>
            <p:cNvSpPr>
              <a:spLocks noChangeShapeType="1"/>
            </p:cNvSpPr>
            <p:nvPr/>
          </p:nvSpPr>
          <p:spPr bwMode="auto">
            <a:xfrm>
              <a:off x="3184525" y="274478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8" name="Line 48"/>
            <p:cNvSpPr>
              <a:spLocks noChangeShapeType="1"/>
            </p:cNvSpPr>
            <p:nvPr/>
          </p:nvSpPr>
          <p:spPr bwMode="auto">
            <a:xfrm flipH="1">
              <a:off x="3124200" y="280511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9" name="Line 49"/>
            <p:cNvSpPr>
              <a:spLocks noChangeShapeType="1"/>
            </p:cNvSpPr>
            <p:nvPr/>
          </p:nvSpPr>
          <p:spPr bwMode="auto">
            <a:xfrm>
              <a:off x="3819525" y="30400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0" name="Line 50"/>
            <p:cNvSpPr>
              <a:spLocks noChangeShapeType="1"/>
            </p:cNvSpPr>
            <p:nvPr/>
          </p:nvSpPr>
          <p:spPr bwMode="auto">
            <a:xfrm flipH="1">
              <a:off x="3759200" y="31003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1" name="Line 51"/>
            <p:cNvSpPr>
              <a:spLocks noChangeShapeType="1"/>
            </p:cNvSpPr>
            <p:nvPr/>
          </p:nvSpPr>
          <p:spPr bwMode="auto">
            <a:xfrm>
              <a:off x="3905250" y="313213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2" name="Line 52"/>
            <p:cNvSpPr>
              <a:spLocks noChangeShapeType="1"/>
            </p:cNvSpPr>
            <p:nvPr/>
          </p:nvSpPr>
          <p:spPr bwMode="auto">
            <a:xfrm flipH="1">
              <a:off x="3844925" y="319246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3" name="Line 53"/>
            <p:cNvSpPr>
              <a:spLocks noChangeShapeType="1"/>
            </p:cNvSpPr>
            <p:nvPr/>
          </p:nvSpPr>
          <p:spPr bwMode="auto">
            <a:xfrm>
              <a:off x="4054475" y="335597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4" name="Line 54"/>
            <p:cNvSpPr>
              <a:spLocks noChangeShapeType="1"/>
            </p:cNvSpPr>
            <p:nvPr/>
          </p:nvSpPr>
          <p:spPr bwMode="auto">
            <a:xfrm flipH="1">
              <a:off x="3994150" y="341630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5" name="Line 55"/>
            <p:cNvSpPr>
              <a:spLocks noChangeShapeType="1"/>
            </p:cNvSpPr>
            <p:nvPr/>
          </p:nvSpPr>
          <p:spPr bwMode="auto">
            <a:xfrm>
              <a:off x="4089400" y="335597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6" name="Line 56"/>
            <p:cNvSpPr>
              <a:spLocks noChangeShapeType="1"/>
            </p:cNvSpPr>
            <p:nvPr/>
          </p:nvSpPr>
          <p:spPr bwMode="auto">
            <a:xfrm flipH="1">
              <a:off x="4029075" y="341630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7" name="Line 57"/>
            <p:cNvSpPr>
              <a:spLocks noChangeShapeType="1"/>
            </p:cNvSpPr>
            <p:nvPr/>
          </p:nvSpPr>
          <p:spPr bwMode="auto">
            <a:xfrm>
              <a:off x="4289425" y="340677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8" name="Line 58"/>
            <p:cNvSpPr>
              <a:spLocks noChangeShapeType="1"/>
            </p:cNvSpPr>
            <p:nvPr/>
          </p:nvSpPr>
          <p:spPr bwMode="auto">
            <a:xfrm flipH="1">
              <a:off x="4229100" y="346710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9" name="Line 59"/>
            <p:cNvSpPr>
              <a:spLocks noChangeShapeType="1"/>
            </p:cNvSpPr>
            <p:nvPr/>
          </p:nvSpPr>
          <p:spPr bwMode="auto">
            <a:xfrm>
              <a:off x="4638675" y="3460750"/>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0" name="Line 60"/>
            <p:cNvSpPr>
              <a:spLocks noChangeShapeType="1"/>
            </p:cNvSpPr>
            <p:nvPr/>
          </p:nvSpPr>
          <p:spPr bwMode="auto">
            <a:xfrm flipH="1">
              <a:off x="4578350" y="352107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1" name="Line 61"/>
            <p:cNvSpPr>
              <a:spLocks noChangeShapeType="1"/>
            </p:cNvSpPr>
            <p:nvPr/>
          </p:nvSpPr>
          <p:spPr bwMode="auto">
            <a:xfrm>
              <a:off x="4784725" y="357822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2" name="Line 63"/>
            <p:cNvSpPr>
              <a:spLocks noChangeShapeType="1"/>
            </p:cNvSpPr>
            <p:nvPr/>
          </p:nvSpPr>
          <p:spPr bwMode="auto">
            <a:xfrm>
              <a:off x="4960938" y="357822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3" name="Line 64"/>
            <p:cNvSpPr>
              <a:spLocks noChangeShapeType="1"/>
            </p:cNvSpPr>
            <p:nvPr/>
          </p:nvSpPr>
          <p:spPr bwMode="auto">
            <a:xfrm flipH="1">
              <a:off x="4900613" y="363855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4" name="Line 66"/>
            <p:cNvSpPr>
              <a:spLocks noChangeShapeType="1"/>
            </p:cNvSpPr>
            <p:nvPr/>
          </p:nvSpPr>
          <p:spPr bwMode="auto">
            <a:xfrm flipH="1">
              <a:off x="5202238" y="377507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5" name="Line 67"/>
            <p:cNvSpPr>
              <a:spLocks noChangeShapeType="1"/>
            </p:cNvSpPr>
            <p:nvPr/>
          </p:nvSpPr>
          <p:spPr bwMode="auto">
            <a:xfrm>
              <a:off x="5821363" y="4241800"/>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6" name="Line 68"/>
            <p:cNvSpPr>
              <a:spLocks noChangeShapeType="1"/>
            </p:cNvSpPr>
            <p:nvPr/>
          </p:nvSpPr>
          <p:spPr bwMode="auto">
            <a:xfrm flipH="1">
              <a:off x="5761038" y="430212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7" name="Line 69"/>
            <p:cNvSpPr>
              <a:spLocks noChangeShapeType="1"/>
            </p:cNvSpPr>
            <p:nvPr/>
          </p:nvSpPr>
          <p:spPr bwMode="auto">
            <a:xfrm>
              <a:off x="5951538" y="4241800"/>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8" name="Line 70"/>
            <p:cNvSpPr>
              <a:spLocks noChangeShapeType="1"/>
            </p:cNvSpPr>
            <p:nvPr/>
          </p:nvSpPr>
          <p:spPr bwMode="auto">
            <a:xfrm flipH="1">
              <a:off x="5891213" y="430212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9" name="Line 71"/>
            <p:cNvSpPr>
              <a:spLocks noChangeShapeType="1"/>
            </p:cNvSpPr>
            <p:nvPr/>
          </p:nvSpPr>
          <p:spPr bwMode="auto">
            <a:xfrm>
              <a:off x="5986463" y="4241800"/>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0" name="Line 72"/>
            <p:cNvSpPr>
              <a:spLocks noChangeShapeType="1"/>
            </p:cNvSpPr>
            <p:nvPr/>
          </p:nvSpPr>
          <p:spPr bwMode="auto">
            <a:xfrm flipH="1">
              <a:off x="5926138" y="430212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1" name="Line 73"/>
            <p:cNvSpPr>
              <a:spLocks noChangeShapeType="1"/>
            </p:cNvSpPr>
            <p:nvPr/>
          </p:nvSpPr>
          <p:spPr bwMode="auto">
            <a:xfrm>
              <a:off x="8512175" y="442912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2" name="Line 74"/>
            <p:cNvSpPr>
              <a:spLocks noChangeShapeType="1"/>
            </p:cNvSpPr>
            <p:nvPr/>
          </p:nvSpPr>
          <p:spPr bwMode="auto">
            <a:xfrm flipH="1">
              <a:off x="8451850" y="448945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3" name="Line 75"/>
            <p:cNvSpPr>
              <a:spLocks noChangeShapeType="1"/>
            </p:cNvSpPr>
            <p:nvPr/>
          </p:nvSpPr>
          <p:spPr bwMode="auto">
            <a:xfrm>
              <a:off x="2103438" y="200183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4" name="Line 76"/>
            <p:cNvSpPr>
              <a:spLocks noChangeShapeType="1"/>
            </p:cNvSpPr>
            <p:nvPr/>
          </p:nvSpPr>
          <p:spPr bwMode="auto">
            <a:xfrm flipH="1">
              <a:off x="2043113" y="206216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95" name="Group 94"/>
          <p:cNvGrpSpPr/>
          <p:nvPr/>
        </p:nvGrpSpPr>
        <p:grpSpPr>
          <a:xfrm>
            <a:off x="1306513" y="1919288"/>
            <a:ext cx="7272337" cy="2690812"/>
            <a:chOff x="1306513" y="1919288"/>
            <a:chExt cx="7272337" cy="2690812"/>
          </a:xfrm>
        </p:grpSpPr>
        <p:sp>
          <p:nvSpPr>
            <p:cNvPr id="96" name="Freeform 5"/>
            <p:cNvSpPr>
              <a:spLocks/>
            </p:cNvSpPr>
            <p:nvPr/>
          </p:nvSpPr>
          <p:spPr bwMode="auto">
            <a:xfrm>
              <a:off x="1306513" y="1919288"/>
              <a:ext cx="7212012" cy="2630487"/>
            </a:xfrm>
            <a:custGeom>
              <a:avLst/>
              <a:gdLst>
                <a:gd name="T0" fmla="*/ 4543 w 4543"/>
                <a:gd name="T1" fmla="*/ 1657 h 1657"/>
                <a:gd name="T2" fmla="*/ 2808 w 4543"/>
                <a:gd name="T3" fmla="*/ 1657 h 1657"/>
                <a:gd name="T4" fmla="*/ 2808 w 4543"/>
                <a:gd name="T5" fmla="*/ 1585 h 1657"/>
                <a:gd name="T6" fmla="*/ 2638 w 4543"/>
                <a:gd name="T7" fmla="*/ 1585 h 1657"/>
                <a:gd name="T8" fmla="*/ 2638 w 4543"/>
                <a:gd name="T9" fmla="*/ 1507 h 1657"/>
                <a:gd name="T10" fmla="*/ 2460 w 4543"/>
                <a:gd name="T11" fmla="*/ 1507 h 1657"/>
                <a:gd name="T12" fmla="*/ 2460 w 4543"/>
                <a:gd name="T13" fmla="*/ 1429 h 1657"/>
                <a:gd name="T14" fmla="*/ 2382 w 4543"/>
                <a:gd name="T15" fmla="*/ 1429 h 1657"/>
                <a:gd name="T16" fmla="*/ 2382 w 4543"/>
                <a:gd name="T17" fmla="*/ 1353 h 1657"/>
                <a:gd name="T18" fmla="*/ 2127 w 4543"/>
                <a:gd name="T19" fmla="*/ 1353 h 1657"/>
                <a:gd name="T20" fmla="*/ 2127 w 4543"/>
                <a:gd name="T21" fmla="*/ 1291 h 1657"/>
                <a:gd name="T22" fmla="*/ 2093 w 4543"/>
                <a:gd name="T23" fmla="*/ 1291 h 1657"/>
                <a:gd name="T24" fmla="*/ 2093 w 4543"/>
                <a:gd name="T25" fmla="*/ 1227 h 1657"/>
                <a:gd name="T26" fmla="*/ 1985 w 4543"/>
                <a:gd name="T27" fmla="*/ 1227 h 1657"/>
                <a:gd name="T28" fmla="*/ 1985 w 4543"/>
                <a:gd name="T29" fmla="*/ 1161 h 1657"/>
                <a:gd name="T30" fmla="*/ 1693 w 4543"/>
                <a:gd name="T31" fmla="*/ 1161 h 1657"/>
                <a:gd name="T32" fmla="*/ 1693 w 4543"/>
                <a:gd name="T33" fmla="*/ 1105 h 1657"/>
                <a:gd name="T34" fmla="*/ 1625 w 4543"/>
                <a:gd name="T35" fmla="*/ 1105 h 1657"/>
                <a:gd name="T36" fmla="*/ 1625 w 4543"/>
                <a:gd name="T37" fmla="*/ 1047 h 1657"/>
                <a:gd name="T38" fmla="*/ 1317 w 4543"/>
                <a:gd name="T39" fmla="*/ 1047 h 1657"/>
                <a:gd name="T40" fmla="*/ 1317 w 4543"/>
                <a:gd name="T41" fmla="*/ 993 h 1657"/>
                <a:gd name="T42" fmla="*/ 1265 w 4543"/>
                <a:gd name="T43" fmla="*/ 993 h 1657"/>
                <a:gd name="T44" fmla="*/ 1265 w 4543"/>
                <a:gd name="T45" fmla="*/ 941 h 1657"/>
                <a:gd name="T46" fmla="*/ 1233 w 4543"/>
                <a:gd name="T47" fmla="*/ 941 h 1657"/>
                <a:gd name="T48" fmla="*/ 1233 w 4543"/>
                <a:gd name="T49" fmla="*/ 889 h 1657"/>
                <a:gd name="T50" fmla="*/ 1225 w 4543"/>
                <a:gd name="T51" fmla="*/ 889 h 1657"/>
                <a:gd name="T52" fmla="*/ 1225 w 4543"/>
                <a:gd name="T53" fmla="*/ 834 h 1657"/>
                <a:gd name="T54" fmla="*/ 1175 w 4543"/>
                <a:gd name="T55" fmla="*/ 834 h 1657"/>
                <a:gd name="T56" fmla="*/ 1175 w 4543"/>
                <a:gd name="T57" fmla="*/ 782 h 1657"/>
                <a:gd name="T58" fmla="*/ 1073 w 4543"/>
                <a:gd name="T59" fmla="*/ 782 h 1657"/>
                <a:gd name="T60" fmla="*/ 1073 w 4543"/>
                <a:gd name="T61" fmla="*/ 734 h 1657"/>
                <a:gd name="T62" fmla="*/ 979 w 4543"/>
                <a:gd name="T63" fmla="*/ 734 h 1657"/>
                <a:gd name="T64" fmla="*/ 979 w 4543"/>
                <a:gd name="T65" fmla="*/ 682 h 1657"/>
                <a:gd name="T66" fmla="*/ 901 w 4543"/>
                <a:gd name="T67" fmla="*/ 682 h 1657"/>
                <a:gd name="T68" fmla="*/ 901 w 4543"/>
                <a:gd name="T69" fmla="*/ 632 h 1657"/>
                <a:gd name="T70" fmla="*/ 863 w 4543"/>
                <a:gd name="T71" fmla="*/ 632 h 1657"/>
                <a:gd name="T72" fmla="*/ 863 w 4543"/>
                <a:gd name="T73" fmla="*/ 538 h 1657"/>
                <a:gd name="T74" fmla="*/ 725 w 4543"/>
                <a:gd name="T75" fmla="*/ 538 h 1657"/>
                <a:gd name="T76" fmla="*/ 725 w 4543"/>
                <a:gd name="T77" fmla="*/ 492 h 1657"/>
                <a:gd name="T78" fmla="*/ 711 w 4543"/>
                <a:gd name="T79" fmla="*/ 492 h 1657"/>
                <a:gd name="T80" fmla="*/ 711 w 4543"/>
                <a:gd name="T81" fmla="*/ 446 h 1657"/>
                <a:gd name="T82" fmla="*/ 649 w 4543"/>
                <a:gd name="T83" fmla="*/ 446 h 1657"/>
                <a:gd name="T84" fmla="*/ 649 w 4543"/>
                <a:gd name="T85" fmla="*/ 408 h 1657"/>
                <a:gd name="T86" fmla="*/ 642 w 4543"/>
                <a:gd name="T87" fmla="*/ 408 h 1657"/>
                <a:gd name="T88" fmla="*/ 642 w 4543"/>
                <a:gd name="T89" fmla="*/ 364 h 1657"/>
                <a:gd name="T90" fmla="*/ 630 w 4543"/>
                <a:gd name="T91" fmla="*/ 364 h 1657"/>
                <a:gd name="T92" fmla="*/ 630 w 4543"/>
                <a:gd name="T93" fmla="*/ 282 h 1657"/>
                <a:gd name="T94" fmla="*/ 618 w 4543"/>
                <a:gd name="T95" fmla="*/ 282 h 1657"/>
                <a:gd name="T96" fmla="*/ 618 w 4543"/>
                <a:gd name="T97" fmla="*/ 240 h 1657"/>
                <a:gd name="T98" fmla="*/ 554 w 4543"/>
                <a:gd name="T99" fmla="*/ 240 h 1657"/>
                <a:gd name="T100" fmla="*/ 554 w 4543"/>
                <a:gd name="T101" fmla="*/ 198 h 1657"/>
                <a:gd name="T102" fmla="*/ 522 w 4543"/>
                <a:gd name="T103" fmla="*/ 198 h 1657"/>
                <a:gd name="T104" fmla="*/ 522 w 4543"/>
                <a:gd name="T105" fmla="*/ 158 h 1657"/>
                <a:gd name="T106" fmla="*/ 474 w 4543"/>
                <a:gd name="T107" fmla="*/ 158 h 1657"/>
                <a:gd name="T108" fmla="*/ 474 w 4543"/>
                <a:gd name="T109" fmla="*/ 116 h 1657"/>
                <a:gd name="T110" fmla="*/ 446 w 4543"/>
                <a:gd name="T111" fmla="*/ 116 h 1657"/>
                <a:gd name="T112" fmla="*/ 446 w 4543"/>
                <a:gd name="T113" fmla="*/ 80 h 1657"/>
                <a:gd name="T114" fmla="*/ 366 w 4543"/>
                <a:gd name="T115" fmla="*/ 80 h 1657"/>
                <a:gd name="T116" fmla="*/ 366 w 4543"/>
                <a:gd name="T117" fmla="*/ 42 h 1657"/>
                <a:gd name="T118" fmla="*/ 358 w 4543"/>
                <a:gd name="T119" fmla="*/ 42 h 1657"/>
                <a:gd name="T120" fmla="*/ 358 w 4543"/>
                <a:gd name="T121" fmla="*/ 0 h 1657"/>
                <a:gd name="T122" fmla="*/ 0 w 4543"/>
                <a:gd name="T123"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43" h="1657">
                  <a:moveTo>
                    <a:pt x="4543" y="1657"/>
                  </a:moveTo>
                  <a:lnTo>
                    <a:pt x="2808" y="1657"/>
                  </a:lnTo>
                  <a:lnTo>
                    <a:pt x="2808" y="1585"/>
                  </a:lnTo>
                  <a:lnTo>
                    <a:pt x="2638" y="1585"/>
                  </a:lnTo>
                  <a:lnTo>
                    <a:pt x="2638" y="1507"/>
                  </a:lnTo>
                  <a:lnTo>
                    <a:pt x="2460" y="1507"/>
                  </a:lnTo>
                  <a:lnTo>
                    <a:pt x="2460" y="1429"/>
                  </a:lnTo>
                  <a:lnTo>
                    <a:pt x="2382" y="1429"/>
                  </a:lnTo>
                  <a:lnTo>
                    <a:pt x="2382" y="1353"/>
                  </a:lnTo>
                  <a:lnTo>
                    <a:pt x="2127" y="1353"/>
                  </a:lnTo>
                  <a:lnTo>
                    <a:pt x="2127" y="1291"/>
                  </a:lnTo>
                  <a:lnTo>
                    <a:pt x="2093" y="1291"/>
                  </a:lnTo>
                  <a:lnTo>
                    <a:pt x="2093" y="1227"/>
                  </a:lnTo>
                  <a:lnTo>
                    <a:pt x="1985" y="1227"/>
                  </a:lnTo>
                  <a:lnTo>
                    <a:pt x="1985" y="1161"/>
                  </a:lnTo>
                  <a:lnTo>
                    <a:pt x="1693" y="1161"/>
                  </a:lnTo>
                  <a:lnTo>
                    <a:pt x="1693" y="1105"/>
                  </a:lnTo>
                  <a:lnTo>
                    <a:pt x="1625" y="1105"/>
                  </a:lnTo>
                  <a:lnTo>
                    <a:pt x="1625" y="1047"/>
                  </a:lnTo>
                  <a:lnTo>
                    <a:pt x="1317" y="1047"/>
                  </a:lnTo>
                  <a:lnTo>
                    <a:pt x="1317" y="993"/>
                  </a:lnTo>
                  <a:lnTo>
                    <a:pt x="1265" y="993"/>
                  </a:lnTo>
                  <a:lnTo>
                    <a:pt x="1265" y="941"/>
                  </a:lnTo>
                  <a:lnTo>
                    <a:pt x="1233" y="941"/>
                  </a:lnTo>
                  <a:lnTo>
                    <a:pt x="1233" y="889"/>
                  </a:lnTo>
                  <a:lnTo>
                    <a:pt x="1225" y="889"/>
                  </a:lnTo>
                  <a:lnTo>
                    <a:pt x="1225" y="834"/>
                  </a:lnTo>
                  <a:lnTo>
                    <a:pt x="1175" y="834"/>
                  </a:lnTo>
                  <a:lnTo>
                    <a:pt x="1175" y="782"/>
                  </a:lnTo>
                  <a:lnTo>
                    <a:pt x="1073" y="782"/>
                  </a:lnTo>
                  <a:lnTo>
                    <a:pt x="1073" y="734"/>
                  </a:lnTo>
                  <a:lnTo>
                    <a:pt x="979" y="734"/>
                  </a:lnTo>
                  <a:lnTo>
                    <a:pt x="979" y="682"/>
                  </a:lnTo>
                  <a:lnTo>
                    <a:pt x="901" y="682"/>
                  </a:lnTo>
                  <a:lnTo>
                    <a:pt x="901" y="632"/>
                  </a:lnTo>
                  <a:lnTo>
                    <a:pt x="863" y="632"/>
                  </a:lnTo>
                  <a:lnTo>
                    <a:pt x="863" y="538"/>
                  </a:lnTo>
                  <a:lnTo>
                    <a:pt x="725" y="538"/>
                  </a:lnTo>
                  <a:lnTo>
                    <a:pt x="725" y="492"/>
                  </a:lnTo>
                  <a:lnTo>
                    <a:pt x="711" y="492"/>
                  </a:lnTo>
                  <a:lnTo>
                    <a:pt x="711" y="446"/>
                  </a:lnTo>
                  <a:lnTo>
                    <a:pt x="649" y="446"/>
                  </a:lnTo>
                  <a:lnTo>
                    <a:pt x="649" y="408"/>
                  </a:lnTo>
                  <a:lnTo>
                    <a:pt x="642" y="408"/>
                  </a:lnTo>
                  <a:lnTo>
                    <a:pt x="642" y="364"/>
                  </a:lnTo>
                  <a:lnTo>
                    <a:pt x="630" y="364"/>
                  </a:lnTo>
                  <a:lnTo>
                    <a:pt x="630" y="282"/>
                  </a:lnTo>
                  <a:lnTo>
                    <a:pt x="618" y="282"/>
                  </a:lnTo>
                  <a:lnTo>
                    <a:pt x="618" y="240"/>
                  </a:lnTo>
                  <a:lnTo>
                    <a:pt x="554" y="240"/>
                  </a:lnTo>
                  <a:lnTo>
                    <a:pt x="554" y="198"/>
                  </a:lnTo>
                  <a:lnTo>
                    <a:pt x="522" y="198"/>
                  </a:lnTo>
                  <a:lnTo>
                    <a:pt x="522" y="158"/>
                  </a:lnTo>
                  <a:lnTo>
                    <a:pt x="474" y="158"/>
                  </a:lnTo>
                  <a:lnTo>
                    <a:pt x="474" y="116"/>
                  </a:lnTo>
                  <a:lnTo>
                    <a:pt x="446" y="116"/>
                  </a:lnTo>
                  <a:lnTo>
                    <a:pt x="446" y="80"/>
                  </a:lnTo>
                  <a:lnTo>
                    <a:pt x="366" y="80"/>
                  </a:lnTo>
                  <a:lnTo>
                    <a:pt x="366" y="42"/>
                  </a:lnTo>
                  <a:lnTo>
                    <a:pt x="358" y="42"/>
                  </a:lnTo>
                  <a:lnTo>
                    <a:pt x="358"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7" name="Line 6"/>
            <p:cNvSpPr>
              <a:spLocks noChangeShapeType="1"/>
            </p:cNvSpPr>
            <p:nvPr/>
          </p:nvSpPr>
          <p:spPr bwMode="auto">
            <a:xfrm>
              <a:off x="3241675" y="3182938"/>
              <a:ext cx="0" cy="12223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8" name="Line 7"/>
            <p:cNvSpPr>
              <a:spLocks noChangeShapeType="1"/>
            </p:cNvSpPr>
            <p:nvPr/>
          </p:nvSpPr>
          <p:spPr bwMode="auto">
            <a:xfrm flipH="1">
              <a:off x="3181350" y="324326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 name="Line 8"/>
            <p:cNvSpPr>
              <a:spLocks noChangeShapeType="1"/>
            </p:cNvSpPr>
            <p:nvPr/>
          </p:nvSpPr>
          <p:spPr bwMode="auto">
            <a:xfrm>
              <a:off x="2692400" y="285908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 name="Line 9"/>
            <p:cNvSpPr>
              <a:spLocks noChangeShapeType="1"/>
            </p:cNvSpPr>
            <p:nvPr/>
          </p:nvSpPr>
          <p:spPr bwMode="auto">
            <a:xfrm flipH="1">
              <a:off x="2632075" y="291941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 name="Line 10"/>
            <p:cNvSpPr>
              <a:spLocks noChangeShapeType="1"/>
            </p:cNvSpPr>
            <p:nvPr/>
          </p:nvSpPr>
          <p:spPr bwMode="auto">
            <a:xfrm>
              <a:off x="2628900" y="271303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 name="Line 11"/>
            <p:cNvSpPr>
              <a:spLocks noChangeShapeType="1"/>
            </p:cNvSpPr>
            <p:nvPr/>
          </p:nvSpPr>
          <p:spPr bwMode="auto">
            <a:xfrm flipH="1">
              <a:off x="2568575" y="277336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 name="Line 12"/>
            <p:cNvSpPr>
              <a:spLocks noChangeShapeType="1"/>
            </p:cNvSpPr>
            <p:nvPr/>
          </p:nvSpPr>
          <p:spPr bwMode="auto">
            <a:xfrm>
              <a:off x="2492375" y="271303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 name="Line 13"/>
            <p:cNvSpPr>
              <a:spLocks noChangeShapeType="1"/>
            </p:cNvSpPr>
            <p:nvPr/>
          </p:nvSpPr>
          <p:spPr bwMode="auto">
            <a:xfrm flipH="1">
              <a:off x="2432050" y="277336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 name="Line 14"/>
            <p:cNvSpPr>
              <a:spLocks noChangeShapeType="1"/>
            </p:cNvSpPr>
            <p:nvPr/>
          </p:nvSpPr>
          <p:spPr bwMode="auto">
            <a:xfrm>
              <a:off x="2397125" y="2563813"/>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 name="Line 15"/>
            <p:cNvSpPr>
              <a:spLocks noChangeShapeType="1"/>
            </p:cNvSpPr>
            <p:nvPr/>
          </p:nvSpPr>
          <p:spPr bwMode="auto">
            <a:xfrm flipH="1">
              <a:off x="2336800" y="2624138"/>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 name="Line 16"/>
            <p:cNvSpPr>
              <a:spLocks noChangeShapeType="1"/>
            </p:cNvSpPr>
            <p:nvPr/>
          </p:nvSpPr>
          <p:spPr bwMode="auto">
            <a:xfrm>
              <a:off x="2138363" y="217328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 name="Line 17"/>
            <p:cNvSpPr>
              <a:spLocks noChangeShapeType="1"/>
            </p:cNvSpPr>
            <p:nvPr/>
          </p:nvSpPr>
          <p:spPr bwMode="auto">
            <a:xfrm flipH="1">
              <a:off x="2078038" y="223361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 name="Line 18"/>
            <p:cNvSpPr>
              <a:spLocks noChangeShapeType="1"/>
            </p:cNvSpPr>
            <p:nvPr/>
          </p:nvSpPr>
          <p:spPr bwMode="auto">
            <a:xfrm>
              <a:off x="2093913" y="210978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 name="Line 19"/>
            <p:cNvSpPr>
              <a:spLocks noChangeShapeType="1"/>
            </p:cNvSpPr>
            <p:nvPr/>
          </p:nvSpPr>
          <p:spPr bwMode="auto">
            <a:xfrm flipH="1">
              <a:off x="2033588" y="217011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 name="Line 20"/>
            <p:cNvSpPr>
              <a:spLocks noChangeShapeType="1"/>
            </p:cNvSpPr>
            <p:nvPr/>
          </p:nvSpPr>
          <p:spPr bwMode="auto">
            <a:xfrm>
              <a:off x="1931988" y="1985963"/>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 name="Line 21"/>
            <p:cNvSpPr>
              <a:spLocks noChangeShapeType="1"/>
            </p:cNvSpPr>
            <p:nvPr/>
          </p:nvSpPr>
          <p:spPr bwMode="auto">
            <a:xfrm flipH="1">
              <a:off x="1871663" y="2046288"/>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 name="Line 22"/>
            <p:cNvSpPr>
              <a:spLocks noChangeShapeType="1"/>
            </p:cNvSpPr>
            <p:nvPr/>
          </p:nvSpPr>
          <p:spPr bwMode="auto">
            <a:xfrm>
              <a:off x="3559175" y="3521075"/>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 name="Line 23"/>
            <p:cNvSpPr>
              <a:spLocks noChangeShapeType="1"/>
            </p:cNvSpPr>
            <p:nvPr/>
          </p:nvSpPr>
          <p:spPr bwMode="auto">
            <a:xfrm flipH="1">
              <a:off x="3498850" y="3581400"/>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 name="Line 24"/>
            <p:cNvSpPr>
              <a:spLocks noChangeShapeType="1"/>
            </p:cNvSpPr>
            <p:nvPr/>
          </p:nvSpPr>
          <p:spPr bwMode="auto">
            <a:xfrm>
              <a:off x="4451350" y="3698875"/>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 name="Line 25"/>
            <p:cNvSpPr>
              <a:spLocks noChangeShapeType="1"/>
            </p:cNvSpPr>
            <p:nvPr/>
          </p:nvSpPr>
          <p:spPr bwMode="auto">
            <a:xfrm flipH="1">
              <a:off x="4391025" y="3759200"/>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 name="Line 26"/>
            <p:cNvSpPr>
              <a:spLocks noChangeShapeType="1"/>
            </p:cNvSpPr>
            <p:nvPr/>
          </p:nvSpPr>
          <p:spPr bwMode="auto">
            <a:xfrm>
              <a:off x="4740275" y="4006850"/>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 name="Line 27"/>
            <p:cNvSpPr>
              <a:spLocks noChangeShapeType="1"/>
            </p:cNvSpPr>
            <p:nvPr/>
          </p:nvSpPr>
          <p:spPr bwMode="auto">
            <a:xfrm flipH="1">
              <a:off x="4679950" y="4067175"/>
              <a:ext cx="11906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 name="Line 28"/>
            <p:cNvSpPr>
              <a:spLocks noChangeShapeType="1"/>
            </p:cNvSpPr>
            <p:nvPr/>
          </p:nvSpPr>
          <p:spPr bwMode="auto">
            <a:xfrm>
              <a:off x="8518525" y="4489450"/>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 name="Line 29"/>
            <p:cNvSpPr>
              <a:spLocks noChangeShapeType="1"/>
            </p:cNvSpPr>
            <p:nvPr/>
          </p:nvSpPr>
          <p:spPr bwMode="auto">
            <a:xfrm flipH="1">
              <a:off x="8458200" y="4549775"/>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21" name="Group 120"/>
          <p:cNvGrpSpPr/>
          <p:nvPr/>
        </p:nvGrpSpPr>
        <p:grpSpPr>
          <a:xfrm>
            <a:off x="1319213" y="1922463"/>
            <a:ext cx="7262812" cy="2401887"/>
            <a:chOff x="1319213" y="1922463"/>
            <a:chExt cx="7262812" cy="2401887"/>
          </a:xfrm>
        </p:grpSpPr>
        <p:sp>
          <p:nvSpPr>
            <p:cNvPr id="122" name="Freeform 90"/>
            <p:cNvSpPr>
              <a:spLocks/>
            </p:cNvSpPr>
            <p:nvPr/>
          </p:nvSpPr>
          <p:spPr bwMode="auto">
            <a:xfrm>
              <a:off x="1319213" y="1922463"/>
              <a:ext cx="7202487" cy="2341562"/>
            </a:xfrm>
            <a:custGeom>
              <a:avLst/>
              <a:gdLst>
                <a:gd name="T0" fmla="*/ 4131 w 4537"/>
                <a:gd name="T1" fmla="*/ 1443 h 1475"/>
                <a:gd name="T2" fmla="*/ 3556 w 4537"/>
                <a:gd name="T3" fmla="*/ 1397 h 1475"/>
                <a:gd name="T4" fmla="*/ 3232 w 4537"/>
                <a:gd name="T5" fmla="*/ 1343 h 1475"/>
                <a:gd name="T6" fmla="*/ 3090 w 4537"/>
                <a:gd name="T7" fmla="*/ 1309 h 1475"/>
                <a:gd name="T8" fmla="*/ 2960 w 4537"/>
                <a:gd name="T9" fmla="*/ 1279 h 1475"/>
                <a:gd name="T10" fmla="*/ 2856 w 4537"/>
                <a:gd name="T11" fmla="*/ 1245 h 1475"/>
                <a:gd name="T12" fmla="*/ 2642 w 4537"/>
                <a:gd name="T13" fmla="*/ 1213 h 1475"/>
                <a:gd name="T14" fmla="*/ 2590 w 4537"/>
                <a:gd name="T15" fmla="*/ 1185 h 1475"/>
                <a:gd name="T16" fmla="*/ 2440 w 4537"/>
                <a:gd name="T17" fmla="*/ 1155 h 1475"/>
                <a:gd name="T18" fmla="*/ 2360 w 4537"/>
                <a:gd name="T19" fmla="*/ 1111 h 1475"/>
                <a:gd name="T20" fmla="*/ 2254 w 4537"/>
                <a:gd name="T21" fmla="*/ 1083 h 1475"/>
                <a:gd name="T22" fmla="*/ 2043 w 4537"/>
                <a:gd name="T23" fmla="*/ 1061 h 1475"/>
                <a:gd name="T24" fmla="*/ 2007 w 4537"/>
                <a:gd name="T25" fmla="*/ 1037 h 1475"/>
                <a:gd name="T26" fmla="*/ 1953 w 4537"/>
                <a:gd name="T27" fmla="*/ 1007 h 1475"/>
                <a:gd name="T28" fmla="*/ 1919 w 4537"/>
                <a:gd name="T29" fmla="*/ 983 h 1475"/>
                <a:gd name="T30" fmla="*/ 1907 w 4537"/>
                <a:gd name="T31" fmla="*/ 969 h 1475"/>
                <a:gd name="T32" fmla="*/ 1889 w 4537"/>
                <a:gd name="T33" fmla="*/ 941 h 1475"/>
                <a:gd name="T34" fmla="*/ 1833 w 4537"/>
                <a:gd name="T35" fmla="*/ 921 h 1475"/>
                <a:gd name="T36" fmla="*/ 1811 w 4537"/>
                <a:gd name="T37" fmla="*/ 897 h 1475"/>
                <a:gd name="T38" fmla="*/ 1767 w 4537"/>
                <a:gd name="T39" fmla="*/ 871 h 1475"/>
                <a:gd name="T40" fmla="*/ 1745 w 4537"/>
                <a:gd name="T41" fmla="*/ 857 h 1475"/>
                <a:gd name="T42" fmla="*/ 1661 w 4537"/>
                <a:gd name="T43" fmla="*/ 834 h 1475"/>
                <a:gd name="T44" fmla="*/ 1627 w 4537"/>
                <a:gd name="T45" fmla="*/ 818 h 1475"/>
                <a:gd name="T46" fmla="*/ 1591 w 4537"/>
                <a:gd name="T47" fmla="*/ 796 h 1475"/>
                <a:gd name="T48" fmla="*/ 1499 w 4537"/>
                <a:gd name="T49" fmla="*/ 780 h 1475"/>
                <a:gd name="T50" fmla="*/ 1487 w 4537"/>
                <a:gd name="T51" fmla="*/ 766 h 1475"/>
                <a:gd name="T52" fmla="*/ 1463 w 4537"/>
                <a:gd name="T53" fmla="*/ 726 h 1475"/>
                <a:gd name="T54" fmla="*/ 1387 w 4537"/>
                <a:gd name="T55" fmla="*/ 700 h 1475"/>
                <a:gd name="T56" fmla="*/ 1331 w 4537"/>
                <a:gd name="T57" fmla="*/ 664 h 1475"/>
                <a:gd name="T58" fmla="*/ 1281 w 4537"/>
                <a:gd name="T59" fmla="*/ 632 h 1475"/>
                <a:gd name="T60" fmla="*/ 1235 w 4537"/>
                <a:gd name="T61" fmla="*/ 586 h 1475"/>
                <a:gd name="T62" fmla="*/ 1219 w 4537"/>
                <a:gd name="T63" fmla="*/ 566 h 1475"/>
                <a:gd name="T64" fmla="*/ 1133 w 4537"/>
                <a:gd name="T65" fmla="*/ 528 h 1475"/>
                <a:gd name="T66" fmla="*/ 1065 w 4537"/>
                <a:gd name="T67" fmla="*/ 500 h 1475"/>
                <a:gd name="T68" fmla="*/ 1011 w 4537"/>
                <a:gd name="T69" fmla="*/ 480 h 1475"/>
                <a:gd name="T70" fmla="*/ 989 w 4537"/>
                <a:gd name="T71" fmla="*/ 446 h 1475"/>
                <a:gd name="T72" fmla="*/ 959 w 4537"/>
                <a:gd name="T73" fmla="*/ 416 h 1475"/>
                <a:gd name="T74" fmla="*/ 941 w 4537"/>
                <a:gd name="T75" fmla="*/ 396 h 1475"/>
                <a:gd name="T76" fmla="*/ 925 w 4537"/>
                <a:gd name="T77" fmla="*/ 388 h 1475"/>
                <a:gd name="T78" fmla="*/ 911 w 4537"/>
                <a:gd name="T79" fmla="*/ 368 h 1475"/>
                <a:gd name="T80" fmla="*/ 869 w 4537"/>
                <a:gd name="T81" fmla="*/ 356 h 1475"/>
                <a:gd name="T82" fmla="*/ 853 w 4537"/>
                <a:gd name="T83" fmla="*/ 340 h 1475"/>
                <a:gd name="T84" fmla="*/ 809 w 4537"/>
                <a:gd name="T85" fmla="*/ 290 h 1475"/>
                <a:gd name="T86" fmla="*/ 769 w 4537"/>
                <a:gd name="T87" fmla="*/ 274 h 1475"/>
                <a:gd name="T88" fmla="*/ 751 w 4537"/>
                <a:gd name="T89" fmla="*/ 252 h 1475"/>
                <a:gd name="T90" fmla="*/ 735 w 4537"/>
                <a:gd name="T91" fmla="*/ 242 h 1475"/>
                <a:gd name="T92" fmla="*/ 717 w 4537"/>
                <a:gd name="T93" fmla="*/ 216 h 1475"/>
                <a:gd name="T94" fmla="*/ 687 w 4537"/>
                <a:gd name="T95" fmla="*/ 190 h 1475"/>
                <a:gd name="T96" fmla="*/ 649 w 4537"/>
                <a:gd name="T97" fmla="*/ 168 h 1475"/>
                <a:gd name="T98" fmla="*/ 572 w 4537"/>
                <a:gd name="T99" fmla="*/ 144 h 1475"/>
                <a:gd name="T100" fmla="*/ 536 w 4537"/>
                <a:gd name="T101" fmla="*/ 130 h 1475"/>
                <a:gd name="T102" fmla="*/ 518 w 4537"/>
                <a:gd name="T103" fmla="*/ 106 h 1475"/>
                <a:gd name="T104" fmla="*/ 454 w 4537"/>
                <a:gd name="T105" fmla="*/ 94 h 1475"/>
                <a:gd name="T106" fmla="*/ 400 w 4537"/>
                <a:gd name="T107" fmla="*/ 74 h 1475"/>
                <a:gd name="T108" fmla="*/ 352 w 4537"/>
                <a:gd name="T109" fmla="*/ 48 h 1475"/>
                <a:gd name="T110" fmla="*/ 338 w 4537"/>
                <a:gd name="T111" fmla="*/ 38 h 1475"/>
                <a:gd name="T112" fmla="*/ 324 w 4537"/>
                <a:gd name="T113" fmla="*/ 28 h 1475"/>
                <a:gd name="T114" fmla="*/ 288 w 4537"/>
                <a:gd name="T115" fmla="*/ 20 h 1475"/>
                <a:gd name="T116" fmla="*/ 278 w 4537"/>
                <a:gd name="T117" fmla="*/ 6 h 1475"/>
                <a:gd name="T118" fmla="*/ 0 w 4537"/>
                <a:gd name="T119" fmla="*/ 0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37" h="1475">
                  <a:moveTo>
                    <a:pt x="4537" y="1475"/>
                  </a:moveTo>
                  <a:lnTo>
                    <a:pt x="4281" y="1475"/>
                  </a:lnTo>
                  <a:lnTo>
                    <a:pt x="4281" y="1443"/>
                  </a:lnTo>
                  <a:lnTo>
                    <a:pt x="4131" y="1443"/>
                  </a:lnTo>
                  <a:lnTo>
                    <a:pt x="4131" y="1421"/>
                  </a:lnTo>
                  <a:lnTo>
                    <a:pt x="3807" y="1421"/>
                  </a:lnTo>
                  <a:lnTo>
                    <a:pt x="3807" y="1397"/>
                  </a:lnTo>
                  <a:lnTo>
                    <a:pt x="3556" y="1397"/>
                  </a:lnTo>
                  <a:lnTo>
                    <a:pt x="3556" y="1377"/>
                  </a:lnTo>
                  <a:lnTo>
                    <a:pt x="3380" y="1377"/>
                  </a:lnTo>
                  <a:lnTo>
                    <a:pt x="3380" y="1343"/>
                  </a:lnTo>
                  <a:lnTo>
                    <a:pt x="3232" y="1343"/>
                  </a:lnTo>
                  <a:lnTo>
                    <a:pt x="3232" y="1327"/>
                  </a:lnTo>
                  <a:lnTo>
                    <a:pt x="3166" y="1327"/>
                  </a:lnTo>
                  <a:lnTo>
                    <a:pt x="3166" y="1309"/>
                  </a:lnTo>
                  <a:lnTo>
                    <a:pt x="3090" y="1309"/>
                  </a:lnTo>
                  <a:lnTo>
                    <a:pt x="3090" y="1293"/>
                  </a:lnTo>
                  <a:lnTo>
                    <a:pt x="3076" y="1293"/>
                  </a:lnTo>
                  <a:lnTo>
                    <a:pt x="3076" y="1279"/>
                  </a:lnTo>
                  <a:lnTo>
                    <a:pt x="2960" y="1279"/>
                  </a:lnTo>
                  <a:lnTo>
                    <a:pt x="2960" y="1261"/>
                  </a:lnTo>
                  <a:lnTo>
                    <a:pt x="2896" y="1261"/>
                  </a:lnTo>
                  <a:lnTo>
                    <a:pt x="2896" y="1245"/>
                  </a:lnTo>
                  <a:lnTo>
                    <a:pt x="2856" y="1245"/>
                  </a:lnTo>
                  <a:lnTo>
                    <a:pt x="2856" y="1231"/>
                  </a:lnTo>
                  <a:lnTo>
                    <a:pt x="2672" y="1231"/>
                  </a:lnTo>
                  <a:lnTo>
                    <a:pt x="2672" y="1213"/>
                  </a:lnTo>
                  <a:lnTo>
                    <a:pt x="2642" y="1213"/>
                  </a:lnTo>
                  <a:lnTo>
                    <a:pt x="2642" y="1201"/>
                  </a:lnTo>
                  <a:lnTo>
                    <a:pt x="2618" y="1201"/>
                  </a:lnTo>
                  <a:lnTo>
                    <a:pt x="2618" y="1185"/>
                  </a:lnTo>
                  <a:lnTo>
                    <a:pt x="2590" y="1185"/>
                  </a:lnTo>
                  <a:lnTo>
                    <a:pt x="2590" y="1171"/>
                  </a:lnTo>
                  <a:lnTo>
                    <a:pt x="2496" y="1171"/>
                  </a:lnTo>
                  <a:lnTo>
                    <a:pt x="2496" y="1155"/>
                  </a:lnTo>
                  <a:lnTo>
                    <a:pt x="2440" y="1155"/>
                  </a:lnTo>
                  <a:lnTo>
                    <a:pt x="2440" y="1141"/>
                  </a:lnTo>
                  <a:lnTo>
                    <a:pt x="2414" y="1141"/>
                  </a:lnTo>
                  <a:lnTo>
                    <a:pt x="2414" y="1111"/>
                  </a:lnTo>
                  <a:lnTo>
                    <a:pt x="2360" y="1111"/>
                  </a:lnTo>
                  <a:lnTo>
                    <a:pt x="2360" y="1099"/>
                  </a:lnTo>
                  <a:lnTo>
                    <a:pt x="2316" y="1099"/>
                  </a:lnTo>
                  <a:lnTo>
                    <a:pt x="2316" y="1083"/>
                  </a:lnTo>
                  <a:lnTo>
                    <a:pt x="2254" y="1083"/>
                  </a:lnTo>
                  <a:lnTo>
                    <a:pt x="2254" y="1071"/>
                  </a:lnTo>
                  <a:lnTo>
                    <a:pt x="2139" y="1071"/>
                  </a:lnTo>
                  <a:lnTo>
                    <a:pt x="2139" y="1061"/>
                  </a:lnTo>
                  <a:lnTo>
                    <a:pt x="2043" y="1061"/>
                  </a:lnTo>
                  <a:lnTo>
                    <a:pt x="2043" y="1051"/>
                  </a:lnTo>
                  <a:lnTo>
                    <a:pt x="2029" y="1051"/>
                  </a:lnTo>
                  <a:lnTo>
                    <a:pt x="2029" y="1037"/>
                  </a:lnTo>
                  <a:lnTo>
                    <a:pt x="2007" y="1037"/>
                  </a:lnTo>
                  <a:lnTo>
                    <a:pt x="2007" y="1017"/>
                  </a:lnTo>
                  <a:lnTo>
                    <a:pt x="1997" y="1017"/>
                  </a:lnTo>
                  <a:lnTo>
                    <a:pt x="1997" y="1007"/>
                  </a:lnTo>
                  <a:lnTo>
                    <a:pt x="1953" y="1007"/>
                  </a:lnTo>
                  <a:lnTo>
                    <a:pt x="1953" y="995"/>
                  </a:lnTo>
                  <a:lnTo>
                    <a:pt x="1923" y="995"/>
                  </a:lnTo>
                  <a:lnTo>
                    <a:pt x="1923" y="983"/>
                  </a:lnTo>
                  <a:lnTo>
                    <a:pt x="1919" y="983"/>
                  </a:lnTo>
                  <a:lnTo>
                    <a:pt x="1919" y="975"/>
                  </a:lnTo>
                  <a:lnTo>
                    <a:pt x="1913" y="975"/>
                  </a:lnTo>
                  <a:lnTo>
                    <a:pt x="1913" y="969"/>
                  </a:lnTo>
                  <a:lnTo>
                    <a:pt x="1907" y="969"/>
                  </a:lnTo>
                  <a:lnTo>
                    <a:pt x="1907" y="951"/>
                  </a:lnTo>
                  <a:lnTo>
                    <a:pt x="1905" y="951"/>
                  </a:lnTo>
                  <a:lnTo>
                    <a:pt x="1905" y="941"/>
                  </a:lnTo>
                  <a:lnTo>
                    <a:pt x="1889" y="941"/>
                  </a:lnTo>
                  <a:lnTo>
                    <a:pt x="1889" y="931"/>
                  </a:lnTo>
                  <a:lnTo>
                    <a:pt x="1875" y="931"/>
                  </a:lnTo>
                  <a:lnTo>
                    <a:pt x="1875" y="921"/>
                  </a:lnTo>
                  <a:lnTo>
                    <a:pt x="1833" y="921"/>
                  </a:lnTo>
                  <a:lnTo>
                    <a:pt x="1833" y="909"/>
                  </a:lnTo>
                  <a:lnTo>
                    <a:pt x="1829" y="909"/>
                  </a:lnTo>
                  <a:lnTo>
                    <a:pt x="1829" y="897"/>
                  </a:lnTo>
                  <a:lnTo>
                    <a:pt x="1811" y="897"/>
                  </a:lnTo>
                  <a:lnTo>
                    <a:pt x="1811" y="877"/>
                  </a:lnTo>
                  <a:lnTo>
                    <a:pt x="1779" y="877"/>
                  </a:lnTo>
                  <a:lnTo>
                    <a:pt x="1779" y="871"/>
                  </a:lnTo>
                  <a:lnTo>
                    <a:pt x="1767" y="871"/>
                  </a:lnTo>
                  <a:lnTo>
                    <a:pt x="1767" y="865"/>
                  </a:lnTo>
                  <a:lnTo>
                    <a:pt x="1761" y="865"/>
                  </a:lnTo>
                  <a:lnTo>
                    <a:pt x="1761" y="857"/>
                  </a:lnTo>
                  <a:lnTo>
                    <a:pt x="1745" y="857"/>
                  </a:lnTo>
                  <a:lnTo>
                    <a:pt x="1745" y="847"/>
                  </a:lnTo>
                  <a:lnTo>
                    <a:pt x="1735" y="847"/>
                  </a:lnTo>
                  <a:lnTo>
                    <a:pt x="1735" y="834"/>
                  </a:lnTo>
                  <a:lnTo>
                    <a:pt x="1661" y="834"/>
                  </a:lnTo>
                  <a:lnTo>
                    <a:pt x="1661" y="826"/>
                  </a:lnTo>
                  <a:lnTo>
                    <a:pt x="1639" y="826"/>
                  </a:lnTo>
                  <a:lnTo>
                    <a:pt x="1639" y="818"/>
                  </a:lnTo>
                  <a:lnTo>
                    <a:pt x="1627" y="818"/>
                  </a:lnTo>
                  <a:lnTo>
                    <a:pt x="1627" y="808"/>
                  </a:lnTo>
                  <a:lnTo>
                    <a:pt x="1595" y="808"/>
                  </a:lnTo>
                  <a:lnTo>
                    <a:pt x="1595" y="796"/>
                  </a:lnTo>
                  <a:lnTo>
                    <a:pt x="1591" y="796"/>
                  </a:lnTo>
                  <a:lnTo>
                    <a:pt x="1591" y="788"/>
                  </a:lnTo>
                  <a:lnTo>
                    <a:pt x="1517" y="788"/>
                  </a:lnTo>
                  <a:lnTo>
                    <a:pt x="1517" y="780"/>
                  </a:lnTo>
                  <a:lnTo>
                    <a:pt x="1499" y="780"/>
                  </a:lnTo>
                  <a:lnTo>
                    <a:pt x="1499" y="772"/>
                  </a:lnTo>
                  <a:lnTo>
                    <a:pt x="1491" y="772"/>
                  </a:lnTo>
                  <a:lnTo>
                    <a:pt x="1491" y="766"/>
                  </a:lnTo>
                  <a:lnTo>
                    <a:pt x="1487" y="766"/>
                  </a:lnTo>
                  <a:lnTo>
                    <a:pt x="1487" y="752"/>
                  </a:lnTo>
                  <a:lnTo>
                    <a:pt x="1479" y="752"/>
                  </a:lnTo>
                  <a:lnTo>
                    <a:pt x="1479" y="726"/>
                  </a:lnTo>
                  <a:lnTo>
                    <a:pt x="1463" y="726"/>
                  </a:lnTo>
                  <a:lnTo>
                    <a:pt x="1463" y="706"/>
                  </a:lnTo>
                  <a:lnTo>
                    <a:pt x="1455" y="706"/>
                  </a:lnTo>
                  <a:lnTo>
                    <a:pt x="1455" y="700"/>
                  </a:lnTo>
                  <a:lnTo>
                    <a:pt x="1387" y="700"/>
                  </a:lnTo>
                  <a:lnTo>
                    <a:pt x="1387" y="684"/>
                  </a:lnTo>
                  <a:lnTo>
                    <a:pt x="1371" y="684"/>
                  </a:lnTo>
                  <a:lnTo>
                    <a:pt x="1371" y="664"/>
                  </a:lnTo>
                  <a:lnTo>
                    <a:pt x="1331" y="664"/>
                  </a:lnTo>
                  <a:lnTo>
                    <a:pt x="1331" y="648"/>
                  </a:lnTo>
                  <a:lnTo>
                    <a:pt x="1307" y="648"/>
                  </a:lnTo>
                  <a:lnTo>
                    <a:pt x="1307" y="632"/>
                  </a:lnTo>
                  <a:lnTo>
                    <a:pt x="1281" y="632"/>
                  </a:lnTo>
                  <a:lnTo>
                    <a:pt x="1281" y="614"/>
                  </a:lnTo>
                  <a:lnTo>
                    <a:pt x="1255" y="614"/>
                  </a:lnTo>
                  <a:lnTo>
                    <a:pt x="1255" y="586"/>
                  </a:lnTo>
                  <a:lnTo>
                    <a:pt x="1235" y="586"/>
                  </a:lnTo>
                  <a:lnTo>
                    <a:pt x="1235" y="578"/>
                  </a:lnTo>
                  <a:lnTo>
                    <a:pt x="1227" y="578"/>
                  </a:lnTo>
                  <a:lnTo>
                    <a:pt x="1227" y="566"/>
                  </a:lnTo>
                  <a:lnTo>
                    <a:pt x="1219" y="566"/>
                  </a:lnTo>
                  <a:lnTo>
                    <a:pt x="1219" y="548"/>
                  </a:lnTo>
                  <a:lnTo>
                    <a:pt x="1153" y="548"/>
                  </a:lnTo>
                  <a:lnTo>
                    <a:pt x="1153" y="528"/>
                  </a:lnTo>
                  <a:lnTo>
                    <a:pt x="1133" y="528"/>
                  </a:lnTo>
                  <a:lnTo>
                    <a:pt x="1133" y="522"/>
                  </a:lnTo>
                  <a:lnTo>
                    <a:pt x="1121" y="522"/>
                  </a:lnTo>
                  <a:lnTo>
                    <a:pt x="1121" y="500"/>
                  </a:lnTo>
                  <a:lnTo>
                    <a:pt x="1065" y="500"/>
                  </a:lnTo>
                  <a:lnTo>
                    <a:pt x="1065" y="492"/>
                  </a:lnTo>
                  <a:lnTo>
                    <a:pt x="1047" y="492"/>
                  </a:lnTo>
                  <a:lnTo>
                    <a:pt x="1047" y="480"/>
                  </a:lnTo>
                  <a:lnTo>
                    <a:pt x="1011" y="480"/>
                  </a:lnTo>
                  <a:lnTo>
                    <a:pt x="1011" y="462"/>
                  </a:lnTo>
                  <a:lnTo>
                    <a:pt x="1001" y="462"/>
                  </a:lnTo>
                  <a:lnTo>
                    <a:pt x="1001" y="446"/>
                  </a:lnTo>
                  <a:lnTo>
                    <a:pt x="989" y="446"/>
                  </a:lnTo>
                  <a:lnTo>
                    <a:pt x="989" y="438"/>
                  </a:lnTo>
                  <a:lnTo>
                    <a:pt x="969" y="438"/>
                  </a:lnTo>
                  <a:lnTo>
                    <a:pt x="969" y="416"/>
                  </a:lnTo>
                  <a:lnTo>
                    <a:pt x="959" y="416"/>
                  </a:lnTo>
                  <a:lnTo>
                    <a:pt x="959" y="406"/>
                  </a:lnTo>
                  <a:lnTo>
                    <a:pt x="949" y="406"/>
                  </a:lnTo>
                  <a:lnTo>
                    <a:pt x="949" y="396"/>
                  </a:lnTo>
                  <a:lnTo>
                    <a:pt x="941" y="396"/>
                  </a:lnTo>
                  <a:lnTo>
                    <a:pt x="941" y="392"/>
                  </a:lnTo>
                  <a:lnTo>
                    <a:pt x="933" y="392"/>
                  </a:lnTo>
                  <a:lnTo>
                    <a:pt x="933" y="388"/>
                  </a:lnTo>
                  <a:lnTo>
                    <a:pt x="925" y="388"/>
                  </a:lnTo>
                  <a:lnTo>
                    <a:pt x="925" y="372"/>
                  </a:lnTo>
                  <a:lnTo>
                    <a:pt x="917" y="372"/>
                  </a:lnTo>
                  <a:lnTo>
                    <a:pt x="917" y="368"/>
                  </a:lnTo>
                  <a:lnTo>
                    <a:pt x="911" y="368"/>
                  </a:lnTo>
                  <a:lnTo>
                    <a:pt x="911" y="362"/>
                  </a:lnTo>
                  <a:lnTo>
                    <a:pt x="905" y="362"/>
                  </a:lnTo>
                  <a:lnTo>
                    <a:pt x="905" y="356"/>
                  </a:lnTo>
                  <a:lnTo>
                    <a:pt x="869" y="356"/>
                  </a:lnTo>
                  <a:lnTo>
                    <a:pt x="869" y="350"/>
                  </a:lnTo>
                  <a:lnTo>
                    <a:pt x="859" y="350"/>
                  </a:lnTo>
                  <a:lnTo>
                    <a:pt x="859" y="340"/>
                  </a:lnTo>
                  <a:lnTo>
                    <a:pt x="853" y="340"/>
                  </a:lnTo>
                  <a:lnTo>
                    <a:pt x="853" y="312"/>
                  </a:lnTo>
                  <a:lnTo>
                    <a:pt x="821" y="312"/>
                  </a:lnTo>
                  <a:lnTo>
                    <a:pt x="821" y="290"/>
                  </a:lnTo>
                  <a:lnTo>
                    <a:pt x="809" y="290"/>
                  </a:lnTo>
                  <a:lnTo>
                    <a:pt x="809" y="284"/>
                  </a:lnTo>
                  <a:lnTo>
                    <a:pt x="781" y="284"/>
                  </a:lnTo>
                  <a:lnTo>
                    <a:pt x="781" y="274"/>
                  </a:lnTo>
                  <a:lnTo>
                    <a:pt x="769" y="274"/>
                  </a:lnTo>
                  <a:lnTo>
                    <a:pt x="769" y="268"/>
                  </a:lnTo>
                  <a:lnTo>
                    <a:pt x="763" y="268"/>
                  </a:lnTo>
                  <a:lnTo>
                    <a:pt x="763" y="252"/>
                  </a:lnTo>
                  <a:lnTo>
                    <a:pt x="751" y="252"/>
                  </a:lnTo>
                  <a:lnTo>
                    <a:pt x="751" y="248"/>
                  </a:lnTo>
                  <a:lnTo>
                    <a:pt x="743" y="248"/>
                  </a:lnTo>
                  <a:lnTo>
                    <a:pt x="743" y="242"/>
                  </a:lnTo>
                  <a:lnTo>
                    <a:pt x="735" y="242"/>
                  </a:lnTo>
                  <a:lnTo>
                    <a:pt x="735" y="226"/>
                  </a:lnTo>
                  <a:lnTo>
                    <a:pt x="723" y="226"/>
                  </a:lnTo>
                  <a:lnTo>
                    <a:pt x="723" y="216"/>
                  </a:lnTo>
                  <a:lnTo>
                    <a:pt x="717" y="216"/>
                  </a:lnTo>
                  <a:lnTo>
                    <a:pt x="717" y="206"/>
                  </a:lnTo>
                  <a:lnTo>
                    <a:pt x="711" y="206"/>
                  </a:lnTo>
                  <a:lnTo>
                    <a:pt x="711" y="190"/>
                  </a:lnTo>
                  <a:lnTo>
                    <a:pt x="687" y="190"/>
                  </a:lnTo>
                  <a:lnTo>
                    <a:pt x="687" y="180"/>
                  </a:lnTo>
                  <a:lnTo>
                    <a:pt x="673" y="180"/>
                  </a:lnTo>
                  <a:lnTo>
                    <a:pt x="673" y="168"/>
                  </a:lnTo>
                  <a:lnTo>
                    <a:pt x="649" y="168"/>
                  </a:lnTo>
                  <a:lnTo>
                    <a:pt x="649" y="154"/>
                  </a:lnTo>
                  <a:lnTo>
                    <a:pt x="634" y="154"/>
                  </a:lnTo>
                  <a:lnTo>
                    <a:pt x="634" y="144"/>
                  </a:lnTo>
                  <a:lnTo>
                    <a:pt x="572" y="144"/>
                  </a:lnTo>
                  <a:lnTo>
                    <a:pt x="572" y="140"/>
                  </a:lnTo>
                  <a:lnTo>
                    <a:pt x="558" y="140"/>
                  </a:lnTo>
                  <a:lnTo>
                    <a:pt x="558" y="130"/>
                  </a:lnTo>
                  <a:lnTo>
                    <a:pt x="536" y="130"/>
                  </a:lnTo>
                  <a:lnTo>
                    <a:pt x="536" y="118"/>
                  </a:lnTo>
                  <a:lnTo>
                    <a:pt x="528" y="118"/>
                  </a:lnTo>
                  <a:lnTo>
                    <a:pt x="528" y="106"/>
                  </a:lnTo>
                  <a:lnTo>
                    <a:pt x="518" y="106"/>
                  </a:lnTo>
                  <a:lnTo>
                    <a:pt x="518" y="100"/>
                  </a:lnTo>
                  <a:lnTo>
                    <a:pt x="494" y="100"/>
                  </a:lnTo>
                  <a:lnTo>
                    <a:pt x="494" y="94"/>
                  </a:lnTo>
                  <a:lnTo>
                    <a:pt x="454" y="94"/>
                  </a:lnTo>
                  <a:lnTo>
                    <a:pt x="454" y="82"/>
                  </a:lnTo>
                  <a:lnTo>
                    <a:pt x="416" y="82"/>
                  </a:lnTo>
                  <a:lnTo>
                    <a:pt x="416" y="74"/>
                  </a:lnTo>
                  <a:lnTo>
                    <a:pt x="400" y="74"/>
                  </a:lnTo>
                  <a:lnTo>
                    <a:pt x="400" y="56"/>
                  </a:lnTo>
                  <a:lnTo>
                    <a:pt x="358" y="56"/>
                  </a:lnTo>
                  <a:lnTo>
                    <a:pt x="358" y="48"/>
                  </a:lnTo>
                  <a:lnTo>
                    <a:pt x="352" y="48"/>
                  </a:lnTo>
                  <a:lnTo>
                    <a:pt x="352" y="42"/>
                  </a:lnTo>
                  <a:lnTo>
                    <a:pt x="346" y="42"/>
                  </a:lnTo>
                  <a:lnTo>
                    <a:pt x="346" y="38"/>
                  </a:lnTo>
                  <a:lnTo>
                    <a:pt x="338" y="38"/>
                  </a:lnTo>
                  <a:lnTo>
                    <a:pt x="338" y="34"/>
                  </a:lnTo>
                  <a:lnTo>
                    <a:pt x="330" y="34"/>
                  </a:lnTo>
                  <a:lnTo>
                    <a:pt x="330" y="28"/>
                  </a:lnTo>
                  <a:lnTo>
                    <a:pt x="324" y="28"/>
                  </a:lnTo>
                  <a:lnTo>
                    <a:pt x="324" y="26"/>
                  </a:lnTo>
                  <a:lnTo>
                    <a:pt x="316" y="26"/>
                  </a:lnTo>
                  <a:lnTo>
                    <a:pt x="316" y="20"/>
                  </a:lnTo>
                  <a:lnTo>
                    <a:pt x="288" y="20"/>
                  </a:lnTo>
                  <a:lnTo>
                    <a:pt x="288" y="12"/>
                  </a:lnTo>
                  <a:lnTo>
                    <a:pt x="284" y="12"/>
                  </a:lnTo>
                  <a:lnTo>
                    <a:pt x="284" y="6"/>
                  </a:lnTo>
                  <a:lnTo>
                    <a:pt x="278" y="6"/>
                  </a:lnTo>
                  <a:lnTo>
                    <a:pt x="278" y="2"/>
                  </a:lnTo>
                  <a:lnTo>
                    <a:pt x="274" y="2"/>
                  </a:lnTo>
                  <a:lnTo>
                    <a:pt x="274" y="0"/>
                  </a:lnTo>
                  <a:lnTo>
                    <a:pt x="0" y="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 name="Line 94"/>
            <p:cNvSpPr>
              <a:spLocks noChangeShapeType="1"/>
            </p:cNvSpPr>
            <p:nvPr/>
          </p:nvSpPr>
          <p:spPr bwMode="auto">
            <a:xfrm flipH="1">
              <a:off x="2109788" y="210661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 name="Line 32"/>
            <p:cNvSpPr>
              <a:spLocks noChangeShapeType="1"/>
            </p:cNvSpPr>
            <p:nvPr/>
          </p:nvSpPr>
          <p:spPr bwMode="auto">
            <a:xfrm flipH="1">
              <a:off x="2125663" y="213201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 name="Line 62"/>
            <p:cNvSpPr>
              <a:spLocks noChangeShapeType="1"/>
            </p:cNvSpPr>
            <p:nvPr/>
          </p:nvSpPr>
          <p:spPr bwMode="auto">
            <a:xfrm flipH="1">
              <a:off x="4724400" y="363855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 name="Line 65"/>
            <p:cNvSpPr>
              <a:spLocks noChangeShapeType="1"/>
            </p:cNvSpPr>
            <p:nvPr/>
          </p:nvSpPr>
          <p:spPr bwMode="auto">
            <a:xfrm>
              <a:off x="5262563" y="37147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 name="Line 91"/>
            <p:cNvSpPr>
              <a:spLocks noChangeShapeType="1"/>
            </p:cNvSpPr>
            <p:nvPr/>
          </p:nvSpPr>
          <p:spPr bwMode="auto">
            <a:xfrm>
              <a:off x="1982788" y="19891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8" name="Line 92"/>
            <p:cNvSpPr>
              <a:spLocks noChangeShapeType="1"/>
            </p:cNvSpPr>
            <p:nvPr/>
          </p:nvSpPr>
          <p:spPr bwMode="auto">
            <a:xfrm flipH="1">
              <a:off x="1922463" y="20494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9" name="Line 93"/>
            <p:cNvSpPr>
              <a:spLocks noChangeShapeType="1"/>
            </p:cNvSpPr>
            <p:nvPr/>
          </p:nvSpPr>
          <p:spPr bwMode="auto">
            <a:xfrm>
              <a:off x="2170113" y="204628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0" name="Line 95"/>
            <p:cNvSpPr>
              <a:spLocks noChangeShapeType="1"/>
            </p:cNvSpPr>
            <p:nvPr/>
          </p:nvSpPr>
          <p:spPr bwMode="auto">
            <a:xfrm>
              <a:off x="2084388" y="201136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1" name="Line 96"/>
            <p:cNvSpPr>
              <a:spLocks noChangeShapeType="1"/>
            </p:cNvSpPr>
            <p:nvPr/>
          </p:nvSpPr>
          <p:spPr bwMode="auto">
            <a:xfrm flipH="1">
              <a:off x="2024063" y="207168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2" name="Line 97"/>
            <p:cNvSpPr>
              <a:spLocks noChangeShapeType="1"/>
            </p:cNvSpPr>
            <p:nvPr/>
          </p:nvSpPr>
          <p:spPr bwMode="auto">
            <a:xfrm>
              <a:off x="2330450" y="21034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3" name="Line 98"/>
            <p:cNvSpPr>
              <a:spLocks noChangeShapeType="1"/>
            </p:cNvSpPr>
            <p:nvPr/>
          </p:nvSpPr>
          <p:spPr bwMode="auto">
            <a:xfrm flipH="1">
              <a:off x="2271713" y="2163763"/>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4" name="Line 99"/>
            <p:cNvSpPr>
              <a:spLocks noChangeShapeType="1"/>
            </p:cNvSpPr>
            <p:nvPr/>
          </p:nvSpPr>
          <p:spPr bwMode="auto">
            <a:xfrm>
              <a:off x="2384425" y="214788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5" name="Line 100"/>
            <p:cNvSpPr>
              <a:spLocks noChangeShapeType="1"/>
            </p:cNvSpPr>
            <p:nvPr/>
          </p:nvSpPr>
          <p:spPr bwMode="auto">
            <a:xfrm flipH="1">
              <a:off x="2325688" y="2208213"/>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6" name="Line 101"/>
            <p:cNvSpPr>
              <a:spLocks noChangeShapeType="1"/>
            </p:cNvSpPr>
            <p:nvPr/>
          </p:nvSpPr>
          <p:spPr bwMode="auto">
            <a:xfrm>
              <a:off x="2205038" y="20780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7" name="Line 102"/>
            <p:cNvSpPr>
              <a:spLocks noChangeShapeType="1"/>
            </p:cNvSpPr>
            <p:nvPr/>
          </p:nvSpPr>
          <p:spPr bwMode="auto">
            <a:xfrm flipH="1">
              <a:off x="2144713" y="21383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8" name="Line 103"/>
            <p:cNvSpPr>
              <a:spLocks noChangeShapeType="1"/>
            </p:cNvSpPr>
            <p:nvPr/>
          </p:nvSpPr>
          <p:spPr bwMode="auto">
            <a:xfrm>
              <a:off x="2278063" y="208756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9" name="Line 104"/>
            <p:cNvSpPr>
              <a:spLocks noChangeShapeType="1"/>
            </p:cNvSpPr>
            <p:nvPr/>
          </p:nvSpPr>
          <p:spPr bwMode="auto">
            <a:xfrm flipH="1">
              <a:off x="2217738" y="2147888"/>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 name="Line 105"/>
            <p:cNvSpPr>
              <a:spLocks noChangeShapeType="1"/>
            </p:cNvSpPr>
            <p:nvPr/>
          </p:nvSpPr>
          <p:spPr bwMode="auto">
            <a:xfrm>
              <a:off x="2476500" y="22209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 name="Line 106"/>
            <p:cNvSpPr>
              <a:spLocks noChangeShapeType="1"/>
            </p:cNvSpPr>
            <p:nvPr/>
          </p:nvSpPr>
          <p:spPr bwMode="auto">
            <a:xfrm flipH="1">
              <a:off x="2416175" y="22812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 name="Line 107"/>
            <p:cNvSpPr>
              <a:spLocks noChangeShapeType="1"/>
            </p:cNvSpPr>
            <p:nvPr/>
          </p:nvSpPr>
          <p:spPr bwMode="auto">
            <a:xfrm>
              <a:off x="2625725" y="23574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 name="Line 108"/>
            <p:cNvSpPr>
              <a:spLocks noChangeShapeType="1"/>
            </p:cNvSpPr>
            <p:nvPr/>
          </p:nvSpPr>
          <p:spPr bwMode="auto">
            <a:xfrm flipH="1">
              <a:off x="2565400" y="24177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 name="Line 109"/>
            <p:cNvSpPr>
              <a:spLocks noChangeShapeType="1"/>
            </p:cNvSpPr>
            <p:nvPr/>
          </p:nvSpPr>
          <p:spPr bwMode="auto">
            <a:xfrm>
              <a:off x="2686050" y="24209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 name="Line 110"/>
            <p:cNvSpPr>
              <a:spLocks noChangeShapeType="1"/>
            </p:cNvSpPr>
            <p:nvPr/>
          </p:nvSpPr>
          <p:spPr bwMode="auto">
            <a:xfrm flipH="1">
              <a:off x="2625725" y="24812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 name="Line 111"/>
            <p:cNvSpPr>
              <a:spLocks noChangeShapeType="1"/>
            </p:cNvSpPr>
            <p:nvPr/>
          </p:nvSpPr>
          <p:spPr bwMode="auto">
            <a:xfrm>
              <a:off x="2971800" y="26273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 name="Line 112"/>
            <p:cNvSpPr>
              <a:spLocks noChangeShapeType="1"/>
            </p:cNvSpPr>
            <p:nvPr/>
          </p:nvSpPr>
          <p:spPr bwMode="auto">
            <a:xfrm flipH="1">
              <a:off x="2911475" y="26876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 name="Line 113"/>
            <p:cNvSpPr>
              <a:spLocks noChangeShapeType="1"/>
            </p:cNvSpPr>
            <p:nvPr/>
          </p:nvSpPr>
          <p:spPr bwMode="auto">
            <a:xfrm>
              <a:off x="2901950" y="25733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 name="Line 114"/>
            <p:cNvSpPr>
              <a:spLocks noChangeShapeType="1"/>
            </p:cNvSpPr>
            <p:nvPr/>
          </p:nvSpPr>
          <p:spPr bwMode="auto">
            <a:xfrm flipH="1">
              <a:off x="2841625" y="26336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 name="Line 115"/>
            <p:cNvSpPr>
              <a:spLocks noChangeShapeType="1"/>
            </p:cNvSpPr>
            <p:nvPr/>
          </p:nvSpPr>
          <p:spPr bwMode="auto">
            <a:xfrm>
              <a:off x="3273425" y="27765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 name="Line 116"/>
            <p:cNvSpPr>
              <a:spLocks noChangeShapeType="1"/>
            </p:cNvSpPr>
            <p:nvPr/>
          </p:nvSpPr>
          <p:spPr bwMode="auto">
            <a:xfrm flipH="1">
              <a:off x="3213100" y="28368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 name="Line 117"/>
            <p:cNvSpPr>
              <a:spLocks noChangeShapeType="1"/>
            </p:cNvSpPr>
            <p:nvPr/>
          </p:nvSpPr>
          <p:spPr bwMode="auto">
            <a:xfrm>
              <a:off x="3105150" y="26781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 name="Line 118"/>
            <p:cNvSpPr>
              <a:spLocks noChangeShapeType="1"/>
            </p:cNvSpPr>
            <p:nvPr/>
          </p:nvSpPr>
          <p:spPr bwMode="auto">
            <a:xfrm flipH="1">
              <a:off x="3044825" y="27384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 name="Line 119"/>
            <p:cNvSpPr>
              <a:spLocks noChangeShapeType="1"/>
            </p:cNvSpPr>
            <p:nvPr/>
          </p:nvSpPr>
          <p:spPr bwMode="auto">
            <a:xfrm>
              <a:off x="3549650" y="29797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 name="Line 120"/>
            <p:cNvSpPr>
              <a:spLocks noChangeShapeType="1"/>
            </p:cNvSpPr>
            <p:nvPr/>
          </p:nvSpPr>
          <p:spPr bwMode="auto">
            <a:xfrm flipH="1">
              <a:off x="3489325" y="30400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 name="Line 121"/>
            <p:cNvSpPr>
              <a:spLocks noChangeShapeType="1"/>
            </p:cNvSpPr>
            <p:nvPr/>
          </p:nvSpPr>
          <p:spPr bwMode="auto">
            <a:xfrm>
              <a:off x="3644900" y="30083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 name="Line 122"/>
            <p:cNvSpPr>
              <a:spLocks noChangeShapeType="1"/>
            </p:cNvSpPr>
            <p:nvPr/>
          </p:nvSpPr>
          <p:spPr bwMode="auto">
            <a:xfrm flipH="1">
              <a:off x="3584575" y="30686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 name="Line 124"/>
            <p:cNvSpPr>
              <a:spLocks noChangeShapeType="1"/>
            </p:cNvSpPr>
            <p:nvPr/>
          </p:nvSpPr>
          <p:spPr bwMode="auto">
            <a:xfrm flipH="1">
              <a:off x="3660775" y="31575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 name="Line 125"/>
            <p:cNvSpPr>
              <a:spLocks noChangeShapeType="1"/>
            </p:cNvSpPr>
            <p:nvPr/>
          </p:nvSpPr>
          <p:spPr bwMode="auto">
            <a:xfrm>
              <a:off x="3740150" y="311626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 name="Line 126"/>
            <p:cNvSpPr>
              <a:spLocks noChangeShapeType="1"/>
            </p:cNvSpPr>
            <p:nvPr/>
          </p:nvSpPr>
          <p:spPr bwMode="auto">
            <a:xfrm flipH="1">
              <a:off x="3679825" y="317658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 name="Line 127"/>
            <p:cNvSpPr>
              <a:spLocks noChangeShapeType="1"/>
            </p:cNvSpPr>
            <p:nvPr/>
          </p:nvSpPr>
          <p:spPr bwMode="auto">
            <a:xfrm>
              <a:off x="3857625" y="3144838"/>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 name="Line 128"/>
            <p:cNvSpPr>
              <a:spLocks noChangeShapeType="1"/>
            </p:cNvSpPr>
            <p:nvPr/>
          </p:nvSpPr>
          <p:spPr bwMode="auto">
            <a:xfrm flipH="1">
              <a:off x="3797300" y="32051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 name="Line 129"/>
            <p:cNvSpPr>
              <a:spLocks noChangeShapeType="1"/>
            </p:cNvSpPr>
            <p:nvPr/>
          </p:nvSpPr>
          <p:spPr bwMode="auto">
            <a:xfrm>
              <a:off x="4016375" y="3186113"/>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 name="Line 130"/>
            <p:cNvSpPr>
              <a:spLocks noChangeShapeType="1"/>
            </p:cNvSpPr>
            <p:nvPr/>
          </p:nvSpPr>
          <p:spPr bwMode="auto">
            <a:xfrm flipH="1">
              <a:off x="3956050" y="32464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 name="Line 131"/>
            <p:cNvSpPr>
              <a:spLocks noChangeShapeType="1"/>
            </p:cNvSpPr>
            <p:nvPr/>
          </p:nvSpPr>
          <p:spPr bwMode="auto">
            <a:xfrm>
              <a:off x="4060825" y="3186113"/>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 name="Line 132"/>
            <p:cNvSpPr>
              <a:spLocks noChangeShapeType="1"/>
            </p:cNvSpPr>
            <p:nvPr/>
          </p:nvSpPr>
          <p:spPr bwMode="auto">
            <a:xfrm flipH="1">
              <a:off x="4000500" y="32464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 name="Line 133"/>
            <p:cNvSpPr>
              <a:spLocks noChangeShapeType="1"/>
            </p:cNvSpPr>
            <p:nvPr/>
          </p:nvSpPr>
          <p:spPr bwMode="auto">
            <a:xfrm>
              <a:off x="4121150" y="3233738"/>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 name="Line 134"/>
            <p:cNvSpPr>
              <a:spLocks noChangeShapeType="1"/>
            </p:cNvSpPr>
            <p:nvPr/>
          </p:nvSpPr>
          <p:spPr bwMode="auto">
            <a:xfrm flipH="1">
              <a:off x="4060825" y="32956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 name="Line 135"/>
            <p:cNvSpPr>
              <a:spLocks noChangeShapeType="1"/>
            </p:cNvSpPr>
            <p:nvPr/>
          </p:nvSpPr>
          <p:spPr bwMode="auto">
            <a:xfrm>
              <a:off x="4137025" y="3243263"/>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 name="Line 136"/>
            <p:cNvSpPr>
              <a:spLocks noChangeShapeType="1"/>
            </p:cNvSpPr>
            <p:nvPr/>
          </p:nvSpPr>
          <p:spPr bwMode="auto">
            <a:xfrm flipH="1">
              <a:off x="4076700" y="33051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 name="Line 137"/>
            <p:cNvSpPr>
              <a:spLocks noChangeShapeType="1"/>
            </p:cNvSpPr>
            <p:nvPr/>
          </p:nvSpPr>
          <p:spPr bwMode="auto">
            <a:xfrm>
              <a:off x="4270375" y="33210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 name="Line 138"/>
            <p:cNvSpPr>
              <a:spLocks noChangeShapeType="1"/>
            </p:cNvSpPr>
            <p:nvPr/>
          </p:nvSpPr>
          <p:spPr bwMode="auto">
            <a:xfrm flipH="1">
              <a:off x="4210050" y="33813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 name="Line 139"/>
            <p:cNvSpPr>
              <a:spLocks noChangeShapeType="1"/>
            </p:cNvSpPr>
            <p:nvPr/>
          </p:nvSpPr>
          <p:spPr bwMode="auto">
            <a:xfrm>
              <a:off x="4343400" y="33718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 name="Line 140"/>
            <p:cNvSpPr>
              <a:spLocks noChangeShapeType="1"/>
            </p:cNvSpPr>
            <p:nvPr/>
          </p:nvSpPr>
          <p:spPr bwMode="auto">
            <a:xfrm flipH="1">
              <a:off x="4283075" y="34321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 name="Line 141"/>
            <p:cNvSpPr>
              <a:spLocks noChangeShapeType="1"/>
            </p:cNvSpPr>
            <p:nvPr/>
          </p:nvSpPr>
          <p:spPr bwMode="auto">
            <a:xfrm>
              <a:off x="4378325" y="34353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 name="Line 142"/>
            <p:cNvSpPr>
              <a:spLocks noChangeShapeType="1"/>
            </p:cNvSpPr>
            <p:nvPr/>
          </p:nvSpPr>
          <p:spPr bwMode="auto">
            <a:xfrm flipH="1">
              <a:off x="4318000" y="34956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 name="Line 143"/>
            <p:cNvSpPr>
              <a:spLocks noChangeShapeType="1"/>
            </p:cNvSpPr>
            <p:nvPr/>
          </p:nvSpPr>
          <p:spPr bwMode="auto">
            <a:xfrm>
              <a:off x="4546600" y="35274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 name="Line 144"/>
            <p:cNvSpPr>
              <a:spLocks noChangeShapeType="1"/>
            </p:cNvSpPr>
            <p:nvPr/>
          </p:nvSpPr>
          <p:spPr bwMode="auto">
            <a:xfrm flipH="1">
              <a:off x="4486275" y="35877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 name="Line 145"/>
            <p:cNvSpPr>
              <a:spLocks noChangeShapeType="1"/>
            </p:cNvSpPr>
            <p:nvPr/>
          </p:nvSpPr>
          <p:spPr bwMode="auto">
            <a:xfrm>
              <a:off x="4651375" y="35464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 name="Line 146"/>
            <p:cNvSpPr>
              <a:spLocks noChangeShapeType="1"/>
            </p:cNvSpPr>
            <p:nvPr/>
          </p:nvSpPr>
          <p:spPr bwMode="auto">
            <a:xfrm flipH="1">
              <a:off x="4591050" y="36068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 name="Line 147"/>
            <p:cNvSpPr>
              <a:spLocks noChangeShapeType="1"/>
            </p:cNvSpPr>
            <p:nvPr/>
          </p:nvSpPr>
          <p:spPr bwMode="auto">
            <a:xfrm>
              <a:off x="4721225"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 name="Line 148"/>
            <p:cNvSpPr>
              <a:spLocks noChangeShapeType="1"/>
            </p:cNvSpPr>
            <p:nvPr/>
          </p:nvSpPr>
          <p:spPr bwMode="auto">
            <a:xfrm flipH="1">
              <a:off x="4660900" y="36258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 name="Line 149"/>
            <p:cNvSpPr>
              <a:spLocks noChangeShapeType="1"/>
            </p:cNvSpPr>
            <p:nvPr/>
          </p:nvSpPr>
          <p:spPr bwMode="auto">
            <a:xfrm>
              <a:off x="4794250"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 name="Line 150"/>
            <p:cNvSpPr>
              <a:spLocks noChangeShapeType="1"/>
            </p:cNvSpPr>
            <p:nvPr/>
          </p:nvSpPr>
          <p:spPr bwMode="auto">
            <a:xfrm flipH="1">
              <a:off x="4733925" y="362585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 name="Line 151"/>
            <p:cNvSpPr>
              <a:spLocks noChangeShapeType="1"/>
            </p:cNvSpPr>
            <p:nvPr/>
          </p:nvSpPr>
          <p:spPr bwMode="auto">
            <a:xfrm>
              <a:off x="4821238"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 name="Line 153"/>
            <p:cNvSpPr>
              <a:spLocks noChangeShapeType="1"/>
            </p:cNvSpPr>
            <p:nvPr/>
          </p:nvSpPr>
          <p:spPr bwMode="auto">
            <a:xfrm>
              <a:off x="4846638"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 name="Line 154"/>
            <p:cNvSpPr>
              <a:spLocks noChangeShapeType="1"/>
            </p:cNvSpPr>
            <p:nvPr/>
          </p:nvSpPr>
          <p:spPr bwMode="auto">
            <a:xfrm flipH="1">
              <a:off x="4787900" y="362585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 name="Line 155"/>
            <p:cNvSpPr>
              <a:spLocks noChangeShapeType="1"/>
            </p:cNvSpPr>
            <p:nvPr/>
          </p:nvSpPr>
          <p:spPr bwMode="auto">
            <a:xfrm>
              <a:off x="4875213"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 name="Line 156"/>
            <p:cNvSpPr>
              <a:spLocks noChangeShapeType="1"/>
            </p:cNvSpPr>
            <p:nvPr/>
          </p:nvSpPr>
          <p:spPr bwMode="auto">
            <a:xfrm flipH="1">
              <a:off x="4814888" y="36258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 name="Line 157"/>
            <p:cNvSpPr>
              <a:spLocks noChangeShapeType="1"/>
            </p:cNvSpPr>
            <p:nvPr/>
          </p:nvSpPr>
          <p:spPr bwMode="auto">
            <a:xfrm>
              <a:off x="4906963" y="35845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 name="Line 158"/>
            <p:cNvSpPr>
              <a:spLocks noChangeShapeType="1"/>
            </p:cNvSpPr>
            <p:nvPr/>
          </p:nvSpPr>
          <p:spPr bwMode="auto">
            <a:xfrm flipH="1">
              <a:off x="4846638" y="36449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 name="Line 159"/>
            <p:cNvSpPr>
              <a:spLocks noChangeShapeType="1"/>
            </p:cNvSpPr>
            <p:nvPr/>
          </p:nvSpPr>
          <p:spPr bwMode="auto">
            <a:xfrm>
              <a:off x="5068888" y="36258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 name="Line 160"/>
            <p:cNvSpPr>
              <a:spLocks noChangeShapeType="1"/>
            </p:cNvSpPr>
            <p:nvPr/>
          </p:nvSpPr>
          <p:spPr bwMode="auto">
            <a:xfrm flipH="1">
              <a:off x="5008563" y="36861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 name="Line 161"/>
            <p:cNvSpPr>
              <a:spLocks noChangeShapeType="1"/>
            </p:cNvSpPr>
            <p:nvPr/>
          </p:nvSpPr>
          <p:spPr bwMode="auto">
            <a:xfrm>
              <a:off x="5230813" y="369570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 name="Line 162"/>
            <p:cNvSpPr>
              <a:spLocks noChangeShapeType="1"/>
            </p:cNvSpPr>
            <p:nvPr/>
          </p:nvSpPr>
          <p:spPr bwMode="auto">
            <a:xfrm flipH="1">
              <a:off x="5170488" y="375602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 name="Line 163"/>
            <p:cNvSpPr>
              <a:spLocks noChangeShapeType="1"/>
            </p:cNvSpPr>
            <p:nvPr/>
          </p:nvSpPr>
          <p:spPr bwMode="auto">
            <a:xfrm>
              <a:off x="5332413" y="372110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7" name="Line 164"/>
            <p:cNvSpPr>
              <a:spLocks noChangeShapeType="1"/>
            </p:cNvSpPr>
            <p:nvPr/>
          </p:nvSpPr>
          <p:spPr bwMode="auto">
            <a:xfrm flipH="1">
              <a:off x="5272088" y="378142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8" name="Line 165"/>
            <p:cNvSpPr>
              <a:spLocks noChangeShapeType="1"/>
            </p:cNvSpPr>
            <p:nvPr/>
          </p:nvSpPr>
          <p:spPr bwMode="auto">
            <a:xfrm>
              <a:off x="5561013" y="37909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9" name="Line 166"/>
            <p:cNvSpPr>
              <a:spLocks noChangeShapeType="1"/>
            </p:cNvSpPr>
            <p:nvPr/>
          </p:nvSpPr>
          <p:spPr bwMode="auto">
            <a:xfrm flipH="1">
              <a:off x="5500688" y="38512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0" name="Line 167"/>
            <p:cNvSpPr>
              <a:spLocks noChangeShapeType="1"/>
            </p:cNvSpPr>
            <p:nvPr/>
          </p:nvSpPr>
          <p:spPr bwMode="auto">
            <a:xfrm>
              <a:off x="5919788" y="386080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1" name="Line 168"/>
            <p:cNvSpPr>
              <a:spLocks noChangeShapeType="1"/>
            </p:cNvSpPr>
            <p:nvPr/>
          </p:nvSpPr>
          <p:spPr bwMode="auto">
            <a:xfrm flipH="1">
              <a:off x="5859463" y="392112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2" name="Line 169"/>
            <p:cNvSpPr>
              <a:spLocks noChangeShapeType="1"/>
            </p:cNvSpPr>
            <p:nvPr/>
          </p:nvSpPr>
          <p:spPr bwMode="auto">
            <a:xfrm>
              <a:off x="6065838" y="38893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3" name="Line 170"/>
            <p:cNvSpPr>
              <a:spLocks noChangeShapeType="1"/>
            </p:cNvSpPr>
            <p:nvPr/>
          </p:nvSpPr>
          <p:spPr bwMode="auto">
            <a:xfrm flipH="1">
              <a:off x="6005513" y="39497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 name="Line 171"/>
            <p:cNvSpPr>
              <a:spLocks noChangeShapeType="1"/>
            </p:cNvSpPr>
            <p:nvPr/>
          </p:nvSpPr>
          <p:spPr bwMode="auto">
            <a:xfrm>
              <a:off x="6542088" y="39941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 name="Line 172"/>
            <p:cNvSpPr>
              <a:spLocks noChangeShapeType="1"/>
            </p:cNvSpPr>
            <p:nvPr/>
          </p:nvSpPr>
          <p:spPr bwMode="auto">
            <a:xfrm flipH="1">
              <a:off x="6481763" y="40544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 name="Line 173"/>
            <p:cNvSpPr>
              <a:spLocks noChangeShapeType="1"/>
            </p:cNvSpPr>
            <p:nvPr/>
          </p:nvSpPr>
          <p:spPr bwMode="auto">
            <a:xfrm>
              <a:off x="6646863" y="39941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 name="Line 174"/>
            <p:cNvSpPr>
              <a:spLocks noChangeShapeType="1"/>
            </p:cNvSpPr>
            <p:nvPr/>
          </p:nvSpPr>
          <p:spPr bwMode="auto">
            <a:xfrm flipH="1">
              <a:off x="6586538" y="40544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 name="Line 175"/>
            <p:cNvSpPr>
              <a:spLocks noChangeShapeType="1"/>
            </p:cNvSpPr>
            <p:nvPr/>
          </p:nvSpPr>
          <p:spPr bwMode="auto">
            <a:xfrm>
              <a:off x="6726238" y="40481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 name="Line 176"/>
            <p:cNvSpPr>
              <a:spLocks noChangeShapeType="1"/>
            </p:cNvSpPr>
            <p:nvPr/>
          </p:nvSpPr>
          <p:spPr bwMode="auto">
            <a:xfrm flipH="1">
              <a:off x="6665913" y="41084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 name="Line 177"/>
            <p:cNvSpPr>
              <a:spLocks noChangeShapeType="1"/>
            </p:cNvSpPr>
            <p:nvPr/>
          </p:nvSpPr>
          <p:spPr bwMode="auto">
            <a:xfrm>
              <a:off x="6859588" y="40481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 name="Line 178"/>
            <p:cNvSpPr>
              <a:spLocks noChangeShapeType="1"/>
            </p:cNvSpPr>
            <p:nvPr/>
          </p:nvSpPr>
          <p:spPr bwMode="auto">
            <a:xfrm flipH="1">
              <a:off x="6799263" y="41084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 name="Line 179"/>
            <p:cNvSpPr>
              <a:spLocks noChangeShapeType="1"/>
            </p:cNvSpPr>
            <p:nvPr/>
          </p:nvSpPr>
          <p:spPr bwMode="auto">
            <a:xfrm>
              <a:off x="7015163" y="40798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 name="Line 180"/>
            <p:cNvSpPr>
              <a:spLocks noChangeShapeType="1"/>
            </p:cNvSpPr>
            <p:nvPr/>
          </p:nvSpPr>
          <p:spPr bwMode="auto">
            <a:xfrm flipH="1">
              <a:off x="6954838" y="41402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 name="Line 181"/>
            <p:cNvSpPr>
              <a:spLocks noChangeShapeType="1"/>
            </p:cNvSpPr>
            <p:nvPr/>
          </p:nvSpPr>
          <p:spPr bwMode="auto">
            <a:xfrm>
              <a:off x="7267575" y="40798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 name="Line 182"/>
            <p:cNvSpPr>
              <a:spLocks noChangeShapeType="1"/>
            </p:cNvSpPr>
            <p:nvPr/>
          </p:nvSpPr>
          <p:spPr bwMode="auto">
            <a:xfrm flipH="1">
              <a:off x="7208838" y="414020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 name="Line 183"/>
            <p:cNvSpPr>
              <a:spLocks noChangeShapeType="1"/>
            </p:cNvSpPr>
            <p:nvPr/>
          </p:nvSpPr>
          <p:spPr bwMode="auto">
            <a:xfrm>
              <a:off x="7521575" y="41179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 name="Line 184"/>
            <p:cNvSpPr>
              <a:spLocks noChangeShapeType="1"/>
            </p:cNvSpPr>
            <p:nvPr/>
          </p:nvSpPr>
          <p:spPr bwMode="auto">
            <a:xfrm flipH="1">
              <a:off x="7461250" y="41783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 name="Line 185"/>
            <p:cNvSpPr>
              <a:spLocks noChangeShapeType="1"/>
            </p:cNvSpPr>
            <p:nvPr/>
          </p:nvSpPr>
          <p:spPr bwMode="auto">
            <a:xfrm>
              <a:off x="8001000" y="41560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 name="Line 186"/>
            <p:cNvSpPr>
              <a:spLocks noChangeShapeType="1"/>
            </p:cNvSpPr>
            <p:nvPr/>
          </p:nvSpPr>
          <p:spPr bwMode="auto">
            <a:xfrm flipH="1">
              <a:off x="7940675" y="42164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 name="Line 187"/>
            <p:cNvSpPr>
              <a:spLocks noChangeShapeType="1"/>
            </p:cNvSpPr>
            <p:nvPr/>
          </p:nvSpPr>
          <p:spPr bwMode="auto">
            <a:xfrm>
              <a:off x="8023225" y="41560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 name="Line 188"/>
            <p:cNvSpPr>
              <a:spLocks noChangeShapeType="1"/>
            </p:cNvSpPr>
            <p:nvPr/>
          </p:nvSpPr>
          <p:spPr bwMode="auto">
            <a:xfrm flipH="1">
              <a:off x="7962900" y="42164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 name="Line 189"/>
            <p:cNvSpPr>
              <a:spLocks noChangeShapeType="1"/>
            </p:cNvSpPr>
            <p:nvPr/>
          </p:nvSpPr>
          <p:spPr bwMode="auto">
            <a:xfrm>
              <a:off x="8070850" y="41560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 name="Line 190"/>
            <p:cNvSpPr>
              <a:spLocks noChangeShapeType="1"/>
            </p:cNvSpPr>
            <p:nvPr/>
          </p:nvSpPr>
          <p:spPr bwMode="auto">
            <a:xfrm flipH="1">
              <a:off x="8010525" y="42164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 name="Line 191"/>
            <p:cNvSpPr>
              <a:spLocks noChangeShapeType="1"/>
            </p:cNvSpPr>
            <p:nvPr/>
          </p:nvSpPr>
          <p:spPr bwMode="auto">
            <a:xfrm>
              <a:off x="8521700" y="420370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 name="Line 192"/>
            <p:cNvSpPr>
              <a:spLocks noChangeShapeType="1"/>
            </p:cNvSpPr>
            <p:nvPr/>
          </p:nvSpPr>
          <p:spPr bwMode="auto">
            <a:xfrm flipH="1">
              <a:off x="8461375" y="426402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 name="Line 193"/>
            <p:cNvSpPr>
              <a:spLocks noChangeShapeType="1"/>
            </p:cNvSpPr>
            <p:nvPr/>
          </p:nvSpPr>
          <p:spPr bwMode="auto">
            <a:xfrm>
              <a:off x="3508375" y="29448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 name="Line 194"/>
            <p:cNvSpPr>
              <a:spLocks noChangeShapeType="1"/>
            </p:cNvSpPr>
            <p:nvPr/>
          </p:nvSpPr>
          <p:spPr bwMode="auto">
            <a:xfrm flipH="1">
              <a:off x="3448050" y="30051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 name="Line 195"/>
            <p:cNvSpPr>
              <a:spLocks noChangeShapeType="1"/>
            </p:cNvSpPr>
            <p:nvPr/>
          </p:nvSpPr>
          <p:spPr bwMode="auto">
            <a:xfrm>
              <a:off x="3467100" y="292258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 name="Line 196"/>
            <p:cNvSpPr>
              <a:spLocks noChangeShapeType="1"/>
            </p:cNvSpPr>
            <p:nvPr/>
          </p:nvSpPr>
          <p:spPr bwMode="auto">
            <a:xfrm flipH="1">
              <a:off x="3406775" y="298291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 name="Line 197"/>
            <p:cNvSpPr>
              <a:spLocks noChangeShapeType="1"/>
            </p:cNvSpPr>
            <p:nvPr/>
          </p:nvSpPr>
          <p:spPr bwMode="auto">
            <a:xfrm>
              <a:off x="3425825" y="28908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 name="Line 198"/>
            <p:cNvSpPr>
              <a:spLocks noChangeShapeType="1"/>
            </p:cNvSpPr>
            <p:nvPr/>
          </p:nvSpPr>
          <p:spPr bwMode="auto">
            <a:xfrm flipH="1">
              <a:off x="3365500" y="29511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 name="Line 199"/>
            <p:cNvSpPr>
              <a:spLocks noChangeShapeType="1"/>
            </p:cNvSpPr>
            <p:nvPr/>
          </p:nvSpPr>
          <p:spPr bwMode="auto">
            <a:xfrm>
              <a:off x="3371850" y="28686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 name="Line 200"/>
            <p:cNvSpPr>
              <a:spLocks noChangeShapeType="1"/>
            </p:cNvSpPr>
            <p:nvPr/>
          </p:nvSpPr>
          <p:spPr bwMode="auto">
            <a:xfrm flipH="1">
              <a:off x="3311525" y="29289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 name="Line 201"/>
            <p:cNvSpPr>
              <a:spLocks noChangeShapeType="1"/>
            </p:cNvSpPr>
            <p:nvPr/>
          </p:nvSpPr>
          <p:spPr bwMode="auto">
            <a:xfrm>
              <a:off x="2841625" y="25225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 name="Line 202"/>
            <p:cNvSpPr>
              <a:spLocks noChangeShapeType="1"/>
            </p:cNvSpPr>
            <p:nvPr/>
          </p:nvSpPr>
          <p:spPr bwMode="auto">
            <a:xfrm flipH="1">
              <a:off x="2781300" y="25828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 name="Line 203"/>
            <p:cNvSpPr>
              <a:spLocks noChangeShapeType="1"/>
            </p:cNvSpPr>
            <p:nvPr/>
          </p:nvSpPr>
          <p:spPr bwMode="auto">
            <a:xfrm>
              <a:off x="2819400" y="249396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 name="Line 204"/>
            <p:cNvSpPr>
              <a:spLocks noChangeShapeType="1"/>
            </p:cNvSpPr>
            <p:nvPr/>
          </p:nvSpPr>
          <p:spPr bwMode="auto">
            <a:xfrm flipH="1">
              <a:off x="2759075" y="255428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 name="Line 123"/>
            <p:cNvSpPr>
              <a:spLocks noChangeShapeType="1"/>
            </p:cNvSpPr>
            <p:nvPr/>
          </p:nvSpPr>
          <p:spPr bwMode="auto">
            <a:xfrm>
              <a:off x="3721100" y="30972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 name="Line 152"/>
            <p:cNvSpPr>
              <a:spLocks noChangeShapeType="1"/>
            </p:cNvSpPr>
            <p:nvPr/>
          </p:nvSpPr>
          <p:spPr bwMode="auto">
            <a:xfrm flipH="1">
              <a:off x="4762500" y="362585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240" name="Group 239"/>
          <p:cNvGrpSpPr/>
          <p:nvPr/>
        </p:nvGrpSpPr>
        <p:grpSpPr>
          <a:xfrm>
            <a:off x="1443038" y="1919288"/>
            <a:ext cx="7135812" cy="2433637"/>
            <a:chOff x="1443038" y="1919288"/>
            <a:chExt cx="7135812" cy="2433637"/>
          </a:xfrm>
        </p:grpSpPr>
        <p:sp>
          <p:nvSpPr>
            <p:cNvPr id="241" name="Freeform 77"/>
            <p:cNvSpPr>
              <a:spLocks/>
            </p:cNvSpPr>
            <p:nvPr/>
          </p:nvSpPr>
          <p:spPr bwMode="auto">
            <a:xfrm>
              <a:off x="1443038" y="1919288"/>
              <a:ext cx="7075487" cy="2376487"/>
            </a:xfrm>
            <a:custGeom>
              <a:avLst/>
              <a:gdLst>
                <a:gd name="T0" fmla="*/ 4457 w 4457"/>
                <a:gd name="T1" fmla="*/ 1497 h 1497"/>
                <a:gd name="T2" fmla="*/ 4193 w 4457"/>
                <a:gd name="T3" fmla="*/ 1497 h 1497"/>
                <a:gd name="T4" fmla="*/ 4193 w 4457"/>
                <a:gd name="T5" fmla="*/ 1257 h 1497"/>
                <a:gd name="T6" fmla="*/ 3496 w 4457"/>
                <a:gd name="T7" fmla="*/ 1257 h 1497"/>
                <a:gd name="T8" fmla="*/ 3496 w 4457"/>
                <a:gd name="T9" fmla="*/ 1097 h 1497"/>
                <a:gd name="T10" fmla="*/ 3256 w 4457"/>
                <a:gd name="T11" fmla="*/ 1097 h 1497"/>
                <a:gd name="T12" fmla="*/ 3256 w 4457"/>
                <a:gd name="T13" fmla="*/ 939 h 1497"/>
                <a:gd name="T14" fmla="*/ 2602 w 4457"/>
                <a:gd name="T15" fmla="*/ 939 h 1497"/>
                <a:gd name="T16" fmla="*/ 2602 w 4457"/>
                <a:gd name="T17" fmla="*/ 802 h 1497"/>
                <a:gd name="T18" fmla="*/ 2097 w 4457"/>
                <a:gd name="T19" fmla="*/ 802 h 1497"/>
                <a:gd name="T20" fmla="*/ 2097 w 4457"/>
                <a:gd name="T21" fmla="*/ 686 h 1497"/>
                <a:gd name="T22" fmla="*/ 1975 w 4457"/>
                <a:gd name="T23" fmla="*/ 686 h 1497"/>
                <a:gd name="T24" fmla="*/ 1975 w 4457"/>
                <a:gd name="T25" fmla="*/ 578 h 1497"/>
                <a:gd name="T26" fmla="*/ 1905 w 4457"/>
                <a:gd name="T27" fmla="*/ 578 h 1497"/>
                <a:gd name="T28" fmla="*/ 1905 w 4457"/>
                <a:gd name="T29" fmla="*/ 484 h 1497"/>
                <a:gd name="T30" fmla="*/ 1671 w 4457"/>
                <a:gd name="T31" fmla="*/ 484 h 1497"/>
                <a:gd name="T32" fmla="*/ 1671 w 4457"/>
                <a:gd name="T33" fmla="*/ 388 h 1497"/>
                <a:gd name="T34" fmla="*/ 1165 w 4457"/>
                <a:gd name="T35" fmla="*/ 388 h 1497"/>
                <a:gd name="T36" fmla="*/ 1165 w 4457"/>
                <a:gd name="T37" fmla="*/ 292 h 1497"/>
                <a:gd name="T38" fmla="*/ 1123 w 4457"/>
                <a:gd name="T39" fmla="*/ 292 h 1497"/>
                <a:gd name="T40" fmla="*/ 1123 w 4457"/>
                <a:gd name="T41" fmla="*/ 194 h 1497"/>
                <a:gd name="T42" fmla="*/ 835 w 4457"/>
                <a:gd name="T43" fmla="*/ 194 h 1497"/>
                <a:gd name="T44" fmla="*/ 835 w 4457"/>
                <a:gd name="T45" fmla="*/ 96 h 1497"/>
                <a:gd name="T46" fmla="*/ 825 w 4457"/>
                <a:gd name="T47" fmla="*/ 96 h 1497"/>
                <a:gd name="T48" fmla="*/ 825 w 4457"/>
                <a:gd name="T49" fmla="*/ 0 h 1497"/>
                <a:gd name="T50" fmla="*/ 0 w 4457"/>
                <a:gd name="T51"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57" h="1497">
                  <a:moveTo>
                    <a:pt x="4457" y="1497"/>
                  </a:moveTo>
                  <a:lnTo>
                    <a:pt x="4193" y="1497"/>
                  </a:lnTo>
                  <a:lnTo>
                    <a:pt x="4193" y="1257"/>
                  </a:lnTo>
                  <a:lnTo>
                    <a:pt x="3496" y="1257"/>
                  </a:lnTo>
                  <a:lnTo>
                    <a:pt x="3496" y="1097"/>
                  </a:lnTo>
                  <a:lnTo>
                    <a:pt x="3256" y="1097"/>
                  </a:lnTo>
                  <a:lnTo>
                    <a:pt x="3256" y="939"/>
                  </a:lnTo>
                  <a:lnTo>
                    <a:pt x="2602" y="939"/>
                  </a:lnTo>
                  <a:lnTo>
                    <a:pt x="2602" y="802"/>
                  </a:lnTo>
                  <a:lnTo>
                    <a:pt x="2097" y="802"/>
                  </a:lnTo>
                  <a:lnTo>
                    <a:pt x="2097" y="686"/>
                  </a:lnTo>
                  <a:lnTo>
                    <a:pt x="1975" y="686"/>
                  </a:lnTo>
                  <a:lnTo>
                    <a:pt x="1975" y="578"/>
                  </a:lnTo>
                  <a:lnTo>
                    <a:pt x="1905" y="578"/>
                  </a:lnTo>
                  <a:lnTo>
                    <a:pt x="1905" y="484"/>
                  </a:lnTo>
                  <a:lnTo>
                    <a:pt x="1671" y="484"/>
                  </a:lnTo>
                  <a:lnTo>
                    <a:pt x="1671" y="388"/>
                  </a:lnTo>
                  <a:lnTo>
                    <a:pt x="1165" y="388"/>
                  </a:lnTo>
                  <a:lnTo>
                    <a:pt x="1165" y="292"/>
                  </a:lnTo>
                  <a:lnTo>
                    <a:pt x="1123" y="292"/>
                  </a:lnTo>
                  <a:lnTo>
                    <a:pt x="1123" y="194"/>
                  </a:lnTo>
                  <a:lnTo>
                    <a:pt x="835" y="194"/>
                  </a:lnTo>
                  <a:lnTo>
                    <a:pt x="835" y="96"/>
                  </a:lnTo>
                  <a:lnTo>
                    <a:pt x="825" y="96"/>
                  </a:lnTo>
                  <a:lnTo>
                    <a:pt x="825"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2" name="Line 78"/>
            <p:cNvSpPr>
              <a:spLocks noChangeShapeType="1"/>
            </p:cNvSpPr>
            <p:nvPr/>
          </p:nvSpPr>
          <p:spPr bwMode="auto">
            <a:xfrm>
              <a:off x="4537075" y="2776538"/>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3" name="Line 79"/>
            <p:cNvSpPr>
              <a:spLocks noChangeShapeType="1"/>
            </p:cNvSpPr>
            <p:nvPr/>
          </p:nvSpPr>
          <p:spPr bwMode="auto">
            <a:xfrm flipH="1">
              <a:off x="4476750" y="2836863"/>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4" name="Line 80"/>
            <p:cNvSpPr>
              <a:spLocks noChangeShapeType="1"/>
            </p:cNvSpPr>
            <p:nvPr/>
          </p:nvSpPr>
          <p:spPr bwMode="auto">
            <a:xfrm>
              <a:off x="4632325" y="2944813"/>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5" name="Line 81"/>
            <p:cNvSpPr>
              <a:spLocks noChangeShapeType="1"/>
            </p:cNvSpPr>
            <p:nvPr/>
          </p:nvSpPr>
          <p:spPr bwMode="auto">
            <a:xfrm flipH="1">
              <a:off x="4572000" y="3005138"/>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6" name="Line 82"/>
            <p:cNvSpPr>
              <a:spLocks noChangeShapeType="1"/>
            </p:cNvSpPr>
            <p:nvPr/>
          </p:nvSpPr>
          <p:spPr bwMode="auto">
            <a:xfrm>
              <a:off x="5446713" y="3132138"/>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7" name="Line 83"/>
            <p:cNvSpPr>
              <a:spLocks noChangeShapeType="1"/>
            </p:cNvSpPr>
            <p:nvPr/>
          </p:nvSpPr>
          <p:spPr bwMode="auto">
            <a:xfrm flipH="1">
              <a:off x="5386388" y="3192463"/>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8" name="Line 84"/>
            <p:cNvSpPr>
              <a:spLocks noChangeShapeType="1"/>
            </p:cNvSpPr>
            <p:nvPr/>
          </p:nvSpPr>
          <p:spPr bwMode="auto">
            <a:xfrm>
              <a:off x="6516688" y="3346450"/>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9" name="Line 85"/>
            <p:cNvSpPr>
              <a:spLocks noChangeShapeType="1"/>
            </p:cNvSpPr>
            <p:nvPr/>
          </p:nvSpPr>
          <p:spPr bwMode="auto">
            <a:xfrm flipH="1">
              <a:off x="6456363" y="3406775"/>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0" name="Line 86"/>
            <p:cNvSpPr>
              <a:spLocks noChangeShapeType="1"/>
            </p:cNvSpPr>
            <p:nvPr/>
          </p:nvSpPr>
          <p:spPr bwMode="auto">
            <a:xfrm>
              <a:off x="7677150" y="3854450"/>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1" name="Line 87"/>
            <p:cNvSpPr>
              <a:spLocks noChangeShapeType="1"/>
            </p:cNvSpPr>
            <p:nvPr/>
          </p:nvSpPr>
          <p:spPr bwMode="auto">
            <a:xfrm flipH="1">
              <a:off x="7616825" y="3914775"/>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2" name="Line 88"/>
            <p:cNvSpPr>
              <a:spLocks noChangeShapeType="1"/>
            </p:cNvSpPr>
            <p:nvPr/>
          </p:nvSpPr>
          <p:spPr bwMode="auto">
            <a:xfrm>
              <a:off x="8518525" y="4232275"/>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3" name="Line 89"/>
            <p:cNvSpPr>
              <a:spLocks noChangeShapeType="1"/>
            </p:cNvSpPr>
            <p:nvPr/>
          </p:nvSpPr>
          <p:spPr bwMode="auto">
            <a:xfrm flipH="1">
              <a:off x="8458200" y="4292600"/>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254" name="Group 253"/>
          <p:cNvGrpSpPr/>
          <p:nvPr/>
        </p:nvGrpSpPr>
        <p:grpSpPr>
          <a:xfrm>
            <a:off x="1335088" y="1858963"/>
            <a:ext cx="7240587" cy="2357437"/>
            <a:chOff x="1335088" y="1858963"/>
            <a:chExt cx="7240587" cy="2357437"/>
          </a:xfrm>
        </p:grpSpPr>
        <p:sp>
          <p:nvSpPr>
            <p:cNvPr id="255" name="Line 206"/>
            <p:cNvSpPr>
              <a:spLocks noChangeShapeType="1"/>
            </p:cNvSpPr>
            <p:nvPr/>
          </p:nvSpPr>
          <p:spPr bwMode="auto">
            <a:xfrm>
              <a:off x="2374900" y="21256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6" name="Line 207"/>
            <p:cNvSpPr>
              <a:spLocks noChangeShapeType="1"/>
            </p:cNvSpPr>
            <p:nvPr/>
          </p:nvSpPr>
          <p:spPr bwMode="auto">
            <a:xfrm flipH="1">
              <a:off x="2316163" y="2185988"/>
              <a:ext cx="119062"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7" name="Freeform 208"/>
            <p:cNvSpPr>
              <a:spLocks/>
            </p:cNvSpPr>
            <p:nvPr/>
          </p:nvSpPr>
          <p:spPr bwMode="auto">
            <a:xfrm>
              <a:off x="1376363" y="1919288"/>
              <a:ext cx="7145337" cy="2236787"/>
            </a:xfrm>
            <a:custGeom>
              <a:avLst/>
              <a:gdLst>
                <a:gd name="T0" fmla="*/ 4371 w 4501"/>
                <a:gd name="T1" fmla="*/ 1355 h 1409"/>
                <a:gd name="T2" fmla="*/ 4177 w 4501"/>
                <a:gd name="T3" fmla="*/ 1311 h 1409"/>
                <a:gd name="T4" fmla="*/ 4055 w 4501"/>
                <a:gd name="T5" fmla="*/ 1257 h 1409"/>
                <a:gd name="T6" fmla="*/ 3630 w 4501"/>
                <a:gd name="T7" fmla="*/ 1227 h 1409"/>
                <a:gd name="T8" fmla="*/ 3506 w 4501"/>
                <a:gd name="T9" fmla="*/ 1185 h 1409"/>
                <a:gd name="T10" fmla="*/ 2956 w 4501"/>
                <a:gd name="T11" fmla="*/ 1149 h 1409"/>
                <a:gd name="T12" fmla="*/ 2802 w 4501"/>
                <a:gd name="T13" fmla="*/ 1113 h 1409"/>
                <a:gd name="T14" fmla="*/ 2648 w 4501"/>
                <a:gd name="T15" fmla="*/ 1091 h 1409"/>
                <a:gd name="T16" fmla="*/ 2630 w 4501"/>
                <a:gd name="T17" fmla="*/ 1071 h 1409"/>
                <a:gd name="T18" fmla="*/ 2544 w 4501"/>
                <a:gd name="T19" fmla="*/ 1045 h 1409"/>
                <a:gd name="T20" fmla="*/ 2520 w 4501"/>
                <a:gd name="T21" fmla="*/ 1009 h 1409"/>
                <a:gd name="T22" fmla="*/ 2402 w 4501"/>
                <a:gd name="T23" fmla="*/ 985 h 1409"/>
                <a:gd name="T24" fmla="*/ 2320 w 4501"/>
                <a:gd name="T25" fmla="*/ 943 h 1409"/>
                <a:gd name="T26" fmla="*/ 2280 w 4501"/>
                <a:gd name="T27" fmla="*/ 929 h 1409"/>
                <a:gd name="T28" fmla="*/ 2222 w 4501"/>
                <a:gd name="T29" fmla="*/ 891 h 1409"/>
                <a:gd name="T30" fmla="*/ 2172 w 4501"/>
                <a:gd name="T31" fmla="*/ 873 h 1409"/>
                <a:gd name="T32" fmla="*/ 2099 w 4501"/>
                <a:gd name="T33" fmla="*/ 838 h 1409"/>
                <a:gd name="T34" fmla="*/ 2059 w 4501"/>
                <a:gd name="T35" fmla="*/ 822 h 1409"/>
                <a:gd name="T36" fmla="*/ 2021 w 4501"/>
                <a:gd name="T37" fmla="*/ 794 h 1409"/>
                <a:gd name="T38" fmla="*/ 1929 w 4501"/>
                <a:gd name="T39" fmla="*/ 772 h 1409"/>
                <a:gd name="T40" fmla="*/ 1919 w 4501"/>
                <a:gd name="T41" fmla="*/ 756 h 1409"/>
                <a:gd name="T42" fmla="*/ 1851 w 4501"/>
                <a:gd name="T43" fmla="*/ 736 h 1409"/>
                <a:gd name="T44" fmla="*/ 1735 w 4501"/>
                <a:gd name="T45" fmla="*/ 710 h 1409"/>
                <a:gd name="T46" fmla="*/ 1657 w 4501"/>
                <a:gd name="T47" fmla="*/ 672 h 1409"/>
                <a:gd name="T48" fmla="*/ 1597 w 4501"/>
                <a:gd name="T49" fmla="*/ 638 h 1409"/>
                <a:gd name="T50" fmla="*/ 1509 w 4501"/>
                <a:gd name="T51" fmla="*/ 612 h 1409"/>
                <a:gd name="T52" fmla="*/ 1475 w 4501"/>
                <a:gd name="T53" fmla="*/ 576 h 1409"/>
                <a:gd name="T54" fmla="*/ 1423 w 4501"/>
                <a:gd name="T55" fmla="*/ 550 h 1409"/>
                <a:gd name="T56" fmla="*/ 1405 w 4501"/>
                <a:gd name="T57" fmla="*/ 526 h 1409"/>
                <a:gd name="T58" fmla="*/ 1337 w 4501"/>
                <a:gd name="T59" fmla="*/ 508 h 1409"/>
                <a:gd name="T60" fmla="*/ 1307 w 4501"/>
                <a:gd name="T61" fmla="*/ 484 h 1409"/>
                <a:gd name="T62" fmla="*/ 1291 w 4501"/>
                <a:gd name="T63" fmla="*/ 470 h 1409"/>
                <a:gd name="T64" fmla="*/ 1241 w 4501"/>
                <a:gd name="T65" fmla="*/ 422 h 1409"/>
                <a:gd name="T66" fmla="*/ 1167 w 4501"/>
                <a:gd name="T67" fmla="*/ 410 h 1409"/>
                <a:gd name="T68" fmla="*/ 1129 w 4501"/>
                <a:gd name="T69" fmla="*/ 370 h 1409"/>
                <a:gd name="T70" fmla="*/ 1107 w 4501"/>
                <a:gd name="T71" fmla="*/ 352 h 1409"/>
                <a:gd name="T72" fmla="*/ 1075 w 4501"/>
                <a:gd name="T73" fmla="*/ 322 h 1409"/>
                <a:gd name="T74" fmla="*/ 1053 w 4501"/>
                <a:gd name="T75" fmla="*/ 302 h 1409"/>
                <a:gd name="T76" fmla="*/ 1045 w 4501"/>
                <a:gd name="T77" fmla="*/ 284 h 1409"/>
                <a:gd name="T78" fmla="*/ 1023 w 4501"/>
                <a:gd name="T79" fmla="*/ 274 h 1409"/>
                <a:gd name="T80" fmla="*/ 949 w 4501"/>
                <a:gd name="T81" fmla="*/ 228 h 1409"/>
                <a:gd name="T82" fmla="*/ 917 w 4501"/>
                <a:gd name="T83" fmla="*/ 222 h 1409"/>
                <a:gd name="T84" fmla="*/ 875 w 4501"/>
                <a:gd name="T85" fmla="*/ 194 h 1409"/>
                <a:gd name="T86" fmla="*/ 829 w 4501"/>
                <a:gd name="T87" fmla="*/ 184 h 1409"/>
                <a:gd name="T88" fmla="*/ 767 w 4501"/>
                <a:gd name="T89" fmla="*/ 162 h 1409"/>
                <a:gd name="T90" fmla="*/ 703 w 4501"/>
                <a:gd name="T91" fmla="*/ 142 h 1409"/>
                <a:gd name="T92" fmla="*/ 663 w 4501"/>
                <a:gd name="T93" fmla="*/ 122 h 1409"/>
                <a:gd name="T94" fmla="*/ 637 w 4501"/>
                <a:gd name="T95" fmla="*/ 112 h 1409"/>
                <a:gd name="T96" fmla="*/ 613 w 4501"/>
                <a:gd name="T97" fmla="*/ 94 h 1409"/>
                <a:gd name="T98" fmla="*/ 582 w 4501"/>
                <a:gd name="T99" fmla="*/ 82 h 1409"/>
                <a:gd name="T100" fmla="*/ 442 w 4501"/>
                <a:gd name="T101" fmla="*/ 48 h 1409"/>
                <a:gd name="T102" fmla="*/ 212 w 4501"/>
                <a:gd name="T103" fmla="*/ 30 h 1409"/>
                <a:gd name="T104" fmla="*/ 140 w 4501"/>
                <a:gd name="T105" fmla="*/ 8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1" h="1409">
                  <a:moveTo>
                    <a:pt x="4501" y="1409"/>
                  </a:moveTo>
                  <a:lnTo>
                    <a:pt x="4377" y="1409"/>
                  </a:lnTo>
                  <a:lnTo>
                    <a:pt x="4377" y="1371"/>
                  </a:lnTo>
                  <a:lnTo>
                    <a:pt x="4371" y="1371"/>
                  </a:lnTo>
                  <a:lnTo>
                    <a:pt x="4371" y="1355"/>
                  </a:lnTo>
                  <a:lnTo>
                    <a:pt x="4349" y="1355"/>
                  </a:lnTo>
                  <a:lnTo>
                    <a:pt x="4349" y="1331"/>
                  </a:lnTo>
                  <a:lnTo>
                    <a:pt x="4249" y="1331"/>
                  </a:lnTo>
                  <a:lnTo>
                    <a:pt x="4249" y="1311"/>
                  </a:lnTo>
                  <a:lnTo>
                    <a:pt x="4177" y="1311"/>
                  </a:lnTo>
                  <a:lnTo>
                    <a:pt x="4177" y="1293"/>
                  </a:lnTo>
                  <a:lnTo>
                    <a:pt x="4079" y="1293"/>
                  </a:lnTo>
                  <a:lnTo>
                    <a:pt x="4079" y="1275"/>
                  </a:lnTo>
                  <a:lnTo>
                    <a:pt x="4055" y="1275"/>
                  </a:lnTo>
                  <a:lnTo>
                    <a:pt x="4055" y="1257"/>
                  </a:lnTo>
                  <a:lnTo>
                    <a:pt x="3897" y="1257"/>
                  </a:lnTo>
                  <a:lnTo>
                    <a:pt x="3897" y="1241"/>
                  </a:lnTo>
                  <a:lnTo>
                    <a:pt x="3658" y="1241"/>
                  </a:lnTo>
                  <a:lnTo>
                    <a:pt x="3658" y="1227"/>
                  </a:lnTo>
                  <a:lnTo>
                    <a:pt x="3630" y="1227"/>
                  </a:lnTo>
                  <a:lnTo>
                    <a:pt x="3630" y="1213"/>
                  </a:lnTo>
                  <a:lnTo>
                    <a:pt x="3598" y="1213"/>
                  </a:lnTo>
                  <a:lnTo>
                    <a:pt x="3598" y="1199"/>
                  </a:lnTo>
                  <a:lnTo>
                    <a:pt x="3506" y="1199"/>
                  </a:lnTo>
                  <a:lnTo>
                    <a:pt x="3506" y="1185"/>
                  </a:lnTo>
                  <a:lnTo>
                    <a:pt x="3330" y="1185"/>
                  </a:lnTo>
                  <a:lnTo>
                    <a:pt x="3330" y="1175"/>
                  </a:lnTo>
                  <a:lnTo>
                    <a:pt x="3146" y="1175"/>
                  </a:lnTo>
                  <a:lnTo>
                    <a:pt x="3146" y="1149"/>
                  </a:lnTo>
                  <a:lnTo>
                    <a:pt x="2956" y="1149"/>
                  </a:lnTo>
                  <a:lnTo>
                    <a:pt x="2956" y="1137"/>
                  </a:lnTo>
                  <a:lnTo>
                    <a:pt x="2866" y="1137"/>
                  </a:lnTo>
                  <a:lnTo>
                    <a:pt x="2866" y="1123"/>
                  </a:lnTo>
                  <a:lnTo>
                    <a:pt x="2802" y="1123"/>
                  </a:lnTo>
                  <a:lnTo>
                    <a:pt x="2802" y="1113"/>
                  </a:lnTo>
                  <a:lnTo>
                    <a:pt x="2674" y="1113"/>
                  </a:lnTo>
                  <a:lnTo>
                    <a:pt x="2674" y="1101"/>
                  </a:lnTo>
                  <a:lnTo>
                    <a:pt x="2656" y="1101"/>
                  </a:lnTo>
                  <a:lnTo>
                    <a:pt x="2656" y="1091"/>
                  </a:lnTo>
                  <a:lnTo>
                    <a:pt x="2648" y="1091"/>
                  </a:lnTo>
                  <a:lnTo>
                    <a:pt x="2648" y="1085"/>
                  </a:lnTo>
                  <a:lnTo>
                    <a:pt x="2642" y="1085"/>
                  </a:lnTo>
                  <a:lnTo>
                    <a:pt x="2642" y="1077"/>
                  </a:lnTo>
                  <a:lnTo>
                    <a:pt x="2630" y="1077"/>
                  </a:lnTo>
                  <a:lnTo>
                    <a:pt x="2630" y="1071"/>
                  </a:lnTo>
                  <a:lnTo>
                    <a:pt x="2612" y="1071"/>
                  </a:lnTo>
                  <a:lnTo>
                    <a:pt x="2612" y="1065"/>
                  </a:lnTo>
                  <a:lnTo>
                    <a:pt x="2554" y="1065"/>
                  </a:lnTo>
                  <a:lnTo>
                    <a:pt x="2554" y="1045"/>
                  </a:lnTo>
                  <a:lnTo>
                    <a:pt x="2544" y="1045"/>
                  </a:lnTo>
                  <a:lnTo>
                    <a:pt x="2544" y="1033"/>
                  </a:lnTo>
                  <a:lnTo>
                    <a:pt x="2536" y="1033"/>
                  </a:lnTo>
                  <a:lnTo>
                    <a:pt x="2536" y="1021"/>
                  </a:lnTo>
                  <a:lnTo>
                    <a:pt x="2520" y="1021"/>
                  </a:lnTo>
                  <a:lnTo>
                    <a:pt x="2520" y="1009"/>
                  </a:lnTo>
                  <a:lnTo>
                    <a:pt x="2512" y="1009"/>
                  </a:lnTo>
                  <a:lnTo>
                    <a:pt x="2512" y="997"/>
                  </a:lnTo>
                  <a:lnTo>
                    <a:pt x="2482" y="997"/>
                  </a:lnTo>
                  <a:lnTo>
                    <a:pt x="2482" y="985"/>
                  </a:lnTo>
                  <a:lnTo>
                    <a:pt x="2402" y="985"/>
                  </a:lnTo>
                  <a:lnTo>
                    <a:pt x="2402" y="965"/>
                  </a:lnTo>
                  <a:lnTo>
                    <a:pt x="2352" y="965"/>
                  </a:lnTo>
                  <a:lnTo>
                    <a:pt x="2352" y="953"/>
                  </a:lnTo>
                  <a:lnTo>
                    <a:pt x="2320" y="953"/>
                  </a:lnTo>
                  <a:lnTo>
                    <a:pt x="2320" y="943"/>
                  </a:lnTo>
                  <a:lnTo>
                    <a:pt x="2308" y="943"/>
                  </a:lnTo>
                  <a:lnTo>
                    <a:pt x="2308" y="933"/>
                  </a:lnTo>
                  <a:lnTo>
                    <a:pt x="2292" y="933"/>
                  </a:lnTo>
                  <a:lnTo>
                    <a:pt x="2292" y="929"/>
                  </a:lnTo>
                  <a:lnTo>
                    <a:pt x="2280" y="929"/>
                  </a:lnTo>
                  <a:lnTo>
                    <a:pt x="2280" y="921"/>
                  </a:lnTo>
                  <a:lnTo>
                    <a:pt x="2228" y="921"/>
                  </a:lnTo>
                  <a:lnTo>
                    <a:pt x="2228" y="897"/>
                  </a:lnTo>
                  <a:lnTo>
                    <a:pt x="2222" y="897"/>
                  </a:lnTo>
                  <a:lnTo>
                    <a:pt x="2222" y="891"/>
                  </a:lnTo>
                  <a:lnTo>
                    <a:pt x="2198" y="891"/>
                  </a:lnTo>
                  <a:lnTo>
                    <a:pt x="2198" y="881"/>
                  </a:lnTo>
                  <a:lnTo>
                    <a:pt x="2184" y="881"/>
                  </a:lnTo>
                  <a:lnTo>
                    <a:pt x="2184" y="873"/>
                  </a:lnTo>
                  <a:lnTo>
                    <a:pt x="2172" y="873"/>
                  </a:lnTo>
                  <a:lnTo>
                    <a:pt x="2172" y="859"/>
                  </a:lnTo>
                  <a:lnTo>
                    <a:pt x="2115" y="859"/>
                  </a:lnTo>
                  <a:lnTo>
                    <a:pt x="2115" y="842"/>
                  </a:lnTo>
                  <a:lnTo>
                    <a:pt x="2099" y="842"/>
                  </a:lnTo>
                  <a:lnTo>
                    <a:pt x="2099" y="838"/>
                  </a:lnTo>
                  <a:lnTo>
                    <a:pt x="2079" y="838"/>
                  </a:lnTo>
                  <a:lnTo>
                    <a:pt x="2079" y="828"/>
                  </a:lnTo>
                  <a:lnTo>
                    <a:pt x="2075" y="828"/>
                  </a:lnTo>
                  <a:lnTo>
                    <a:pt x="2075" y="822"/>
                  </a:lnTo>
                  <a:lnTo>
                    <a:pt x="2059" y="822"/>
                  </a:lnTo>
                  <a:lnTo>
                    <a:pt x="2059" y="818"/>
                  </a:lnTo>
                  <a:lnTo>
                    <a:pt x="2051" y="818"/>
                  </a:lnTo>
                  <a:lnTo>
                    <a:pt x="2051" y="810"/>
                  </a:lnTo>
                  <a:lnTo>
                    <a:pt x="2021" y="810"/>
                  </a:lnTo>
                  <a:lnTo>
                    <a:pt x="2021" y="794"/>
                  </a:lnTo>
                  <a:lnTo>
                    <a:pt x="1983" y="794"/>
                  </a:lnTo>
                  <a:lnTo>
                    <a:pt x="1983" y="784"/>
                  </a:lnTo>
                  <a:lnTo>
                    <a:pt x="1943" y="784"/>
                  </a:lnTo>
                  <a:lnTo>
                    <a:pt x="1943" y="772"/>
                  </a:lnTo>
                  <a:lnTo>
                    <a:pt x="1929" y="772"/>
                  </a:lnTo>
                  <a:lnTo>
                    <a:pt x="1929" y="768"/>
                  </a:lnTo>
                  <a:lnTo>
                    <a:pt x="1925" y="768"/>
                  </a:lnTo>
                  <a:lnTo>
                    <a:pt x="1925" y="762"/>
                  </a:lnTo>
                  <a:lnTo>
                    <a:pt x="1919" y="762"/>
                  </a:lnTo>
                  <a:lnTo>
                    <a:pt x="1919" y="756"/>
                  </a:lnTo>
                  <a:lnTo>
                    <a:pt x="1879" y="756"/>
                  </a:lnTo>
                  <a:lnTo>
                    <a:pt x="1879" y="744"/>
                  </a:lnTo>
                  <a:lnTo>
                    <a:pt x="1873" y="744"/>
                  </a:lnTo>
                  <a:lnTo>
                    <a:pt x="1873" y="736"/>
                  </a:lnTo>
                  <a:lnTo>
                    <a:pt x="1851" y="736"/>
                  </a:lnTo>
                  <a:lnTo>
                    <a:pt x="1851" y="728"/>
                  </a:lnTo>
                  <a:lnTo>
                    <a:pt x="1741" y="728"/>
                  </a:lnTo>
                  <a:lnTo>
                    <a:pt x="1741" y="722"/>
                  </a:lnTo>
                  <a:lnTo>
                    <a:pt x="1735" y="722"/>
                  </a:lnTo>
                  <a:lnTo>
                    <a:pt x="1735" y="710"/>
                  </a:lnTo>
                  <a:lnTo>
                    <a:pt x="1687" y="710"/>
                  </a:lnTo>
                  <a:lnTo>
                    <a:pt x="1687" y="682"/>
                  </a:lnTo>
                  <a:lnTo>
                    <a:pt x="1677" y="682"/>
                  </a:lnTo>
                  <a:lnTo>
                    <a:pt x="1677" y="672"/>
                  </a:lnTo>
                  <a:lnTo>
                    <a:pt x="1657" y="672"/>
                  </a:lnTo>
                  <a:lnTo>
                    <a:pt x="1657" y="654"/>
                  </a:lnTo>
                  <a:lnTo>
                    <a:pt x="1607" y="654"/>
                  </a:lnTo>
                  <a:lnTo>
                    <a:pt x="1607" y="644"/>
                  </a:lnTo>
                  <a:lnTo>
                    <a:pt x="1597" y="644"/>
                  </a:lnTo>
                  <a:lnTo>
                    <a:pt x="1597" y="638"/>
                  </a:lnTo>
                  <a:lnTo>
                    <a:pt x="1561" y="638"/>
                  </a:lnTo>
                  <a:lnTo>
                    <a:pt x="1561" y="624"/>
                  </a:lnTo>
                  <a:lnTo>
                    <a:pt x="1553" y="624"/>
                  </a:lnTo>
                  <a:lnTo>
                    <a:pt x="1553" y="612"/>
                  </a:lnTo>
                  <a:lnTo>
                    <a:pt x="1509" y="612"/>
                  </a:lnTo>
                  <a:lnTo>
                    <a:pt x="1509" y="602"/>
                  </a:lnTo>
                  <a:lnTo>
                    <a:pt x="1485" y="602"/>
                  </a:lnTo>
                  <a:lnTo>
                    <a:pt x="1485" y="584"/>
                  </a:lnTo>
                  <a:lnTo>
                    <a:pt x="1475" y="584"/>
                  </a:lnTo>
                  <a:lnTo>
                    <a:pt x="1475" y="576"/>
                  </a:lnTo>
                  <a:lnTo>
                    <a:pt x="1467" y="576"/>
                  </a:lnTo>
                  <a:lnTo>
                    <a:pt x="1467" y="570"/>
                  </a:lnTo>
                  <a:lnTo>
                    <a:pt x="1447" y="570"/>
                  </a:lnTo>
                  <a:lnTo>
                    <a:pt x="1447" y="550"/>
                  </a:lnTo>
                  <a:lnTo>
                    <a:pt x="1423" y="550"/>
                  </a:lnTo>
                  <a:lnTo>
                    <a:pt x="1423" y="546"/>
                  </a:lnTo>
                  <a:lnTo>
                    <a:pt x="1413" y="546"/>
                  </a:lnTo>
                  <a:lnTo>
                    <a:pt x="1413" y="536"/>
                  </a:lnTo>
                  <a:lnTo>
                    <a:pt x="1405" y="536"/>
                  </a:lnTo>
                  <a:lnTo>
                    <a:pt x="1405" y="526"/>
                  </a:lnTo>
                  <a:lnTo>
                    <a:pt x="1357" y="526"/>
                  </a:lnTo>
                  <a:lnTo>
                    <a:pt x="1357" y="516"/>
                  </a:lnTo>
                  <a:lnTo>
                    <a:pt x="1349" y="516"/>
                  </a:lnTo>
                  <a:lnTo>
                    <a:pt x="1349" y="508"/>
                  </a:lnTo>
                  <a:lnTo>
                    <a:pt x="1337" y="508"/>
                  </a:lnTo>
                  <a:lnTo>
                    <a:pt x="1337" y="500"/>
                  </a:lnTo>
                  <a:lnTo>
                    <a:pt x="1329" y="500"/>
                  </a:lnTo>
                  <a:lnTo>
                    <a:pt x="1329" y="492"/>
                  </a:lnTo>
                  <a:lnTo>
                    <a:pt x="1307" y="492"/>
                  </a:lnTo>
                  <a:lnTo>
                    <a:pt x="1307" y="484"/>
                  </a:lnTo>
                  <a:lnTo>
                    <a:pt x="1299" y="484"/>
                  </a:lnTo>
                  <a:lnTo>
                    <a:pt x="1299" y="476"/>
                  </a:lnTo>
                  <a:lnTo>
                    <a:pt x="1297" y="476"/>
                  </a:lnTo>
                  <a:lnTo>
                    <a:pt x="1297" y="470"/>
                  </a:lnTo>
                  <a:lnTo>
                    <a:pt x="1291" y="470"/>
                  </a:lnTo>
                  <a:lnTo>
                    <a:pt x="1291" y="450"/>
                  </a:lnTo>
                  <a:lnTo>
                    <a:pt x="1275" y="450"/>
                  </a:lnTo>
                  <a:lnTo>
                    <a:pt x="1275" y="428"/>
                  </a:lnTo>
                  <a:lnTo>
                    <a:pt x="1241" y="428"/>
                  </a:lnTo>
                  <a:lnTo>
                    <a:pt x="1241" y="422"/>
                  </a:lnTo>
                  <a:lnTo>
                    <a:pt x="1211" y="422"/>
                  </a:lnTo>
                  <a:lnTo>
                    <a:pt x="1211" y="416"/>
                  </a:lnTo>
                  <a:lnTo>
                    <a:pt x="1173" y="416"/>
                  </a:lnTo>
                  <a:lnTo>
                    <a:pt x="1173" y="410"/>
                  </a:lnTo>
                  <a:lnTo>
                    <a:pt x="1167" y="410"/>
                  </a:lnTo>
                  <a:lnTo>
                    <a:pt x="1167" y="386"/>
                  </a:lnTo>
                  <a:lnTo>
                    <a:pt x="1139" y="386"/>
                  </a:lnTo>
                  <a:lnTo>
                    <a:pt x="1139" y="376"/>
                  </a:lnTo>
                  <a:lnTo>
                    <a:pt x="1129" y="376"/>
                  </a:lnTo>
                  <a:lnTo>
                    <a:pt x="1129" y="370"/>
                  </a:lnTo>
                  <a:lnTo>
                    <a:pt x="1121" y="370"/>
                  </a:lnTo>
                  <a:lnTo>
                    <a:pt x="1121" y="360"/>
                  </a:lnTo>
                  <a:lnTo>
                    <a:pt x="1115" y="360"/>
                  </a:lnTo>
                  <a:lnTo>
                    <a:pt x="1115" y="352"/>
                  </a:lnTo>
                  <a:lnTo>
                    <a:pt x="1107" y="352"/>
                  </a:lnTo>
                  <a:lnTo>
                    <a:pt x="1107" y="344"/>
                  </a:lnTo>
                  <a:lnTo>
                    <a:pt x="1099" y="344"/>
                  </a:lnTo>
                  <a:lnTo>
                    <a:pt x="1099" y="330"/>
                  </a:lnTo>
                  <a:lnTo>
                    <a:pt x="1075" y="330"/>
                  </a:lnTo>
                  <a:lnTo>
                    <a:pt x="1075" y="322"/>
                  </a:lnTo>
                  <a:lnTo>
                    <a:pt x="1071" y="322"/>
                  </a:lnTo>
                  <a:lnTo>
                    <a:pt x="1071" y="310"/>
                  </a:lnTo>
                  <a:lnTo>
                    <a:pt x="1069" y="310"/>
                  </a:lnTo>
                  <a:lnTo>
                    <a:pt x="1069" y="302"/>
                  </a:lnTo>
                  <a:lnTo>
                    <a:pt x="1053" y="302"/>
                  </a:lnTo>
                  <a:lnTo>
                    <a:pt x="1053" y="294"/>
                  </a:lnTo>
                  <a:lnTo>
                    <a:pt x="1049" y="294"/>
                  </a:lnTo>
                  <a:lnTo>
                    <a:pt x="1049" y="288"/>
                  </a:lnTo>
                  <a:lnTo>
                    <a:pt x="1045" y="288"/>
                  </a:lnTo>
                  <a:lnTo>
                    <a:pt x="1045" y="284"/>
                  </a:lnTo>
                  <a:lnTo>
                    <a:pt x="1037" y="284"/>
                  </a:lnTo>
                  <a:lnTo>
                    <a:pt x="1037" y="280"/>
                  </a:lnTo>
                  <a:lnTo>
                    <a:pt x="1033" y="280"/>
                  </a:lnTo>
                  <a:lnTo>
                    <a:pt x="1033" y="274"/>
                  </a:lnTo>
                  <a:lnTo>
                    <a:pt x="1023" y="274"/>
                  </a:lnTo>
                  <a:lnTo>
                    <a:pt x="1023" y="262"/>
                  </a:lnTo>
                  <a:lnTo>
                    <a:pt x="1015" y="262"/>
                  </a:lnTo>
                  <a:lnTo>
                    <a:pt x="1015" y="256"/>
                  </a:lnTo>
                  <a:lnTo>
                    <a:pt x="949" y="256"/>
                  </a:lnTo>
                  <a:lnTo>
                    <a:pt x="949" y="228"/>
                  </a:lnTo>
                  <a:lnTo>
                    <a:pt x="933" y="228"/>
                  </a:lnTo>
                  <a:lnTo>
                    <a:pt x="933" y="226"/>
                  </a:lnTo>
                  <a:lnTo>
                    <a:pt x="923" y="226"/>
                  </a:lnTo>
                  <a:lnTo>
                    <a:pt x="923" y="222"/>
                  </a:lnTo>
                  <a:lnTo>
                    <a:pt x="917" y="222"/>
                  </a:lnTo>
                  <a:lnTo>
                    <a:pt x="917" y="214"/>
                  </a:lnTo>
                  <a:lnTo>
                    <a:pt x="895" y="214"/>
                  </a:lnTo>
                  <a:lnTo>
                    <a:pt x="895" y="206"/>
                  </a:lnTo>
                  <a:lnTo>
                    <a:pt x="875" y="206"/>
                  </a:lnTo>
                  <a:lnTo>
                    <a:pt x="875" y="194"/>
                  </a:lnTo>
                  <a:lnTo>
                    <a:pt x="855" y="194"/>
                  </a:lnTo>
                  <a:lnTo>
                    <a:pt x="855" y="190"/>
                  </a:lnTo>
                  <a:lnTo>
                    <a:pt x="839" y="190"/>
                  </a:lnTo>
                  <a:lnTo>
                    <a:pt x="839" y="184"/>
                  </a:lnTo>
                  <a:lnTo>
                    <a:pt x="829" y="184"/>
                  </a:lnTo>
                  <a:lnTo>
                    <a:pt x="829" y="176"/>
                  </a:lnTo>
                  <a:lnTo>
                    <a:pt x="785" y="176"/>
                  </a:lnTo>
                  <a:lnTo>
                    <a:pt x="785" y="168"/>
                  </a:lnTo>
                  <a:lnTo>
                    <a:pt x="767" y="168"/>
                  </a:lnTo>
                  <a:lnTo>
                    <a:pt x="767" y="162"/>
                  </a:lnTo>
                  <a:lnTo>
                    <a:pt x="761" y="162"/>
                  </a:lnTo>
                  <a:lnTo>
                    <a:pt x="761" y="154"/>
                  </a:lnTo>
                  <a:lnTo>
                    <a:pt x="751" y="154"/>
                  </a:lnTo>
                  <a:lnTo>
                    <a:pt x="751" y="142"/>
                  </a:lnTo>
                  <a:lnTo>
                    <a:pt x="703" y="142"/>
                  </a:lnTo>
                  <a:lnTo>
                    <a:pt x="703" y="136"/>
                  </a:lnTo>
                  <a:lnTo>
                    <a:pt x="675" y="136"/>
                  </a:lnTo>
                  <a:lnTo>
                    <a:pt x="675" y="126"/>
                  </a:lnTo>
                  <a:lnTo>
                    <a:pt x="663" y="126"/>
                  </a:lnTo>
                  <a:lnTo>
                    <a:pt x="663" y="122"/>
                  </a:lnTo>
                  <a:lnTo>
                    <a:pt x="653" y="122"/>
                  </a:lnTo>
                  <a:lnTo>
                    <a:pt x="653" y="118"/>
                  </a:lnTo>
                  <a:lnTo>
                    <a:pt x="645" y="118"/>
                  </a:lnTo>
                  <a:lnTo>
                    <a:pt x="645" y="112"/>
                  </a:lnTo>
                  <a:lnTo>
                    <a:pt x="637" y="112"/>
                  </a:lnTo>
                  <a:lnTo>
                    <a:pt x="637" y="102"/>
                  </a:lnTo>
                  <a:lnTo>
                    <a:pt x="623" y="102"/>
                  </a:lnTo>
                  <a:lnTo>
                    <a:pt x="623" y="96"/>
                  </a:lnTo>
                  <a:lnTo>
                    <a:pt x="613" y="96"/>
                  </a:lnTo>
                  <a:lnTo>
                    <a:pt x="613" y="94"/>
                  </a:lnTo>
                  <a:lnTo>
                    <a:pt x="596" y="94"/>
                  </a:lnTo>
                  <a:lnTo>
                    <a:pt x="596" y="88"/>
                  </a:lnTo>
                  <a:lnTo>
                    <a:pt x="588" y="88"/>
                  </a:lnTo>
                  <a:lnTo>
                    <a:pt x="588" y="82"/>
                  </a:lnTo>
                  <a:lnTo>
                    <a:pt x="582" y="82"/>
                  </a:lnTo>
                  <a:lnTo>
                    <a:pt x="582" y="78"/>
                  </a:lnTo>
                  <a:lnTo>
                    <a:pt x="526" y="78"/>
                  </a:lnTo>
                  <a:lnTo>
                    <a:pt x="526" y="70"/>
                  </a:lnTo>
                  <a:lnTo>
                    <a:pt x="442" y="70"/>
                  </a:lnTo>
                  <a:lnTo>
                    <a:pt x="442" y="48"/>
                  </a:lnTo>
                  <a:lnTo>
                    <a:pt x="392" y="48"/>
                  </a:lnTo>
                  <a:lnTo>
                    <a:pt x="392" y="40"/>
                  </a:lnTo>
                  <a:lnTo>
                    <a:pt x="342" y="40"/>
                  </a:lnTo>
                  <a:lnTo>
                    <a:pt x="342" y="30"/>
                  </a:lnTo>
                  <a:lnTo>
                    <a:pt x="212" y="30"/>
                  </a:lnTo>
                  <a:lnTo>
                    <a:pt x="212" y="24"/>
                  </a:lnTo>
                  <a:lnTo>
                    <a:pt x="150" y="24"/>
                  </a:lnTo>
                  <a:lnTo>
                    <a:pt x="150" y="18"/>
                  </a:lnTo>
                  <a:lnTo>
                    <a:pt x="140" y="18"/>
                  </a:lnTo>
                  <a:lnTo>
                    <a:pt x="140" y="8"/>
                  </a:lnTo>
                  <a:lnTo>
                    <a:pt x="72" y="8"/>
                  </a:lnTo>
                  <a:lnTo>
                    <a:pt x="72"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8" name="Line 209"/>
            <p:cNvSpPr>
              <a:spLocks noChangeShapeType="1"/>
            </p:cNvSpPr>
            <p:nvPr/>
          </p:nvSpPr>
          <p:spPr bwMode="auto">
            <a:xfrm>
              <a:off x="1395413" y="18589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9" name="Line 210"/>
            <p:cNvSpPr>
              <a:spLocks noChangeShapeType="1"/>
            </p:cNvSpPr>
            <p:nvPr/>
          </p:nvSpPr>
          <p:spPr bwMode="auto">
            <a:xfrm flipH="1">
              <a:off x="1335088" y="19192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0" name="Line 211"/>
            <p:cNvSpPr>
              <a:spLocks noChangeShapeType="1"/>
            </p:cNvSpPr>
            <p:nvPr/>
          </p:nvSpPr>
          <p:spPr bwMode="auto">
            <a:xfrm>
              <a:off x="1725613" y="19065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1" name="Line 212"/>
            <p:cNvSpPr>
              <a:spLocks noChangeShapeType="1"/>
            </p:cNvSpPr>
            <p:nvPr/>
          </p:nvSpPr>
          <p:spPr bwMode="auto">
            <a:xfrm flipH="1">
              <a:off x="1665288" y="19669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2" name="Line 213"/>
            <p:cNvSpPr>
              <a:spLocks noChangeShapeType="1"/>
            </p:cNvSpPr>
            <p:nvPr/>
          </p:nvSpPr>
          <p:spPr bwMode="auto">
            <a:xfrm>
              <a:off x="1992313" y="19224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3" name="Line 214"/>
            <p:cNvSpPr>
              <a:spLocks noChangeShapeType="1"/>
            </p:cNvSpPr>
            <p:nvPr/>
          </p:nvSpPr>
          <p:spPr bwMode="auto">
            <a:xfrm flipH="1">
              <a:off x="1931988" y="19827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4" name="Line 215"/>
            <p:cNvSpPr>
              <a:spLocks noChangeShapeType="1"/>
            </p:cNvSpPr>
            <p:nvPr/>
          </p:nvSpPr>
          <p:spPr bwMode="auto">
            <a:xfrm>
              <a:off x="2182813" y="19700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5" name="Line 216"/>
            <p:cNvSpPr>
              <a:spLocks noChangeShapeType="1"/>
            </p:cNvSpPr>
            <p:nvPr/>
          </p:nvSpPr>
          <p:spPr bwMode="auto">
            <a:xfrm flipH="1">
              <a:off x="2122488" y="20304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6" name="Line 217"/>
            <p:cNvSpPr>
              <a:spLocks noChangeShapeType="1"/>
            </p:cNvSpPr>
            <p:nvPr/>
          </p:nvSpPr>
          <p:spPr bwMode="auto">
            <a:xfrm>
              <a:off x="2217738" y="19827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7" name="Line 218"/>
            <p:cNvSpPr>
              <a:spLocks noChangeShapeType="1"/>
            </p:cNvSpPr>
            <p:nvPr/>
          </p:nvSpPr>
          <p:spPr bwMode="auto">
            <a:xfrm flipH="1">
              <a:off x="2157413" y="20431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8" name="Line 219"/>
            <p:cNvSpPr>
              <a:spLocks noChangeShapeType="1"/>
            </p:cNvSpPr>
            <p:nvPr/>
          </p:nvSpPr>
          <p:spPr bwMode="auto">
            <a:xfrm>
              <a:off x="2492375" y="20716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9" name="Line 220"/>
            <p:cNvSpPr>
              <a:spLocks noChangeShapeType="1"/>
            </p:cNvSpPr>
            <p:nvPr/>
          </p:nvSpPr>
          <p:spPr bwMode="auto">
            <a:xfrm flipH="1">
              <a:off x="2432050" y="21320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0" name="Line 221"/>
            <p:cNvSpPr>
              <a:spLocks noChangeShapeType="1"/>
            </p:cNvSpPr>
            <p:nvPr/>
          </p:nvSpPr>
          <p:spPr bwMode="auto">
            <a:xfrm>
              <a:off x="2508250" y="20748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1" name="Line 222"/>
            <p:cNvSpPr>
              <a:spLocks noChangeShapeType="1"/>
            </p:cNvSpPr>
            <p:nvPr/>
          </p:nvSpPr>
          <p:spPr bwMode="auto">
            <a:xfrm flipH="1">
              <a:off x="2447925" y="21351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2" name="Line 223"/>
            <p:cNvSpPr>
              <a:spLocks noChangeShapeType="1"/>
            </p:cNvSpPr>
            <p:nvPr/>
          </p:nvSpPr>
          <p:spPr bwMode="auto">
            <a:xfrm>
              <a:off x="2879725" y="222091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3" name="Line 224"/>
            <p:cNvSpPr>
              <a:spLocks noChangeShapeType="1"/>
            </p:cNvSpPr>
            <p:nvPr/>
          </p:nvSpPr>
          <p:spPr bwMode="auto">
            <a:xfrm flipH="1">
              <a:off x="2819400" y="228123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4" name="Line 225"/>
            <p:cNvSpPr>
              <a:spLocks noChangeShapeType="1"/>
            </p:cNvSpPr>
            <p:nvPr/>
          </p:nvSpPr>
          <p:spPr bwMode="auto">
            <a:xfrm>
              <a:off x="2930525" y="22653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5" name="Line 226"/>
            <p:cNvSpPr>
              <a:spLocks noChangeShapeType="1"/>
            </p:cNvSpPr>
            <p:nvPr/>
          </p:nvSpPr>
          <p:spPr bwMode="auto">
            <a:xfrm flipH="1">
              <a:off x="2870200" y="23256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6" name="Line 227"/>
            <p:cNvSpPr>
              <a:spLocks noChangeShapeType="1"/>
            </p:cNvSpPr>
            <p:nvPr/>
          </p:nvSpPr>
          <p:spPr bwMode="auto">
            <a:xfrm>
              <a:off x="3082925" y="23828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7" name="Line 228"/>
            <p:cNvSpPr>
              <a:spLocks noChangeShapeType="1"/>
            </p:cNvSpPr>
            <p:nvPr/>
          </p:nvSpPr>
          <p:spPr bwMode="auto">
            <a:xfrm flipH="1">
              <a:off x="3022600" y="24431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8" name="Line 229"/>
            <p:cNvSpPr>
              <a:spLocks noChangeShapeType="1"/>
            </p:cNvSpPr>
            <p:nvPr/>
          </p:nvSpPr>
          <p:spPr bwMode="auto">
            <a:xfrm>
              <a:off x="3222625" y="24717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9" name="Line 230"/>
            <p:cNvSpPr>
              <a:spLocks noChangeShapeType="1"/>
            </p:cNvSpPr>
            <p:nvPr/>
          </p:nvSpPr>
          <p:spPr bwMode="auto">
            <a:xfrm flipH="1">
              <a:off x="3162300" y="25320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0" name="Line 231"/>
            <p:cNvSpPr>
              <a:spLocks noChangeShapeType="1"/>
            </p:cNvSpPr>
            <p:nvPr/>
          </p:nvSpPr>
          <p:spPr bwMode="auto">
            <a:xfrm>
              <a:off x="3276600" y="25193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1" name="Line 232"/>
            <p:cNvSpPr>
              <a:spLocks noChangeShapeType="1"/>
            </p:cNvSpPr>
            <p:nvPr/>
          </p:nvSpPr>
          <p:spPr bwMode="auto">
            <a:xfrm flipH="1">
              <a:off x="3216275" y="25796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2" name="Line 233"/>
            <p:cNvSpPr>
              <a:spLocks noChangeShapeType="1"/>
            </p:cNvSpPr>
            <p:nvPr/>
          </p:nvSpPr>
          <p:spPr bwMode="auto">
            <a:xfrm>
              <a:off x="3349625" y="253841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3" name="Line 234"/>
            <p:cNvSpPr>
              <a:spLocks noChangeShapeType="1"/>
            </p:cNvSpPr>
            <p:nvPr/>
          </p:nvSpPr>
          <p:spPr bwMode="auto">
            <a:xfrm flipH="1">
              <a:off x="3289300" y="259873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4" name="Line 235"/>
            <p:cNvSpPr>
              <a:spLocks noChangeShapeType="1"/>
            </p:cNvSpPr>
            <p:nvPr/>
          </p:nvSpPr>
          <p:spPr bwMode="auto">
            <a:xfrm>
              <a:off x="3517900" y="26749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5" name="Line 236"/>
            <p:cNvSpPr>
              <a:spLocks noChangeShapeType="1"/>
            </p:cNvSpPr>
            <p:nvPr/>
          </p:nvSpPr>
          <p:spPr bwMode="auto">
            <a:xfrm flipH="1">
              <a:off x="3457575" y="27352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6" name="Line 237"/>
            <p:cNvSpPr>
              <a:spLocks noChangeShapeType="1"/>
            </p:cNvSpPr>
            <p:nvPr/>
          </p:nvSpPr>
          <p:spPr bwMode="auto">
            <a:xfrm>
              <a:off x="3683000" y="27606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7" name="Line 238"/>
            <p:cNvSpPr>
              <a:spLocks noChangeShapeType="1"/>
            </p:cNvSpPr>
            <p:nvPr/>
          </p:nvSpPr>
          <p:spPr bwMode="auto">
            <a:xfrm flipH="1">
              <a:off x="3622675" y="28209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8" name="Line 239"/>
            <p:cNvSpPr>
              <a:spLocks noChangeShapeType="1"/>
            </p:cNvSpPr>
            <p:nvPr/>
          </p:nvSpPr>
          <p:spPr bwMode="auto">
            <a:xfrm>
              <a:off x="3790950" y="283051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9" name="Line 240"/>
            <p:cNvSpPr>
              <a:spLocks noChangeShapeType="1"/>
            </p:cNvSpPr>
            <p:nvPr/>
          </p:nvSpPr>
          <p:spPr bwMode="auto">
            <a:xfrm flipH="1">
              <a:off x="3730625" y="289083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0" name="Line 241"/>
            <p:cNvSpPr>
              <a:spLocks noChangeShapeType="1"/>
            </p:cNvSpPr>
            <p:nvPr/>
          </p:nvSpPr>
          <p:spPr bwMode="auto">
            <a:xfrm>
              <a:off x="3825875" y="283051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1" name="Line 242"/>
            <p:cNvSpPr>
              <a:spLocks noChangeShapeType="1"/>
            </p:cNvSpPr>
            <p:nvPr/>
          </p:nvSpPr>
          <p:spPr bwMode="auto">
            <a:xfrm flipH="1">
              <a:off x="3765550" y="289083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2" name="Line 243"/>
            <p:cNvSpPr>
              <a:spLocks noChangeShapeType="1"/>
            </p:cNvSpPr>
            <p:nvPr/>
          </p:nvSpPr>
          <p:spPr bwMode="auto">
            <a:xfrm>
              <a:off x="3895725" y="28717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3" name="Line 244"/>
            <p:cNvSpPr>
              <a:spLocks noChangeShapeType="1"/>
            </p:cNvSpPr>
            <p:nvPr/>
          </p:nvSpPr>
          <p:spPr bwMode="auto">
            <a:xfrm flipH="1">
              <a:off x="3835400" y="29321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4" name="Line 245"/>
            <p:cNvSpPr>
              <a:spLocks noChangeShapeType="1"/>
            </p:cNvSpPr>
            <p:nvPr/>
          </p:nvSpPr>
          <p:spPr bwMode="auto">
            <a:xfrm>
              <a:off x="3984625" y="28971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5" name="Line 246"/>
            <p:cNvSpPr>
              <a:spLocks noChangeShapeType="1"/>
            </p:cNvSpPr>
            <p:nvPr/>
          </p:nvSpPr>
          <p:spPr bwMode="auto">
            <a:xfrm flipH="1">
              <a:off x="3924300" y="29575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6" name="Line 247"/>
            <p:cNvSpPr>
              <a:spLocks noChangeShapeType="1"/>
            </p:cNvSpPr>
            <p:nvPr/>
          </p:nvSpPr>
          <p:spPr bwMode="auto">
            <a:xfrm>
              <a:off x="4057650" y="29860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7" name="Line 248"/>
            <p:cNvSpPr>
              <a:spLocks noChangeShapeType="1"/>
            </p:cNvSpPr>
            <p:nvPr/>
          </p:nvSpPr>
          <p:spPr bwMode="auto">
            <a:xfrm flipH="1">
              <a:off x="3997325" y="30464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8" name="Line 249"/>
            <p:cNvSpPr>
              <a:spLocks noChangeShapeType="1"/>
            </p:cNvSpPr>
            <p:nvPr/>
          </p:nvSpPr>
          <p:spPr bwMode="auto">
            <a:xfrm>
              <a:off x="4384675" y="30559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9" name="Line 250"/>
            <p:cNvSpPr>
              <a:spLocks noChangeShapeType="1"/>
            </p:cNvSpPr>
            <p:nvPr/>
          </p:nvSpPr>
          <p:spPr bwMode="auto">
            <a:xfrm flipH="1">
              <a:off x="4324350" y="31162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0" name="Line 251"/>
            <p:cNvSpPr>
              <a:spLocks noChangeShapeType="1"/>
            </p:cNvSpPr>
            <p:nvPr/>
          </p:nvSpPr>
          <p:spPr bwMode="auto">
            <a:xfrm>
              <a:off x="4464050" y="31035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1" name="Line 252"/>
            <p:cNvSpPr>
              <a:spLocks noChangeShapeType="1"/>
            </p:cNvSpPr>
            <p:nvPr/>
          </p:nvSpPr>
          <p:spPr bwMode="auto">
            <a:xfrm flipH="1">
              <a:off x="4403725" y="31638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2" name="Line 253"/>
            <p:cNvSpPr>
              <a:spLocks noChangeShapeType="1"/>
            </p:cNvSpPr>
            <p:nvPr/>
          </p:nvSpPr>
          <p:spPr bwMode="auto">
            <a:xfrm>
              <a:off x="4254500" y="30146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3" name="Line 254"/>
            <p:cNvSpPr>
              <a:spLocks noChangeShapeType="1"/>
            </p:cNvSpPr>
            <p:nvPr/>
          </p:nvSpPr>
          <p:spPr bwMode="auto">
            <a:xfrm flipH="1">
              <a:off x="4194175" y="30749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4" name="Line 255"/>
            <p:cNvSpPr>
              <a:spLocks noChangeShapeType="1"/>
            </p:cNvSpPr>
            <p:nvPr/>
          </p:nvSpPr>
          <p:spPr bwMode="auto">
            <a:xfrm>
              <a:off x="4581525" y="31162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5" name="Line 256"/>
            <p:cNvSpPr>
              <a:spLocks noChangeShapeType="1"/>
            </p:cNvSpPr>
            <p:nvPr/>
          </p:nvSpPr>
          <p:spPr bwMode="auto">
            <a:xfrm flipH="1">
              <a:off x="4521200" y="31765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6" name="Line 257"/>
            <p:cNvSpPr>
              <a:spLocks noChangeShapeType="1"/>
            </p:cNvSpPr>
            <p:nvPr/>
          </p:nvSpPr>
          <p:spPr bwMode="auto">
            <a:xfrm>
              <a:off x="4708525" y="3192463"/>
              <a:ext cx="0" cy="1222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7" name="Line 258"/>
            <p:cNvSpPr>
              <a:spLocks noChangeShapeType="1"/>
            </p:cNvSpPr>
            <p:nvPr/>
          </p:nvSpPr>
          <p:spPr bwMode="auto">
            <a:xfrm flipH="1">
              <a:off x="4648200" y="32527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8" name="Line 259"/>
            <p:cNvSpPr>
              <a:spLocks noChangeShapeType="1"/>
            </p:cNvSpPr>
            <p:nvPr/>
          </p:nvSpPr>
          <p:spPr bwMode="auto">
            <a:xfrm>
              <a:off x="4919663" y="3321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9" name="Line 260"/>
            <p:cNvSpPr>
              <a:spLocks noChangeShapeType="1"/>
            </p:cNvSpPr>
            <p:nvPr/>
          </p:nvSpPr>
          <p:spPr bwMode="auto">
            <a:xfrm flipH="1">
              <a:off x="4859338" y="33813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0" name="Line 261"/>
            <p:cNvSpPr>
              <a:spLocks noChangeShapeType="1"/>
            </p:cNvSpPr>
            <p:nvPr/>
          </p:nvSpPr>
          <p:spPr bwMode="auto">
            <a:xfrm>
              <a:off x="4970463" y="3321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1" name="Line 262"/>
            <p:cNvSpPr>
              <a:spLocks noChangeShapeType="1"/>
            </p:cNvSpPr>
            <p:nvPr/>
          </p:nvSpPr>
          <p:spPr bwMode="auto">
            <a:xfrm flipH="1">
              <a:off x="4910138" y="33813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2" name="Line 263"/>
            <p:cNvSpPr>
              <a:spLocks noChangeShapeType="1"/>
            </p:cNvSpPr>
            <p:nvPr/>
          </p:nvSpPr>
          <p:spPr bwMode="auto">
            <a:xfrm>
              <a:off x="4995863" y="33337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3" name="Line 264"/>
            <p:cNvSpPr>
              <a:spLocks noChangeShapeType="1"/>
            </p:cNvSpPr>
            <p:nvPr/>
          </p:nvSpPr>
          <p:spPr bwMode="auto">
            <a:xfrm flipH="1">
              <a:off x="4935538" y="33940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4" name="Line 265"/>
            <p:cNvSpPr>
              <a:spLocks noChangeShapeType="1"/>
            </p:cNvSpPr>
            <p:nvPr/>
          </p:nvSpPr>
          <p:spPr bwMode="auto">
            <a:xfrm>
              <a:off x="5176838" y="339090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5" name="Line 266"/>
            <p:cNvSpPr>
              <a:spLocks noChangeShapeType="1"/>
            </p:cNvSpPr>
            <p:nvPr/>
          </p:nvSpPr>
          <p:spPr bwMode="auto">
            <a:xfrm flipH="1">
              <a:off x="5116513" y="345122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6" name="Line 267"/>
            <p:cNvSpPr>
              <a:spLocks noChangeShapeType="1"/>
            </p:cNvSpPr>
            <p:nvPr/>
          </p:nvSpPr>
          <p:spPr bwMode="auto">
            <a:xfrm>
              <a:off x="5192713" y="3422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7" name="Line 268"/>
            <p:cNvSpPr>
              <a:spLocks noChangeShapeType="1"/>
            </p:cNvSpPr>
            <p:nvPr/>
          </p:nvSpPr>
          <p:spPr bwMode="auto">
            <a:xfrm flipH="1">
              <a:off x="5132388" y="3482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8" name="Line 269"/>
            <p:cNvSpPr>
              <a:spLocks noChangeShapeType="1"/>
            </p:cNvSpPr>
            <p:nvPr/>
          </p:nvSpPr>
          <p:spPr bwMode="auto">
            <a:xfrm>
              <a:off x="5230813" y="3422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9" name="Line 270"/>
            <p:cNvSpPr>
              <a:spLocks noChangeShapeType="1"/>
            </p:cNvSpPr>
            <p:nvPr/>
          </p:nvSpPr>
          <p:spPr bwMode="auto">
            <a:xfrm flipH="1">
              <a:off x="5170488" y="3482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0" name="Line 271"/>
            <p:cNvSpPr>
              <a:spLocks noChangeShapeType="1"/>
            </p:cNvSpPr>
            <p:nvPr/>
          </p:nvSpPr>
          <p:spPr bwMode="auto">
            <a:xfrm>
              <a:off x="5303838" y="3422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1" name="Line 272"/>
            <p:cNvSpPr>
              <a:spLocks noChangeShapeType="1"/>
            </p:cNvSpPr>
            <p:nvPr/>
          </p:nvSpPr>
          <p:spPr bwMode="auto">
            <a:xfrm flipH="1">
              <a:off x="5243513" y="3482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2" name="Line 273"/>
            <p:cNvSpPr>
              <a:spLocks noChangeShapeType="1"/>
            </p:cNvSpPr>
            <p:nvPr/>
          </p:nvSpPr>
          <p:spPr bwMode="auto">
            <a:xfrm>
              <a:off x="5503863" y="3549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3" name="Line 274"/>
            <p:cNvSpPr>
              <a:spLocks noChangeShapeType="1"/>
            </p:cNvSpPr>
            <p:nvPr/>
          </p:nvSpPr>
          <p:spPr bwMode="auto">
            <a:xfrm flipH="1">
              <a:off x="5443538" y="3609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4" name="Line 275"/>
            <p:cNvSpPr>
              <a:spLocks noChangeShapeType="1"/>
            </p:cNvSpPr>
            <p:nvPr/>
          </p:nvSpPr>
          <p:spPr bwMode="auto">
            <a:xfrm>
              <a:off x="5875338" y="36417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5" name="Line 276"/>
            <p:cNvSpPr>
              <a:spLocks noChangeShapeType="1"/>
            </p:cNvSpPr>
            <p:nvPr/>
          </p:nvSpPr>
          <p:spPr bwMode="auto">
            <a:xfrm flipH="1">
              <a:off x="5815013" y="37020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6" name="Line 277"/>
            <p:cNvSpPr>
              <a:spLocks noChangeShapeType="1"/>
            </p:cNvSpPr>
            <p:nvPr/>
          </p:nvSpPr>
          <p:spPr bwMode="auto">
            <a:xfrm>
              <a:off x="6094413" y="36798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7" name="Line 278"/>
            <p:cNvSpPr>
              <a:spLocks noChangeShapeType="1"/>
            </p:cNvSpPr>
            <p:nvPr/>
          </p:nvSpPr>
          <p:spPr bwMode="auto">
            <a:xfrm flipH="1">
              <a:off x="6034088" y="37401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8" name="Line 279"/>
            <p:cNvSpPr>
              <a:spLocks noChangeShapeType="1"/>
            </p:cNvSpPr>
            <p:nvPr/>
          </p:nvSpPr>
          <p:spPr bwMode="auto">
            <a:xfrm>
              <a:off x="6335713" y="36798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9" name="Line 280"/>
            <p:cNvSpPr>
              <a:spLocks noChangeShapeType="1"/>
            </p:cNvSpPr>
            <p:nvPr/>
          </p:nvSpPr>
          <p:spPr bwMode="auto">
            <a:xfrm flipH="1">
              <a:off x="6275388" y="37401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0" name="Line 281"/>
            <p:cNvSpPr>
              <a:spLocks noChangeShapeType="1"/>
            </p:cNvSpPr>
            <p:nvPr/>
          </p:nvSpPr>
          <p:spPr bwMode="auto">
            <a:xfrm>
              <a:off x="6824663" y="37401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1" name="Line 282"/>
            <p:cNvSpPr>
              <a:spLocks noChangeShapeType="1"/>
            </p:cNvSpPr>
            <p:nvPr/>
          </p:nvSpPr>
          <p:spPr bwMode="auto">
            <a:xfrm flipH="1">
              <a:off x="6764338" y="38004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2" name="Line 283"/>
            <p:cNvSpPr>
              <a:spLocks noChangeShapeType="1"/>
            </p:cNvSpPr>
            <p:nvPr/>
          </p:nvSpPr>
          <p:spPr bwMode="auto">
            <a:xfrm>
              <a:off x="6878638" y="37401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3" name="Line 284"/>
            <p:cNvSpPr>
              <a:spLocks noChangeShapeType="1"/>
            </p:cNvSpPr>
            <p:nvPr/>
          </p:nvSpPr>
          <p:spPr bwMode="auto">
            <a:xfrm flipH="1">
              <a:off x="6818313" y="38004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4" name="Line 285"/>
            <p:cNvSpPr>
              <a:spLocks noChangeShapeType="1"/>
            </p:cNvSpPr>
            <p:nvPr/>
          </p:nvSpPr>
          <p:spPr bwMode="auto">
            <a:xfrm>
              <a:off x="6948488" y="375920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5" name="Line 286"/>
            <p:cNvSpPr>
              <a:spLocks noChangeShapeType="1"/>
            </p:cNvSpPr>
            <p:nvPr/>
          </p:nvSpPr>
          <p:spPr bwMode="auto">
            <a:xfrm flipH="1">
              <a:off x="6888163" y="381952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6" name="Line 287"/>
            <p:cNvSpPr>
              <a:spLocks noChangeShapeType="1"/>
            </p:cNvSpPr>
            <p:nvPr/>
          </p:nvSpPr>
          <p:spPr bwMode="auto">
            <a:xfrm>
              <a:off x="7059613" y="376237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7" name="Line 288"/>
            <p:cNvSpPr>
              <a:spLocks noChangeShapeType="1"/>
            </p:cNvSpPr>
            <p:nvPr/>
          </p:nvSpPr>
          <p:spPr bwMode="auto">
            <a:xfrm flipH="1">
              <a:off x="6999288" y="382270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8" name="Line 289"/>
            <p:cNvSpPr>
              <a:spLocks noChangeShapeType="1"/>
            </p:cNvSpPr>
            <p:nvPr/>
          </p:nvSpPr>
          <p:spPr bwMode="auto">
            <a:xfrm>
              <a:off x="7142163" y="3803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9" name="Line 290"/>
            <p:cNvSpPr>
              <a:spLocks noChangeShapeType="1"/>
            </p:cNvSpPr>
            <p:nvPr/>
          </p:nvSpPr>
          <p:spPr bwMode="auto">
            <a:xfrm flipH="1">
              <a:off x="7081838" y="3863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0" name="Line 291"/>
            <p:cNvSpPr>
              <a:spLocks noChangeShapeType="1"/>
            </p:cNvSpPr>
            <p:nvPr/>
          </p:nvSpPr>
          <p:spPr bwMode="auto">
            <a:xfrm>
              <a:off x="7277100" y="3829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1" name="Line 292"/>
            <p:cNvSpPr>
              <a:spLocks noChangeShapeType="1"/>
            </p:cNvSpPr>
            <p:nvPr/>
          </p:nvSpPr>
          <p:spPr bwMode="auto">
            <a:xfrm flipH="1">
              <a:off x="7218363" y="3889375"/>
              <a:ext cx="119062"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2" name="Line 293"/>
            <p:cNvSpPr>
              <a:spLocks noChangeShapeType="1"/>
            </p:cNvSpPr>
            <p:nvPr/>
          </p:nvSpPr>
          <p:spPr bwMode="auto">
            <a:xfrm>
              <a:off x="7366000" y="3829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3" name="Line 294"/>
            <p:cNvSpPr>
              <a:spLocks noChangeShapeType="1"/>
            </p:cNvSpPr>
            <p:nvPr/>
          </p:nvSpPr>
          <p:spPr bwMode="auto">
            <a:xfrm flipH="1">
              <a:off x="7305675" y="38893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4" name="Line 295"/>
            <p:cNvSpPr>
              <a:spLocks noChangeShapeType="1"/>
            </p:cNvSpPr>
            <p:nvPr/>
          </p:nvSpPr>
          <p:spPr bwMode="auto">
            <a:xfrm>
              <a:off x="7458075" y="3829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5" name="Line 296"/>
            <p:cNvSpPr>
              <a:spLocks noChangeShapeType="1"/>
            </p:cNvSpPr>
            <p:nvPr/>
          </p:nvSpPr>
          <p:spPr bwMode="auto">
            <a:xfrm flipH="1">
              <a:off x="7397750" y="38893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6" name="Line 297"/>
            <p:cNvSpPr>
              <a:spLocks noChangeShapeType="1"/>
            </p:cNvSpPr>
            <p:nvPr/>
          </p:nvSpPr>
          <p:spPr bwMode="auto">
            <a:xfrm>
              <a:off x="7696200" y="38544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7" name="Line 298"/>
            <p:cNvSpPr>
              <a:spLocks noChangeShapeType="1"/>
            </p:cNvSpPr>
            <p:nvPr/>
          </p:nvSpPr>
          <p:spPr bwMode="auto">
            <a:xfrm flipH="1">
              <a:off x="7635875" y="39147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8" name="Line 299"/>
            <p:cNvSpPr>
              <a:spLocks noChangeShapeType="1"/>
            </p:cNvSpPr>
            <p:nvPr/>
          </p:nvSpPr>
          <p:spPr bwMode="auto">
            <a:xfrm>
              <a:off x="7994650" y="39084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9" name="Line 300"/>
            <p:cNvSpPr>
              <a:spLocks noChangeShapeType="1"/>
            </p:cNvSpPr>
            <p:nvPr/>
          </p:nvSpPr>
          <p:spPr bwMode="auto">
            <a:xfrm flipH="1">
              <a:off x="7934325" y="39687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0" name="Line 301"/>
            <p:cNvSpPr>
              <a:spLocks noChangeShapeType="1"/>
            </p:cNvSpPr>
            <p:nvPr/>
          </p:nvSpPr>
          <p:spPr bwMode="auto">
            <a:xfrm>
              <a:off x="8178800" y="39719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1" name="Line 302"/>
            <p:cNvSpPr>
              <a:spLocks noChangeShapeType="1"/>
            </p:cNvSpPr>
            <p:nvPr/>
          </p:nvSpPr>
          <p:spPr bwMode="auto">
            <a:xfrm flipH="1">
              <a:off x="8118475" y="40322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2" name="Line 303"/>
            <p:cNvSpPr>
              <a:spLocks noChangeShapeType="1"/>
            </p:cNvSpPr>
            <p:nvPr/>
          </p:nvSpPr>
          <p:spPr bwMode="auto">
            <a:xfrm>
              <a:off x="8207375" y="39719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3" name="Line 304"/>
            <p:cNvSpPr>
              <a:spLocks noChangeShapeType="1"/>
            </p:cNvSpPr>
            <p:nvPr/>
          </p:nvSpPr>
          <p:spPr bwMode="auto">
            <a:xfrm flipH="1">
              <a:off x="8147050" y="40322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4" name="Line 305"/>
            <p:cNvSpPr>
              <a:spLocks noChangeShapeType="1"/>
            </p:cNvSpPr>
            <p:nvPr/>
          </p:nvSpPr>
          <p:spPr bwMode="auto">
            <a:xfrm>
              <a:off x="8277225" y="39719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5" name="Line 306"/>
            <p:cNvSpPr>
              <a:spLocks noChangeShapeType="1"/>
            </p:cNvSpPr>
            <p:nvPr/>
          </p:nvSpPr>
          <p:spPr bwMode="auto">
            <a:xfrm flipH="1">
              <a:off x="8216900" y="40322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6" name="Line 307"/>
            <p:cNvSpPr>
              <a:spLocks noChangeShapeType="1"/>
            </p:cNvSpPr>
            <p:nvPr/>
          </p:nvSpPr>
          <p:spPr bwMode="auto">
            <a:xfrm>
              <a:off x="8366125" y="40957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7" name="Line 308"/>
            <p:cNvSpPr>
              <a:spLocks noChangeShapeType="1"/>
            </p:cNvSpPr>
            <p:nvPr/>
          </p:nvSpPr>
          <p:spPr bwMode="auto">
            <a:xfrm flipH="1">
              <a:off x="8305800" y="41560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8" name="Line 309"/>
            <p:cNvSpPr>
              <a:spLocks noChangeShapeType="1"/>
            </p:cNvSpPr>
            <p:nvPr/>
          </p:nvSpPr>
          <p:spPr bwMode="auto">
            <a:xfrm>
              <a:off x="8515350" y="40957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9" name="Line 310"/>
            <p:cNvSpPr>
              <a:spLocks noChangeShapeType="1"/>
            </p:cNvSpPr>
            <p:nvPr/>
          </p:nvSpPr>
          <p:spPr bwMode="auto">
            <a:xfrm flipH="1">
              <a:off x="8455025" y="41560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0" name="Line 311"/>
            <p:cNvSpPr>
              <a:spLocks noChangeShapeType="1"/>
            </p:cNvSpPr>
            <p:nvPr/>
          </p:nvSpPr>
          <p:spPr bwMode="auto">
            <a:xfrm>
              <a:off x="8312150" y="40100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1" name="Line 312"/>
            <p:cNvSpPr>
              <a:spLocks noChangeShapeType="1"/>
            </p:cNvSpPr>
            <p:nvPr/>
          </p:nvSpPr>
          <p:spPr bwMode="auto">
            <a:xfrm flipH="1">
              <a:off x="8251825" y="40703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2" name="Line 313"/>
            <p:cNvSpPr>
              <a:spLocks noChangeShapeType="1"/>
            </p:cNvSpPr>
            <p:nvPr/>
          </p:nvSpPr>
          <p:spPr bwMode="auto">
            <a:xfrm>
              <a:off x="7312025" y="3829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3" name="Line 314"/>
            <p:cNvSpPr>
              <a:spLocks noChangeShapeType="1"/>
            </p:cNvSpPr>
            <p:nvPr/>
          </p:nvSpPr>
          <p:spPr bwMode="auto">
            <a:xfrm flipH="1">
              <a:off x="7253288" y="3889375"/>
              <a:ext cx="119062"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4" name="Line 315"/>
            <p:cNvSpPr>
              <a:spLocks noChangeShapeType="1"/>
            </p:cNvSpPr>
            <p:nvPr/>
          </p:nvSpPr>
          <p:spPr bwMode="auto">
            <a:xfrm>
              <a:off x="3956050" y="28971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5" name="Line 316"/>
            <p:cNvSpPr>
              <a:spLocks noChangeShapeType="1"/>
            </p:cNvSpPr>
            <p:nvPr/>
          </p:nvSpPr>
          <p:spPr bwMode="auto">
            <a:xfrm flipH="1">
              <a:off x="3895725" y="29575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6" name="Line 317"/>
            <p:cNvSpPr>
              <a:spLocks noChangeShapeType="1"/>
            </p:cNvSpPr>
            <p:nvPr/>
          </p:nvSpPr>
          <p:spPr bwMode="auto">
            <a:xfrm>
              <a:off x="3536950" y="26876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7" name="Line 318"/>
            <p:cNvSpPr>
              <a:spLocks noChangeShapeType="1"/>
            </p:cNvSpPr>
            <p:nvPr/>
          </p:nvSpPr>
          <p:spPr bwMode="auto">
            <a:xfrm flipH="1">
              <a:off x="3476625" y="27479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sp>
        <p:nvSpPr>
          <p:cNvPr id="368" name="TextBox 367"/>
          <p:cNvSpPr txBox="1"/>
          <p:nvPr/>
        </p:nvSpPr>
        <p:spPr>
          <a:xfrm>
            <a:off x="1604013" y="5498648"/>
            <a:ext cx="3486852" cy="738664"/>
          </a:xfrm>
          <a:prstGeom prst="rect">
            <a:avLst/>
          </a:prstGeom>
          <a:noFill/>
        </p:spPr>
        <p:txBody>
          <a:bodyPr wrap="none" rtlCol="0">
            <a:spAutoFit/>
          </a:bodyPr>
          <a:lstStyle/>
          <a:p>
            <a:pPr fontAlgn="auto">
              <a:spcBef>
                <a:spcPts val="0"/>
              </a:spcBef>
              <a:spcAft>
                <a:spcPts val="0"/>
              </a:spcAft>
            </a:pPr>
            <a:r>
              <a:rPr lang="en-GB" sz="1400" b="1" dirty="0">
                <a:solidFill>
                  <a:srgbClr val="4D4D4D"/>
                </a:solidFill>
                <a:latin typeface="Arial"/>
                <a:cs typeface="Arial"/>
              </a:rPr>
              <a:t>Median</a:t>
            </a:r>
          </a:p>
          <a:p>
            <a:pPr fontAlgn="auto">
              <a:spcBef>
                <a:spcPts val="0"/>
              </a:spcBef>
              <a:spcAft>
                <a:spcPts val="0"/>
              </a:spcAft>
            </a:pPr>
            <a:r>
              <a:rPr lang="en-GB" sz="1400" dirty="0" smtClean="0">
                <a:solidFill>
                  <a:srgbClr val="B60D27"/>
                </a:solidFill>
                <a:latin typeface="Arial"/>
                <a:cs typeface="Arial"/>
              </a:rPr>
              <a:t>46 months, </a:t>
            </a:r>
            <a:r>
              <a:rPr lang="en-GB" sz="1400" dirty="0">
                <a:solidFill>
                  <a:srgbClr val="B60D27"/>
                </a:solidFill>
                <a:latin typeface="Arial"/>
                <a:cs typeface="Arial"/>
              </a:rPr>
              <a:t>control</a:t>
            </a:r>
          </a:p>
          <a:p>
            <a:pPr fontAlgn="auto">
              <a:spcBef>
                <a:spcPts val="0"/>
              </a:spcBef>
              <a:spcAft>
                <a:spcPts val="0"/>
              </a:spcAft>
            </a:pPr>
            <a:r>
              <a:rPr lang="en-GB" sz="1400" dirty="0" smtClean="0">
                <a:solidFill>
                  <a:srgbClr val="B2C0D8"/>
                </a:solidFill>
                <a:latin typeface="Arial"/>
                <a:cs typeface="Arial"/>
              </a:rPr>
              <a:t>55 months, HR 0.90 (95% CI 0.55, 1.45</a:t>
            </a:r>
            <a:r>
              <a:rPr lang="en-GB" sz="1400" dirty="0">
                <a:solidFill>
                  <a:srgbClr val="B2C0D8"/>
                </a:solidFill>
                <a:latin typeface="Arial"/>
                <a:cs typeface="Arial"/>
              </a:rPr>
              <a:t>)</a:t>
            </a:r>
          </a:p>
        </p:txBody>
      </p:sp>
      <p:sp>
        <p:nvSpPr>
          <p:cNvPr id="369" name="TextBox 368"/>
          <p:cNvSpPr txBox="1"/>
          <p:nvPr/>
        </p:nvSpPr>
        <p:spPr>
          <a:xfrm>
            <a:off x="5016148" y="5498648"/>
            <a:ext cx="3427541" cy="738664"/>
          </a:xfrm>
          <a:prstGeom prst="rect">
            <a:avLst/>
          </a:prstGeom>
          <a:noFill/>
        </p:spPr>
        <p:txBody>
          <a:bodyPr wrap="none" rtlCol="0">
            <a:spAutoFit/>
          </a:bodyPr>
          <a:lstStyle/>
          <a:p>
            <a:pPr fontAlgn="auto">
              <a:spcBef>
                <a:spcPts val="0"/>
              </a:spcBef>
              <a:spcAft>
                <a:spcPts val="0"/>
              </a:spcAft>
            </a:pPr>
            <a:r>
              <a:rPr lang="en-GB" sz="1400" dirty="0" smtClean="0">
                <a:solidFill>
                  <a:srgbClr val="043882"/>
                </a:solidFill>
                <a:latin typeface="Arial"/>
                <a:cs typeface="Arial"/>
              </a:rPr>
              <a:t>36 months, HR 1.39 (95% CI 1.14, 1.70)</a:t>
            </a:r>
            <a:endParaRPr lang="en-GB" sz="1400" dirty="0">
              <a:solidFill>
                <a:srgbClr val="043882"/>
              </a:solidFill>
              <a:latin typeface="Arial"/>
              <a:cs typeface="Arial"/>
            </a:endParaRPr>
          </a:p>
          <a:p>
            <a:pPr fontAlgn="auto">
              <a:spcBef>
                <a:spcPts val="0"/>
              </a:spcBef>
              <a:spcAft>
                <a:spcPts val="0"/>
              </a:spcAft>
            </a:pPr>
            <a:r>
              <a:rPr lang="en-GB" sz="1400" dirty="0" smtClean="0">
                <a:solidFill>
                  <a:srgbClr val="E75C00"/>
                </a:solidFill>
                <a:latin typeface="Arial"/>
                <a:cs typeface="Arial"/>
              </a:rPr>
              <a:t>36 months, HR </a:t>
            </a:r>
            <a:r>
              <a:rPr lang="en-GB" sz="1400" dirty="0">
                <a:solidFill>
                  <a:srgbClr val="E75C00"/>
                </a:solidFill>
                <a:latin typeface="Arial"/>
                <a:cs typeface="Arial"/>
              </a:rPr>
              <a:t>1.40 (95% </a:t>
            </a:r>
            <a:r>
              <a:rPr lang="en-GB" sz="1400" dirty="0" smtClean="0">
                <a:solidFill>
                  <a:srgbClr val="E75C00"/>
                </a:solidFill>
                <a:latin typeface="Arial"/>
                <a:cs typeface="Arial"/>
              </a:rPr>
              <a:t>CI 1.06, 1.87</a:t>
            </a:r>
            <a:r>
              <a:rPr lang="en-GB" sz="1400" dirty="0">
                <a:solidFill>
                  <a:srgbClr val="E75C00"/>
                </a:solidFill>
                <a:latin typeface="Arial"/>
                <a:cs typeface="Arial"/>
              </a:rPr>
              <a:t>)</a:t>
            </a:r>
            <a:br>
              <a:rPr lang="en-GB" sz="1400" dirty="0">
                <a:solidFill>
                  <a:srgbClr val="E75C00"/>
                </a:solidFill>
                <a:latin typeface="Arial"/>
                <a:cs typeface="Arial"/>
              </a:rPr>
            </a:br>
            <a:r>
              <a:rPr lang="en-GB" sz="1400" dirty="0" smtClean="0">
                <a:solidFill>
                  <a:srgbClr val="4D4D4D"/>
                </a:solidFill>
                <a:latin typeface="Arial"/>
                <a:cs typeface="Arial"/>
              </a:rPr>
              <a:t>27 months, HR </a:t>
            </a:r>
            <a:r>
              <a:rPr lang="en-GB" sz="1400" dirty="0">
                <a:solidFill>
                  <a:srgbClr val="4D4D4D"/>
                </a:solidFill>
                <a:latin typeface="Arial"/>
                <a:cs typeface="Arial"/>
              </a:rPr>
              <a:t>2.30 (95% </a:t>
            </a:r>
            <a:r>
              <a:rPr lang="en-GB" sz="1400" dirty="0" smtClean="0">
                <a:solidFill>
                  <a:srgbClr val="4D4D4D"/>
                </a:solidFill>
                <a:latin typeface="Arial"/>
                <a:cs typeface="Arial"/>
              </a:rPr>
              <a:t>CI 1.63</a:t>
            </a:r>
            <a:r>
              <a:rPr lang="en-GB" sz="1400" dirty="0">
                <a:solidFill>
                  <a:srgbClr val="4D4D4D"/>
                </a:solidFill>
                <a:latin typeface="Arial"/>
                <a:cs typeface="Arial"/>
              </a:rPr>
              <a:t>, 3.27) </a:t>
            </a:r>
          </a:p>
        </p:txBody>
      </p:sp>
    </p:spTree>
    <p:custDataLst>
      <p:tags r:id="rId1"/>
    </p:custDataLst>
    <p:extLst>
      <p:ext uri="{BB962C8B-B14F-4D97-AF65-F5344CB8AC3E}">
        <p14:creationId xmlns:p14="http://schemas.microsoft.com/office/powerpoint/2010/main" val="6875505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365124" y="1254035"/>
            <a:ext cx="8413751" cy="4746172"/>
          </a:xfrm>
        </p:spPr>
        <p:txBody>
          <a:bodyPr/>
          <a:lstStyle/>
          <a:p>
            <a:pPr marL="0" indent="0">
              <a:buNone/>
            </a:pPr>
            <a:r>
              <a:rPr lang="en-GB" b="1" dirty="0" smtClean="0"/>
              <a:t>Key results (continued)</a:t>
            </a:r>
          </a:p>
          <a:p>
            <a:endParaRPr lang="en-GB" dirty="0"/>
          </a:p>
          <a:p>
            <a:endParaRPr lang="en-GB" dirty="0" smtClean="0"/>
          </a:p>
          <a:p>
            <a:endParaRPr lang="en-GB" dirty="0"/>
          </a:p>
          <a:p>
            <a:endParaRPr lang="en-GB"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spcAft>
                <a:spcPts val="0"/>
              </a:spcAft>
              <a:buNone/>
            </a:pPr>
            <a:r>
              <a:rPr lang="en-GB" b="1" dirty="0" smtClean="0"/>
              <a:t>Conclusions</a:t>
            </a:r>
          </a:p>
          <a:p>
            <a:pPr>
              <a:spcAft>
                <a:spcPts val="0"/>
              </a:spcAft>
            </a:pPr>
            <a:r>
              <a:rPr lang="en-GB" b="1" dirty="0" err="1" smtClean="0"/>
              <a:t>Clonality</a:t>
            </a:r>
            <a:r>
              <a:rPr lang="en-GB" b="1" dirty="0" smtClean="0"/>
              <a:t> </a:t>
            </a:r>
            <a:r>
              <a:rPr lang="en-GB" b="1" dirty="0"/>
              <a:t>of RAS </a:t>
            </a:r>
            <a:r>
              <a:rPr lang="en-GB" b="1" dirty="0" smtClean="0"/>
              <a:t>mutations </a:t>
            </a:r>
            <a:r>
              <a:rPr lang="en-GB" b="1" dirty="0"/>
              <a:t>and </a:t>
            </a:r>
            <a:r>
              <a:rPr lang="en-GB" b="1" dirty="0" err="1"/>
              <a:t>subclonality</a:t>
            </a:r>
            <a:r>
              <a:rPr lang="en-GB" b="1" dirty="0"/>
              <a:t> of BRAF V600 </a:t>
            </a:r>
            <a:r>
              <a:rPr lang="en-GB" b="1" dirty="0" smtClean="0"/>
              <a:t>mutations </a:t>
            </a:r>
            <a:r>
              <a:rPr lang="en-GB" b="1" dirty="0"/>
              <a:t>and a subset of PIK3CA </a:t>
            </a:r>
            <a:r>
              <a:rPr lang="en-GB" b="1" dirty="0" smtClean="0"/>
              <a:t>mutations were reported in patients CRC*</a:t>
            </a:r>
          </a:p>
          <a:p>
            <a:pPr>
              <a:spcAft>
                <a:spcPts val="0"/>
              </a:spcAft>
            </a:pPr>
            <a:r>
              <a:rPr lang="en-GB" b="1" dirty="0" smtClean="0"/>
              <a:t>Differences </a:t>
            </a:r>
            <a:r>
              <a:rPr lang="en-GB" b="1" dirty="0"/>
              <a:t>in </a:t>
            </a:r>
            <a:r>
              <a:rPr lang="en-GB" b="1" dirty="0" smtClean="0"/>
              <a:t>primary </a:t>
            </a:r>
            <a:r>
              <a:rPr lang="en-GB" b="1" dirty="0"/>
              <a:t>vs </a:t>
            </a:r>
            <a:r>
              <a:rPr lang="en-GB" b="1" dirty="0" smtClean="0"/>
              <a:t>metastatic </a:t>
            </a:r>
            <a:r>
              <a:rPr lang="en-GB" b="1" dirty="0"/>
              <a:t>sites for TP53 and BRAF V600 MAFs suggest acquired copy number events and clonal selection after </a:t>
            </a:r>
            <a:r>
              <a:rPr lang="en-GB" b="1" dirty="0" smtClean="0"/>
              <a:t>therapy*</a:t>
            </a:r>
          </a:p>
          <a:p>
            <a:pPr>
              <a:spcAft>
                <a:spcPts val="0"/>
              </a:spcAft>
            </a:pPr>
            <a:r>
              <a:rPr lang="en-GB" b="1" dirty="0" smtClean="0"/>
              <a:t>RAS mutants and BRAF V600 have a negative impact on survival in the metastatic setting, </a:t>
            </a:r>
            <a:r>
              <a:rPr lang="en-GB" b="1" dirty="0"/>
              <a:t>irrespective of MAFs</a:t>
            </a:r>
            <a:endParaRPr lang="en-GB" b="1" dirty="0" smtClean="0"/>
          </a:p>
          <a:p>
            <a:pPr>
              <a:spcAft>
                <a:spcPts val="0"/>
              </a:spcAft>
            </a:pPr>
            <a:r>
              <a:rPr lang="en-GB" b="1" dirty="0" smtClean="0"/>
              <a:t>BRAF </a:t>
            </a:r>
            <a:r>
              <a:rPr lang="en-GB" b="1" dirty="0"/>
              <a:t>V600 MAFs in </a:t>
            </a:r>
            <a:r>
              <a:rPr lang="en-GB" b="1" dirty="0" smtClean="0"/>
              <a:t>primary </a:t>
            </a:r>
            <a:r>
              <a:rPr lang="en-GB" b="1" dirty="0"/>
              <a:t>tissue did not predict benefit with targeted drugs in </a:t>
            </a:r>
            <a:r>
              <a:rPr lang="en-GB" b="1" dirty="0" smtClean="0"/>
              <a:t>the metastatic setting</a:t>
            </a:r>
            <a:endParaRPr lang="en-GB" b="1" dirty="0"/>
          </a:p>
        </p:txBody>
      </p:sp>
      <p:sp>
        <p:nvSpPr>
          <p:cNvPr id="10" name="Rectangle 2"/>
          <p:cNvSpPr>
            <a:spLocks noGrp="1" noChangeArrowheads="1"/>
          </p:cNvSpPr>
          <p:nvPr>
            <p:ph type="title"/>
          </p:nvPr>
        </p:nvSpPr>
        <p:spPr>
          <a:xfrm>
            <a:off x="365124" y="179614"/>
            <a:ext cx="8238945" cy="807720"/>
          </a:xfrm>
        </p:spPr>
        <p:txBody>
          <a:bodyPr/>
          <a:lstStyle/>
          <a:p>
            <a:pPr>
              <a:lnSpc>
                <a:spcPts val="2100"/>
              </a:lnSpc>
            </a:pPr>
            <a:r>
              <a:rPr lang="en-GB" dirty="0" smtClean="0"/>
              <a:t>3509</a:t>
            </a:r>
            <a:r>
              <a:rPr lang="en-GB" dirty="0"/>
              <a:t>: </a:t>
            </a:r>
            <a:r>
              <a:rPr lang="en-GB" dirty="0" err="1"/>
              <a:t>Clonality</a:t>
            </a:r>
            <a:r>
              <a:rPr lang="en-GB" dirty="0"/>
              <a:t> patterns of driver mutations (</a:t>
            </a:r>
            <a:r>
              <a:rPr lang="en-GB" dirty="0" err="1"/>
              <a:t>mut</a:t>
            </a:r>
            <a:r>
              <a:rPr lang="en-GB" dirty="0"/>
              <a:t>) to reveal spatial-temporal genomic heterogeneity in colorectal cancer (</a:t>
            </a:r>
            <a:r>
              <a:rPr lang="en-GB" dirty="0" smtClean="0"/>
              <a:t>CRC) </a:t>
            </a:r>
            <a:br>
              <a:rPr lang="en-GB" dirty="0" smtClean="0"/>
            </a:br>
            <a:r>
              <a:rPr lang="en-GB" dirty="0" smtClean="0"/>
              <a:t>– </a:t>
            </a:r>
            <a:r>
              <a:rPr lang="en-GB" dirty="0" err="1" smtClean="0"/>
              <a:t>Dienstmann</a:t>
            </a:r>
            <a:r>
              <a:rPr lang="en-GB" dirty="0" smtClean="0"/>
              <a:t> R, et al</a:t>
            </a:r>
            <a:endParaRPr lang="en-GB" dirty="0"/>
          </a:p>
        </p:txBody>
      </p:sp>
      <p:sp>
        <p:nvSpPr>
          <p:cNvPr id="11" name="Text Placeholder 14"/>
          <p:cNvSpPr>
            <a:spLocks noGrp="1"/>
          </p:cNvSpPr>
          <p:nvPr>
            <p:ph type="body" sz="quarter" idx="11"/>
          </p:nvPr>
        </p:nvSpPr>
        <p:spPr>
          <a:xfrm>
            <a:off x="4648200" y="6096000"/>
            <a:ext cx="4130675" cy="487363"/>
          </a:xfrm>
        </p:spPr>
        <p:txBody>
          <a:bodyPr/>
          <a:lstStyle/>
          <a:p>
            <a:r>
              <a:rPr lang="en-GB" dirty="0" err="1"/>
              <a:t>Dienstmann</a:t>
            </a:r>
            <a:r>
              <a:rPr lang="en-GB" dirty="0"/>
              <a:t> et </a:t>
            </a:r>
            <a:r>
              <a:rPr lang="en-GB" dirty="0" smtClean="0"/>
              <a:t>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3509</a:t>
            </a:r>
            <a:endParaRPr lang="en-GB" dirty="0"/>
          </a:p>
        </p:txBody>
      </p:sp>
      <p:sp>
        <p:nvSpPr>
          <p:cNvPr id="8" name="Text Placeholder 13"/>
          <p:cNvSpPr>
            <a:spLocks noGrp="1"/>
          </p:cNvSpPr>
          <p:nvPr>
            <p:ph type="body" sz="quarter" idx="10"/>
          </p:nvPr>
        </p:nvSpPr>
        <p:spPr>
          <a:xfrm>
            <a:off x="365125" y="6381328"/>
            <a:ext cx="4130675" cy="202035"/>
          </a:xfrm>
        </p:spPr>
        <p:txBody>
          <a:bodyPr/>
          <a:lstStyle/>
          <a:p>
            <a:r>
              <a:rPr lang="en-GB" dirty="0" smtClean="0"/>
              <a:t>*Data not included in these summary slides. </a:t>
            </a:r>
            <a:br>
              <a:rPr lang="en-GB" dirty="0" smtClean="0"/>
            </a:br>
            <a:r>
              <a:rPr lang="en-GB" dirty="0" smtClean="0"/>
              <a:t>MAF</a:t>
            </a:r>
            <a:r>
              <a:rPr lang="en-GB" dirty="0"/>
              <a:t>, mutant allele </a:t>
            </a:r>
            <a:r>
              <a:rPr lang="en-GB" dirty="0" smtClean="0"/>
              <a:t>fraction.</a:t>
            </a:r>
            <a:endParaRPr lang="en-GB" dirty="0"/>
          </a:p>
        </p:txBody>
      </p:sp>
      <p:sp>
        <p:nvSpPr>
          <p:cNvPr id="9" name="TextBox 8"/>
          <p:cNvSpPr txBox="1"/>
          <p:nvPr/>
        </p:nvSpPr>
        <p:spPr>
          <a:xfrm>
            <a:off x="2209800" y="1527175"/>
            <a:ext cx="5377350" cy="307777"/>
          </a:xfrm>
          <a:prstGeom prst="rect">
            <a:avLst/>
          </a:prstGeom>
          <a:noFill/>
        </p:spPr>
        <p:txBody>
          <a:bodyPr wrap="square" rtlCol="0">
            <a:spAutoFit/>
          </a:bodyPr>
          <a:lstStyle/>
          <a:p>
            <a:pPr algn="ctr"/>
            <a:r>
              <a:rPr lang="en-GB" sz="1400" b="1" dirty="0" smtClean="0">
                <a:solidFill>
                  <a:srgbClr val="4D4D4D"/>
                </a:solidFill>
                <a:latin typeface="Arial"/>
                <a:cs typeface="Arial"/>
              </a:rPr>
              <a:t>BRAF </a:t>
            </a:r>
            <a:r>
              <a:rPr lang="en-GB" sz="1400" b="1" dirty="0">
                <a:solidFill>
                  <a:srgbClr val="4D4D4D"/>
                </a:solidFill>
                <a:latin typeface="Arial"/>
                <a:cs typeface="Arial"/>
              </a:rPr>
              <a:t>V600 </a:t>
            </a:r>
            <a:r>
              <a:rPr lang="en-GB" sz="1400" b="1" dirty="0" smtClean="0">
                <a:solidFill>
                  <a:srgbClr val="4D4D4D"/>
                </a:solidFill>
                <a:latin typeface="Arial"/>
                <a:cs typeface="Arial"/>
              </a:rPr>
              <a:t>MAFs and benefit with </a:t>
            </a:r>
            <a:r>
              <a:rPr lang="en-GB" sz="1400" b="1" dirty="0">
                <a:solidFill>
                  <a:srgbClr val="4D4D4D"/>
                </a:solidFill>
                <a:latin typeface="Arial"/>
                <a:cs typeface="Arial"/>
              </a:rPr>
              <a:t>anti-BRAF therapy (n=20)</a:t>
            </a:r>
          </a:p>
        </p:txBody>
      </p:sp>
      <p:sp>
        <p:nvSpPr>
          <p:cNvPr id="12" name="TextBox 11"/>
          <p:cNvSpPr txBox="1"/>
          <p:nvPr/>
        </p:nvSpPr>
        <p:spPr>
          <a:xfrm rot="16200000">
            <a:off x="856867" y="2522752"/>
            <a:ext cx="1351652" cy="415498"/>
          </a:xfrm>
          <a:prstGeom prst="rect">
            <a:avLst/>
          </a:prstGeom>
          <a:noFill/>
        </p:spPr>
        <p:txBody>
          <a:bodyPr wrap="none" rtlCol="0">
            <a:spAutoFit/>
          </a:bodyPr>
          <a:lstStyle/>
          <a:p>
            <a:pPr algn="ctr" fontAlgn="auto">
              <a:spcBef>
                <a:spcPts val="0"/>
              </a:spcBef>
              <a:spcAft>
                <a:spcPts val="0"/>
              </a:spcAft>
            </a:pPr>
            <a:r>
              <a:rPr lang="en-GB" sz="1050" b="1" dirty="0">
                <a:solidFill>
                  <a:srgbClr val="4D4D4D"/>
                </a:solidFill>
                <a:latin typeface="Arial"/>
                <a:cs typeface="Arial"/>
              </a:rPr>
              <a:t>Time on treatment</a:t>
            </a:r>
            <a:br>
              <a:rPr lang="en-GB" sz="1050" b="1" dirty="0">
                <a:solidFill>
                  <a:srgbClr val="4D4D4D"/>
                </a:solidFill>
                <a:latin typeface="Arial"/>
                <a:cs typeface="Arial"/>
              </a:rPr>
            </a:br>
            <a:r>
              <a:rPr lang="en-GB" sz="1050" b="1" dirty="0">
                <a:solidFill>
                  <a:srgbClr val="4D4D4D"/>
                </a:solidFill>
                <a:latin typeface="Arial"/>
                <a:cs typeface="Arial"/>
              </a:rPr>
              <a:t>(months)</a:t>
            </a:r>
          </a:p>
        </p:txBody>
      </p:sp>
      <p:sp>
        <p:nvSpPr>
          <p:cNvPr id="13" name="TextBox 12"/>
          <p:cNvSpPr txBox="1"/>
          <p:nvPr/>
        </p:nvSpPr>
        <p:spPr>
          <a:xfrm>
            <a:off x="3986727" y="3824746"/>
            <a:ext cx="1830950" cy="253916"/>
          </a:xfrm>
          <a:prstGeom prst="rect">
            <a:avLst/>
          </a:prstGeom>
          <a:noFill/>
        </p:spPr>
        <p:txBody>
          <a:bodyPr wrap="none" rtlCol="0">
            <a:spAutoFit/>
          </a:bodyPr>
          <a:lstStyle/>
          <a:p>
            <a:pPr algn="ctr" fontAlgn="auto">
              <a:spcBef>
                <a:spcPts val="0"/>
              </a:spcBef>
              <a:spcAft>
                <a:spcPts val="0"/>
              </a:spcAft>
            </a:pPr>
            <a:r>
              <a:rPr lang="en-GB" sz="1050" b="1" dirty="0">
                <a:solidFill>
                  <a:srgbClr val="4D4D4D"/>
                </a:solidFill>
                <a:latin typeface="Arial"/>
                <a:cs typeface="Arial"/>
              </a:rPr>
              <a:t>BRAF V600 </a:t>
            </a:r>
            <a:r>
              <a:rPr lang="en-GB" sz="1050" b="1" dirty="0" smtClean="0">
                <a:solidFill>
                  <a:srgbClr val="4D4D4D"/>
                </a:solidFill>
                <a:latin typeface="Arial"/>
                <a:cs typeface="Arial"/>
              </a:rPr>
              <a:t>adjusted MAF</a:t>
            </a:r>
            <a:endParaRPr lang="en-GB" sz="1050" b="1" dirty="0">
              <a:solidFill>
                <a:srgbClr val="4D4D4D"/>
              </a:solidFill>
              <a:latin typeface="Arial"/>
              <a:cs typeface="Arial"/>
            </a:endParaRPr>
          </a:p>
        </p:txBody>
      </p:sp>
      <p:sp>
        <p:nvSpPr>
          <p:cNvPr id="14" name="TextBox 13"/>
          <p:cNvSpPr txBox="1"/>
          <p:nvPr/>
        </p:nvSpPr>
        <p:spPr>
          <a:xfrm>
            <a:off x="2801242" y="3591639"/>
            <a:ext cx="447558" cy="253916"/>
          </a:xfrm>
          <a:prstGeom prst="rect">
            <a:avLst/>
          </a:prstGeom>
          <a:noFill/>
        </p:spPr>
        <p:txBody>
          <a:bodyPr wrap="none" rtlCol="0">
            <a:spAutoFit/>
          </a:bodyPr>
          <a:lstStyle/>
          <a:p>
            <a:pPr algn="ctr" fontAlgn="auto">
              <a:spcBef>
                <a:spcPts val="0"/>
              </a:spcBef>
              <a:spcAft>
                <a:spcPts val="0"/>
              </a:spcAft>
            </a:pPr>
            <a:r>
              <a:rPr lang="en-GB" sz="1050" dirty="0">
                <a:solidFill>
                  <a:srgbClr val="4D4D4D"/>
                </a:solidFill>
                <a:latin typeface="Arial"/>
                <a:cs typeface="Arial"/>
              </a:rPr>
              <a:t>0.20</a:t>
            </a:r>
          </a:p>
        </p:txBody>
      </p:sp>
      <p:sp>
        <p:nvSpPr>
          <p:cNvPr id="15" name="TextBox 14"/>
          <p:cNvSpPr txBox="1"/>
          <p:nvPr/>
        </p:nvSpPr>
        <p:spPr>
          <a:xfrm>
            <a:off x="3713668" y="3591639"/>
            <a:ext cx="447558" cy="253916"/>
          </a:xfrm>
          <a:prstGeom prst="rect">
            <a:avLst/>
          </a:prstGeom>
          <a:noFill/>
        </p:spPr>
        <p:txBody>
          <a:bodyPr wrap="none" rtlCol="0">
            <a:spAutoFit/>
          </a:bodyPr>
          <a:lstStyle/>
          <a:p>
            <a:pPr algn="ctr" fontAlgn="auto">
              <a:spcBef>
                <a:spcPts val="0"/>
              </a:spcBef>
              <a:spcAft>
                <a:spcPts val="0"/>
              </a:spcAft>
            </a:pPr>
            <a:r>
              <a:rPr lang="en-GB" sz="1050" dirty="0">
                <a:solidFill>
                  <a:srgbClr val="4D4D4D"/>
                </a:solidFill>
                <a:latin typeface="Arial"/>
                <a:cs typeface="Arial"/>
              </a:rPr>
              <a:t>0.30</a:t>
            </a:r>
          </a:p>
        </p:txBody>
      </p:sp>
      <p:sp>
        <p:nvSpPr>
          <p:cNvPr id="16" name="TextBox 15"/>
          <p:cNvSpPr txBox="1"/>
          <p:nvPr/>
        </p:nvSpPr>
        <p:spPr>
          <a:xfrm>
            <a:off x="4626094" y="3591639"/>
            <a:ext cx="447558" cy="253916"/>
          </a:xfrm>
          <a:prstGeom prst="rect">
            <a:avLst/>
          </a:prstGeom>
          <a:noFill/>
        </p:spPr>
        <p:txBody>
          <a:bodyPr wrap="none" rtlCol="0">
            <a:spAutoFit/>
          </a:bodyPr>
          <a:lstStyle/>
          <a:p>
            <a:pPr algn="ctr" fontAlgn="auto">
              <a:spcBef>
                <a:spcPts val="0"/>
              </a:spcBef>
              <a:spcAft>
                <a:spcPts val="0"/>
              </a:spcAft>
            </a:pPr>
            <a:r>
              <a:rPr lang="en-GB" sz="1050" dirty="0">
                <a:solidFill>
                  <a:srgbClr val="4D4D4D"/>
                </a:solidFill>
                <a:latin typeface="Arial"/>
                <a:cs typeface="Arial"/>
              </a:rPr>
              <a:t>0.40</a:t>
            </a:r>
          </a:p>
        </p:txBody>
      </p:sp>
      <p:sp>
        <p:nvSpPr>
          <p:cNvPr id="17" name="TextBox 16"/>
          <p:cNvSpPr txBox="1"/>
          <p:nvPr/>
        </p:nvSpPr>
        <p:spPr>
          <a:xfrm>
            <a:off x="5538520" y="3591639"/>
            <a:ext cx="447558" cy="253916"/>
          </a:xfrm>
          <a:prstGeom prst="rect">
            <a:avLst/>
          </a:prstGeom>
          <a:noFill/>
        </p:spPr>
        <p:txBody>
          <a:bodyPr wrap="none" rtlCol="0">
            <a:spAutoFit/>
          </a:bodyPr>
          <a:lstStyle/>
          <a:p>
            <a:pPr algn="ctr" fontAlgn="auto">
              <a:spcBef>
                <a:spcPts val="0"/>
              </a:spcBef>
              <a:spcAft>
                <a:spcPts val="0"/>
              </a:spcAft>
            </a:pPr>
            <a:r>
              <a:rPr lang="en-GB" sz="1050" dirty="0">
                <a:solidFill>
                  <a:srgbClr val="4D4D4D"/>
                </a:solidFill>
                <a:latin typeface="Arial"/>
                <a:cs typeface="Arial"/>
              </a:rPr>
              <a:t>0.50</a:t>
            </a:r>
          </a:p>
        </p:txBody>
      </p:sp>
      <p:sp>
        <p:nvSpPr>
          <p:cNvPr id="18" name="TextBox 17"/>
          <p:cNvSpPr txBox="1"/>
          <p:nvPr/>
        </p:nvSpPr>
        <p:spPr>
          <a:xfrm>
            <a:off x="6450946" y="3591639"/>
            <a:ext cx="447558" cy="253916"/>
          </a:xfrm>
          <a:prstGeom prst="rect">
            <a:avLst/>
          </a:prstGeom>
          <a:noFill/>
        </p:spPr>
        <p:txBody>
          <a:bodyPr wrap="none" rtlCol="0">
            <a:spAutoFit/>
          </a:bodyPr>
          <a:lstStyle/>
          <a:p>
            <a:pPr algn="ctr" fontAlgn="auto">
              <a:spcBef>
                <a:spcPts val="0"/>
              </a:spcBef>
              <a:spcAft>
                <a:spcPts val="0"/>
              </a:spcAft>
            </a:pPr>
            <a:r>
              <a:rPr lang="en-GB" sz="1050" dirty="0">
                <a:solidFill>
                  <a:srgbClr val="4D4D4D"/>
                </a:solidFill>
                <a:latin typeface="Arial"/>
                <a:cs typeface="Arial"/>
              </a:rPr>
              <a:t>0.60</a:t>
            </a:r>
          </a:p>
        </p:txBody>
      </p:sp>
      <p:sp>
        <p:nvSpPr>
          <p:cNvPr id="19" name="TextBox 18"/>
          <p:cNvSpPr txBox="1"/>
          <p:nvPr/>
        </p:nvSpPr>
        <p:spPr>
          <a:xfrm>
            <a:off x="7363371" y="3591639"/>
            <a:ext cx="447558" cy="253916"/>
          </a:xfrm>
          <a:prstGeom prst="rect">
            <a:avLst/>
          </a:prstGeom>
          <a:noFill/>
        </p:spPr>
        <p:txBody>
          <a:bodyPr wrap="none" rtlCol="0">
            <a:spAutoFit/>
          </a:bodyPr>
          <a:lstStyle/>
          <a:p>
            <a:pPr algn="ctr" fontAlgn="auto">
              <a:spcBef>
                <a:spcPts val="0"/>
              </a:spcBef>
              <a:spcAft>
                <a:spcPts val="0"/>
              </a:spcAft>
            </a:pPr>
            <a:r>
              <a:rPr lang="en-GB" sz="1050" dirty="0">
                <a:solidFill>
                  <a:srgbClr val="4D4D4D"/>
                </a:solidFill>
                <a:latin typeface="Arial"/>
                <a:cs typeface="Arial"/>
              </a:rPr>
              <a:t>0.70</a:t>
            </a:r>
          </a:p>
        </p:txBody>
      </p:sp>
      <p:sp>
        <p:nvSpPr>
          <p:cNvPr id="20" name="TextBox 19"/>
          <p:cNvSpPr txBox="1"/>
          <p:nvPr/>
        </p:nvSpPr>
        <p:spPr>
          <a:xfrm>
            <a:off x="1898181" y="3413266"/>
            <a:ext cx="260007" cy="253916"/>
          </a:xfrm>
          <a:prstGeom prst="rect">
            <a:avLst/>
          </a:prstGeom>
          <a:noFill/>
        </p:spPr>
        <p:txBody>
          <a:bodyPr wrap="none" rtlCol="0">
            <a:spAutoFit/>
          </a:bodyPr>
          <a:lstStyle/>
          <a:p>
            <a:pPr algn="r" fontAlgn="auto">
              <a:spcBef>
                <a:spcPts val="0"/>
              </a:spcBef>
              <a:spcAft>
                <a:spcPts val="0"/>
              </a:spcAft>
            </a:pPr>
            <a:r>
              <a:rPr lang="en-GB" sz="1050" dirty="0">
                <a:solidFill>
                  <a:srgbClr val="4D4D4D"/>
                </a:solidFill>
                <a:latin typeface="Arial"/>
                <a:cs typeface="Arial"/>
              </a:rPr>
              <a:t>0</a:t>
            </a:r>
          </a:p>
        </p:txBody>
      </p:sp>
      <p:sp>
        <p:nvSpPr>
          <p:cNvPr id="21" name="TextBox 20"/>
          <p:cNvSpPr txBox="1"/>
          <p:nvPr/>
        </p:nvSpPr>
        <p:spPr>
          <a:xfrm>
            <a:off x="1898180" y="3147360"/>
            <a:ext cx="260008" cy="253916"/>
          </a:xfrm>
          <a:prstGeom prst="rect">
            <a:avLst/>
          </a:prstGeom>
          <a:noFill/>
        </p:spPr>
        <p:txBody>
          <a:bodyPr wrap="none" rtlCol="0">
            <a:spAutoFit/>
          </a:bodyPr>
          <a:lstStyle/>
          <a:p>
            <a:pPr algn="r" fontAlgn="auto">
              <a:spcBef>
                <a:spcPts val="0"/>
              </a:spcBef>
              <a:spcAft>
                <a:spcPts val="0"/>
              </a:spcAft>
            </a:pPr>
            <a:r>
              <a:rPr lang="en-GB" sz="1050" dirty="0">
                <a:solidFill>
                  <a:srgbClr val="4D4D4D"/>
                </a:solidFill>
                <a:latin typeface="Arial"/>
                <a:cs typeface="Arial"/>
              </a:rPr>
              <a:t>2</a:t>
            </a:r>
          </a:p>
        </p:txBody>
      </p:sp>
      <p:sp>
        <p:nvSpPr>
          <p:cNvPr id="22" name="TextBox 21"/>
          <p:cNvSpPr txBox="1"/>
          <p:nvPr/>
        </p:nvSpPr>
        <p:spPr>
          <a:xfrm>
            <a:off x="1898181" y="2881454"/>
            <a:ext cx="260007" cy="253916"/>
          </a:xfrm>
          <a:prstGeom prst="rect">
            <a:avLst/>
          </a:prstGeom>
          <a:noFill/>
        </p:spPr>
        <p:txBody>
          <a:bodyPr wrap="none" rtlCol="0">
            <a:spAutoFit/>
          </a:bodyPr>
          <a:lstStyle/>
          <a:p>
            <a:pPr algn="r" fontAlgn="auto">
              <a:spcBef>
                <a:spcPts val="0"/>
              </a:spcBef>
              <a:spcAft>
                <a:spcPts val="0"/>
              </a:spcAft>
            </a:pPr>
            <a:r>
              <a:rPr lang="en-GB" sz="1050" dirty="0">
                <a:solidFill>
                  <a:srgbClr val="4D4D4D"/>
                </a:solidFill>
                <a:latin typeface="Arial"/>
                <a:cs typeface="Arial"/>
              </a:rPr>
              <a:t>4</a:t>
            </a:r>
          </a:p>
        </p:txBody>
      </p:sp>
      <p:sp>
        <p:nvSpPr>
          <p:cNvPr id="23" name="TextBox 22"/>
          <p:cNvSpPr txBox="1"/>
          <p:nvPr/>
        </p:nvSpPr>
        <p:spPr>
          <a:xfrm>
            <a:off x="1898181" y="2615548"/>
            <a:ext cx="260007" cy="253916"/>
          </a:xfrm>
          <a:prstGeom prst="rect">
            <a:avLst/>
          </a:prstGeom>
          <a:noFill/>
        </p:spPr>
        <p:txBody>
          <a:bodyPr wrap="none" rtlCol="0">
            <a:spAutoFit/>
          </a:bodyPr>
          <a:lstStyle/>
          <a:p>
            <a:pPr algn="r" fontAlgn="auto">
              <a:spcBef>
                <a:spcPts val="0"/>
              </a:spcBef>
              <a:spcAft>
                <a:spcPts val="0"/>
              </a:spcAft>
            </a:pPr>
            <a:r>
              <a:rPr lang="en-GB" sz="1050" dirty="0">
                <a:solidFill>
                  <a:srgbClr val="4D4D4D"/>
                </a:solidFill>
                <a:latin typeface="Arial"/>
                <a:cs typeface="Arial"/>
              </a:rPr>
              <a:t>6</a:t>
            </a:r>
          </a:p>
        </p:txBody>
      </p:sp>
      <p:sp>
        <p:nvSpPr>
          <p:cNvPr id="24" name="TextBox 23"/>
          <p:cNvSpPr txBox="1"/>
          <p:nvPr/>
        </p:nvSpPr>
        <p:spPr>
          <a:xfrm>
            <a:off x="1898181" y="2349642"/>
            <a:ext cx="260007" cy="253916"/>
          </a:xfrm>
          <a:prstGeom prst="rect">
            <a:avLst/>
          </a:prstGeom>
          <a:noFill/>
        </p:spPr>
        <p:txBody>
          <a:bodyPr wrap="none" rtlCol="0">
            <a:spAutoFit/>
          </a:bodyPr>
          <a:lstStyle/>
          <a:p>
            <a:pPr algn="r" fontAlgn="auto">
              <a:spcBef>
                <a:spcPts val="0"/>
              </a:spcBef>
              <a:spcAft>
                <a:spcPts val="0"/>
              </a:spcAft>
            </a:pPr>
            <a:r>
              <a:rPr lang="en-GB" sz="1050" dirty="0">
                <a:solidFill>
                  <a:srgbClr val="4D4D4D"/>
                </a:solidFill>
                <a:latin typeface="Arial"/>
                <a:cs typeface="Arial"/>
              </a:rPr>
              <a:t>8</a:t>
            </a:r>
          </a:p>
        </p:txBody>
      </p:sp>
      <p:sp>
        <p:nvSpPr>
          <p:cNvPr id="25" name="TextBox 24"/>
          <p:cNvSpPr txBox="1"/>
          <p:nvPr/>
        </p:nvSpPr>
        <p:spPr>
          <a:xfrm>
            <a:off x="1822840" y="2083736"/>
            <a:ext cx="335348" cy="253916"/>
          </a:xfrm>
          <a:prstGeom prst="rect">
            <a:avLst/>
          </a:prstGeom>
          <a:noFill/>
        </p:spPr>
        <p:txBody>
          <a:bodyPr wrap="none" rtlCol="0">
            <a:spAutoFit/>
          </a:bodyPr>
          <a:lstStyle/>
          <a:p>
            <a:pPr algn="r" fontAlgn="auto">
              <a:spcBef>
                <a:spcPts val="0"/>
              </a:spcBef>
              <a:spcAft>
                <a:spcPts val="0"/>
              </a:spcAft>
            </a:pPr>
            <a:r>
              <a:rPr lang="en-GB" sz="1050" dirty="0">
                <a:solidFill>
                  <a:srgbClr val="4D4D4D"/>
                </a:solidFill>
                <a:latin typeface="Arial"/>
                <a:cs typeface="Arial"/>
              </a:rPr>
              <a:t>10</a:t>
            </a:r>
          </a:p>
        </p:txBody>
      </p:sp>
      <p:sp>
        <p:nvSpPr>
          <p:cNvPr id="26" name="TextBox 25"/>
          <p:cNvSpPr txBox="1"/>
          <p:nvPr/>
        </p:nvSpPr>
        <p:spPr>
          <a:xfrm>
            <a:off x="1744292" y="1817830"/>
            <a:ext cx="413896" cy="253916"/>
          </a:xfrm>
          <a:prstGeom prst="rect">
            <a:avLst/>
          </a:prstGeom>
          <a:noFill/>
        </p:spPr>
        <p:txBody>
          <a:bodyPr wrap="none" rtlCol="0">
            <a:spAutoFit/>
          </a:bodyPr>
          <a:lstStyle/>
          <a:p>
            <a:pPr algn="r" fontAlgn="auto">
              <a:spcBef>
                <a:spcPts val="0"/>
              </a:spcBef>
              <a:spcAft>
                <a:spcPts val="0"/>
              </a:spcAft>
            </a:pPr>
            <a:r>
              <a:rPr lang="en-GB" sz="1050" dirty="0">
                <a:solidFill>
                  <a:srgbClr val="4D4D4D"/>
                </a:solidFill>
                <a:latin typeface="Arial"/>
                <a:cs typeface="Arial"/>
              </a:rPr>
              <a:t>&gt;12</a:t>
            </a:r>
          </a:p>
        </p:txBody>
      </p:sp>
      <p:sp>
        <p:nvSpPr>
          <p:cNvPr id="27" name="Freeform 26"/>
          <p:cNvSpPr/>
          <p:nvPr/>
        </p:nvSpPr>
        <p:spPr>
          <a:xfrm>
            <a:off x="2209800" y="1936750"/>
            <a:ext cx="5384800" cy="1587500"/>
          </a:xfrm>
          <a:custGeom>
            <a:avLst/>
            <a:gdLst>
              <a:gd name="connsiteX0" fmla="*/ 0 w 5384800"/>
              <a:gd name="connsiteY0" fmla="*/ 0 h 1587500"/>
              <a:gd name="connsiteX1" fmla="*/ 0 w 5384800"/>
              <a:gd name="connsiteY1" fmla="*/ 1587500 h 1587500"/>
              <a:gd name="connsiteX2" fmla="*/ 5384800 w 5384800"/>
              <a:gd name="connsiteY2" fmla="*/ 1587500 h 1587500"/>
            </a:gdLst>
            <a:ahLst/>
            <a:cxnLst>
              <a:cxn ang="0">
                <a:pos x="connsiteX0" y="connsiteY0"/>
              </a:cxn>
              <a:cxn ang="0">
                <a:pos x="connsiteX1" y="connsiteY1"/>
              </a:cxn>
              <a:cxn ang="0">
                <a:pos x="connsiteX2" y="connsiteY2"/>
              </a:cxn>
            </a:cxnLst>
            <a:rect l="l" t="t" r="r" b="b"/>
            <a:pathLst>
              <a:path w="5384800" h="1587500">
                <a:moveTo>
                  <a:pt x="0" y="0"/>
                </a:moveTo>
                <a:lnTo>
                  <a:pt x="0" y="1587500"/>
                </a:lnTo>
                <a:lnTo>
                  <a:pt x="5384800" y="15875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28" name="Straight Connector 27"/>
          <p:cNvCxnSpPr/>
          <p:nvPr/>
        </p:nvCxnSpPr>
        <p:spPr>
          <a:xfrm>
            <a:off x="2113188" y="19447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a:off x="2113188" y="220803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a:off x="2113188" y="247127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2113188" y="273452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a:off x="2113188" y="299776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2113188" y="326100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2113188" y="352425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5400000">
            <a:off x="2980021" y="357425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5400000">
            <a:off x="3892447" y="357425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rot="5400000">
            <a:off x="4804873" y="357425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rot="5400000">
            <a:off x="5717299" y="357425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5400000">
            <a:off x="6629725" y="357425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5400000">
            <a:off x="7542150" y="357425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1" name="Rectangle 40"/>
          <p:cNvSpPr/>
          <p:nvPr/>
        </p:nvSpPr>
        <p:spPr>
          <a:xfrm>
            <a:off x="4582566" y="3387112"/>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2" name="Rectangle 41"/>
          <p:cNvSpPr/>
          <p:nvPr/>
        </p:nvSpPr>
        <p:spPr>
          <a:xfrm>
            <a:off x="4813547" y="3118031"/>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3" name="Rectangle 42"/>
          <p:cNvSpPr/>
          <p:nvPr/>
        </p:nvSpPr>
        <p:spPr>
          <a:xfrm>
            <a:off x="5725566" y="3306150"/>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4" name="Rectangle 43"/>
          <p:cNvSpPr/>
          <p:nvPr/>
        </p:nvSpPr>
        <p:spPr>
          <a:xfrm>
            <a:off x="6639966" y="3227568"/>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5" name="Rectangle 44"/>
          <p:cNvSpPr/>
          <p:nvPr/>
        </p:nvSpPr>
        <p:spPr>
          <a:xfrm>
            <a:off x="3593553" y="3274399"/>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6" name="Rectangle 45"/>
          <p:cNvSpPr/>
          <p:nvPr/>
        </p:nvSpPr>
        <p:spPr>
          <a:xfrm>
            <a:off x="3441153" y="3214868"/>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7" name="Rectangle 46"/>
          <p:cNvSpPr/>
          <p:nvPr/>
        </p:nvSpPr>
        <p:spPr>
          <a:xfrm>
            <a:off x="2986334" y="2995793"/>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8" name="Rectangle 47"/>
          <p:cNvSpPr/>
          <p:nvPr/>
        </p:nvSpPr>
        <p:spPr>
          <a:xfrm>
            <a:off x="2986334" y="3083899"/>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9" name="Rectangle 48"/>
          <p:cNvSpPr/>
          <p:nvPr/>
        </p:nvSpPr>
        <p:spPr>
          <a:xfrm>
            <a:off x="2681534" y="3174386"/>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0" name="Rectangle 49"/>
          <p:cNvSpPr/>
          <p:nvPr/>
        </p:nvSpPr>
        <p:spPr>
          <a:xfrm>
            <a:off x="2462459" y="3276780"/>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1" name="Rectangle 50"/>
          <p:cNvSpPr/>
          <p:nvPr/>
        </p:nvSpPr>
        <p:spPr>
          <a:xfrm>
            <a:off x="7371010" y="3010874"/>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2" name="Rectangle 51"/>
          <p:cNvSpPr/>
          <p:nvPr/>
        </p:nvSpPr>
        <p:spPr>
          <a:xfrm>
            <a:off x="4585518" y="3041997"/>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3" name="Rectangle 52"/>
          <p:cNvSpPr/>
          <p:nvPr/>
        </p:nvSpPr>
        <p:spPr>
          <a:xfrm>
            <a:off x="3216300" y="2761009"/>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4" name="Rectangle 53"/>
          <p:cNvSpPr/>
          <p:nvPr/>
        </p:nvSpPr>
        <p:spPr>
          <a:xfrm>
            <a:off x="3292500" y="2799109"/>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5" name="Rectangle 54"/>
          <p:cNvSpPr/>
          <p:nvPr/>
        </p:nvSpPr>
        <p:spPr>
          <a:xfrm>
            <a:off x="2987700" y="3249165"/>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6" name="Rectangle 55"/>
          <p:cNvSpPr/>
          <p:nvPr/>
        </p:nvSpPr>
        <p:spPr>
          <a:xfrm>
            <a:off x="2379116" y="1905180"/>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7" name="Rectangle 56"/>
          <p:cNvSpPr/>
          <p:nvPr/>
        </p:nvSpPr>
        <p:spPr>
          <a:xfrm>
            <a:off x="3534022" y="1905180"/>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8" name="Rectangle 57"/>
          <p:cNvSpPr/>
          <p:nvPr/>
        </p:nvSpPr>
        <p:spPr>
          <a:xfrm>
            <a:off x="4424610" y="1905180"/>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59" name="Straight Arrow Connector 58"/>
          <p:cNvCxnSpPr/>
          <p:nvPr/>
        </p:nvCxnSpPr>
        <p:spPr>
          <a:xfrm flipH="1" flipV="1">
            <a:off x="2470644" y="1994896"/>
            <a:ext cx="294781" cy="192679"/>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3654919" y="1994896"/>
            <a:ext cx="294781" cy="192679"/>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4512169" y="1994896"/>
            <a:ext cx="294781" cy="192679"/>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5859958" y="3347447"/>
            <a:ext cx="274135" cy="179184"/>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6786263" y="3316490"/>
            <a:ext cx="294781" cy="192679"/>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051117" y="2492896"/>
            <a:ext cx="2680542" cy="253916"/>
          </a:xfrm>
          <a:prstGeom prst="rect">
            <a:avLst/>
          </a:prstGeom>
          <a:noFill/>
        </p:spPr>
        <p:txBody>
          <a:bodyPr wrap="none" rtlCol="0">
            <a:spAutoFit/>
          </a:bodyPr>
          <a:lstStyle/>
          <a:p>
            <a:pPr fontAlgn="auto">
              <a:spcBef>
                <a:spcPts val="0"/>
              </a:spcBef>
              <a:spcAft>
                <a:spcPts val="0"/>
              </a:spcAft>
            </a:pPr>
            <a:r>
              <a:rPr lang="en-GB" sz="1050" dirty="0">
                <a:solidFill>
                  <a:srgbClr val="4D4D4D"/>
                </a:solidFill>
                <a:latin typeface="Arial"/>
                <a:cs typeface="Arial"/>
              </a:rPr>
              <a:t>Pearson </a:t>
            </a:r>
            <a:r>
              <a:rPr lang="en-GB" sz="1050" dirty="0" smtClean="0">
                <a:solidFill>
                  <a:srgbClr val="4D4D4D"/>
                </a:solidFill>
                <a:latin typeface="Arial"/>
                <a:cs typeface="Arial"/>
              </a:rPr>
              <a:t>correlation: </a:t>
            </a:r>
            <a:r>
              <a:rPr lang="en-GB" sz="1050" dirty="0">
                <a:solidFill>
                  <a:srgbClr val="4D4D4D"/>
                </a:solidFill>
                <a:latin typeface="Arial"/>
                <a:cs typeface="Arial"/>
              </a:rPr>
              <a:t>–0.17 (</a:t>
            </a:r>
            <a:r>
              <a:rPr lang="en-GB" sz="1050" dirty="0" smtClean="0">
                <a:solidFill>
                  <a:srgbClr val="4D4D4D"/>
                </a:solidFill>
                <a:latin typeface="Arial"/>
                <a:cs typeface="Arial"/>
              </a:rPr>
              <a:t>p-value=0.47</a:t>
            </a:r>
            <a:r>
              <a:rPr lang="en-GB" sz="1050" dirty="0">
                <a:solidFill>
                  <a:srgbClr val="4D4D4D"/>
                </a:solidFill>
                <a:latin typeface="Arial"/>
                <a:cs typeface="Arial"/>
              </a:rPr>
              <a:t>)</a:t>
            </a:r>
          </a:p>
        </p:txBody>
      </p:sp>
    </p:spTree>
    <p:custDataLst>
      <p:tags r:id="rId1"/>
    </p:custDataLst>
    <p:extLst>
      <p:ext uri="{BB962C8B-B14F-4D97-AF65-F5344CB8AC3E}">
        <p14:creationId xmlns:p14="http://schemas.microsoft.com/office/powerpoint/2010/main" val="36307402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3516: </a:t>
            </a:r>
            <a:r>
              <a:rPr lang="en-GB" dirty="0" err="1"/>
              <a:t>MiR</a:t>
            </a:r>
            <a:r>
              <a:rPr lang="en-GB" dirty="0"/>
              <a:t> 31 3p as a predictive biomarker of cetuximab efficacy effect in metastatic colorectal cancer (</a:t>
            </a:r>
            <a:r>
              <a:rPr lang="en-GB" dirty="0" err="1"/>
              <a:t>mCRC</a:t>
            </a:r>
            <a:r>
              <a:rPr lang="en-GB" dirty="0"/>
              <a:t>) patients enrolled in FIRE-3 </a:t>
            </a:r>
            <a:r>
              <a:rPr lang="en-GB" dirty="0" smtClean="0"/>
              <a:t>study </a:t>
            </a:r>
            <a:r>
              <a:rPr lang="en-GB" dirty="0"/>
              <a:t>– </a:t>
            </a:r>
            <a:r>
              <a:rPr lang="en-GB" dirty="0" smtClean="0"/>
              <a:t>Laurent-</a:t>
            </a:r>
            <a:r>
              <a:rPr lang="en-GB" dirty="0" err="1" smtClean="0"/>
              <a:t>Puig</a:t>
            </a:r>
            <a:r>
              <a:rPr lang="en-GB" dirty="0" smtClean="0"/>
              <a:t> P,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determine the predictive value of miR-31-3p in patients with </a:t>
            </a:r>
            <a:r>
              <a:rPr lang="en-GB" dirty="0" err="1" smtClean="0"/>
              <a:t>mCRC</a:t>
            </a:r>
            <a:r>
              <a:rPr lang="en-GB" dirty="0" smtClean="0"/>
              <a:t> receiving 1L CT with </a:t>
            </a:r>
            <a:r>
              <a:rPr lang="en-GB" dirty="0"/>
              <a:t>FOLFIRI </a:t>
            </a:r>
            <a:r>
              <a:rPr lang="en-GB" dirty="0" smtClean="0"/>
              <a:t>+ cetuximab </a:t>
            </a:r>
            <a:r>
              <a:rPr lang="en-GB" dirty="0" err="1" smtClean="0"/>
              <a:t>vs</a:t>
            </a:r>
            <a:r>
              <a:rPr lang="en-GB" dirty="0" smtClean="0"/>
              <a:t> </a:t>
            </a:r>
            <a:r>
              <a:rPr lang="en-GB" dirty="0"/>
              <a:t>FOLFIRI </a:t>
            </a:r>
            <a:r>
              <a:rPr lang="en-GB" dirty="0" smtClean="0"/>
              <a:t>+ bevacizumab*</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pPr marL="0" indent="0">
              <a:spcBef>
                <a:spcPts val="1200"/>
              </a:spcBef>
              <a:spcAft>
                <a:spcPts val="300"/>
              </a:spcAft>
              <a:buNone/>
            </a:pPr>
            <a:r>
              <a:rPr lang="en-GB" b="1" dirty="0" smtClean="0"/>
              <a:t>miR-31-3p expression</a:t>
            </a:r>
          </a:p>
          <a:p>
            <a:r>
              <a:rPr lang="en-GB" dirty="0" smtClean="0"/>
              <a:t>RNA was extracted </a:t>
            </a:r>
            <a:r>
              <a:rPr lang="en-GB" dirty="0"/>
              <a:t>from </a:t>
            </a:r>
            <a:r>
              <a:rPr lang="en-GB" dirty="0" smtClean="0"/>
              <a:t>FFPE </a:t>
            </a:r>
            <a:r>
              <a:rPr lang="en-GB" dirty="0"/>
              <a:t>tumour </a:t>
            </a:r>
            <a:r>
              <a:rPr lang="en-GB" dirty="0" smtClean="0"/>
              <a:t>samples and miR-31-3p </a:t>
            </a:r>
            <a:r>
              <a:rPr lang="en-GB" dirty="0"/>
              <a:t>expression </a:t>
            </a:r>
            <a:r>
              <a:rPr lang="en-GB" dirty="0" smtClean="0"/>
              <a:t>levels were </a:t>
            </a:r>
            <a:r>
              <a:rPr lang="en-GB" dirty="0"/>
              <a:t>measured by </a:t>
            </a:r>
            <a:r>
              <a:rPr lang="en-GB" dirty="0" err="1" smtClean="0"/>
              <a:t>qRT</a:t>
            </a:r>
            <a:r>
              <a:rPr lang="en-GB" dirty="0" smtClean="0"/>
              <a:t>-PCR</a:t>
            </a:r>
          </a:p>
          <a:p>
            <a:pPr lvl="1"/>
            <a:r>
              <a:rPr lang="en-GB" dirty="0" smtClean="0"/>
              <a:t>Patients were divided into “low” or “high” </a:t>
            </a:r>
            <a:r>
              <a:rPr lang="en-GB" dirty="0"/>
              <a:t>miR-31-3p </a:t>
            </a:r>
            <a:r>
              <a:rPr lang="en-GB" dirty="0" smtClean="0"/>
              <a:t>expression level </a:t>
            </a:r>
            <a:r>
              <a:rPr lang="en-GB" dirty="0"/>
              <a:t>groups </a:t>
            </a:r>
            <a:r>
              <a:rPr lang="en-GB" dirty="0" smtClean="0"/>
              <a:t>based </a:t>
            </a:r>
            <a:r>
              <a:rPr lang="en-GB" dirty="0"/>
              <a:t>on a pre-specified cut-off threshold</a:t>
            </a:r>
          </a:p>
          <a:p>
            <a:endParaRPr lang="en-GB" b="1" dirty="0" smtClean="0"/>
          </a:p>
          <a:p>
            <a:endParaRPr lang="en-GB" dirty="0" smtClean="0"/>
          </a:p>
          <a:p>
            <a:endParaRPr lang="en-GB" dirty="0"/>
          </a:p>
          <a:p>
            <a:endParaRPr lang="en-GB" dirty="0"/>
          </a:p>
        </p:txBody>
      </p:sp>
      <p:sp>
        <p:nvSpPr>
          <p:cNvPr id="5" name="Text Placeholder 4"/>
          <p:cNvSpPr>
            <a:spLocks noGrp="1"/>
          </p:cNvSpPr>
          <p:nvPr>
            <p:ph type="body" sz="quarter" idx="11"/>
          </p:nvPr>
        </p:nvSpPr>
        <p:spPr>
          <a:xfrm>
            <a:off x="4648200" y="6324600"/>
            <a:ext cx="4130675" cy="258763"/>
          </a:xfrm>
        </p:spPr>
        <p:txBody>
          <a:bodyPr/>
          <a:lstStyle/>
          <a:p>
            <a:r>
              <a:rPr lang="en-GB" dirty="0" smtClean="0"/>
              <a:t>Laurent-</a:t>
            </a:r>
            <a:r>
              <a:rPr lang="en-GB" dirty="0" err="1" smtClean="0"/>
              <a:t>Puig</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3516</a:t>
            </a:r>
          </a:p>
        </p:txBody>
      </p:sp>
      <p:cxnSp>
        <p:nvCxnSpPr>
          <p:cNvPr id="7" name="AutoShape 15"/>
          <p:cNvCxnSpPr>
            <a:cxnSpLocks noChangeShapeType="1"/>
            <a:endCxn id="12" idx="1"/>
          </p:cNvCxnSpPr>
          <p:nvPr/>
        </p:nvCxnSpPr>
        <p:spPr bwMode="auto">
          <a:xfrm rot="5400000" flipH="1" flipV="1">
            <a:off x="4201495" y="2675900"/>
            <a:ext cx="663905" cy="63197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00560" y="239561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0" name="AutoShape 19"/>
          <p:cNvCxnSpPr>
            <a:cxnSpLocks noChangeShapeType="1"/>
          </p:cNvCxnSpPr>
          <p:nvPr/>
        </p:nvCxnSpPr>
        <p:spPr bwMode="auto">
          <a:xfrm>
            <a:off x="3668939" y="3100001"/>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27925" y="2659934"/>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49434" y="2249565"/>
            <a:ext cx="2772201"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Bevacizumab + FOLFIRI</a:t>
            </a:r>
          </a:p>
          <a:p>
            <a:pPr algn="ctr" defTabSz="892175" eaLnBrk="0" hangingPunct="0"/>
            <a:r>
              <a:rPr lang="en-GB" altLang="zh-CN" dirty="0">
                <a:solidFill>
                  <a:srgbClr val="FFFFFF"/>
                </a:solidFill>
                <a:ea typeface="SimSun" pitchFamily="2" charset="-122"/>
              </a:rPr>
              <a:t>(n=191)</a:t>
            </a:r>
          </a:p>
        </p:txBody>
      </p:sp>
      <p:sp>
        <p:nvSpPr>
          <p:cNvPr id="13" name="AutoShape 9"/>
          <p:cNvSpPr>
            <a:spLocks noChangeArrowheads="1"/>
          </p:cNvSpPr>
          <p:nvPr/>
        </p:nvSpPr>
        <p:spPr bwMode="auto">
          <a:xfrm>
            <a:off x="349249" y="2556870"/>
            <a:ext cx="3319690"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RAS </a:t>
            </a:r>
            <a:r>
              <a:rPr lang="en-GB" altLang="zh-CN" dirty="0" err="1" smtClean="0">
                <a:solidFill>
                  <a:srgbClr val="FFFFFF"/>
                </a:solidFill>
                <a:ea typeface="SimSun" pitchFamily="2" charset="-122"/>
              </a:rPr>
              <a:t>wt</a:t>
            </a:r>
            <a:r>
              <a:rPr lang="en-GB" altLang="zh-CN" dirty="0" smtClean="0">
                <a:solidFill>
                  <a:srgbClr val="FFFFFF"/>
                </a:solidFill>
                <a:ea typeface="SimSun" pitchFamily="2" charset="-122"/>
              </a:rPr>
              <a:t> </a:t>
            </a:r>
            <a:r>
              <a:rPr lang="en-GB" altLang="zh-CN" dirty="0" err="1" smtClean="0">
                <a:solidFill>
                  <a:srgbClr val="FFFFFF"/>
                </a:solidFill>
                <a:ea typeface="SimSun" pitchFamily="2" charset="-122"/>
              </a:rPr>
              <a:t>mCRC</a:t>
            </a:r>
            <a:r>
              <a:rPr lang="en-GB" altLang="zh-CN" dirty="0" smtClean="0">
                <a:solidFill>
                  <a:srgbClr val="FFFFFF"/>
                </a:solidFill>
                <a:ea typeface="SimSun" pitchFamily="2" charset="-122"/>
              </a:rPr>
              <a:t>*</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(n=370)</a:t>
            </a:r>
            <a:endParaRPr lang="en-GB" altLang="zh-CN" dirty="0">
              <a:solidFill>
                <a:srgbClr val="FFFFFF"/>
              </a:solidFill>
              <a:ea typeface="SimSun" pitchFamily="2" charset="-122"/>
            </a:endParaRPr>
          </a:p>
        </p:txBody>
      </p:sp>
      <p:sp>
        <p:nvSpPr>
          <p:cNvPr id="14" name="Rectangle 9"/>
          <p:cNvSpPr txBox="1">
            <a:spLocks noChangeArrowheads="1"/>
          </p:cNvSpPr>
          <p:nvPr/>
        </p:nvSpPr>
        <p:spPr bwMode="auto">
          <a:xfrm>
            <a:off x="349249" y="4068376"/>
            <a:ext cx="413067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 (original study)</a:t>
            </a:r>
          </a:p>
          <a:p>
            <a:pPr>
              <a:buClr>
                <a:srgbClr val="043882"/>
              </a:buClr>
            </a:pPr>
            <a:r>
              <a:rPr lang="en-GB" kern="0" dirty="0" smtClean="0"/>
              <a:t>OS, PFS</a:t>
            </a:r>
          </a:p>
        </p:txBody>
      </p:sp>
      <p:sp>
        <p:nvSpPr>
          <p:cNvPr id="15" name="Content Placeholder 26"/>
          <p:cNvSpPr txBox="1">
            <a:spLocks/>
          </p:cNvSpPr>
          <p:nvPr/>
        </p:nvSpPr>
        <p:spPr>
          <a:xfrm>
            <a:off x="4343401" y="4068376"/>
            <a:ext cx="4765214" cy="68580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EXPLORATORY ENDPOINTS (current analysis)</a:t>
            </a:r>
          </a:p>
          <a:p>
            <a:pPr>
              <a:buClr>
                <a:srgbClr val="043882"/>
              </a:buClr>
            </a:pPr>
            <a:r>
              <a:rPr lang="en-GB" kern="0" dirty="0" smtClean="0"/>
              <a:t>OS, PFS and ORR according to miR-31-3p expression level</a:t>
            </a:r>
          </a:p>
        </p:txBody>
      </p:sp>
      <p:cxnSp>
        <p:nvCxnSpPr>
          <p:cNvPr id="16" name="AutoShape 16"/>
          <p:cNvCxnSpPr>
            <a:cxnSpLocks noChangeShapeType="1"/>
            <a:endCxn id="19" idx="1"/>
          </p:cNvCxnSpPr>
          <p:nvPr/>
        </p:nvCxnSpPr>
        <p:spPr bwMode="auto">
          <a:xfrm rot="16200000" flipH="1">
            <a:off x="4199443" y="2931817"/>
            <a:ext cx="668006" cy="631976"/>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00560" y="331748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8" name="AutoShape 20"/>
          <p:cNvCxnSpPr>
            <a:cxnSpLocks noChangeShapeType="1"/>
          </p:cNvCxnSpPr>
          <p:nvPr/>
        </p:nvCxnSpPr>
        <p:spPr bwMode="auto">
          <a:xfrm>
            <a:off x="7526345" y="358180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49434" y="3171440"/>
            <a:ext cx="277056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Cetuximab + FOLFIRI</a:t>
            </a:r>
          </a:p>
          <a:p>
            <a:pPr algn="ctr" defTabSz="892175" eaLnBrk="0" hangingPunct="0"/>
            <a:r>
              <a:rPr lang="en-GB" altLang="zh-CN" dirty="0">
                <a:solidFill>
                  <a:srgbClr val="4D4D4D"/>
                </a:solidFill>
                <a:ea typeface="SimSun" pitchFamily="2" charset="-122"/>
              </a:rPr>
              <a:t>(n=179</a:t>
            </a:r>
            <a:r>
              <a:rPr lang="en-GB" altLang="zh-CN" dirty="0" smtClean="0">
                <a:solidFill>
                  <a:srgbClr val="4D4D4D"/>
                </a:solidFill>
                <a:ea typeface="SimSun" pitchFamily="2" charset="-122"/>
              </a:rPr>
              <a:t>)</a:t>
            </a:r>
            <a:endParaRPr lang="en-GB" altLang="zh-CN" dirty="0">
              <a:solidFill>
                <a:srgbClr val="4D4D4D"/>
              </a:solidFill>
              <a:ea typeface="SimSun" pitchFamily="2" charset="-122"/>
            </a:endParaRPr>
          </a:p>
        </p:txBody>
      </p:sp>
      <p:sp>
        <p:nvSpPr>
          <p:cNvPr id="6" name="Oval 14"/>
          <p:cNvSpPr>
            <a:spLocks noChangeArrowheads="1"/>
          </p:cNvSpPr>
          <p:nvPr/>
        </p:nvSpPr>
        <p:spPr bwMode="auto">
          <a:xfrm>
            <a:off x="3925662" y="2807901"/>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sp>
        <p:nvSpPr>
          <p:cNvPr id="23" name="Text Placeholder 3"/>
          <p:cNvSpPr>
            <a:spLocks noGrp="1"/>
          </p:cNvSpPr>
          <p:nvPr>
            <p:ph type="body" sz="quarter" idx="10"/>
          </p:nvPr>
        </p:nvSpPr>
        <p:spPr>
          <a:xfrm>
            <a:off x="365125" y="6324600"/>
            <a:ext cx="4130675" cy="258763"/>
          </a:xfrm>
        </p:spPr>
        <p:txBody>
          <a:bodyPr/>
          <a:lstStyle/>
          <a:p>
            <a:r>
              <a:rPr lang="en-GB" dirty="0"/>
              <a:t>*</a:t>
            </a:r>
            <a:r>
              <a:rPr lang="en-GB" dirty="0" smtClean="0"/>
              <a:t>Sub-analysis </a:t>
            </a:r>
            <a:r>
              <a:rPr lang="en-GB" dirty="0"/>
              <a:t>of the FIRE-3 </a:t>
            </a:r>
            <a:r>
              <a:rPr lang="en-GB" dirty="0" smtClean="0"/>
              <a:t>study.</a:t>
            </a:r>
            <a:endParaRPr lang="en-GB" dirty="0"/>
          </a:p>
        </p:txBody>
      </p:sp>
    </p:spTree>
    <p:extLst>
      <p:ext uri="{BB962C8B-B14F-4D97-AF65-F5344CB8AC3E}">
        <p14:creationId xmlns:p14="http://schemas.microsoft.com/office/powerpoint/2010/main" val="5628418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3516: </a:t>
            </a:r>
            <a:r>
              <a:rPr lang="en-GB" dirty="0" err="1"/>
              <a:t>MiR</a:t>
            </a:r>
            <a:r>
              <a:rPr lang="en-GB" dirty="0"/>
              <a:t> 31 3p as a predictive biomarker of cetuximab efficacy effect in metastatic colorectal cancer (</a:t>
            </a:r>
            <a:r>
              <a:rPr lang="en-GB" dirty="0" err="1"/>
              <a:t>mCRC</a:t>
            </a:r>
            <a:r>
              <a:rPr lang="en-GB" dirty="0"/>
              <a:t>) patients enrolled in FIRE-3 </a:t>
            </a:r>
            <a:r>
              <a:rPr lang="en-GB" dirty="0" smtClean="0"/>
              <a:t>study </a:t>
            </a:r>
            <a:r>
              <a:rPr lang="en-GB" dirty="0"/>
              <a:t>– </a:t>
            </a:r>
            <a:r>
              <a:rPr lang="en-GB" dirty="0" smtClean="0"/>
              <a:t>Laurent-</a:t>
            </a:r>
            <a:r>
              <a:rPr lang="en-GB" dirty="0" err="1" smtClean="0"/>
              <a:t>Puig</a:t>
            </a:r>
            <a:r>
              <a:rPr lang="en-GB" dirty="0" smtClean="0"/>
              <a:t> P, </a:t>
            </a:r>
            <a:r>
              <a:rPr lang="en-GB" dirty="0"/>
              <a:t>et al</a:t>
            </a:r>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*Weighting </a:t>
            </a:r>
            <a:r>
              <a:rPr lang="en-GB" dirty="0"/>
              <a:t>by inverse of propensity </a:t>
            </a:r>
            <a:r>
              <a:rPr lang="en-GB" dirty="0" smtClean="0"/>
              <a:t>score.</a:t>
            </a:r>
            <a:endParaRPr lang="en-GB" dirty="0"/>
          </a:p>
        </p:txBody>
      </p:sp>
      <p:sp>
        <p:nvSpPr>
          <p:cNvPr id="5" name="Text Placeholder 4"/>
          <p:cNvSpPr>
            <a:spLocks noGrp="1"/>
          </p:cNvSpPr>
          <p:nvPr>
            <p:ph type="body" sz="quarter" idx="11"/>
          </p:nvPr>
        </p:nvSpPr>
        <p:spPr/>
        <p:txBody>
          <a:bodyPr/>
          <a:lstStyle/>
          <a:p>
            <a:r>
              <a:rPr lang="en-GB" dirty="0" smtClean="0"/>
              <a:t>Laurent-</a:t>
            </a:r>
            <a:r>
              <a:rPr lang="en-GB" dirty="0" err="1" smtClean="0"/>
              <a:t>Puig</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3516</a:t>
            </a:r>
          </a:p>
        </p:txBody>
      </p:sp>
      <p:sp>
        <p:nvSpPr>
          <p:cNvPr id="9" name="Content Placeholder 8"/>
          <p:cNvSpPr>
            <a:spLocks noGrp="1"/>
          </p:cNvSpPr>
          <p:nvPr>
            <p:ph idx="1"/>
          </p:nvPr>
        </p:nvSpPr>
        <p:spPr/>
        <p:txBody>
          <a:bodyPr/>
          <a:lstStyle/>
          <a:p>
            <a:pPr marL="0" indent="0">
              <a:buNone/>
            </a:pPr>
            <a:r>
              <a:rPr lang="en-GB" b="1" dirty="0" smtClean="0"/>
              <a:t>Key results</a:t>
            </a:r>
          </a:p>
          <a:p>
            <a:endParaRPr lang="en-GB" dirty="0"/>
          </a:p>
          <a:p>
            <a:endParaRPr lang="en-GB" dirty="0" smtClean="0"/>
          </a:p>
          <a:p>
            <a:endParaRPr lang="en-GB" dirty="0"/>
          </a:p>
          <a:p>
            <a:endParaRPr lang="en-GB" dirty="0"/>
          </a:p>
        </p:txBody>
      </p:sp>
      <p:sp>
        <p:nvSpPr>
          <p:cNvPr id="15" name="TextBox 14"/>
          <p:cNvSpPr txBox="1"/>
          <p:nvPr/>
        </p:nvSpPr>
        <p:spPr>
          <a:xfrm>
            <a:off x="1207213" y="1555813"/>
            <a:ext cx="2300630" cy="369332"/>
          </a:xfrm>
          <a:prstGeom prst="rect">
            <a:avLst/>
          </a:prstGeom>
          <a:noFill/>
        </p:spPr>
        <p:txBody>
          <a:bodyPr wrap="none" rtlCol="0">
            <a:spAutoFit/>
          </a:bodyPr>
          <a:lstStyle/>
          <a:p>
            <a:r>
              <a:rPr lang="en-GB" b="1" dirty="0">
                <a:solidFill>
                  <a:srgbClr val="4D4D4D"/>
                </a:solidFill>
              </a:rPr>
              <a:t>OS: Low miR-31-3p</a:t>
            </a:r>
          </a:p>
        </p:txBody>
      </p:sp>
      <p:sp>
        <p:nvSpPr>
          <p:cNvPr id="16" name="TextBox 15"/>
          <p:cNvSpPr txBox="1"/>
          <p:nvPr/>
        </p:nvSpPr>
        <p:spPr>
          <a:xfrm>
            <a:off x="5654324" y="1555813"/>
            <a:ext cx="2351926" cy="369332"/>
          </a:xfrm>
          <a:prstGeom prst="rect">
            <a:avLst/>
          </a:prstGeom>
          <a:noFill/>
        </p:spPr>
        <p:txBody>
          <a:bodyPr wrap="none" rtlCol="0">
            <a:spAutoFit/>
          </a:bodyPr>
          <a:lstStyle/>
          <a:p>
            <a:r>
              <a:rPr lang="en-GB" b="1" dirty="0">
                <a:solidFill>
                  <a:srgbClr val="4D4D4D"/>
                </a:solidFill>
              </a:rPr>
              <a:t>OS: High miR-31-3p</a:t>
            </a:r>
          </a:p>
        </p:txBody>
      </p:sp>
      <p:sp>
        <p:nvSpPr>
          <p:cNvPr id="17" name="Rectangle 16"/>
          <p:cNvSpPr/>
          <p:nvPr/>
        </p:nvSpPr>
        <p:spPr>
          <a:xfrm>
            <a:off x="1329600" y="5891802"/>
            <a:ext cx="6554741" cy="338554"/>
          </a:xfrm>
          <a:prstGeom prst="rect">
            <a:avLst/>
          </a:prstGeom>
        </p:spPr>
        <p:txBody>
          <a:bodyPr wrap="square">
            <a:spAutoFit/>
          </a:bodyPr>
          <a:lstStyle/>
          <a:p>
            <a:pPr algn="ctr"/>
            <a:r>
              <a:rPr lang="en-GB" sz="1600" b="1" dirty="0" smtClean="0">
                <a:solidFill>
                  <a:srgbClr val="4D4D4D"/>
                </a:solidFill>
              </a:rPr>
              <a:t>Treatment effect heterogeneity: p=0.07; p=0.004*</a:t>
            </a:r>
            <a:endParaRPr lang="en-GB" sz="1600" b="1" baseline="30000" dirty="0">
              <a:solidFill>
                <a:srgbClr val="4D4D4D"/>
              </a:solidFill>
            </a:endParaRPr>
          </a:p>
        </p:txBody>
      </p:sp>
      <p:sp>
        <p:nvSpPr>
          <p:cNvPr id="18" name="Rectangle 17"/>
          <p:cNvSpPr/>
          <p:nvPr/>
        </p:nvSpPr>
        <p:spPr>
          <a:xfrm>
            <a:off x="261258" y="1962451"/>
            <a:ext cx="4192541" cy="276999"/>
          </a:xfrm>
          <a:prstGeom prst="rect">
            <a:avLst/>
          </a:prstGeom>
          <a:ln>
            <a:noFill/>
          </a:ln>
        </p:spPr>
        <p:txBody>
          <a:bodyPr wrap="square">
            <a:spAutoFit/>
          </a:bodyPr>
          <a:lstStyle/>
          <a:p>
            <a:pPr algn="ctr"/>
            <a:r>
              <a:rPr lang="fr-FR" sz="1200" dirty="0">
                <a:solidFill>
                  <a:srgbClr val="4D4D4D"/>
                </a:solidFill>
              </a:rPr>
              <a:t>HR 0.60 (95% CI 0.40, 0.90); p=0.005</a:t>
            </a:r>
          </a:p>
        </p:txBody>
      </p:sp>
      <p:sp>
        <p:nvSpPr>
          <p:cNvPr id="19" name="Rectangle 18"/>
          <p:cNvSpPr/>
          <p:nvPr/>
        </p:nvSpPr>
        <p:spPr>
          <a:xfrm>
            <a:off x="4758600" y="1962451"/>
            <a:ext cx="4143375" cy="276999"/>
          </a:xfrm>
          <a:prstGeom prst="rect">
            <a:avLst/>
          </a:prstGeom>
          <a:ln>
            <a:noFill/>
          </a:ln>
        </p:spPr>
        <p:txBody>
          <a:bodyPr wrap="square">
            <a:spAutoFit/>
          </a:bodyPr>
          <a:lstStyle/>
          <a:p>
            <a:pPr algn="ctr"/>
            <a:r>
              <a:rPr lang="fr-FR" sz="1200" dirty="0">
                <a:solidFill>
                  <a:srgbClr val="4D4D4D"/>
                </a:solidFill>
              </a:rPr>
              <a:t>HR 1.10 (0.65, 1.87); p=0.67   </a:t>
            </a:r>
          </a:p>
        </p:txBody>
      </p:sp>
      <p:grpSp>
        <p:nvGrpSpPr>
          <p:cNvPr id="20" name="Group 19"/>
          <p:cNvGrpSpPr/>
          <p:nvPr/>
        </p:nvGrpSpPr>
        <p:grpSpPr>
          <a:xfrm>
            <a:off x="141071" y="2156249"/>
            <a:ext cx="4378999" cy="3723955"/>
            <a:chOff x="141071" y="2241313"/>
            <a:chExt cx="4378999" cy="3723955"/>
          </a:xfrm>
        </p:grpSpPr>
        <p:sp>
          <p:nvSpPr>
            <p:cNvPr id="21" name="Freeform 20"/>
            <p:cNvSpPr>
              <a:spLocks/>
            </p:cNvSpPr>
            <p:nvPr/>
          </p:nvSpPr>
          <p:spPr bwMode="auto">
            <a:xfrm>
              <a:off x="917518" y="2372521"/>
              <a:ext cx="2943368" cy="22211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 name="Line 6"/>
            <p:cNvSpPr>
              <a:spLocks noChangeShapeType="1"/>
            </p:cNvSpPr>
            <p:nvPr/>
          </p:nvSpPr>
          <p:spPr bwMode="auto">
            <a:xfrm>
              <a:off x="848889" y="2372520"/>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 name="Line 7"/>
            <p:cNvSpPr>
              <a:spLocks noChangeShapeType="1"/>
            </p:cNvSpPr>
            <p:nvPr/>
          </p:nvSpPr>
          <p:spPr bwMode="auto">
            <a:xfrm>
              <a:off x="848889" y="2803175"/>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8"/>
            <p:cNvSpPr>
              <a:spLocks noChangeShapeType="1"/>
            </p:cNvSpPr>
            <p:nvPr/>
          </p:nvSpPr>
          <p:spPr bwMode="auto">
            <a:xfrm>
              <a:off x="848889" y="3233830"/>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9"/>
            <p:cNvSpPr>
              <a:spLocks noChangeShapeType="1"/>
            </p:cNvSpPr>
            <p:nvPr/>
          </p:nvSpPr>
          <p:spPr bwMode="auto">
            <a:xfrm>
              <a:off x="848889" y="3671309"/>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10"/>
            <p:cNvSpPr>
              <a:spLocks noChangeShapeType="1"/>
            </p:cNvSpPr>
            <p:nvPr/>
          </p:nvSpPr>
          <p:spPr bwMode="auto">
            <a:xfrm>
              <a:off x="848889" y="4101964"/>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11"/>
            <p:cNvSpPr>
              <a:spLocks noChangeShapeType="1"/>
            </p:cNvSpPr>
            <p:nvPr/>
          </p:nvSpPr>
          <p:spPr bwMode="auto">
            <a:xfrm>
              <a:off x="848889" y="4525795"/>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13"/>
            <p:cNvSpPr>
              <a:spLocks noChangeShapeType="1"/>
            </p:cNvSpPr>
            <p:nvPr/>
          </p:nvSpPr>
          <p:spPr bwMode="auto">
            <a:xfrm>
              <a:off x="2585651"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14"/>
            <p:cNvSpPr>
              <a:spLocks noChangeShapeType="1"/>
            </p:cNvSpPr>
            <p:nvPr/>
          </p:nvSpPr>
          <p:spPr bwMode="auto">
            <a:xfrm>
              <a:off x="3417053"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15"/>
            <p:cNvSpPr>
              <a:spLocks noChangeShapeType="1"/>
            </p:cNvSpPr>
            <p:nvPr/>
          </p:nvSpPr>
          <p:spPr bwMode="auto">
            <a:xfrm>
              <a:off x="2993785"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17"/>
            <p:cNvSpPr>
              <a:spLocks noChangeShapeType="1"/>
            </p:cNvSpPr>
            <p:nvPr/>
          </p:nvSpPr>
          <p:spPr bwMode="auto">
            <a:xfrm>
              <a:off x="3843525"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18"/>
            <p:cNvSpPr>
              <a:spLocks noChangeShapeType="1"/>
            </p:cNvSpPr>
            <p:nvPr/>
          </p:nvSpPr>
          <p:spPr bwMode="auto">
            <a:xfrm>
              <a:off x="2162382"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19"/>
            <p:cNvSpPr>
              <a:spLocks noChangeShapeType="1"/>
            </p:cNvSpPr>
            <p:nvPr/>
          </p:nvSpPr>
          <p:spPr bwMode="auto">
            <a:xfrm>
              <a:off x="1746599"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20"/>
            <p:cNvSpPr>
              <a:spLocks noChangeShapeType="1"/>
            </p:cNvSpPr>
            <p:nvPr/>
          </p:nvSpPr>
          <p:spPr bwMode="auto">
            <a:xfrm>
              <a:off x="1324501"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21"/>
            <p:cNvSpPr>
              <a:spLocks noChangeShapeType="1"/>
            </p:cNvSpPr>
            <p:nvPr/>
          </p:nvSpPr>
          <p:spPr bwMode="auto">
            <a:xfrm>
              <a:off x="917518"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TextBox 35"/>
            <p:cNvSpPr txBox="1"/>
            <p:nvPr/>
          </p:nvSpPr>
          <p:spPr>
            <a:xfrm rot="16200000">
              <a:off x="-160353" y="3321910"/>
              <a:ext cx="1148070" cy="276999"/>
            </a:xfrm>
            <a:prstGeom prst="rect">
              <a:avLst/>
            </a:prstGeom>
            <a:noFill/>
          </p:spPr>
          <p:txBody>
            <a:bodyPr wrap="none" rtlCol="0">
              <a:spAutoFit/>
            </a:bodyPr>
            <a:lstStyle/>
            <a:p>
              <a:pPr algn="ctr"/>
              <a:r>
                <a:rPr lang="en-GB" sz="1200" dirty="0" smtClean="0">
                  <a:solidFill>
                    <a:srgbClr val="4D4D4D"/>
                  </a:solidFill>
                </a:rPr>
                <a:t>OS probability</a:t>
              </a:r>
              <a:endParaRPr lang="en-GB" sz="1200" dirty="0">
                <a:solidFill>
                  <a:srgbClr val="4D4D4D"/>
                </a:solidFill>
              </a:endParaRPr>
            </a:p>
          </p:txBody>
        </p:sp>
        <p:sp>
          <p:nvSpPr>
            <p:cNvPr id="37" name="TextBox 36"/>
            <p:cNvSpPr txBox="1"/>
            <p:nvPr/>
          </p:nvSpPr>
          <p:spPr>
            <a:xfrm>
              <a:off x="1864944" y="4834524"/>
              <a:ext cx="1056701" cy="276999"/>
            </a:xfrm>
            <a:prstGeom prst="rect">
              <a:avLst/>
            </a:prstGeom>
            <a:noFill/>
          </p:spPr>
          <p:txBody>
            <a:bodyPr wrap="none" rtlCol="0">
              <a:spAutoFit/>
            </a:bodyPr>
            <a:lstStyle/>
            <a:p>
              <a:pPr algn="ctr"/>
              <a:r>
                <a:rPr lang="en-GB" sz="1200" dirty="0" smtClean="0">
                  <a:solidFill>
                    <a:srgbClr val="4D4D4D"/>
                  </a:solidFill>
                </a:rPr>
                <a:t>OS (months)</a:t>
              </a:r>
              <a:endParaRPr lang="en-GB" sz="1200" dirty="0">
                <a:solidFill>
                  <a:srgbClr val="4D4D4D"/>
                </a:solidFill>
              </a:endParaRPr>
            </a:p>
          </p:txBody>
        </p:sp>
        <p:sp>
          <p:nvSpPr>
            <p:cNvPr id="38" name="TextBox 37"/>
            <p:cNvSpPr txBox="1"/>
            <p:nvPr/>
          </p:nvSpPr>
          <p:spPr>
            <a:xfrm>
              <a:off x="504174" y="2241313"/>
              <a:ext cx="397866" cy="276999"/>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39" name="TextBox 38"/>
            <p:cNvSpPr txBox="1"/>
            <p:nvPr/>
          </p:nvSpPr>
          <p:spPr>
            <a:xfrm>
              <a:off x="504174" y="2663956"/>
              <a:ext cx="397866" cy="276999"/>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40" name="TextBox 39"/>
            <p:cNvSpPr txBox="1"/>
            <p:nvPr/>
          </p:nvSpPr>
          <p:spPr>
            <a:xfrm>
              <a:off x="504174" y="3094413"/>
              <a:ext cx="397866" cy="276999"/>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41" name="TextBox 40"/>
            <p:cNvSpPr txBox="1"/>
            <p:nvPr/>
          </p:nvSpPr>
          <p:spPr>
            <a:xfrm>
              <a:off x="504174" y="3531695"/>
              <a:ext cx="397866" cy="276999"/>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42" name="TextBox 41"/>
            <p:cNvSpPr txBox="1"/>
            <p:nvPr/>
          </p:nvSpPr>
          <p:spPr>
            <a:xfrm>
              <a:off x="504174" y="3962152"/>
              <a:ext cx="397866" cy="276999"/>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43" name="TextBox 42"/>
            <p:cNvSpPr txBox="1"/>
            <p:nvPr/>
          </p:nvSpPr>
          <p:spPr>
            <a:xfrm>
              <a:off x="632414" y="4385785"/>
              <a:ext cx="269626" cy="276999"/>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44" name="TextBox 43"/>
            <p:cNvSpPr txBox="1"/>
            <p:nvPr/>
          </p:nvSpPr>
          <p:spPr>
            <a:xfrm>
              <a:off x="786451" y="4653325"/>
              <a:ext cx="269626" cy="276999"/>
            </a:xfrm>
            <a:prstGeom prst="rect">
              <a:avLst/>
            </a:prstGeom>
            <a:noFill/>
          </p:spPr>
          <p:txBody>
            <a:bodyPr wrap="none" rtlCol="0" anchor="ctr" anchorCtr="0">
              <a:spAutoFit/>
            </a:bodyPr>
            <a:lstStyle/>
            <a:p>
              <a:pPr algn="ctr"/>
              <a:r>
                <a:rPr lang="en-GB" sz="1200" dirty="0" smtClean="0">
                  <a:solidFill>
                    <a:srgbClr val="4D4D4D"/>
                  </a:solidFill>
                </a:rPr>
                <a:t>0</a:t>
              </a:r>
              <a:endParaRPr lang="en-GB" sz="1200" dirty="0">
                <a:solidFill>
                  <a:srgbClr val="4D4D4D"/>
                </a:solidFill>
              </a:endParaRPr>
            </a:p>
          </p:txBody>
        </p:sp>
        <p:sp>
          <p:nvSpPr>
            <p:cNvPr id="45" name="TextBox 44"/>
            <p:cNvSpPr txBox="1"/>
            <p:nvPr/>
          </p:nvSpPr>
          <p:spPr>
            <a:xfrm>
              <a:off x="1146968" y="4653325"/>
              <a:ext cx="354584" cy="276999"/>
            </a:xfrm>
            <a:prstGeom prst="rect">
              <a:avLst/>
            </a:prstGeom>
            <a:noFill/>
          </p:spPr>
          <p:txBody>
            <a:bodyPr wrap="none" rtlCol="0" anchor="ctr" anchorCtr="0">
              <a:spAutoFit/>
            </a:bodyPr>
            <a:lstStyle/>
            <a:p>
              <a:pPr algn="ctr"/>
              <a:r>
                <a:rPr lang="en-GB" sz="1200" dirty="0" smtClean="0">
                  <a:solidFill>
                    <a:srgbClr val="4D4D4D"/>
                  </a:solidFill>
                </a:rPr>
                <a:t>10</a:t>
              </a:r>
              <a:endParaRPr lang="en-GB" sz="1200" dirty="0">
                <a:solidFill>
                  <a:srgbClr val="4D4D4D"/>
                </a:solidFill>
              </a:endParaRPr>
            </a:p>
          </p:txBody>
        </p:sp>
        <p:sp>
          <p:nvSpPr>
            <p:cNvPr id="46" name="TextBox 45"/>
            <p:cNvSpPr txBox="1"/>
            <p:nvPr/>
          </p:nvSpPr>
          <p:spPr>
            <a:xfrm>
              <a:off x="1570726" y="4653325"/>
              <a:ext cx="354584" cy="276999"/>
            </a:xfrm>
            <a:prstGeom prst="rect">
              <a:avLst/>
            </a:prstGeom>
            <a:noFill/>
          </p:spPr>
          <p:txBody>
            <a:bodyPr wrap="none" rtlCol="0" anchor="ctr" anchorCtr="0">
              <a:spAutoFit/>
            </a:bodyPr>
            <a:lstStyle/>
            <a:p>
              <a:pPr algn="ctr"/>
              <a:r>
                <a:rPr lang="en-GB" sz="1200" dirty="0" smtClean="0">
                  <a:solidFill>
                    <a:srgbClr val="4D4D4D"/>
                  </a:solidFill>
                </a:rPr>
                <a:t>20</a:t>
              </a:r>
              <a:endParaRPr lang="en-GB" sz="1200" dirty="0">
                <a:solidFill>
                  <a:srgbClr val="4D4D4D"/>
                </a:solidFill>
              </a:endParaRPr>
            </a:p>
          </p:txBody>
        </p:sp>
        <p:sp>
          <p:nvSpPr>
            <p:cNvPr id="47" name="TextBox 46"/>
            <p:cNvSpPr txBox="1"/>
            <p:nvPr/>
          </p:nvSpPr>
          <p:spPr>
            <a:xfrm>
              <a:off x="1991844" y="4653325"/>
              <a:ext cx="354584" cy="276999"/>
            </a:xfrm>
            <a:prstGeom prst="rect">
              <a:avLst/>
            </a:prstGeom>
            <a:noFill/>
          </p:spPr>
          <p:txBody>
            <a:bodyPr wrap="none" rtlCol="0" anchor="ctr" anchorCtr="0">
              <a:spAutoFit/>
            </a:bodyPr>
            <a:lstStyle/>
            <a:p>
              <a:pPr algn="ctr"/>
              <a:r>
                <a:rPr lang="en-GB" sz="1200" dirty="0" smtClean="0">
                  <a:solidFill>
                    <a:srgbClr val="4D4D4D"/>
                  </a:solidFill>
                </a:rPr>
                <a:t>30</a:t>
              </a:r>
              <a:endParaRPr lang="en-GB" sz="1200" dirty="0">
                <a:solidFill>
                  <a:srgbClr val="4D4D4D"/>
                </a:solidFill>
              </a:endParaRPr>
            </a:p>
          </p:txBody>
        </p:sp>
        <p:sp>
          <p:nvSpPr>
            <p:cNvPr id="48" name="TextBox 47"/>
            <p:cNvSpPr txBox="1"/>
            <p:nvPr/>
          </p:nvSpPr>
          <p:spPr>
            <a:xfrm>
              <a:off x="2405479" y="4653325"/>
              <a:ext cx="354584" cy="276999"/>
            </a:xfrm>
            <a:prstGeom prst="rect">
              <a:avLst/>
            </a:prstGeom>
            <a:noFill/>
          </p:spPr>
          <p:txBody>
            <a:bodyPr wrap="none" rtlCol="0" anchor="ctr" anchorCtr="0">
              <a:spAutoFit/>
            </a:bodyPr>
            <a:lstStyle/>
            <a:p>
              <a:pPr algn="ctr"/>
              <a:r>
                <a:rPr lang="en-GB" sz="1200" dirty="0" smtClean="0">
                  <a:solidFill>
                    <a:srgbClr val="4D4D4D"/>
                  </a:solidFill>
                </a:rPr>
                <a:t>40</a:t>
              </a:r>
              <a:endParaRPr lang="en-GB" sz="1200" dirty="0">
                <a:solidFill>
                  <a:srgbClr val="4D4D4D"/>
                </a:solidFill>
              </a:endParaRPr>
            </a:p>
          </p:txBody>
        </p:sp>
        <p:sp>
          <p:nvSpPr>
            <p:cNvPr id="49" name="TextBox 48"/>
            <p:cNvSpPr txBox="1"/>
            <p:nvPr/>
          </p:nvSpPr>
          <p:spPr>
            <a:xfrm>
              <a:off x="2819383" y="4653325"/>
              <a:ext cx="354584" cy="276999"/>
            </a:xfrm>
            <a:prstGeom prst="rect">
              <a:avLst/>
            </a:prstGeom>
            <a:noFill/>
          </p:spPr>
          <p:txBody>
            <a:bodyPr wrap="none" rtlCol="0" anchor="ctr" anchorCtr="0">
              <a:spAutoFit/>
            </a:bodyPr>
            <a:lstStyle/>
            <a:p>
              <a:pPr algn="ctr"/>
              <a:r>
                <a:rPr lang="en-GB" sz="1200" dirty="0" smtClean="0">
                  <a:solidFill>
                    <a:srgbClr val="4D4D4D"/>
                  </a:solidFill>
                </a:rPr>
                <a:t>50</a:t>
              </a:r>
              <a:endParaRPr lang="en-GB" sz="1200" dirty="0">
                <a:solidFill>
                  <a:srgbClr val="4D4D4D"/>
                </a:solidFill>
              </a:endParaRPr>
            </a:p>
          </p:txBody>
        </p:sp>
        <p:sp>
          <p:nvSpPr>
            <p:cNvPr id="50" name="TextBox 49"/>
            <p:cNvSpPr txBox="1"/>
            <p:nvPr/>
          </p:nvSpPr>
          <p:spPr>
            <a:xfrm>
              <a:off x="3238665" y="4653325"/>
              <a:ext cx="354584" cy="276999"/>
            </a:xfrm>
            <a:prstGeom prst="rect">
              <a:avLst/>
            </a:prstGeom>
            <a:noFill/>
          </p:spPr>
          <p:txBody>
            <a:bodyPr wrap="none" rtlCol="0" anchor="ctr" anchorCtr="0">
              <a:spAutoFit/>
            </a:bodyPr>
            <a:lstStyle/>
            <a:p>
              <a:pPr algn="ctr"/>
              <a:r>
                <a:rPr lang="en-GB" sz="1200" dirty="0" smtClean="0">
                  <a:solidFill>
                    <a:srgbClr val="4D4D4D"/>
                  </a:solidFill>
                </a:rPr>
                <a:t>60</a:t>
              </a:r>
              <a:endParaRPr lang="en-GB" sz="1200" dirty="0">
                <a:solidFill>
                  <a:srgbClr val="4D4D4D"/>
                </a:solidFill>
              </a:endParaRPr>
            </a:p>
          </p:txBody>
        </p:sp>
        <p:sp>
          <p:nvSpPr>
            <p:cNvPr id="51" name="TextBox 50"/>
            <p:cNvSpPr txBox="1"/>
            <p:nvPr/>
          </p:nvSpPr>
          <p:spPr>
            <a:xfrm>
              <a:off x="3668579" y="4653325"/>
              <a:ext cx="354584" cy="276999"/>
            </a:xfrm>
            <a:prstGeom prst="rect">
              <a:avLst/>
            </a:prstGeom>
            <a:noFill/>
          </p:spPr>
          <p:txBody>
            <a:bodyPr wrap="none" rtlCol="0" anchor="ctr" anchorCtr="0">
              <a:spAutoFit/>
            </a:bodyPr>
            <a:lstStyle/>
            <a:p>
              <a:pPr algn="ctr"/>
              <a:r>
                <a:rPr lang="en-GB" sz="1200" dirty="0" smtClean="0">
                  <a:solidFill>
                    <a:srgbClr val="4D4D4D"/>
                  </a:solidFill>
                </a:rPr>
                <a:t>70</a:t>
              </a:r>
              <a:endParaRPr lang="en-GB" sz="1200" dirty="0">
                <a:solidFill>
                  <a:srgbClr val="4D4D4D"/>
                </a:solidFill>
              </a:endParaRPr>
            </a:p>
          </p:txBody>
        </p:sp>
        <p:sp>
          <p:nvSpPr>
            <p:cNvPr id="52" name="TextBox 51"/>
            <p:cNvSpPr txBox="1"/>
            <p:nvPr/>
          </p:nvSpPr>
          <p:spPr>
            <a:xfrm>
              <a:off x="2253825" y="2311762"/>
              <a:ext cx="2235484" cy="646331"/>
            </a:xfrm>
            <a:prstGeom prst="rect">
              <a:avLst/>
            </a:prstGeom>
            <a:noFill/>
          </p:spPr>
          <p:txBody>
            <a:bodyPr wrap="none" rtlCol="0">
              <a:spAutoFit/>
            </a:bodyPr>
            <a:lstStyle/>
            <a:p>
              <a:r>
                <a:rPr lang="en-GB" sz="1200" b="1" dirty="0" err="1" smtClean="0">
                  <a:solidFill>
                    <a:srgbClr val="4D4D4D"/>
                  </a:solidFill>
                </a:rPr>
                <a:t>mOS</a:t>
              </a:r>
              <a:endParaRPr lang="en-GB" sz="1200" b="1" dirty="0" smtClean="0">
                <a:solidFill>
                  <a:srgbClr val="4D4D4D"/>
                </a:solidFill>
              </a:endParaRPr>
            </a:p>
            <a:p>
              <a:r>
                <a:rPr lang="en-GB" sz="1200" dirty="0" smtClean="0">
                  <a:solidFill>
                    <a:srgbClr val="4D4D4D"/>
                  </a:solidFill>
                </a:rPr>
                <a:t>BEV: 27.4 months (23.7, 32.4)</a:t>
              </a:r>
            </a:p>
            <a:p>
              <a:r>
                <a:rPr lang="en-GB" sz="1200" dirty="0" smtClean="0">
                  <a:solidFill>
                    <a:srgbClr val="4D4D4D"/>
                  </a:solidFill>
                </a:rPr>
                <a:t>CET: 39.4 months (31.0, 52.0)</a:t>
              </a:r>
              <a:endParaRPr lang="en-GB" sz="1200" dirty="0">
                <a:solidFill>
                  <a:srgbClr val="4D4D4D"/>
                </a:solidFill>
              </a:endParaRPr>
            </a:p>
          </p:txBody>
        </p:sp>
        <p:cxnSp>
          <p:nvCxnSpPr>
            <p:cNvPr id="53" name="Straight Connector 52"/>
            <p:cNvCxnSpPr/>
            <p:nvPr/>
          </p:nvCxnSpPr>
          <p:spPr>
            <a:xfrm>
              <a:off x="2077920" y="2643243"/>
              <a:ext cx="22594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7920" y="2835097"/>
              <a:ext cx="22594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7227" y="5486400"/>
              <a:ext cx="3199131" cy="0"/>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56" name="Line 20"/>
            <p:cNvSpPr>
              <a:spLocks noChangeShapeType="1"/>
            </p:cNvSpPr>
            <p:nvPr/>
          </p:nvSpPr>
          <p:spPr bwMode="auto">
            <a:xfrm>
              <a:off x="76565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7" name="Line 20"/>
            <p:cNvSpPr>
              <a:spLocks noChangeShapeType="1"/>
            </p:cNvSpPr>
            <p:nvPr/>
          </p:nvSpPr>
          <p:spPr bwMode="auto">
            <a:xfrm>
              <a:off x="1402605"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8" name="Line 20"/>
            <p:cNvSpPr>
              <a:spLocks noChangeShapeType="1"/>
            </p:cNvSpPr>
            <p:nvPr/>
          </p:nvSpPr>
          <p:spPr bwMode="auto">
            <a:xfrm>
              <a:off x="203956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20"/>
            <p:cNvSpPr>
              <a:spLocks noChangeShapeType="1"/>
            </p:cNvSpPr>
            <p:nvPr/>
          </p:nvSpPr>
          <p:spPr bwMode="auto">
            <a:xfrm>
              <a:off x="2676515" y="5082640"/>
              <a:ext cx="0" cy="5021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20"/>
            <p:cNvSpPr>
              <a:spLocks noChangeShapeType="1"/>
            </p:cNvSpPr>
            <p:nvPr/>
          </p:nvSpPr>
          <p:spPr bwMode="auto">
            <a:xfrm>
              <a:off x="331347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20"/>
            <p:cNvSpPr>
              <a:spLocks noChangeShapeType="1"/>
            </p:cNvSpPr>
            <p:nvPr/>
          </p:nvSpPr>
          <p:spPr bwMode="auto">
            <a:xfrm>
              <a:off x="3968239"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TextBox 61"/>
            <p:cNvSpPr txBox="1"/>
            <p:nvPr/>
          </p:nvSpPr>
          <p:spPr>
            <a:xfrm>
              <a:off x="558810" y="5560309"/>
              <a:ext cx="431528" cy="246221"/>
            </a:xfrm>
            <a:prstGeom prst="rect">
              <a:avLst/>
            </a:prstGeom>
            <a:noFill/>
          </p:spPr>
          <p:txBody>
            <a:bodyPr wrap="none" rtlCol="0" anchor="ctr" anchorCtr="0">
              <a:spAutoFit/>
            </a:bodyPr>
            <a:lstStyle/>
            <a:p>
              <a:pPr algn="ctr"/>
              <a:r>
                <a:rPr lang="en-GB" sz="1000" dirty="0" smtClean="0">
                  <a:solidFill>
                    <a:srgbClr val="4D4D4D"/>
                  </a:solidFill>
                </a:rPr>
                <a:t>0.35</a:t>
              </a:r>
              <a:endParaRPr lang="en-GB" sz="1000" dirty="0">
                <a:solidFill>
                  <a:srgbClr val="4D4D4D"/>
                </a:solidFill>
              </a:endParaRPr>
            </a:p>
          </p:txBody>
        </p:sp>
        <p:sp>
          <p:nvSpPr>
            <p:cNvPr id="63" name="TextBox 62"/>
            <p:cNvSpPr txBox="1"/>
            <p:nvPr/>
          </p:nvSpPr>
          <p:spPr>
            <a:xfrm>
              <a:off x="141071" y="5719047"/>
              <a:ext cx="1263487" cy="246221"/>
            </a:xfrm>
            <a:prstGeom prst="rect">
              <a:avLst/>
            </a:prstGeom>
            <a:noFill/>
          </p:spPr>
          <p:txBody>
            <a:bodyPr wrap="none" rtlCol="0" anchor="ctr" anchorCtr="0">
              <a:spAutoFit/>
            </a:bodyPr>
            <a:lstStyle/>
            <a:p>
              <a:pPr algn="ctr"/>
              <a:r>
                <a:rPr lang="en-GB" sz="1000" dirty="0" smtClean="0">
                  <a:solidFill>
                    <a:srgbClr val="4D4D4D"/>
                  </a:solidFill>
                </a:rPr>
                <a:t>Favours cetuximab</a:t>
              </a:r>
              <a:endParaRPr lang="en-GB" sz="1000" dirty="0">
                <a:solidFill>
                  <a:srgbClr val="4D4D4D"/>
                </a:solidFill>
              </a:endParaRPr>
            </a:p>
          </p:txBody>
        </p:sp>
        <p:sp>
          <p:nvSpPr>
            <p:cNvPr id="64" name="TextBox 63"/>
            <p:cNvSpPr txBox="1"/>
            <p:nvPr/>
          </p:nvSpPr>
          <p:spPr>
            <a:xfrm>
              <a:off x="3086664" y="5719047"/>
              <a:ext cx="1433406" cy="246221"/>
            </a:xfrm>
            <a:prstGeom prst="rect">
              <a:avLst/>
            </a:prstGeom>
            <a:noFill/>
          </p:spPr>
          <p:txBody>
            <a:bodyPr wrap="none" rtlCol="0" anchor="ctr" anchorCtr="0">
              <a:spAutoFit/>
            </a:bodyPr>
            <a:lstStyle/>
            <a:p>
              <a:pPr algn="ctr"/>
              <a:r>
                <a:rPr lang="en-GB" sz="1000" dirty="0" smtClean="0">
                  <a:solidFill>
                    <a:srgbClr val="4D4D4D"/>
                  </a:solidFill>
                </a:rPr>
                <a:t>Favours bevacizumab</a:t>
              </a:r>
              <a:endParaRPr lang="en-GB" sz="1000" dirty="0">
                <a:solidFill>
                  <a:srgbClr val="4D4D4D"/>
                </a:solidFill>
              </a:endParaRPr>
            </a:p>
          </p:txBody>
        </p:sp>
        <p:sp>
          <p:nvSpPr>
            <p:cNvPr id="65" name="TextBox 64"/>
            <p:cNvSpPr txBox="1"/>
            <p:nvPr/>
          </p:nvSpPr>
          <p:spPr>
            <a:xfrm>
              <a:off x="1186840" y="5560309"/>
              <a:ext cx="431529" cy="246221"/>
            </a:xfrm>
            <a:prstGeom prst="rect">
              <a:avLst/>
            </a:prstGeom>
            <a:noFill/>
          </p:spPr>
          <p:txBody>
            <a:bodyPr wrap="none" rtlCol="0" anchor="ctr" anchorCtr="0">
              <a:spAutoFit/>
            </a:bodyPr>
            <a:lstStyle/>
            <a:p>
              <a:pPr algn="ctr"/>
              <a:r>
                <a:rPr lang="en-GB" sz="1000" dirty="0" smtClean="0">
                  <a:solidFill>
                    <a:srgbClr val="4D4D4D"/>
                  </a:solidFill>
                </a:rPr>
                <a:t>0.50</a:t>
              </a:r>
              <a:endParaRPr lang="en-GB" sz="1000" dirty="0">
                <a:solidFill>
                  <a:srgbClr val="4D4D4D"/>
                </a:solidFill>
              </a:endParaRPr>
            </a:p>
          </p:txBody>
        </p:sp>
        <p:sp>
          <p:nvSpPr>
            <p:cNvPr id="66" name="TextBox 65"/>
            <p:cNvSpPr txBox="1"/>
            <p:nvPr/>
          </p:nvSpPr>
          <p:spPr>
            <a:xfrm>
              <a:off x="1814870" y="5560309"/>
              <a:ext cx="431529" cy="246221"/>
            </a:xfrm>
            <a:prstGeom prst="rect">
              <a:avLst/>
            </a:prstGeom>
            <a:noFill/>
          </p:spPr>
          <p:txBody>
            <a:bodyPr wrap="none" rtlCol="0" anchor="ctr" anchorCtr="0">
              <a:spAutoFit/>
            </a:bodyPr>
            <a:lstStyle/>
            <a:p>
              <a:pPr algn="ctr"/>
              <a:r>
                <a:rPr lang="en-GB" sz="1000" dirty="0" smtClean="0">
                  <a:solidFill>
                    <a:srgbClr val="4D4D4D"/>
                  </a:solidFill>
                </a:rPr>
                <a:t>0.71</a:t>
              </a:r>
              <a:endParaRPr lang="en-GB" sz="1000" dirty="0">
                <a:solidFill>
                  <a:srgbClr val="4D4D4D"/>
                </a:solidFill>
              </a:endParaRPr>
            </a:p>
          </p:txBody>
        </p:sp>
        <p:sp>
          <p:nvSpPr>
            <p:cNvPr id="67" name="TextBox 66"/>
            <p:cNvSpPr txBox="1"/>
            <p:nvPr/>
          </p:nvSpPr>
          <p:spPr>
            <a:xfrm>
              <a:off x="2501918" y="5560309"/>
              <a:ext cx="360996" cy="246221"/>
            </a:xfrm>
            <a:prstGeom prst="rect">
              <a:avLst/>
            </a:prstGeom>
            <a:noFill/>
          </p:spPr>
          <p:txBody>
            <a:bodyPr wrap="none" rtlCol="0" anchor="ctr" anchorCtr="0">
              <a:spAutoFit/>
            </a:bodyPr>
            <a:lstStyle/>
            <a:p>
              <a:pPr algn="ctr"/>
              <a:r>
                <a:rPr lang="en-GB" sz="1000" dirty="0" smtClean="0">
                  <a:solidFill>
                    <a:srgbClr val="4D4D4D"/>
                  </a:solidFill>
                </a:rPr>
                <a:t>1.0</a:t>
              </a:r>
              <a:endParaRPr lang="en-GB" sz="1000" dirty="0">
                <a:solidFill>
                  <a:srgbClr val="4D4D4D"/>
                </a:solidFill>
              </a:endParaRPr>
            </a:p>
          </p:txBody>
        </p:sp>
        <p:sp>
          <p:nvSpPr>
            <p:cNvPr id="68" name="TextBox 67"/>
            <p:cNvSpPr txBox="1"/>
            <p:nvPr/>
          </p:nvSpPr>
          <p:spPr>
            <a:xfrm>
              <a:off x="3106085" y="5560309"/>
              <a:ext cx="431529" cy="246221"/>
            </a:xfrm>
            <a:prstGeom prst="rect">
              <a:avLst/>
            </a:prstGeom>
            <a:noFill/>
          </p:spPr>
          <p:txBody>
            <a:bodyPr wrap="none" rtlCol="0" anchor="ctr" anchorCtr="0">
              <a:spAutoFit/>
            </a:bodyPr>
            <a:lstStyle/>
            <a:p>
              <a:pPr algn="ctr"/>
              <a:r>
                <a:rPr lang="en-GB" sz="1000" dirty="0" smtClean="0">
                  <a:solidFill>
                    <a:srgbClr val="4D4D4D"/>
                  </a:solidFill>
                </a:rPr>
                <a:t>1.41</a:t>
              </a:r>
              <a:endParaRPr lang="en-GB" sz="1000" dirty="0">
                <a:solidFill>
                  <a:srgbClr val="4D4D4D"/>
                </a:solidFill>
              </a:endParaRPr>
            </a:p>
          </p:txBody>
        </p:sp>
        <p:sp>
          <p:nvSpPr>
            <p:cNvPr id="69" name="TextBox 68"/>
            <p:cNvSpPr txBox="1"/>
            <p:nvPr/>
          </p:nvSpPr>
          <p:spPr>
            <a:xfrm>
              <a:off x="3787084" y="5560309"/>
              <a:ext cx="360997" cy="246221"/>
            </a:xfrm>
            <a:prstGeom prst="rect">
              <a:avLst/>
            </a:prstGeom>
            <a:noFill/>
          </p:spPr>
          <p:txBody>
            <a:bodyPr wrap="none" rtlCol="0" anchor="ctr" anchorCtr="0">
              <a:spAutoFit/>
            </a:bodyPr>
            <a:lstStyle/>
            <a:p>
              <a:pPr algn="ctr"/>
              <a:r>
                <a:rPr lang="en-GB" sz="1000" dirty="0" smtClean="0">
                  <a:solidFill>
                    <a:srgbClr val="4D4D4D"/>
                  </a:solidFill>
                </a:rPr>
                <a:t>2.0</a:t>
              </a:r>
              <a:endParaRPr lang="en-GB" sz="1000" dirty="0">
                <a:solidFill>
                  <a:srgbClr val="4D4D4D"/>
                </a:solidFill>
              </a:endParaRPr>
            </a:p>
          </p:txBody>
        </p:sp>
        <p:cxnSp>
          <p:nvCxnSpPr>
            <p:cNvPr id="70" name="Straight Connector 69"/>
            <p:cNvCxnSpPr/>
            <p:nvPr/>
          </p:nvCxnSpPr>
          <p:spPr>
            <a:xfrm>
              <a:off x="990338" y="5195214"/>
              <a:ext cx="151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a:spLocks noChangeAspect="1"/>
            </p:cNvSpPr>
            <p:nvPr/>
          </p:nvSpPr>
          <p:spPr>
            <a:xfrm>
              <a:off x="1692128" y="5141214"/>
              <a:ext cx="108000" cy="10800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72" name="Group 71"/>
          <p:cNvGrpSpPr/>
          <p:nvPr/>
        </p:nvGrpSpPr>
        <p:grpSpPr>
          <a:xfrm>
            <a:off x="4532302" y="2156249"/>
            <a:ext cx="4423386" cy="3723955"/>
            <a:chOff x="141071" y="2241313"/>
            <a:chExt cx="4423386" cy="3723955"/>
          </a:xfrm>
        </p:grpSpPr>
        <p:sp>
          <p:nvSpPr>
            <p:cNvPr id="73" name="Freeform 72"/>
            <p:cNvSpPr>
              <a:spLocks/>
            </p:cNvSpPr>
            <p:nvPr/>
          </p:nvSpPr>
          <p:spPr bwMode="auto">
            <a:xfrm>
              <a:off x="917518" y="2372521"/>
              <a:ext cx="2943368" cy="22211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6"/>
            <p:cNvSpPr>
              <a:spLocks noChangeShapeType="1"/>
            </p:cNvSpPr>
            <p:nvPr/>
          </p:nvSpPr>
          <p:spPr bwMode="auto">
            <a:xfrm>
              <a:off x="848889" y="2372520"/>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7"/>
            <p:cNvSpPr>
              <a:spLocks noChangeShapeType="1"/>
            </p:cNvSpPr>
            <p:nvPr/>
          </p:nvSpPr>
          <p:spPr bwMode="auto">
            <a:xfrm>
              <a:off x="848889" y="2803175"/>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8"/>
            <p:cNvSpPr>
              <a:spLocks noChangeShapeType="1"/>
            </p:cNvSpPr>
            <p:nvPr/>
          </p:nvSpPr>
          <p:spPr bwMode="auto">
            <a:xfrm>
              <a:off x="848889" y="3233830"/>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9"/>
            <p:cNvSpPr>
              <a:spLocks noChangeShapeType="1"/>
            </p:cNvSpPr>
            <p:nvPr/>
          </p:nvSpPr>
          <p:spPr bwMode="auto">
            <a:xfrm>
              <a:off x="848889" y="3671309"/>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10"/>
            <p:cNvSpPr>
              <a:spLocks noChangeShapeType="1"/>
            </p:cNvSpPr>
            <p:nvPr/>
          </p:nvSpPr>
          <p:spPr bwMode="auto">
            <a:xfrm>
              <a:off x="848889" y="4101964"/>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11"/>
            <p:cNvSpPr>
              <a:spLocks noChangeShapeType="1"/>
            </p:cNvSpPr>
            <p:nvPr/>
          </p:nvSpPr>
          <p:spPr bwMode="auto">
            <a:xfrm>
              <a:off x="848889" y="4525795"/>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13"/>
            <p:cNvSpPr>
              <a:spLocks noChangeShapeType="1"/>
            </p:cNvSpPr>
            <p:nvPr/>
          </p:nvSpPr>
          <p:spPr bwMode="auto">
            <a:xfrm>
              <a:off x="2585651"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14"/>
            <p:cNvSpPr>
              <a:spLocks noChangeShapeType="1"/>
            </p:cNvSpPr>
            <p:nvPr/>
          </p:nvSpPr>
          <p:spPr bwMode="auto">
            <a:xfrm>
              <a:off x="3417053"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15"/>
            <p:cNvSpPr>
              <a:spLocks noChangeShapeType="1"/>
            </p:cNvSpPr>
            <p:nvPr/>
          </p:nvSpPr>
          <p:spPr bwMode="auto">
            <a:xfrm>
              <a:off x="2993785"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17"/>
            <p:cNvSpPr>
              <a:spLocks noChangeShapeType="1"/>
            </p:cNvSpPr>
            <p:nvPr/>
          </p:nvSpPr>
          <p:spPr bwMode="auto">
            <a:xfrm>
              <a:off x="3843525"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18"/>
            <p:cNvSpPr>
              <a:spLocks noChangeShapeType="1"/>
            </p:cNvSpPr>
            <p:nvPr/>
          </p:nvSpPr>
          <p:spPr bwMode="auto">
            <a:xfrm>
              <a:off x="2162382"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19"/>
            <p:cNvSpPr>
              <a:spLocks noChangeShapeType="1"/>
            </p:cNvSpPr>
            <p:nvPr/>
          </p:nvSpPr>
          <p:spPr bwMode="auto">
            <a:xfrm>
              <a:off x="1746599"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20"/>
            <p:cNvSpPr>
              <a:spLocks noChangeShapeType="1"/>
            </p:cNvSpPr>
            <p:nvPr/>
          </p:nvSpPr>
          <p:spPr bwMode="auto">
            <a:xfrm>
              <a:off x="1324501"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21"/>
            <p:cNvSpPr>
              <a:spLocks noChangeShapeType="1"/>
            </p:cNvSpPr>
            <p:nvPr/>
          </p:nvSpPr>
          <p:spPr bwMode="auto">
            <a:xfrm>
              <a:off x="917518"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TextBox 87"/>
            <p:cNvSpPr txBox="1"/>
            <p:nvPr/>
          </p:nvSpPr>
          <p:spPr>
            <a:xfrm rot="16200000">
              <a:off x="-153038" y="3329225"/>
              <a:ext cx="1148070" cy="276999"/>
            </a:xfrm>
            <a:prstGeom prst="rect">
              <a:avLst/>
            </a:prstGeom>
            <a:noFill/>
          </p:spPr>
          <p:txBody>
            <a:bodyPr wrap="none" rtlCol="0">
              <a:spAutoFit/>
            </a:bodyPr>
            <a:lstStyle/>
            <a:p>
              <a:pPr algn="ctr"/>
              <a:r>
                <a:rPr lang="en-GB" sz="1200" dirty="0" smtClean="0">
                  <a:solidFill>
                    <a:srgbClr val="4D4D4D"/>
                  </a:solidFill>
                </a:rPr>
                <a:t>OS probability</a:t>
              </a:r>
              <a:endParaRPr lang="en-GB" sz="1200" dirty="0">
                <a:solidFill>
                  <a:srgbClr val="4D4D4D"/>
                </a:solidFill>
              </a:endParaRPr>
            </a:p>
          </p:txBody>
        </p:sp>
        <p:sp>
          <p:nvSpPr>
            <p:cNvPr id="89" name="TextBox 88"/>
            <p:cNvSpPr txBox="1"/>
            <p:nvPr/>
          </p:nvSpPr>
          <p:spPr>
            <a:xfrm>
              <a:off x="1864944" y="4834524"/>
              <a:ext cx="1056701" cy="276999"/>
            </a:xfrm>
            <a:prstGeom prst="rect">
              <a:avLst/>
            </a:prstGeom>
            <a:noFill/>
          </p:spPr>
          <p:txBody>
            <a:bodyPr wrap="none" rtlCol="0">
              <a:spAutoFit/>
            </a:bodyPr>
            <a:lstStyle/>
            <a:p>
              <a:pPr algn="ctr"/>
              <a:r>
                <a:rPr lang="en-GB" sz="1200" dirty="0" smtClean="0">
                  <a:solidFill>
                    <a:srgbClr val="4D4D4D"/>
                  </a:solidFill>
                </a:rPr>
                <a:t>OS (months)</a:t>
              </a:r>
              <a:endParaRPr lang="en-GB" sz="1200" dirty="0">
                <a:solidFill>
                  <a:srgbClr val="4D4D4D"/>
                </a:solidFill>
              </a:endParaRPr>
            </a:p>
          </p:txBody>
        </p:sp>
        <p:sp>
          <p:nvSpPr>
            <p:cNvPr id="90" name="TextBox 89"/>
            <p:cNvSpPr txBox="1"/>
            <p:nvPr/>
          </p:nvSpPr>
          <p:spPr>
            <a:xfrm>
              <a:off x="504174" y="2241313"/>
              <a:ext cx="397866" cy="276999"/>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91" name="TextBox 90"/>
            <p:cNvSpPr txBox="1"/>
            <p:nvPr/>
          </p:nvSpPr>
          <p:spPr>
            <a:xfrm>
              <a:off x="504174" y="2663956"/>
              <a:ext cx="397866" cy="276999"/>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92" name="TextBox 91"/>
            <p:cNvSpPr txBox="1"/>
            <p:nvPr/>
          </p:nvSpPr>
          <p:spPr>
            <a:xfrm>
              <a:off x="504174" y="3094413"/>
              <a:ext cx="397866" cy="276999"/>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93" name="TextBox 92"/>
            <p:cNvSpPr txBox="1"/>
            <p:nvPr/>
          </p:nvSpPr>
          <p:spPr>
            <a:xfrm>
              <a:off x="504174" y="3531695"/>
              <a:ext cx="397866" cy="276999"/>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94" name="TextBox 93"/>
            <p:cNvSpPr txBox="1"/>
            <p:nvPr/>
          </p:nvSpPr>
          <p:spPr>
            <a:xfrm>
              <a:off x="504174" y="3962152"/>
              <a:ext cx="397866" cy="276999"/>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95" name="TextBox 94"/>
            <p:cNvSpPr txBox="1"/>
            <p:nvPr/>
          </p:nvSpPr>
          <p:spPr>
            <a:xfrm>
              <a:off x="632414" y="4385785"/>
              <a:ext cx="269626" cy="276999"/>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96" name="TextBox 95"/>
            <p:cNvSpPr txBox="1"/>
            <p:nvPr/>
          </p:nvSpPr>
          <p:spPr>
            <a:xfrm>
              <a:off x="786451" y="4653325"/>
              <a:ext cx="269626" cy="276999"/>
            </a:xfrm>
            <a:prstGeom prst="rect">
              <a:avLst/>
            </a:prstGeom>
            <a:noFill/>
          </p:spPr>
          <p:txBody>
            <a:bodyPr wrap="none" rtlCol="0" anchor="ctr" anchorCtr="0">
              <a:spAutoFit/>
            </a:bodyPr>
            <a:lstStyle/>
            <a:p>
              <a:pPr algn="ctr"/>
              <a:r>
                <a:rPr lang="en-GB" sz="1200" dirty="0" smtClean="0">
                  <a:solidFill>
                    <a:srgbClr val="4D4D4D"/>
                  </a:solidFill>
                </a:rPr>
                <a:t>0</a:t>
              </a:r>
              <a:endParaRPr lang="en-GB" sz="1200" dirty="0">
                <a:solidFill>
                  <a:srgbClr val="4D4D4D"/>
                </a:solidFill>
              </a:endParaRPr>
            </a:p>
          </p:txBody>
        </p:sp>
        <p:sp>
          <p:nvSpPr>
            <p:cNvPr id="97" name="TextBox 96"/>
            <p:cNvSpPr txBox="1"/>
            <p:nvPr/>
          </p:nvSpPr>
          <p:spPr>
            <a:xfrm>
              <a:off x="1146968" y="4653325"/>
              <a:ext cx="354584" cy="276999"/>
            </a:xfrm>
            <a:prstGeom prst="rect">
              <a:avLst/>
            </a:prstGeom>
            <a:noFill/>
          </p:spPr>
          <p:txBody>
            <a:bodyPr wrap="none" rtlCol="0" anchor="ctr" anchorCtr="0">
              <a:spAutoFit/>
            </a:bodyPr>
            <a:lstStyle/>
            <a:p>
              <a:pPr algn="ctr"/>
              <a:r>
                <a:rPr lang="en-GB" sz="1200" dirty="0" smtClean="0">
                  <a:solidFill>
                    <a:srgbClr val="4D4D4D"/>
                  </a:solidFill>
                </a:rPr>
                <a:t>10</a:t>
              </a:r>
              <a:endParaRPr lang="en-GB" sz="1200" dirty="0">
                <a:solidFill>
                  <a:srgbClr val="4D4D4D"/>
                </a:solidFill>
              </a:endParaRPr>
            </a:p>
          </p:txBody>
        </p:sp>
        <p:sp>
          <p:nvSpPr>
            <p:cNvPr id="98" name="TextBox 97"/>
            <p:cNvSpPr txBox="1"/>
            <p:nvPr/>
          </p:nvSpPr>
          <p:spPr>
            <a:xfrm>
              <a:off x="1570726" y="4653325"/>
              <a:ext cx="354584" cy="276999"/>
            </a:xfrm>
            <a:prstGeom prst="rect">
              <a:avLst/>
            </a:prstGeom>
            <a:noFill/>
          </p:spPr>
          <p:txBody>
            <a:bodyPr wrap="none" rtlCol="0" anchor="ctr" anchorCtr="0">
              <a:spAutoFit/>
            </a:bodyPr>
            <a:lstStyle/>
            <a:p>
              <a:pPr algn="ctr"/>
              <a:r>
                <a:rPr lang="en-GB" sz="1200" dirty="0" smtClean="0">
                  <a:solidFill>
                    <a:srgbClr val="4D4D4D"/>
                  </a:solidFill>
                </a:rPr>
                <a:t>20</a:t>
              </a:r>
              <a:endParaRPr lang="en-GB" sz="1200" dirty="0">
                <a:solidFill>
                  <a:srgbClr val="4D4D4D"/>
                </a:solidFill>
              </a:endParaRPr>
            </a:p>
          </p:txBody>
        </p:sp>
        <p:sp>
          <p:nvSpPr>
            <p:cNvPr id="99" name="TextBox 98"/>
            <p:cNvSpPr txBox="1"/>
            <p:nvPr/>
          </p:nvSpPr>
          <p:spPr>
            <a:xfrm>
              <a:off x="1991844" y="4653325"/>
              <a:ext cx="354584" cy="276999"/>
            </a:xfrm>
            <a:prstGeom prst="rect">
              <a:avLst/>
            </a:prstGeom>
            <a:noFill/>
          </p:spPr>
          <p:txBody>
            <a:bodyPr wrap="none" rtlCol="0" anchor="ctr" anchorCtr="0">
              <a:spAutoFit/>
            </a:bodyPr>
            <a:lstStyle/>
            <a:p>
              <a:pPr algn="ctr"/>
              <a:r>
                <a:rPr lang="en-GB" sz="1200" dirty="0" smtClean="0">
                  <a:solidFill>
                    <a:srgbClr val="4D4D4D"/>
                  </a:solidFill>
                </a:rPr>
                <a:t>30</a:t>
              </a:r>
              <a:endParaRPr lang="en-GB" sz="1200" dirty="0">
                <a:solidFill>
                  <a:srgbClr val="4D4D4D"/>
                </a:solidFill>
              </a:endParaRPr>
            </a:p>
          </p:txBody>
        </p:sp>
        <p:sp>
          <p:nvSpPr>
            <p:cNvPr id="100" name="TextBox 99"/>
            <p:cNvSpPr txBox="1"/>
            <p:nvPr/>
          </p:nvSpPr>
          <p:spPr>
            <a:xfrm>
              <a:off x="2405479" y="4653325"/>
              <a:ext cx="354584" cy="276999"/>
            </a:xfrm>
            <a:prstGeom prst="rect">
              <a:avLst/>
            </a:prstGeom>
            <a:noFill/>
          </p:spPr>
          <p:txBody>
            <a:bodyPr wrap="none" rtlCol="0" anchor="ctr" anchorCtr="0">
              <a:spAutoFit/>
            </a:bodyPr>
            <a:lstStyle/>
            <a:p>
              <a:pPr algn="ctr"/>
              <a:r>
                <a:rPr lang="en-GB" sz="1200" dirty="0" smtClean="0">
                  <a:solidFill>
                    <a:srgbClr val="4D4D4D"/>
                  </a:solidFill>
                </a:rPr>
                <a:t>40</a:t>
              </a:r>
              <a:endParaRPr lang="en-GB" sz="1200" dirty="0">
                <a:solidFill>
                  <a:srgbClr val="4D4D4D"/>
                </a:solidFill>
              </a:endParaRPr>
            </a:p>
          </p:txBody>
        </p:sp>
        <p:sp>
          <p:nvSpPr>
            <p:cNvPr id="101" name="TextBox 100"/>
            <p:cNvSpPr txBox="1"/>
            <p:nvPr/>
          </p:nvSpPr>
          <p:spPr>
            <a:xfrm>
              <a:off x="2819383" y="4653325"/>
              <a:ext cx="354584" cy="276999"/>
            </a:xfrm>
            <a:prstGeom prst="rect">
              <a:avLst/>
            </a:prstGeom>
            <a:noFill/>
          </p:spPr>
          <p:txBody>
            <a:bodyPr wrap="none" rtlCol="0" anchor="ctr" anchorCtr="0">
              <a:spAutoFit/>
            </a:bodyPr>
            <a:lstStyle/>
            <a:p>
              <a:pPr algn="ctr"/>
              <a:r>
                <a:rPr lang="en-GB" sz="1200" dirty="0" smtClean="0">
                  <a:solidFill>
                    <a:srgbClr val="4D4D4D"/>
                  </a:solidFill>
                </a:rPr>
                <a:t>50</a:t>
              </a:r>
              <a:endParaRPr lang="en-GB" sz="1200" dirty="0">
                <a:solidFill>
                  <a:srgbClr val="4D4D4D"/>
                </a:solidFill>
              </a:endParaRPr>
            </a:p>
          </p:txBody>
        </p:sp>
        <p:sp>
          <p:nvSpPr>
            <p:cNvPr id="102" name="TextBox 101"/>
            <p:cNvSpPr txBox="1"/>
            <p:nvPr/>
          </p:nvSpPr>
          <p:spPr>
            <a:xfrm>
              <a:off x="3238665" y="4653325"/>
              <a:ext cx="354584" cy="276999"/>
            </a:xfrm>
            <a:prstGeom prst="rect">
              <a:avLst/>
            </a:prstGeom>
            <a:noFill/>
          </p:spPr>
          <p:txBody>
            <a:bodyPr wrap="none" rtlCol="0" anchor="ctr" anchorCtr="0">
              <a:spAutoFit/>
            </a:bodyPr>
            <a:lstStyle/>
            <a:p>
              <a:pPr algn="ctr"/>
              <a:r>
                <a:rPr lang="en-GB" sz="1200" dirty="0" smtClean="0">
                  <a:solidFill>
                    <a:srgbClr val="4D4D4D"/>
                  </a:solidFill>
                </a:rPr>
                <a:t>60</a:t>
              </a:r>
              <a:endParaRPr lang="en-GB" sz="1200" dirty="0">
                <a:solidFill>
                  <a:srgbClr val="4D4D4D"/>
                </a:solidFill>
              </a:endParaRPr>
            </a:p>
          </p:txBody>
        </p:sp>
        <p:sp>
          <p:nvSpPr>
            <p:cNvPr id="103" name="TextBox 102"/>
            <p:cNvSpPr txBox="1"/>
            <p:nvPr/>
          </p:nvSpPr>
          <p:spPr>
            <a:xfrm>
              <a:off x="3668579" y="4653325"/>
              <a:ext cx="354584" cy="276999"/>
            </a:xfrm>
            <a:prstGeom prst="rect">
              <a:avLst/>
            </a:prstGeom>
            <a:noFill/>
          </p:spPr>
          <p:txBody>
            <a:bodyPr wrap="none" rtlCol="0" anchor="ctr" anchorCtr="0">
              <a:spAutoFit/>
            </a:bodyPr>
            <a:lstStyle/>
            <a:p>
              <a:pPr algn="ctr"/>
              <a:r>
                <a:rPr lang="en-GB" sz="1200" dirty="0" smtClean="0">
                  <a:solidFill>
                    <a:srgbClr val="4D4D4D"/>
                  </a:solidFill>
                </a:rPr>
                <a:t>70</a:t>
              </a:r>
              <a:endParaRPr lang="en-GB" sz="1200" dirty="0">
                <a:solidFill>
                  <a:srgbClr val="4D4D4D"/>
                </a:solidFill>
              </a:endParaRPr>
            </a:p>
          </p:txBody>
        </p:sp>
        <p:sp>
          <p:nvSpPr>
            <p:cNvPr id="104" name="TextBox 103"/>
            <p:cNvSpPr txBox="1"/>
            <p:nvPr/>
          </p:nvSpPr>
          <p:spPr>
            <a:xfrm>
              <a:off x="2317623" y="2311762"/>
              <a:ext cx="2246834" cy="646331"/>
            </a:xfrm>
            <a:prstGeom prst="rect">
              <a:avLst/>
            </a:prstGeom>
            <a:noFill/>
          </p:spPr>
          <p:txBody>
            <a:bodyPr wrap="none" rtlCol="0">
              <a:spAutoFit/>
            </a:bodyPr>
            <a:lstStyle/>
            <a:p>
              <a:r>
                <a:rPr lang="en-GB" sz="1200" b="1" dirty="0" err="1" smtClean="0">
                  <a:solidFill>
                    <a:srgbClr val="4D4D4D"/>
                  </a:solidFill>
                </a:rPr>
                <a:t>mOS</a:t>
              </a:r>
              <a:endParaRPr lang="en-GB" sz="1200" b="1" dirty="0" smtClean="0">
                <a:solidFill>
                  <a:srgbClr val="4D4D4D"/>
                </a:solidFill>
              </a:endParaRPr>
            </a:p>
            <a:p>
              <a:r>
                <a:rPr lang="en-GB" sz="1200" dirty="0" smtClean="0">
                  <a:solidFill>
                    <a:srgbClr val="4D4D4D"/>
                  </a:solidFill>
                </a:rPr>
                <a:t>BEV: 20.1 months (14.5, 30.8)</a:t>
              </a:r>
            </a:p>
            <a:p>
              <a:r>
                <a:rPr lang="en-GB" sz="1200" dirty="0" smtClean="0">
                  <a:solidFill>
                    <a:srgbClr val="4D4D4D"/>
                  </a:solidFill>
                </a:rPr>
                <a:t>CET: 20.3 months (14.7, 27.1)</a:t>
              </a:r>
              <a:endParaRPr lang="en-GB" sz="1200" dirty="0">
                <a:solidFill>
                  <a:srgbClr val="4D4D4D"/>
                </a:solidFill>
              </a:endParaRPr>
            </a:p>
          </p:txBody>
        </p:sp>
        <p:cxnSp>
          <p:nvCxnSpPr>
            <p:cNvPr id="105" name="Straight Connector 104"/>
            <p:cNvCxnSpPr/>
            <p:nvPr/>
          </p:nvCxnSpPr>
          <p:spPr>
            <a:xfrm>
              <a:off x="2089813" y="2627544"/>
              <a:ext cx="22594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089813" y="2805312"/>
              <a:ext cx="22594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67227" y="5486400"/>
              <a:ext cx="3199131" cy="0"/>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08" name="Line 20"/>
            <p:cNvSpPr>
              <a:spLocks noChangeShapeType="1"/>
            </p:cNvSpPr>
            <p:nvPr/>
          </p:nvSpPr>
          <p:spPr bwMode="auto">
            <a:xfrm>
              <a:off x="76565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9" name="Line 20"/>
            <p:cNvSpPr>
              <a:spLocks noChangeShapeType="1"/>
            </p:cNvSpPr>
            <p:nvPr/>
          </p:nvSpPr>
          <p:spPr bwMode="auto">
            <a:xfrm>
              <a:off x="1402605"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0" name="Line 20"/>
            <p:cNvSpPr>
              <a:spLocks noChangeShapeType="1"/>
            </p:cNvSpPr>
            <p:nvPr/>
          </p:nvSpPr>
          <p:spPr bwMode="auto">
            <a:xfrm>
              <a:off x="203956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20"/>
            <p:cNvSpPr>
              <a:spLocks noChangeShapeType="1"/>
            </p:cNvSpPr>
            <p:nvPr/>
          </p:nvSpPr>
          <p:spPr bwMode="auto">
            <a:xfrm>
              <a:off x="2676515" y="5082640"/>
              <a:ext cx="0" cy="5021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20"/>
            <p:cNvSpPr>
              <a:spLocks noChangeShapeType="1"/>
            </p:cNvSpPr>
            <p:nvPr/>
          </p:nvSpPr>
          <p:spPr bwMode="auto">
            <a:xfrm>
              <a:off x="331347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20"/>
            <p:cNvSpPr>
              <a:spLocks noChangeShapeType="1"/>
            </p:cNvSpPr>
            <p:nvPr/>
          </p:nvSpPr>
          <p:spPr bwMode="auto">
            <a:xfrm>
              <a:off x="3968239"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TextBox 113"/>
            <p:cNvSpPr txBox="1"/>
            <p:nvPr/>
          </p:nvSpPr>
          <p:spPr>
            <a:xfrm>
              <a:off x="558810" y="5560309"/>
              <a:ext cx="431528" cy="246221"/>
            </a:xfrm>
            <a:prstGeom prst="rect">
              <a:avLst/>
            </a:prstGeom>
            <a:noFill/>
          </p:spPr>
          <p:txBody>
            <a:bodyPr wrap="none" rtlCol="0" anchor="ctr" anchorCtr="0">
              <a:spAutoFit/>
            </a:bodyPr>
            <a:lstStyle/>
            <a:p>
              <a:pPr algn="ctr"/>
              <a:r>
                <a:rPr lang="en-GB" sz="1000" dirty="0" smtClean="0">
                  <a:solidFill>
                    <a:srgbClr val="4D4D4D"/>
                  </a:solidFill>
                </a:rPr>
                <a:t>0.35</a:t>
              </a:r>
              <a:endParaRPr lang="en-GB" sz="1000" dirty="0">
                <a:solidFill>
                  <a:srgbClr val="4D4D4D"/>
                </a:solidFill>
              </a:endParaRPr>
            </a:p>
          </p:txBody>
        </p:sp>
        <p:sp>
          <p:nvSpPr>
            <p:cNvPr id="115" name="TextBox 114"/>
            <p:cNvSpPr txBox="1"/>
            <p:nvPr/>
          </p:nvSpPr>
          <p:spPr>
            <a:xfrm>
              <a:off x="141071" y="5719047"/>
              <a:ext cx="1263487" cy="246221"/>
            </a:xfrm>
            <a:prstGeom prst="rect">
              <a:avLst/>
            </a:prstGeom>
            <a:noFill/>
          </p:spPr>
          <p:txBody>
            <a:bodyPr wrap="none" rtlCol="0" anchor="ctr" anchorCtr="0">
              <a:spAutoFit/>
            </a:bodyPr>
            <a:lstStyle/>
            <a:p>
              <a:pPr algn="ctr"/>
              <a:r>
                <a:rPr lang="en-GB" sz="1000" dirty="0" smtClean="0">
                  <a:solidFill>
                    <a:srgbClr val="4D4D4D"/>
                  </a:solidFill>
                </a:rPr>
                <a:t>Favours cetuximab</a:t>
              </a:r>
              <a:endParaRPr lang="en-GB" sz="1000" dirty="0">
                <a:solidFill>
                  <a:srgbClr val="4D4D4D"/>
                </a:solidFill>
              </a:endParaRPr>
            </a:p>
          </p:txBody>
        </p:sp>
        <p:sp>
          <p:nvSpPr>
            <p:cNvPr id="116" name="TextBox 115"/>
            <p:cNvSpPr txBox="1"/>
            <p:nvPr/>
          </p:nvSpPr>
          <p:spPr>
            <a:xfrm>
              <a:off x="3086664" y="5719047"/>
              <a:ext cx="1433406" cy="246221"/>
            </a:xfrm>
            <a:prstGeom prst="rect">
              <a:avLst/>
            </a:prstGeom>
            <a:noFill/>
          </p:spPr>
          <p:txBody>
            <a:bodyPr wrap="none" rtlCol="0" anchor="ctr" anchorCtr="0">
              <a:spAutoFit/>
            </a:bodyPr>
            <a:lstStyle/>
            <a:p>
              <a:pPr algn="ctr"/>
              <a:r>
                <a:rPr lang="en-GB" sz="1000" dirty="0" smtClean="0">
                  <a:solidFill>
                    <a:srgbClr val="4D4D4D"/>
                  </a:solidFill>
                </a:rPr>
                <a:t>Favours bevacizumab</a:t>
              </a:r>
              <a:endParaRPr lang="en-GB" sz="1000" dirty="0">
                <a:solidFill>
                  <a:srgbClr val="4D4D4D"/>
                </a:solidFill>
              </a:endParaRPr>
            </a:p>
          </p:txBody>
        </p:sp>
        <p:sp>
          <p:nvSpPr>
            <p:cNvPr id="117" name="TextBox 116"/>
            <p:cNvSpPr txBox="1"/>
            <p:nvPr/>
          </p:nvSpPr>
          <p:spPr>
            <a:xfrm>
              <a:off x="1186840" y="5560309"/>
              <a:ext cx="431529" cy="246221"/>
            </a:xfrm>
            <a:prstGeom prst="rect">
              <a:avLst/>
            </a:prstGeom>
            <a:noFill/>
          </p:spPr>
          <p:txBody>
            <a:bodyPr wrap="none" rtlCol="0" anchor="ctr" anchorCtr="0">
              <a:spAutoFit/>
            </a:bodyPr>
            <a:lstStyle/>
            <a:p>
              <a:pPr algn="ctr"/>
              <a:r>
                <a:rPr lang="en-GB" sz="1000" dirty="0" smtClean="0">
                  <a:solidFill>
                    <a:srgbClr val="4D4D4D"/>
                  </a:solidFill>
                </a:rPr>
                <a:t>0.50</a:t>
              </a:r>
              <a:endParaRPr lang="en-GB" sz="1000" dirty="0">
                <a:solidFill>
                  <a:srgbClr val="4D4D4D"/>
                </a:solidFill>
              </a:endParaRPr>
            </a:p>
          </p:txBody>
        </p:sp>
        <p:sp>
          <p:nvSpPr>
            <p:cNvPr id="118" name="TextBox 117"/>
            <p:cNvSpPr txBox="1"/>
            <p:nvPr/>
          </p:nvSpPr>
          <p:spPr>
            <a:xfrm>
              <a:off x="1814870" y="5560309"/>
              <a:ext cx="431529" cy="246221"/>
            </a:xfrm>
            <a:prstGeom prst="rect">
              <a:avLst/>
            </a:prstGeom>
            <a:noFill/>
          </p:spPr>
          <p:txBody>
            <a:bodyPr wrap="none" rtlCol="0" anchor="ctr" anchorCtr="0">
              <a:spAutoFit/>
            </a:bodyPr>
            <a:lstStyle/>
            <a:p>
              <a:pPr algn="ctr"/>
              <a:r>
                <a:rPr lang="en-GB" sz="1000" dirty="0" smtClean="0">
                  <a:solidFill>
                    <a:srgbClr val="4D4D4D"/>
                  </a:solidFill>
                </a:rPr>
                <a:t>0.71</a:t>
              </a:r>
              <a:endParaRPr lang="en-GB" sz="1000" dirty="0">
                <a:solidFill>
                  <a:srgbClr val="4D4D4D"/>
                </a:solidFill>
              </a:endParaRPr>
            </a:p>
          </p:txBody>
        </p:sp>
        <p:sp>
          <p:nvSpPr>
            <p:cNvPr id="119" name="TextBox 118"/>
            <p:cNvSpPr txBox="1"/>
            <p:nvPr/>
          </p:nvSpPr>
          <p:spPr>
            <a:xfrm>
              <a:off x="2501918" y="5560309"/>
              <a:ext cx="360996" cy="246221"/>
            </a:xfrm>
            <a:prstGeom prst="rect">
              <a:avLst/>
            </a:prstGeom>
            <a:noFill/>
          </p:spPr>
          <p:txBody>
            <a:bodyPr wrap="none" rtlCol="0" anchor="ctr" anchorCtr="0">
              <a:spAutoFit/>
            </a:bodyPr>
            <a:lstStyle/>
            <a:p>
              <a:pPr algn="ctr"/>
              <a:r>
                <a:rPr lang="en-GB" sz="1000" dirty="0" smtClean="0">
                  <a:solidFill>
                    <a:srgbClr val="4D4D4D"/>
                  </a:solidFill>
                </a:rPr>
                <a:t>1.0</a:t>
              </a:r>
              <a:endParaRPr lang="en-GB" sz="1000" dirty="0">
                <a:solidFill>
                  <a:srgbClr val="4D4D4D"/>
                </a:solidFill>
              </a:endParaRPr>
            </a:p>
          </p:txBody>
        </p:sp>
        <p:sp>
          <p:nvSpPr>
            <p:cNvPr id="120" name="TextBox 119"/>
            <p:cNvSpPr txBox="1"/>
            <p:nvPr/>
          </p:nvSpPr>
          <p:spPr>
            <a:xfrm>
              <a:off x="3106085" y="5560309"/>
              <a:ext cx="431529" cy="246221"/>
            </a:xfrm>
            <a:prstGeom prst="rect">
              <a:avLst/>
            </a:prstGeom>
            <a:noFill/>
          </p:spPr>
          <p:txBody>
            <a:bodyPr wrap="none" rtlCol="0" anchor="ctr" anchorCtr="0">
              <a:spAutoFit/>
            </a:bodyPr>
            <a:lstStyle/>
            <a:p>
              <a:pPr algn="ctr"/>
              <a:r>
                <a:rPr lang="en-GB" sz="1000" dirty="0" smtClean="0">
                  <a:solidFill>
                    <a:srgbClr val="4D4D4D"/>
                  </a:solidFill>
                </a:rPr>
                <a:t>1.41</a:t>
              </a:r>
              <a:endParaRPr lang="en-GB" sz="1000" dirty="0">
                <a:solidFill>
                  <a:srgbClr val="4D4D4D"/>
                </a:solidFill>
              </a:endParaRPr>
            </a:p>
          </p:txBody>
        </p:sp>
        <p:sp>
          <p:nvSpPr>
            <p:cNvPr id="121" name="TextBox 120"/>
            <p:cNvSpPr txBox="1"/>
            <p:nvPr/>
          </p:nvSpPr>
          <p:spPr>
            <a:xfrm>
              <a:off x="3787084" y="5560309"/>
              <a:ext cx="360997" cy="246221"/>
            </a:xfrm>
            <a:prstGeom prst="rect">
              <a:avLst/>
            </a:prstGeom>
            <a:noFill/>
          </p:spPr>
          <p:txBody>
            <a:bodyPr wrap="none" rtlCol="0" anchor="ctr" anchorCtr="0">
              <a:spAutoFit/>
            </a:bodyPr>
            <a:lstStyle/>
            <a:p>
              <a:pPr algn="ctr"/>
              <a:r>
                <a:rPr lang="en-GB" sz="1000" dirty="0" smtClean="0">
                  <a:solidFill>
                    <a:srgbClr val="4D4D4D"/>
                  </a:solidFill>
                </a:rPr>
                <a:t>2.0</a:t>
              </a:r>
              <a:endParaRPr lang="en-GB" sz="1000" dirty="0">
                <a:solidFill>
                  <a:srgbClr val="4D4D4D"/>
                </a:solidFill>
              </a:endParaRPr>
            </a:p>
          </p:txBody>
        </p:sp>
        <p:cxnSp>
          <p:nvCxnSpPr>
            <p:cNvPr id="122" name="Straight Connector 121"/>
            <p:cNvCxnSpPr/>
            <p:nvPr/>
          </p:nvCxnSpPr>
          <p:spPr>
            <a:xfrm>
              <a:off x="1930572" y="5195214"/>
              <a:ext cx="2025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ectangle 122"/>
            <p:cNvSpPr>
              <a:spLocks noChangeAspect="1"/>
            </p:cNvSpPr>
            <p:nvPr/>
          </p:nvSpPr>
          <p:spPr>
            <a:xfrm>
              <a:off x="2917020" y="5141214"/>
              <a:ext cx="108000" cy="10800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24" name="Group 123"/>
          <p:cNvGrpSpPr/>
          <p:nvPr/>
        </p:nvGrpSpPr>
        <p:grpSpPr>
          <a:xfrm>
            <a:off x="921262" y="2297264"/>
            <a:ext cx="2898000" cy="1962000"/>
            <a:chOff x="3484563" y="2686050"/>
            <a:chExt cx="2171700" cy="1485900"/>
          </a:xfrm>
        </p:grpSpPr>
        <p:sp>
          <p:nvSpPr>
            <p:cNvPr id="125" name="Line 2"/>
            <p:cNvSpPr>
              <a:spLocks noChangeShapeType="1"/>
            </p:cNvSpPr>
            <p:nvPr/>
          </p:nvSpPr>
          <p:spPr bwMode="auto">
            <a:xfrm>
              <a:off x="3656013" y="27527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3"/>
            <p:cNvSpPr>
              <a:spLocks noChangeShapeType="1"/>
            </p:cNvSpPr>
            <p:nvPr/>
          </p:nvSpPr>
          <p:spPr bwMode="auto">
            <a:xfrm>
              <a:off x="4827588" y="38957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4"/>
            <p:cNvSpPr>
              <a:spLocks noChangeShapeType="1"/>
            </p:cNvSpPr>
            <p:nvPr/>
          </p:nvSpPr>
          <p:spPr bwMode="auto">
            <a:xfrm>
              <a:off x="4046538" y="3152775"/>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5"/>
            <p:cNvSpPr>
              <a:spLocks noChangeShapeType="1"/>
            </p:cNvSpPr>
            <p:nvPr/>
          </p:nvSpPr>
          <p:spPr bwMode="auto">
            <a:xfrm>
              <a:off x="3722688" y="277177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6"/>
            <p:cNvSpPr>
              <a:spLocks noChangeShapeType="1"/>
            </p:cNvSpPr>
            <p:nvPr/>
          </p:nvSpPr>
          <p:spPr bwMode="auto">
            <a:xfrm>
              <a:off x="3951288" y="3028950"/>
              <a:ext cx="476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7"/>
            <p:cNvSpPr>
              <a:spLocks noChangeShapeType="1"/>
            </p:cNvSpPr>
            <p:nvPr/>
          </p:nvSpPr>
          <p:spPr bwMode="auto">
            <a:xfrm>
              <a:off x="3817938" y="28289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8"/>
            <p:cNvSpPr>
              <a:spLocks noChangeShapeType="1"/>
            </p:cNvSpPr>
            <p:nvPr/>
          </p:nvSpPr>
          <p:spPr bwMode="auto">
            <a:xfrm>
              <a:off x="3913188" y="2952750"/>
              <a:ext cx="476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9"/>
            <p:cNvSpPr>
              <a:spLocks noChangeShapeType="1"/>
            </p:cNvSpPr>
            <p:nvPr/>
          </p:nvSpPr>
          <p:spPr bwMode="auto">
            <a:xfrm>
              <a:off x="3856038" y="2876550"/>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10"/>
            <p:cNvSpPr>
              <a:spLocks noChangeShapeType="1"/>
            </p:cNvSpPr>
            <p:nvPr/>
          </p:nvSpPr>
          <p:spPr bwMode="auto">
            <a:xfrm>
              <a:off x="4198938" y="3343275"/>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11"/>
            <p:cNvSpPr>
              <a:spLocks noChangeShapeType="1"/>
            </p:cNvSpPr>
            <p:nvPr/>
          </p:nvSpPr>
          <p:spPr bwMode="auto">
            <a:xfrm>
              <a:off x="3932238" y="2933700"/>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12"/>
            <p:cNvSpPr>
              <a:spLocks noChangeShapeType="1"/>
            </p:cNvSpPr>
            <p:nvPr/>
          </p:nvSpPr>
          <p:spPr bwMode="auto">
            <a:xfrm>
              <a:off x="4303713" y="3486150"/>
              <a:ext cx="476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13"/>
            <p:cNvSpPr>
              <a:spLocks noChangeShapeType="1"/>
            </p:cNvSpPr>
            <p:nvPr/>
          </p:nvSpPr>
          <p:spPr bwMode="auto">
            <a:xfrm>
              <a:off x="3970338" y="30194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14"/>
            <p:cNvSpPr>
              <a:spLocks noChangeShapeType="1"/>
            </p:cNvSpPr>
            <p:nvPr/>
          </p:nvSpPr>
          <p:spPr bwMode="auto">
            <a:xfrm>
              <a:off x="4360863" y="3581400"/>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15"/>
            <p:cNvSpPr>
              <a:spLocks noChangeShapeType="1"/>
            </p:cNvSpPr>
            <p:nvPr/>
          </p:nvSpPr>
          <p:spPr bwMode="auto">
            <a:xfrm>
              <a:off x="4027488" y="30575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16"/>
            <p:cNvSpPr>
              <a:spLocks noChangeShapeType="1"/>
            </p:cNvSpPr>
            <p:nvPr/>
          </p:nvSpPr>
          <p:spPr bwMode="auto">
            <a:xfrm>
              <a:off x="5656263" y="41243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17"/>
            <p:cNvSpPr>
              <a:spLocks noChangeShapeType="1"/>
            </p:cNvSpPr>
            <p:nvPr/>
          </p:nvSpPr>
          <p:spPr bwMode="auto">
            <a:xfrm>
              <a:off x="4484688" y="3705225"/>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18"/>
            <p:cNvSpPr>
              <a:spLocks noChangeShapeType="1"/>
            </p:cNvSpPr>
            <p:nvPr/>
          </p:nvSpPr>
          <p:spPr bwMode="auto">
            <a:xfrm>
              <a:off x="4027488" y="30575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19"/>
            <p:cNvSpPr>
              <a:spLocks noChangeShapeType="1"/>
            </p:cNvSpPr>
            <p:nvPr/>
          </p:nvSpPr>
          <p:spPr bwMode="auto">
            <a:xfrm>
              <a:off x="5313363" y="41243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20"/>
            <p:cNvSpPr>
              <a:spLocks noChangeShapeType="1"/>
            </p:cNvSpPr>
            <p:nvPr/>
          </p:nvSpPr>
          <p:spPr bwMode="auto">
            <a:xfrm>
              <a:off x="4122738" y="3181350"/>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21"/>
            <p:cNvSpPr>
              <a:spLocks noChangeShapeType="1"/>
            </p:cNvSpPr>
            <p:nvPr/>
          </p:nvSpPr>
          <p:spPr bwMode="auto">
            <a:xfrm>
              <a:off x="5294313" y="41243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22"/>
            <p:cNvSpPr>
              <a:spLocks noChangeShapeType="1"/>
            </p:cNvSpPr>
            <p:nvPr/>
          </p:nvSpPr>
          <p:spPr bwMode="auto">
            <a:xfrm>
              <a:off x="4179888" y="3257550"/>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23"/>
            <p:cNvSpPr>
              <a:spLocks noChangeShapeType="1"/>
            </p:cNvSpPr>
            <p:nvPr/>
          </p:nvSpPr>
          <p:spPr bwMode="auto">
            <a:xfrm>
              <a:off x="5265738" y="41243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24"/>
            <p:cNvSpPr>
              <a:spLocks noChangeShapeType="1"/>
            </p:cNvSpPr>
            <p:nvPr/>
          </p:nvSpPr>
          <p:spPr bwMode="auto">
            <a:xfrm>
              <a:off x="4989513" y="39719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25"/>
            <p:cNvSpPr>
              <a:spLocks noChangeShapeType="1"/>
            </p:cNvSpPr>
            <p:nvPr/>
          </p:nvSpPr>
          <p:spPr bwMode="auto">
            <a:xfrm>
              <a:off x="4884738" y="39719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26"/>
            <p:cNvSpPr>
              <a:spLocks noChangeShapeType="1"/>
            </p:cNvSpPr>
            <p:nvPr/>
          </p:nvSpPr>
          <p:spPr bwMode="auto">
            <a:xfrm>
              <a:off x="4760913" y="387667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27"/>
            <p:cNvSpPr>
              <a:spLocks noChangeShapeType="1"/>
            </p:cNvSpPr>
            <p:nvPr/>
          </p:nvSpPr>
          <p:spPr bwMode="auto">
            <a:xfrm>
              <a:off x="4741863" y="387667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28"/>
            <p:cNvSpPr>
              <a:spLocks noChangeShapeType="1"/>
            </p:cNvSpPr>
            <p:nvPr/>
          </p:nvSpPr>
          <p:spPr bwMode="auto">
            <a:xfrm>
              <a:off x="4694238" y="38195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29"/>
            <p:cNvSpPr>
              <a:spLocks noChangeShapeType="1"/>
            </p:cNvSpPr>
            <p:nvPr/>
          </p:nvSpPr>
          <p:spPr bwMode="auto">
            <a:xfrm>
              <a:off x="4322763" y="3467100"/>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30"/>
            <p:cNvSpPr>
              <a:spLocks noChangeShapeType="1"/>
            </p:cNvSpPr>
            <p:nvPr/>
          </p:nvSpPr>
          <p:spPr bwMode="auto">
            <a:xfrm>
              <a:off x="4475163" y="3638550"/>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31"/>
            <p:cNvSpPr>
              <a:spLocks noChangeShapeType="1"/>
            </p:cNvSpPr>
            <p:nvPr/>
          </p:nvSpPr>
          <p:spPr bwMode="auto">
            <a:xfrm>
              <a:off x="4275138" y="3390900"/>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32"/>
            <p:cNvSpPr>
              <a:spLocks noChangeShapeType="1"/>
            </p:cNvSpPr>
            <p:nvPr/>
          </p:nvSpPr>
          <p:spPr bwMode="auto">
            <a:xfrm>
              <a:off x="4408488" y="3600450"/>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Freeform 33"/>
            <p:cNvSpPr>
              <a:spLocks/>
            </p:cNvSpPr>
            <p:nvPr/>
          </p:nvSpPr>
          <p:spPr bwMode="auto">
            <a:xfrm>
              <a:off x="3484563" y="2686050"/>
              <a:ext cx="2171700" cy="1466850"/>
            </a:xfrm>
            <a:custGeom>
              <a:avLst/>
              <a:gdLst>
                <a:gd name="T0" fmla="*/ 182 w 228"/>
                <a:gd name="T1" fmla="*/ 154 h 154"/>
                <a:gd name="T2" fmla="*/ 167 w 228"/>
                <a:gd name="T3" fmla="*/ 150 h 154"/>
                <a:gd name="T4" fmla="*/ 166 w 228"/>
                <a:gd name="T5" fmla="*/ 145 h 154"/>
                <a:gd name="T6" fmla="*/ 163 w 228"/>
                <a:gd name="T7" fmla="*/ 141 h 154"/>
                <a:gd name="T8" fmla="*/ 145 w 228"/>
                <a:gd name="T9" fmla="*/ 137 h 154"/>
                <a:gd name="T10" fmla="*/ 143 w 228"/>
                <a:gd name="T11" fmla="*/ 133 h 154"/>
                <a:gd name="T12" fmla="*/ 138 w 228"/>
                <a:gd name="T13" fmla="*/ 129 h 154"/>
                <a:gd name="T14" fmla="*/ 131 w 228"/>
                <a:gd name="T15" fmla="*/ 127 h 154"/>
                <a:gd name="T16" fmla="*/ 128 w 228"/>
                <a:gd name="T17" fmla="*/ 123 h 154"/>
                <a:gd name="T18" fmla="*/ 125 w 228"/>
                <a:gd name="T19" fmla="*/ 121 h 154"/>
                <a:gd name="T20" fmla="*/ 124 w 228"/>
                <a:gd name="T21" fmla="*/ 119 h 154"/>
                <a:gd name="T22" fmla="*/ 118 w 228"/>
                <a:gd name="T23" fmla="*/ 117 h 154"/>
                <a:gd name="T24" fmla="*/ 109 w 228"/>
                <a:gd name="T25" fmla="*/ 112 h 154"/>
                <a:gd name="T26" fmla="*/ 107 w 228"/>
                <a:gd name="T27" fmla="*/ 109 h 154"/>
                <a:gd name="T28" fmla="*/ 105 w 228"/>
                <a:gd name="T29" fmla="*/ 105 h 154"/>
                <a:gd name="T30" fmla="*/ 100 w 228"/>
                <a:gd name="T31" fmla="*/ 103 h 154"/>
                <a:gd name="T32" fmla="*/ 98 w 228"/>
                <a:gd name="T33" fmla="*/ 100 h 154"/>
                <a:gd name="T34" fmla="*/ 94 w 228"/>
                <a:gd name="T35" fmla="*/ 98 h 154"/>
                <a:gd name="T36" fmla="*/ 93 w 228"/>
                <a:gd name="T37" fmla="*/ 94 h 154"/>
                <a:gd name="T38" fmla="*/ 91 w 228"/>
                <a:gd name="T39" fmla="*/ 92 h 154"/>
                <a:gd name="T40" fmla="*/ 90 w 228"/>
                <a:gd name="T41" fmla="*/ 90 h 154"/>
                <a:gd name="T42" fmla="*/ 88 w 228"/>
                <a:gd name="T43" fmla="*/ 85 h 154"/>
                <a:gd name="T44" fmla="*/ 86 w 228"/>
                <a:gd name="T45" fmla="*/ 84 h 154"/>
                <a:gd name="T46" fmla="*/ 85 w 228"/>
                <a:gd name="T47" fmla="*/ 82 h 154"/>
                <a:gd name="T48" fmla="*/ 84 w 228"/>
                <a:gd name="T49" fmla="*/ 78 h 154"/>
                <a:gd name="T50" fmla="*/ 81 w 228"/>
                <a:gd name="T51" fmla="*/ 76 h 154"/>
                <a:gd name="T52" fmla="*/ 80 w 228"/>
                <a:gd name="T53" fmla="*/ 74 h 154"/>
                <a:gd name="T54" fmla="*/ 78 w 228"/>
                <a:gd name="T55" fmla="*/ 72 h 154"/>
                <a:gd name="T56" fmla="*/ 76 w 228"/>
                <a:gd name="T57" fmla="*/ 71 h 154"/>
                <a:gd name="T58" fmla="*/ 76 w 228"/>
                <a:gd name="T59" fmla="*/ 67 h 154"/>
                <a:gd name="T60" fmla="*/ 75 w 228"/>
                <a:gd name="T61" fmla="*/ 66 h 154"/>
                <a:gd name="T62" fmla="*/ 73 w 228"/>
                <a:gd name="T63" fmla="*/ 62 h 154"/>
                <a:gd name="T64" fmla="*/ 70 w 228"/>
                <a:gd name="T65" fmla="*/ 60 h 154"/>
                <a:gd name="T66" fmla="*/ 69 w 228"/>
                <a:gd name="T67" fmla="*/ 59 h 154"/>
                <a:gd name="T68" fmla="*/ 67 w 228"/>
                <a:gd name="T69" fmla="*/ 56 h 154"/>
                <a:gd name="T70" fmla="*/ 64 w 228"/>
                <a:gd name="T71" fmla="*/ 54 h 154"/>
                <a:gd name="T72" fmla="*/ 62 w 228"/>
                <a:gd name="T73" fmla="*/ 50 h 154"/>
                <a:gd name="T74" fmla="*/ 61 w 228"/>
                <a:gd name="T75" fmla="*/ 48 h 154"/>
                <a:gd name="T76" fmla="*/ 60 w 228"/>
                <a:gd name="T77" fmla="*/ 45 h 154"/>
                <a:gd name="T78" fmla="*/ 60 w 228"/>
                <a:gd name="T79" fmla="*/ 41 h 154"/>
                <a:gd name="T80" fmla="*/ 56 w 228"/>
                <a:gd name="T81" fmla="*/ 38 h 154"/>
                <a:gd name="T82" fmla="*/ 51 w 228"/>
                <a:gd name="T83" fmla="*/ 36 h 154"/>
                <a:gd name="T84" fmla="*/ 50 w 228"/>
                <a:gd name="T85" fmla="*/ 33 h 154"/>
                <a:gd name="T86" fmla="*/ 49 w 228"/>
                <a:gd name="T87" fmla="*/ 32 h 154"/>
                <a:gd name="T88" fmla="*/ 48 w 228"/>
                <a:gd name="T89" fmla="*/ 29 h 154"/>
                <a:gd name="T90" fmla="*/ 45 w 228"/>
                <a:gd name="T91" fmla="*/ 26 h 154"/>
                <a:gd name="T92" fmla="*/ 44 w 228"/>
                <a:gd name="T93" fmla="*/ 23 h 154"/>
                <a:gd name="T94" fmla="*/ 38 w 228"/>
                <a:gd name="T95" fmla="*/ 21 h 154"/>
                <a:gd name="T96" fmla="*/ 36 w 228"/>
                <a:gd name="T97" fmla="*/ 17 h 154"/>
                <a:gd name="T98" fmla="*/ 35 w 228"/>
                <a:gd name="T99" fmla="*/ 15 h 154"/>
                <a:gd name="T100" fmla="*/ 33 w 228"/>
                <a:gd name="T101" fmla="*/ 12 h 154"/>
                <a:gd name="T102" fmla="*/ 30 w 228"/>
                <a:gd name="T103" fmla="*/ 11 h 154"/>
                <a:gd name="T104" fmla="*/ 24 w 228"/>
                <a:gd name="T105" fmla="*/ 9 h 154"/>
                <a:gd name="T106" fmla="*/ 16 w 228"/>
                <a:gd name="T107" fmla="*/ 6 h 154"/>
                <a:gd name="T108" fmla="*/ 12 w 228"/>
                <a:gd name="T109" fmla="*/ 5 h 154"/>
                <a:gd name="T110" fmla="*/ 6 w 228"/>
                <a:gd name="T111" fmla="*/ 4 h 154"/>
                <a:gd name="T112" fmla="*/ 5 w 228"/>
                <a:gd name="T113" fmla="*/ 3 h 154"/>
                <a:gd name="T114" fmla="*/ 2 w 228"/>
                <a:gd name="T11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 h="154">
                  <a:moveTo>
                    <a:pt x="228" y="154"/>
                  </a:moveTo>
                  <a:lnTo>
                    <a:pt x="182" y="154"/>
                  </a:lnTo>
                  <a:lnTo>
                    <a:pt x="182" y="150"/>
                  </a:lnTo>
                  <a:lnTo>
                    <a:pt x="167" y="150"/>
                  </a:lnTo>
                  <a:lnTo>
                    <a:pt x="167" y="145"/>
                  </a:lnTo>
                  <a:lnTo>
                    <a:pt x="166" y="145"/>
                  </a:lnTo>
                  <a:lnTo>
                    <a:pt x="166" y="141"/>
                  </a:lnTo>
                  <a:lnTo>
                    <a:pt x="163" y="141"/>
                  </a:lnTo>
                  <a:lnTo>
                    <a:pt x="163" y="137"/>
                  </a:lnTo>
                  <a:lnTo>
                    <a:pt x="145" y="137"/>
                  </a:lnTo>
                  <a:lnTo>
                    <a:pt x="145" y="133"/>
                  </a:lnTo>
                  <a:lnTo>
                    <a:pt x="143" y="133"/>
                  </a:lnTo>
                  <a:lnTo>
                    <a:pt x="143" y="129"/>
                  </a:lnTo>
                  <a:lnTo>
                    <a:pt x="138" y="129"/>
                  </a:lnTo>
                  <a:lnTo>
                    <a:pt x="138" y="127"/>
                  </a:lnTo>
                  <a:lnTo>
                    <a:pt x="131" y="127"/>
                  </a:lnTo>
                  <a:lnTo>
                    <a:pt x="131" y="123"/>
                  </a:lnTo>
                  <a:lnTo>
                    <a:pt x="128" y="123"/>
                  </a:lnTo>
                  <a:lnTo>
                    <a:pt x="128" y="121"/>
                  </a:lnTo>
                  <a:lnTo>
                    <a:pt x="125" y="121"/>
                  </a:lnTo>
                  <a:lnTo>
                    <a:pt x="125" y="119"/>
                  </a:lnTo>
                  <a:lnTo>
                    <a:pt x="124" y="119"/>
                  </a:lnTo>
                  <a:lnTo>
                    <a:pt x="124" y="117"/>
                  </a:lnTo>
                  <a:lnTo>
                    <a:pt x="118" y="117"/>
                  </a:lnTo>
                  <a:lnTo>
                    <a:pt x="118" y="112"/>
                  </a:lnTo>
                  <a:lnTo>
                    <a:pt x="109" y="112"/>
                  </a:lnTo>
                  <a:lnTo>
                    <a:pt x="109" y="109"/>
                  </a:lnTo>
                  <a:lnTo>
                    <a:pt x="107" y="109"/>
                  </a:lnTo>
                  <a:lnTo>
                    <a:pt x="107" y="105"/>
                  </a:lnTo>
                  <a:lnTo>
                    <a:pt x="105" y="105"/>
                  </a:lnTo>
                  <a:lnTo>
                    <a:pt x="105" y="103"/>
                  </a:lnTo>
                  <a:lnTo>
                    <a:pt x="100" y="103"/>
                  </a:lnTo>
                  <a:lnTo>
                    <a:pt x="100" y="100"/>
                  </a:lnTo>
                  <a:lnTo>
                    <a:pt x="98" y="100"/>
                  </a:lnTo>
                  <a:lnTo>
                    <a:pt x="98" y="98"/>
                  </a:lnTo>
                  <a:lnTo>
                    <a:pt x="94" y="98"/>
                  </a:lnTo>
                  <a:lnTo>
                    <a:pt x="94" y="94"/>
                  </a:lnTo>
                  <a:lnTo>
                    <a:pt x="93" y="94"/>
                  </a:lnTo>
                  <a:lnTo>
                    <a:pt x="93" y="92"/>
                  </a:lnTo>
                  <a:lnTo>
                    <a:pt x="91" y="92"/>
                  </a:lnTo>
                  <a:lnTo>
                    <a:pt x="91" y="90"/>
                  </a:lnTo>
                  <a:lnTo>
                    <a:pt x="90" y="90"/>
                  </a:lnTo>
                  <a:lnTo>
                    <a:pt x="90" y="85"/>
                  </a:lnTo>
                  <a:lnTo>
                    <a:pt x="88" y="85"/>
                  </a:lnTo>
                  <a:lnTo>
                    <a:pt x="88" y="84"/>
                  </a:lnTo>
                  <a:lnTo>
                    <a:pt x="86" y="84"/>
                  </a:lnTo>
                  <a:lnTo>
                    <a:pt x="86" y="82"/>
                  </a:lnTo>
                  <a:lnTo>
                    <a:pt x="85" y="82"/>
                  </a:lnTo>
                  <a:lnTo>
                    <a:pt x="85" y="78"/>
                  </a:lnTo>
                  <a:lnTo>
                    <a:pt x="84" y="78"/>
                  </a:lnTo>
                  <a:lnTo>
                    <a:pt x="84" y="76"/>
                  </a:lnTo>
                  <a:lnTo>
                    <a:pt x="81" y="76"/>
                  </a:lnTo>
                  <a:lnTo>
                    <a:pt x="81" y="74"/>
                  </a:lnTo>
                  <a:lnTo>
                    <a:pt x="80" y="74"/>
                  </a:lnTo>
                  <a:lnTo>
                    <a:pt x="80" y="72"/>
                  </a:lnTo>
                  <a:lnTo>
                    <a:pt x="78" y="72"/>
                  </a:lnTo>
                  <a:lnTo>
                    <a:pt x="78" y="71"/>
                  </a:lnTo>
                  <a:lnTo>
                    <a:pt x="76" y="71"/>
                  </a:lnTo>
                  <a:lnTo>
                    <a:pt x="76" y="67"/>
                  </a:lnTo>
                  <a:lnTo>
                    <a:pt x="76" y="67"/>
                  </a:lnTo>
                  <a:lnTo>
                    <a:pt x="76" y="66"/>
                  </a:lnTo>
                  <a:lnTo>
                    <a:pt x="75" y="66"/>
                  </a:lnTo>
                  <a:lnTo>
                    <a:pt x="75" y="62"/>
                  </a:lnTo>
                  <a:lnTo>
                    <a:pt x="73" y="62"/>
                  </a:lnTo>
                  <a:lnTo>
                    <a:pt x="73" y="60"/>
                  </a:lnTo>
                  <a:lnTo>
                    <a:pt x="70" y="60"/>
                  </a:lnTo>
                  <a:lnTo>
                    <a:pt x="70" y="59"/>
                  </a:lnTo>
                  <a:lnTo>
                    <a:pt x="69" y="59"/>
                  </a:lnTo>
                  <a:lnTo>
                    <a:pt x="69" y="56"/>
                  </a:lnTo>
                  <a:lnTo>
                    <a:pt x="67" y="56"/>
                  </a:lnTo>
                  <a:lnTo>
                    <a:pt x="67" y="54"/>
                  </a:lnTo>
                  <a:lnTo>
                    <a:pt x="64" y="54"/>
                  </a:lnTo>
                  <a:lnTo>
                    <a:pt x="64" y="50"/>
                  </a:lnTo>
                  <a:lnTo>
                    <a:pt x="62" y="50"/>
                  </a:lnTo>
                  <a:lnTo>
                    <a:pt x="62" y="48"/>
                  </a:lnTo>
                  <a:lnTo>
                    <a:pt x="61" y="48"/>
                  </a:lnTo>
                  <a:lnTo>
                    <a:pt x="61" y="45"/>
                  </a:lnTo>
                  <a:lnTo>
                    <a:pt x="60" y="45"/>
                  </a:lnTo>
                  <a:lnTo>
                    <a:pt x="60" y="42"/>
                  </a:lnTo>
                  <a:lnTo>
                    <a:pt x="60" y="41"/>
                  </a:lnTo>
                  <a:lnTo>
                    <a:pt x="56" y="41"/>
                  </a:lnTo>
                  <a:lnTo>
                    <a:pt x="56" y="38"/>
                  </a:lnTo>
                  <a:lnTo>
                    <a:pt x="51" y="38"/>
                  </a:lnTo>
                  <a:lnTo>
                    <a:pt x="51" y="36"/>
                  </a:lnTo>
                  <a:lnTo>
                    <a:pt x="50" y="36"/>
                  </a:lnTo>
                  <a:lnTo>
                    <a:pt x="50" y="33"/>
                  </a:lnTo>
                  <a:lnTo>
                    <a:pt x="49" y="33"/>
                  </a:lnTo>
                  <a:lnTo>
                    <a:pt x="49" y="32"/>
                  </a:lnTo>
                  <a:lnTo>
                    <a:pt x="48" y="32"/>
                  </a:lnTo>
                  <a:lnTo>
                    <a:pt x="48" y="29"/>
                  </a:lnTo>
                  <a:lnTo>
                    <a:pt x="45" y="29"/>
                  </a:lnTo>
                  <a:lnTo>
                    <a:pt x="45" y="26"/>
                  </a:lnTo>
                  <a:lnTo>
                    <a:pt x="44" y="26"/>
                  </a:lnTo>
                  <a:lnTo>
                    <a:pt x="44" y="23"/>
                  </a:lnTo>
                  <a:lnTo>
                    <a:pt x="38" y="23"/>
                  </a:lnTo>
                  <a:lnTo>
                    <a:pt x="38" y="21"/>
                  </a:lnTo>
                  <a:lnTo>
                    <a:pt x="36" y="21"/>
                  </a:lnTo>
                  <a:lnTo>
                    <a:pt x="36" y="17"/>
                  </a:lnTo>
                  <a:lnTo>
                    <a:pt x="35" y="17"/>
                  </a:lnTo>
                  <a:lnTo>
                    <a:pt x="35" y="15"/>
                  </a:lnTo>
                  <a:lnTo>
                    <a:pt x="33" y="15"/>
                  </a:lnTo>
                  <a:lnTo>
                    <a:pt x="33" y="12"/>
                  </a:lnTo>
                  <a:lnTo>
                    <a:pt x="30" y="12"/>
                  </a:lnTo>
                  <a:lnTo>
                    <a:pt x="30" y="11"/>
                  </a:lnTo>
                  <a:lnTo>
                    <a:pt x="24" y="11"/>
                  </a:lnTo>
                  <a:lnTo>
                    <a:pt x="24" y="9"/>
                  </a:lnTo>
                  <a:lnTo>
                    <a:pt x="16" y="9"/>
                  </a:lnTo>
                  <a:lnTo>
                    <a:pt x="16" y="6"/>
                  </a:lnTo>
                  <a:lnTo>
                    <a:pt x="12" y="6"/>
                  </a:lnTo>
                  <a:lnTo>
                    <a:pt x="12" y="5"/>
                  </a:lnTo>
                  <a:lnTo>
                    <a:pt x="6" y="5"/>
                  </a:lnTo>
                  <a:lnTo>
                    <a:pt x="6" y="4"/>
                  </a:lnTo>
                  <a:lnTo>
                    <a:pt x="5" y="4"/>
                  </a:lnTo>
                  <a:lnTo>
                    <a:pt x="5" y="3"/>
                  </a:lnTo>
                  <a:lnTo>
                    <a:pt x="2" y="3"/>
                  </a:lnTo>
                  <a:lnTo>
                    <a:pt x="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7" name="Group 156"/>
          <p:cNvGrpSpPr/>
          <p:nvPr/>
        </p:nvGrpSpPr>
        <p:grpSpPr>
          <a:xfrm>
            <a:off x="921264" y="2292220"/>
            <a:ext cx="2882103" cy="1836387"/>
            <a:chOff x="3487738" y="2736850"/>
            <a:chExt cx="2162175" cy="1381125"/>
          </a:xfrm>
        </p:grpSpPr>
        <p:sp>
          <p:nvSpPr>
            <p:cNvPr id="158" name="Line 34"/>
            <p:cNvSpPr>
              <a:spLocks noChangeShapeType="1"/>
            </p:cNvSpPr>
            <p:nvPr/>
          </p:nvSpPr>
          <p:spPr bwMode="auto">
            <a:xfrm>
              <a:off x="3668713" y="27940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35"/>
            <p:cNvSpPr>
              <a:spLocks noChangeShapeType="1"/>
            </p:cNvSpPr>
            <p:nvPr/>
          </p:nvSpPr>
          <p:spPr bwMode="auto">
            <a:xfrm>
              <a:off x="4335463" y="32797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36"/>
            <p:cNvSpPr>
              <a:spLocks noChangeShapeType="1"/>
            </p:cNvSpPr>
            <p:nvPr/>
          </p:nvSpPr>
          <p:spPr bwMode="auto">
            <a:xfrm>
              <a:off x="3630613" y="27749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37"/>
            <p:cNvSpPr>
              <a:spLocks noChangeShapeType="1"/>
            </p:cNvSpPr>
            <p:nvPr/>
          </p:nvSpPr>
          <p:spPr bwMode="auto">
            <a:xfrm>
              <a:off x="4316413" y="32797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38"/>
            <p:cNvSpPr>
              <a:spLocks noChangeShapeType="1"/>
            </p:cNvSpPr>
            <p:nvPr/>
          </p:nvSpPr>
          <p:spPr bwMode="auto">
            <a:xfrm>
              <a:off x="3706813"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39"/>
            <p:cNvSpPr>
              <a:spLocks noChangeShapeType="1"/>
            </p:cNvSpPr>
            <p:nvPr/>
          </p:nvSpPr>
          <p:spPr bwMode="auto">
            <a:xfrm>
              <a:off x="4402138" y="33369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40"/>
            <p:cNvSpPr>
              <a:spLocks noChangeShapeType="1"/>
            </p:cNvSpPr>
            <p:nvPr/>
          </p:nvSpPr>
          <p:spPr bwMode="auto">
            <a:xfrm>
              <a:off x="3725863"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41"/>
            <p:cNvSpPr>
              <a:spLocks noChangeShapeType="1"/>
            </p:cNvSpPr>
            <p:nvPr/>
          </p:nvSpPr>
          <p:spPr bwMode="auto">
            <a:xfrm>
              <a:off x="4364038" y="32797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42"/>
            <p:cNvSpPr>
              <a:spLocks noChangeShapeType="1"/>
            </p:cNvSpPr>
            <p:nvPr/>
          </p:nvSpPr>
          <p:spPr bwMode="auto">
            <a:xfrm>
              <a:off x="3735388"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43"/>
            <p:cNvSpPr>
              <a:spLocks noChangeShapeType="1"/>
            </p:cNvSpPr>
            <p:nvPr/>
          </p:nvSpPr>
          <p:spPr bwMode="auto">
            <a:xfrm>
              <a:off x="3744913"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44"/>
            <p:cNvSpPr>
              <a:spLocks noChangeShapeType="1"/>
            </p:cNvSpPr>
            <p:nvPr/>
          </p:nvSpPr>
          <p:spPr bwMode="auto">
            <a:xfrm>
              <a:off x="4478338" y="338455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45"/>
            <p:cNvSpPr>
              <a:spLocks noChangeShapeType="1"/>
            </p:cNvSpPr>
            <p:nvPr/>
          </p:nvSpPr>
          <p:spPr bwMode="auto">
            <a:xfrm>
              <a:off x="3783013"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46"/>
            <p:cNvSpPr>
              <a:spLocks noChangeShapeType="1"/>
            </p:cNvSpPr>
            <p:nvPr/>
          </p:nvSpPr>
          <p:spPr bwMode="auto">
            <a:xfrm>
              <a:off x="4525963" y="338455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47"/>
            <p:cNvSpPr>
              <a:spLocks noChangeShapeType="1"/>
            </p:cNvSpPr>
            <p:nvPr/>
          </p:nvSpPr>
          <p:spPr bwMode="auto">
            <a:xfrm>
              <a:off x="3859213" y="28416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48"/>
            <p:cNvSpPr>
              <a:spLocks noChangeShapeType="1"/>
            </p:cNvSpPr>
            <p:nvPr/>
          </p:nvSpPr>
          <p:spPr bwMode="auto">
            <a:xfrm>
              <a:off x="4583113" y="34036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49"/>
            <p:cNvSpPr>
              <a:spLocks noChangeShapeType="1"/>
            </p:cNvSpPr>
            <p:nvPr/>
          </p:nvSpPr>
          <p:spPr bwMode="auto">
            <a:xfrm>
              <a:off x="5307013" y="400367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50"/>
            <p:cNvSpPr>
              <a:spLocks noChangeShapeType="1"/>
            </p:cNvSpPr>
            <p:nvPr/>
          </p:nvSpPr>
          <p:spPr bwMode="auto">
            <a:xfrm>
              <a:off x="3878263" y="28416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51"/>
            <p:cNvSpPr>
              <a:spLocks noChangeShapeType="1"/>
            </p:cNvSpPr>
            <p:nvPr/>
          </p:nvSpPr>
          <p:spPr bwMode="auto">
            <a:xfrm>
              <a:off x="4545013" y="34131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52"/>
            <p:cNvSpPr>
              <a:spLocks noChangeShapeType="1"/>
            </p:cNvSpPr>
            <p:nvPr/>
          </p:nvSpPr>
          <p:spPr bwMode="auto">
            <a:xfrm>
              <a:off x="4792663" y="364172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53"/>
            <p:cNvSpPr>
              <a:spLocks noChangeShapeType="1"/>
            </p:cNvSpPr>
            <p:nvPr/>
          </p:nvSpPr>
          <p:spPr bwMode="auto">
            <a:xfrm>
              <a:off x="3944938" y="287972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54"/>
            <p:cNvSpPr>
              <a:spLocks noChangeShapeType="1"/>
            </p:cNvSpPr>
            <p:nvPr/>
          </p:nvSpPr>
          <p:spPr bwMode="auto">
            <a:xfrm>
              <a:off x="4649788" y="3441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55"/>
            <p:cNvSpPr>
              <a:spLocks noChangeShapeType="1"/>
            </p:cNvSpPr>
            <p:nvPr/>
          </p:nvSpPr>
          <p:spPr bwMode="auto">
            <a:xfrm>
              <a:off x="4706938" y="356552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56"/>
            <p:cNvSpPr>
              <a:spLocks noChangeShapeType="1"/>
            </p:cNvSpPr>
            <p:nvPr/>
          </p:nvSpPr>
          <p:spPr bwMode="auto">
            <a:xfrm>
              <a:off x="5335588" y="40703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57"/>
            <p:cNvSpPr>
              <a:spLocks noChangeShapeType="1"/>
            </p:cNvSpPr>
            <p:nvPr/>
          </p:nvSpPr>
          <p:spPr bwMode="auto">
            <a:xfrm>
              <a:off x="3916363" y="28606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58"/>
            <p:cNvSpPr>
              <a:spLocks noChangeShapeType="1"/>
            </p:cNvSpPr>
            <p:nvPr/>
          </p:nvSpPr>
          <p:spPr bwMode="auto">
            <a:xfrm>
              <a:off x="4621213" y="3441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59"/>
            <p:cNvSpPr>
              <a:spLocks noChangeShapeType="1"/>
            </p:cNvSpPr>
            <p:nvPr/>
          </p:nvSpPr>
          <p:spPr bwMode="auto">
            <a:xfrm>
              <a:off x="4602163" y="3460750"/>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60"/>
            <p:cNvSpPr>
              <a:spLocks noChangeShapeType="1"/>
            </p:cNvSpPr>
            <p:nvPr/>
          </p:nvSpPr>
          <p:spPr bwMode="auto">
            <a:xfrm>
              <a:off x="5183188" y="38322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61"/>
            <p:cNvSpPr>
              <a:spLocks noChangeShapeType="1"/>
            </p:cNvSpPr>
            <p:nvPr/>
          </p:nvSpPr>
          <p:spPr bwMode="auto">
            <a:xfrm>
              <a:off x="3983038" y="29368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62"/>
            <p:cNvSpPr>
              <a:spLocks noChangeShapeType="1"/>
            </p:cNvSpPr>
            <p:nvPr/>
          </p:nvSpPr>
          <p:spPr bwMode="auto">
            <a:xfrm>
              <a:off x="4640263" y="3441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63"/>
            <p:cNvSpPr>
              <a:spLocks noChangeShapeType="1"/>
            </p:cNvSpPr>
            <p:nvPr/>
          </p:nvSpPr>
          <p:spPr bwMode="auto">
            <a:xfrm>
              <a:off x="5211763" y="38322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64"/>
            <p:cNvSpPr>
              <a:spLocks noChangeShapeType="1"/>
            </p:cNvSpPr>
            <p:nvPr/>
          </p:nvSpPr>
          <p:spPr bwMode="auto">
            <a:xfrm>
              <a:off x="3963988" y="292735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65"/>
            <p:cNvSpPr>
              <a:spLocks noChangeShapeType="1"/>
            </p:cNvSpPr>
            <p:nvPr/>
          </p:nvSpPr>
          <p:spPr bwMode="auto">
            <a:xfrm>
              <a:off x="4659313" y="3441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66"/>
            <p:cNvSpPr>
              <a:spLocks noChangeShapeType="1"/>
            </p:cNvSpPr>
            <p:nvPr/>
          </p:nvSpPr>
          <p:spPr bwMode="auto">
            <a:xfrm>
              <a:off x="5316538" y="39751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67"/>
            <p:cNvSpPr>
              <a:spLocks noChangeShapeType="1"/>
            </p:cNvSpPr>
            <p:nvPr/>
          </p:nvSpPr>
          <p:spPr bwMode="auto">
            <a:xfrm>
              <a:off x="4040188" y="29749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68"/>
            <p:cNvSpPr>
              <a:spLocks noChangeShapeType="1"/>
            </p:cNvSpPr>
            <p:nvPr/>
          </p:nvSpPr>
          <p:spPr bwMode="auto">
            <a:xfrm>
              <a:off x="4811713" y="36131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69"/>
            <p:cNvSpPr>
              <a:spLocks noChangeShapeType="1"/>
            </p:cNvSpPr>
            <p:nvPr/>
          </p:nvSpPr>
          <p:spPr bwMode="auto">
            <a:xfrm>
              <a:off x="4125913" y="314642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70"/>
            <p:cNvSpPr>
              <a:spLocks noChangeShapeType="1"/>
            </p:cNvSpPr>
            <p:nvPr/>
          </p:nvSpPr>
          <p:spPr bwMode="auto">
            <a:xfrm>
              <a:off x="5459413" y="40703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71"/>
            <p:cNvSpPr>
              <a:spLocks noChangeShapeType="1"/>
            </p:cNvSpPr>
            <p:nvPr/>
          </p:nvSpPr>
          <p:spPr bwMode="auto">
            <a:xfrm>
              <a:off x="5630863" y="40703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72"/>
            <p:cNvSpPr>
              <a:spLocks noChangeShapeType="1"/>
            </p:cNvSpPr>
            <p:nvPr/>
          </p:nvSpPr>
          <p:spPr bwMode="auto">
            <a:xfrm>
              <a:off x="4173538" y="31273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73"/>
            <p:cNvSpPr>
              <a:spLocks noChangeShapeType="1"/>
            </p:cNvSpPr>
            <p:nvPr/>
          </p:nvSpPr>
          <p:spPr bwMode="auto">
            <a:xfrm>
              <a:off x="4106863" y="3117850"/>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74"/>
            <p:cNvSpPr>
              <a:spLocks noChangeShapeType="1"/>
            </p:cNvSpPr>
            <p:nvPr/>
          </p:nvSpPr>
          <p:spPr bwMode="auto">
            <a:xfrm>
              <a:off x="4049713" y="29940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75"/>
            <p:cNvSpPr>
              <a:spLocks noChangeShapeType="1"/>
            </p:cNvSpPr>
            <p:nvPr/>
          </p:nvSpPr>
          <p:spPr bwMode="auto">
            <a:xfrm>
              <a:off x="5040313" y="37750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76"/>
            <p:cNvSpPr>
              <a:spLocks noChangeShapeType="1"/>
            </p:cNvSpPr>
            <p:nvPr/>
          </p:nvSpPr>
          <p:spPr bwMode="auto">
            <a:xfrm>
              <a:off x="4040188" y="303212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77"/>
            <p:cNvSpPr>
              <a:spLocks noChangeShapeType="1"/>
            </p:cNvSpPr>
            <p:nvPr/>
          </p:nvSpPr>
          <p:spPr bwMode="auto">
            <a:xfrm>
              <a:off x="4144963" y="31273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78"/>
            <p:cNvSpPr>
              <a:spLocks noChangeShapeType="1"/>
            </p:cNvSpPr>
            <p:nvPr/>
          </p:nvSpPr>
          <p:spPr bwMode="auto">
            <a:xfrm>
              <a:off x="5097463" y="37750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79"/>
            <p:cNvSpPr>
              <a:spLocks noChangeShapeType="1"/>
            </p:cNvSpPr>
            <p:nvPr/>
          </p:nvSpPr>
          <p:spPr bwMode="auto">
            <a:xfrm>
              <a:off x="3935413" y="2927350"/>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Freeform 80"/>
            <p:cNvSpPr>
              <a:spLocks/>
            </p:cNvSpPr>
            <p:nvPr/>
          </p:nvSpPr>
          <p:spPr bwMode="auto">
            <a:xfrm>
              <a:off x="3487738" y="2736850"/>
              <a:ext cx="2162175" cy="1352550"/>
            </a:xfrm>
            <a:custGeom>
              <a:avLst/>
              <a:gdLst>
                <a:gd name="T0" fmla="*/ 193 w 227"/>
                <a:gd name="T1" fmla="*/ 142 h 142"/>
                <a:gd name="T2" fmla="*/ 183 w 227"/>
                <a:gd name="T3" fmla="*/ 133 h 142"/>
                <a:gd name="T4" fmla="*/ 181 w 227"/>
                <a:gd name="T5" fmla="*/ 124 h 142"/>
                <a:gd name="T6" fmla="*/ 170 w 227"/>
                <a:gd name="T7" fmla="*/ 117 h 142"/>
                <a:gd name="T8" fmla="*/ 156 w 227"/>
                <a:gd name="T9" fmla="*/ 111 h 142"/>
                <a:gd name="T10" fmla="*/ 146 w 227"/>
                <a:gd name="T11" fmla="*/ 107 h 142"/>
                <a:gd name="T12" fmla="*/ 143 w 227"/>
                <a:gd name="T13" fmla="*/ 103 h 142"/>
                <a:gd name="T14" fmla="*/ 139 w 227"/>
                <a:gd name="T15" fmla="*/ 99 h 142"/>
                <a:gd name="T16" fmla="*/ 133 w 227"/>
                <a:gd name="T17" fmla="*/ 95 h 142"/>
                <a:gd name="T18" fmla="*/ 130 w 227"/>
                <a:gd name="T19" fmla="*/ 91 h 142"/>
                <a:gd name="T20" fmla="*/ 129 w 227"/>
                <a:gd name="T21" fmla="*/ 87 h 142"/>
                <a:gd name="T22" fmla="*/ 126 w 227"/>
                <a:gd name="T23" fmla="*/ 84 h 142"/>
                <a:gd name="T24" fmla="*/ 125 w 227"/>
                <a:gd name="T25" fmla="*/ 80 h 142"/>
                <a:gd name="T26" fmla="*/ 118 w 227"/>
                <a:gd name="T27" fmla="*/ 76 h 142"/>
                <a:gd name="T28" fmla="*/ 110 w 227"/>
                <a:gd name="T29" fmla="*/ 73 h 142"/>
                <a:gd name="T30" fmla="*/ 101 w 227"/>
                <a:gd name="T31" fmla="*/ 70 h 142"/>
                <a:gd name="T32" fmla="*/ 97 w 227"/>
                <a:gd name="T33" fmla="*/ 67 h 142"/>
                <a:gd name="T34" fmla="*/ 94 w 227"/>
                <a:gd name="T35" fmla="*/ 65 h 142"/>
                <a:gd name="T36" fmla="*/ 92 w 227"/>
                <a:gd name="T37" fmla="*/ 62 h 142"/>
                <a:gd name="T38" fmla="*/ 82 w 227"/>
                <a:gd name="T39" fmla="*/ 59 h 142"/>
                <a:gd name="T40" fmla="*/ 81 w 227"/>
                <a:gd name="T41" fmla="*/ 57 h 142"/>
                <a:gd name="T42" fmla="*/ 80 w 227"/>
                <a:gd name="T43" fmla="*/ 55 h 142"/>
                <a:gd name="T44" fmla="*/ 78 w 227"/>
                <a:gd name="T45" fmla="*/ 50 h 142"/>
                <a:gd name="T46" fmla="*/ 74 w 227"/>
                <a:gd name="T47" fmla="*/ 47 h 142"/>
                <a:gd name="T48" fmla="*/ 68 w 227"/>
                <a:gd name="T49" fmla="*/ 43 h 142"/>
                <a:gd name="T50" fmla="*/ 67 w 227"/>
                <a:gd name="T51" fmla="*/ 41 h 142"/>
                <a:gd name="T52" fmla="*/ 66 w 227"/>
                <a:gd name="T53" fmla="*/ 39 h 142"/>
                <a:gd name="T54" fmla="*/ 65 w 227"/>
                <a:gd name="T55" fmla="*/ 38 h 142"/>
                <a:gd name="T56" fmla="*/ 63 w 227"/>
                <a:gd name="T57" fmla="*/ 36 h 142"/>
                <a:gd name="T58" fmla="*/ 61 w 227"/>
                <a:gd name="T59" fmla="*/ 34 h 142"/>
                <a:gd name="T60" fmla="*/ 60 w 227"/>
                <a:gd name="T61" fmla="*/ 33 h 142"/>
                <a:gd name="T62" fmla="*/ 58 w 227"/>
                <a:gd name="T63" fmla="*/ 29 h 142"/>
                <a:gd name="T64" fmla="*/ 56 w 227"/>
                <a:gd name="T65" fmla="*/ 27 h 142"/>
                <a:gd name="T66" fmla="*/ 53 w 227"/>
                <a:gd name="T67" fmla="*/ 25 h 142"/>
                <a:gd name="T68" fmla="*/ 51 w 227"/>
                <a:gd name="T69" fmla="*/ 23 h 142"/>
                <a:gd name="T70" fmla="*/ 49 w 227"/>
                <a:gd name="T71" fmla="*/ 22 h 142"/>
                <a:gd name="T72" fmla="*/ 47 w 227"/>
                <a:gd name="T73" fmla="*/ 18 h 142"/>
                <a:gd name="T74" fmla="*/ 46 w 227"/>
                <a:gd name="T75" fmla="*/ 16 h 142"/>
                <a:gd name="T76" fmla="*/ 44 w 227"/>
                <a:gd name="T77" fmla="*/ 15 h 142"/>
                <a:gd name="T78" fmla="*/ 33 w 227"/>
                <a:gd name="T79" fmla="*/ 13 h 142"/>
                <a:gd name="T80" fmla="*/ 20 w 227"/>
                <a:gd name="T81" fmla="*/ 9 h 142"/>
                <a:gd name="T82" fmla="*/ 16 w 227"/>
                <a:gd name="T83" fmla="*/ 8 h 142"/>
                <a:gd name="T84" fmla="*/ 12 w 227"/>
                <a:gd name="T85" fmla="*/ 7 h 142"/>
                <a:gd name="T86" fmla="*/ 10 w 227"/>
                <a:gd name="T87" fmla="*/ 3 h 142"/>
                <a:gd name="T88" fmla="*/ 7 w 227"/>
                <a:gd name="T89" fmla="*/ 2 h 142"/>
                <a:gd name="T90" fmla="*/ 0 w 227"/>
                <a:gd name="T9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42">
                  <a:moveTo>
                    <a:pt x="227" y="142"/>
                  </a:moveTo>
                  <a:lnTo>
                    <a:pt x="193" y="142"/>
                  </a:lnTo>
                  <a:lnTo>
                    <a:pt x="193" y="133"/>
                  </a:lnTo>
                  <a:lnTo>
                    <a:pt x="183" y="133"/>
                  </a:lnTo>
                  <a:lnTo>
                    <a:pt x="183" y="124"/>
                  </a:lnTo>
                  <a:lnTo>
                    <a:pt x="181" y="124"/>
                  </a:lnTo>
                  <a:lnTo>
                    <a:pt x="181" y="117"/>
                  </a:lnTo>
                  <a:lnTo>
                    <a:pt x="170" y="117"/>
                  </a:lnTo>
                  <a:lnTo>
                    <a:pt x="170" y="111"/>
                  </a:lnTo>
                  <a:lnTo>
                    <a:pt x="156" y="111"/>
                  </a:lnTo>
                  <a:lnTo>
                    <a:pt x="156" y="107"/>
                  </a:lnTo>
                  <a:lnTo>
                    <a:pt x="146" y="107"/>
                  </a:lnTo>
                  <a:lnTo>
                    <a:pt x="146" y="103"/>
                  </a:lnTo>
                  <a:lnTo>
                    <a:pt x="143" y="103"/>
                  </a:lnTo>
                  <a:lnTo>
                    <a:pt x="143" y="99"/>
                  </a:lnTo>
                  <a:lnTo>
                    <a:pt x="139" y="99"/>
                  </a:lnTo>
                  <a:lnTo>
                    <a:pt x="139" y="95"/>
                  </a:lnTo>
                  <a:lnTo>
                    <a:pt x="133" y="95"/>
                  </a:lnTo>
                  <a:lnTo>
                    <a:pt x="133" y="91"/>
                  </a:lnTo>
                  <a:lnTo>
                    <a:pt x="130" y="91"/>
                  </a:lnTo>
                  <a:lnTo>
                    <a:pt x="130" y="87"/>
                  </a:lnTo>
                  <a:lnTo>
                    <a:pt x="129" y="87"/>
                  </a:lnTo>
                  <a:lnTo>
                    <a:pt x="129" y="84"/>
                  </a:lnTo>
                  <a:lnTo>
                    <a:pt x="126" y="84"/>
                  </a:lnTo>
                  <a:lnTo>
                    <a:pt x="126" y="80"/>
                  </a:lnTo>
                  <a:lnTo>
                    <a:pt x="125" y="80"/>
                  </a:lnTo>
                  <a:lnTo>
                    <a:pt x="125" y="76"/>
                  </a:lnTo>
                  <a:lnTo>
                    <a:pt x="118" y="76"/>
                  </a:lnTo>
                  <a:lnTo>
                    <a:pt x="118" y="73"/>
                  </a:lnTo>
                  <a:lnTo>
                    <a:pt x="110" y="73"/>
                  </a:lnTo>
                  <a:lnTo>
                    <a:pt x="110" y="70"/>
                  </a:lnTo>
                  <a:lnTo>
                    <a:pt x="101" y="70"/>
                  </a:lnTo>
                  <a:lnTo>
                    <a:pt x="101" y="67"/>
                  </a:lnTo>
                  <a:lnTo>
                    <a:pt x="97" y="67"/>
                  </a:lnTo>
                  <a:lnTo>
                    <a:pt x="97" y="65"/>
                  </a:lnTo>
                  <a:lnTo>
                    <a:pt x="94" y="65"/>
                  </a:lnTo>
                  <a:lnTo>
                    <a:pt x="94" y="62"/>
                  </a:lnTo>
                  <a:lnTo>
                    <a:pt x="92" y="62"/>
                  </a:lnTo>
                  <a:lnTo>
                    <a:pt x="92" y="59"/>
                  </a:lnTo>
                  <a:lnTo>
                    <a:pt x="82" y="59"/>
                  </a:lnTo>
                  <a:lnTo>
                    <a:pt x="82" y="57"/>
                  </a:lnTo>
                  <a:lnTo>
                    <a:pt x="81" y="57"/>
                  </a:lnTo>
                  <a:lnTo>
                    <a:pt x="81" y="55"/>
                  </a:lnTo>
                  <a:lnTo>
                    <a:pt x="80" y="55"/>
                  </a:lnTo>
                  <a:lnTo>
                    <a:pt x="80" y="50"/>
                  </a:lnTo>
                  <a:lnTo>
                    <a:pt x="78" y="50"/>
                  </a:lnTo>
                  <a:lnTo>
                    <a:pt x="78" y="47"/>
                  </a:lnTo>
                  <a:lnTo>
                    <a:pt x="74" y="47"/>
                  </a:lnTo>
                  <a:lnTo>
                    <a:pt x="74" y="43"/>
                  </a:lnTo>
                  <a:lnTo>
                    <a:pt x="68" y="43"/>
                  </a:lnTo>
                  <a:lnTo>
                    <a:pt x="68" y="41"/>
                  </a:lnTo>
                  <a:lnTo>
                    <a:pt x="67" y="41"/>
                  </a:lnTo>
                  <a:lnTo>
                    <a:pt x="67" y="39"/>
                  </a:lnTo>
                  <a:lnTo>
                    <a:pt x="66" y="39"/>
                  </a:lnTo>
                  <a:lnTo>
                    <a:pt x="66" y="38"/>
                  </a:lnTo>
                  <a:lnTo>
                    <a:pt x="65" y="38"/>
                  </a:lnTo>
                  <a:lnTo>
                    <a:pt x="65" y="36"/>
                  </a:lnTo>
                  <a:lnTo>
                    <a:pt x="63" y="36"/>
                  </a:lnTo>
                  <a:lnTo>
                    <a:pt x="63" y="34"/>
                  </a:lnTo>
                  <a:lnTo>
                    <a:pt x="61" y="34"/>
                  </a:lnTo>
                  <a:lnTo>
                    <a:pt x="61" y="33"/>
                  </a:lnTo>
                  <a:lnTo>
                    <a:pt x="60" y="33"/>
                  </a:lnTo>
                  <a:lnTo>
                    <a:pt x="60" y="29"/>
                  </a:lnTo>
                  <a:lnTo>
                    <a:pt x="58" y="29"/>
                  </a:lnTo>
                  <a:lnTo>
                    <a:pt x="58" y="27"/>
                  </a:lnTo>
                  <a:lnTo>
                    <a:pt x="56" y="27"/>
                  </a:lnTo>
                  <a:lnTo>
                    <a:pt x="56" y="25"/>
                  </a:lnTo>
                  <a:lnTo>
                    <a:pt x="53" y="25"/>
                  </a:lnTo>
                  <a:lnTo>
                    <a:pt x="53" y="23"/>
                  </a:lnTo>
                  <a:lnTo>
                    <a:pt x="51" y="23"/>
                  </a:lnTo>
                  <a:lnTo>
                    <a:pt x="51" y="22"/>
                  </a:lnTo>
                  <a:lnTo>
                    <a:pt x="49" y="22"/>
                  </a:lnTo>
                  <a:lnTo>
                    <a:pt x="49" y="18"/>
                  </a:lnTo>
                  <a:lnTo>
                    <a:pt x="47" y="18"/>
                  </a:lnTo>
                  <a:lnTo>
                    <a:pt x="47" y="16"/>
                  </a:lnTo>
                  <a:lnTo>
                    <a:pt x="46" y="16"/>
                  </a:lnTo>
                  <a:lnTo>
                    <a:pt x="46" y="15"/>
                  </a:lnTo>
                  <a:lnTo>
                    <a:pt x="44" y="15"/>
                  </a:lnTo>
                  <a:lnTo>
                    <a:pt x="44" y="13"/>
                  </a:lnTo>
                  <a:lnTo>
                    <a:pt x="33" y="13"/>
                  </a:lnTo>
                  <a:lnTo>
                    <a:pt x="33" y="9"/>
                  </a:lnTo>
                  <a:lnTo>
                    <a:pt x="20" y="9"/>
                  </a:lnTo>
                  <a:lnTo>
                    <a:pt x="20" y="8"/>
                  </a:lnTo>
                  <a:lnTo>
                    <a:pt x="16" y="8"/>
                  </a:lnTo>
                  <a:lnTo>
                    <a:pt x="16" y="7"/>
                  </a:lnTo>
                  <a:lnTo>
                    <a:pt x="12" y="7"/>
                  </a:lnTo>
                  <a:lnTo>
                    <a:pt x="12" y="3"/>
                  </a:lnTo>
                  <a:lnTo>
                    <a:pt x="10" y="3"/>
                  </a:lnTo>
                  <a:lnTo>
                    <a:pt x="10" y="2"/>
                  </a:lnTo>
                  <a:lnTo>
                    <a:pt x="7" y="2"/>
                  </a:lnTo>
                  <a:lnTo>
                    <a:pt x="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05" name="Group 204"/>
          <p:cNvGrpSpPr/>
          <p:nvPr/>
        </p:nvGrpSpPr>
        <p:grpSpPr>
          <a:xfrm>
            <a:off x="5317296" y="2287369"/>
            <a:ext cx="2988000" cy="2052000"/>
            <a:chOff x="3444875" y="2670175"/>
            <a:chExt cx="2247900" cy="1543050"/>
          </a:xfrm>
        </p:grpSpPr>
        <p:sp>
          <p:nvSpPr>
            <p:cNvPr id="206" name="Line 81"/>
            <p:cNvSpPr>
              <a:spLocks noChangeShapeType="1"/>
            </p:cNvSpPr>
            <p:nvPr/>
          </p:nvSpPr>
          <p:spPr bwMode="auto">
            <a:xfrm>
              <a:off x="3463925" y="2679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82"/>
            <p:cNvSpPr>
              <a:spLocks noChangeShapeType="1"/>
            </p:cNvSpPr>
            <p:nvPr/>
          </p:nvSpPr>
          <p:spPr bwMode="auto">
            <a:xfrm>
              <a:off x="3568700" y="27463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83"/>
            <p:cNvSpPr>
              <a:spLocks noChangeShapeType="1"/>
            </p:cNvSpPr>
            <p:nvPr/>
          </p:nvSpPr>
          <p:spPr bwMode="auto">
            <a:xfrm>
              <a:off x="3616325" y="28606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84"/>
            <p:cNvSpPr>
              <a:spLocks noChangeShapeType="1"/>
            </p:cNvSpPr>
            <p:nvPr/>
          </p:nvSpPr>
          <p:spPr bwMode="auto">
            <a:xfrm>
              <a:off x="4197350" y="37084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85"/>
            <p:cNvSpPr>
              <a:spLocks noChangeShapeType="1"/>
            </p:cNvSpPr>
            <p:nvPr/>
          </p:nvSpPr>
          <p:spPr bwMode="auto">
            <a:xfrm>
              <a:off x="3816350" y="31654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86"/>
            <p:cNvSpPr>
              <a:spLocks noChangeShapeType="1"/>
            </p:cNvSpPr>
            <p:nvPr/>
          </p:nvSpPr>
          <p:spPr bwMode="auto">
            <a:xfrm>
              <a:off x="4454525" y="38893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87"/>
            <p:cNvSpPr>
              <a:spLocks noChangeShapeType="1"/>
            </p:cNvSpPr>
            <p:nvPr/>
          </p:nvSpPr>
          <p:spPr bwMode="auto">
            <a:xfrm>
              <a:off x="4730750" y="398462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88"/>
            <p:cNvSpPr>
              <a:spLocks noChangeShapeType="1"/>
            </p:cNvSpPr>
            <p:nvPr/>
          </p:nvSpPr>
          <p:spPr bwMode="auto">
            <a:xfrm>
              <a:off x="4883150" y="40322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89"/>
            <p:cNvSpPr>
              <a:spLocks noChangeShapeType="1"/>
            </p:cNvSpPr>
            <p:nvPr/>
          </p:nvSpPr>
          <p:spPr bwMode="auto">
            <a:xfrm>
              <a:off x="4235450" y="371792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90"/>
            <p:cNvSpPr>
              <a:spLocks noChangeShapeType="1"/>
            </p:cNvSpPr>
            <p:nvPr/>
          </p:nvSpPr>
          <p:spPr bwMode="auto">
            <a:xfrm>
              <a:off x="5378450" y="41656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91"/>
            <p:cNvSpPr>
              <a:spLocks noChangeShapeType="1"/>
            </p:cNvSpPr>
            <p:nvPr/>
          </p:nvSpPr>
          <p:spPr bwMode="auto">
            <a:xfrm>
              <a:off x="5549900" y="41656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92"/>
            <p:cNvSpPr>
              <a:spLocks noChangeShapeType="1"/>
            </p:cNvSpPr>
            <p:nvPr/>
          </p:nvSpPr>
          <p:spPr bwMode="auto">
            <a:xfrm>
              <a:off x="5673725" y="41656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Freeform 93"/>
            <p:cNvSpPr>
              <a:spLocks/>
            </p:cNvSpPr>
            <p:nvPr/>
          </p:nvSpPr>
          <p:spPr bwMode="auto">
            <a:xfrm>
              <a:off x="3444875" y="2670175"/>
              <a:ext cx="2247900" cy="1524000"/>
            </a:xfrm>
            <a:custGeom>
              <a:avLst/>
              <a:gdLst>
                <a:gd name="T0" fmla="*/ 200 w 236"/>
                <a:gd name="T1" fmla="*/ 160 h 160"/>
                <a:gd name="T2" fmla="*/ 193 w 236"/>
                <a:gd name="T3" fmla="*/ 156 h 160"/>
                <a:gd name="T4" fmla="*/ 164 w 236"/>
                <a:gd name="T5" fmla="*/ 149 h 160"/>
                <a:gd name="T6" fmla="*/ 136 w 236"/>
                <a:gd name="T7" fmla="*/ 144 h 160"/>
                <a:gd name="T8" fmla="*/ 122 w 236"/>
                <a:gd name="T9" fmla="*/ 141 h 160"/>
                <a:gd name="T10" fmla="*/ 112 w 236"/>
                <a:gd name="T11" fmla="*/ 135 h 160"/>
                <a:gd name="T12" fmla="*/ 100 w 236"/>
                <a:gd name="T13" fmla="*/ 130 h 160"/>
                <a:gd name="T14" fmla="*/ 91 w 236"/>
                <a:gd name="T15" fmla="*/ 125 h 160"/>
                <a:gd name="T16" fmla="*/ 89 w 236"/>
                <a:gd name="T17" fmla="*/ 116 h 160"/>
                <a:gd name="T18" fmla="*/ 78 w 236"/>
                <a:gd name="T19" fmla="*/ 112 h 160"/>
                <a:gd name="T20" fmla="*/ 77 w 236"/>
                <a:gd name="T21" fmla="*/ 108 h 160"/>
                <a:gd name="T22" fmla="*/ 73 w 236"/>
                <a:gd name="T23" fmla="*/ 103 h 160"/>
                <a:gd name="T24" fmla="*/ 71 w 236"/>
                <a:gd name="T25" fmla="*/ 99 h 160"/>
                <a:gd name="T26" fmla="*/ 70 w 236"/>
                <a:gd name="T27" fmla="*/ 97 h 160"/>
                <a:gd name="T28" fmla="*/ 67 w 236"/>
                <a:gd name="T29" fmla="*/ 91 h 160"/>
                <a:gd name="T30" fmla="*/ 59 w 236"/>
                <a:gd name="T31" fmla="*/ 83 h 160"/>
                <a:gd name="T32" fmla="*/ 57 w 236"/>
                <a:gd name="T33" fmla="*/ 79 h 160"/>
                <a:gd name="T34" fmla="*/ 54 w 236"/>
                <a:gd name="T35" fmla="*/ 75 h 160"/>
                <a:gd name="T36" fmla="*/ 47 w 236"/>
                <a:gd name="T37" fmla="*/ 71 h 160"/>
                <a:gd name="T38" fmla="*/ 46 w 236"/>
                <a:gd name="T39" fmla="*/ 62 h 160"/>
                <a:gd name="T40" fmla="*/ 43 w 236"/>
                <a:gd name="T41" fmla="*/ 60 h 160"/>
                <a:gd name="T42" fmla="*/ 39 w 236"/>
                <a:gd name="T43" fmla="*/ 55 h 160"/>
                <a:gd name="T44" fmla="*/ 37 w 236"/>
                <a:gd name="T45" fmla="*/ 52 h 160"/>
                <a:gd name="T46" fmla="*/ 33 w 236"/>
                <a:gd name="T47" fmla="*/ 45 h 160"/>
                <a:gd name="T48" fmla="*/ 32 w 236"/>
                <a:gd name="T49" fmla="*/ 42 h 160"/>
                <a:gd name="T50" fmla="*/ 31 w 236"/>
                <a:gd name="T51" fmla="*/ 38 h 160"/>
                <a:gd name="T52" fmla="*/ 23 w 236"/>
                <a:gd name="T53" fmla="*/ 35 h 160"/>
                <a:gd name="T54" fmla="*/ 19 w 236"/>
                <a:gd name="T55" fmla="*/ 29 h 160"/>
                <a:gd name="T56" fmla="*/ 18 w 236"/>
                <a:gd name="T57" fmla="*/ 25 h 160"/>
                <a:gd name="T58" fmla="*/ 17 w 236"/>
                <a:gd name="T59" fmla="*/ 22 h 160"/>
                <a:gd name="T60" fmla="*/ 16 w 236"/>
                <a:gd name="T61" fmla="*/ 19 h 160"/>
                <a:gd name="T62" fmla="*/ 14 w 236"/>
                <a:gd name="T63" fmla="*/ 16 h 160"/>
                <a:gd name="T64" fmla="*/ 13 w 236"/>
                <a:gd name="T65" fmla="*/ 14 h 160"/>
                <a:gd name="T66" fmla="*/ 12 w 236"/>
                <a:gd name="T67" fmla="*/ 11 h 160"/>
                <a:gd name="T68" fmla="*/ 10 w 236"/>
                <a:gd name="T69" fmla="*/ 8 h 160"/>
                <a:gd name="T70" fmla="*/ 7 w 236"/>
                <a:gd name="T71" fmla="*/ 6 h 160"/>
                <a:gd name="T72" fmla="*/ 2 w 236"/>
                <a:gd name="T73" fmla="*/ 3 h 160"/>
                <a:gd name="T74" fmla="*/ 0 w 236"/>
                <a:gd name="T7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6" h="160">
                  <a:moveTo>
                    <a:pt x="236" y="160"/>
                  </a:moveTo>
                  <a:lnTo>
                    <a:pt x="200" y="160"/>
                  </a:lnTo>
                  <a:lnTo>
                    <a:pt x="200" y="156"/>
                  </a:lnTo>
                  <a:lnTo>
                    <a:pt x="193" y="156"/>
                  </a:lnTo>
                  <a:lnTo>
                    <a:pt x="193" y="149"/>
                  </a:lnTo>
                  <a:lnTo>
                    <a:pt x="164" y="149"/>
                  </a:lnTo>
                  <a:lnTo>
                    <a:pt x="164" y="144"/>
                  </a:lnTo>
                  <a:lnTo>
                    <a:pt x="136" y="144"/>
                  </a:lnTo>
                  <a:lnTo>
                    <a:pt x="136" y="141"/>
                  </a:lnTo>
                  <a:lnTo>
                    <a:pt x="122" y="141"/>
                  </a:lnTo>
                  <a:lnTo>
                    <a:pt x="122" y="135"/>
                  </a:lnTo>
                  <a:lnTo>
                    <a:pt x="112" y="135"/>
                  </a:lnTo>
                  <a:lnTo>
                    <a:pt x="112" y="130"/>
                  </a:lnTo>
                  <a:lnTo>
                    <a:pt x="100" y="130"/>
                  </a:lnTo>
                  <a:lnTo>
                    <a:pt x="100" y="125"/>
                  </a:lnTo>
                  <a:lnTo>
                    <a:pt x="91" y="125"/>
                  </a:lnTo>
                  <a:lnTo>
                    <a:pt x="91" y="116"/>
                  </a:lnTo>
                  <a:lnTo>
                    <a:pt x="89" y="116"/>
                  </a:lnTo>
                  <a:lnTo>
                    <a:pt x="89" y="112"/>
                  </a:lnTo>
                  <a:lnTo>
                    <a:pt x="78" y="112"/>
                  </a:lnTo>
                  <a:lnTo>
                    <a:pt x="78" y="108"/>
                  </a:lnTo>
                  <a:lnTo>
                    <a:pt x="77" y="108"/>
                  </a:lnTo>
                  <a:lnTo>
                    <a:pt x="77" y="103"/>
                  </a:lnTo>
                  <a:lnTo>
                    <a:pt x="73" y="103"/>
                  </a:lnTo>
                  <a:lnTo>
                    <a:pt x="73" y="99"/>
                  </a:lnTo>
                  <a:lnTo>
                    <a:pt x="71" y="99"/>
                  </a:lnTo>
                  <a:lnTo>
                    <a:pt x="71" y="97"/>
                  </a:lnTo>
                  <a:lnTo>
                    <a:pt x="70" y="97"/>
                  </a:lnTo>
                  <a:lnTo>
                    <a:pt x="70" y="91"/>
                  </a:lnTo>
                  <a:lnTo>
                    <a:pt x="67" y="91"/>
                  </a:lnTo>
                  <a:lnTo>
                    <a:pt x="67" y="83"/>
                  </a:lnTo>
                  <a:lnTo>
                    <a:pt x="59" y="83"/>
                  </a:lnTo>
                  <a:lnTo>
                    <a:pt x="59" y="79"/>
                  </a:lnTo>
                  <a:lnTo>
                    <a:pt x="57" y="79"/>
                  </a:lnTo>
                  <a:lnTo>
                    <a:pt x="57" y="75"/>
                  </a:lnTo>
                  <a:lnTo>
                    <a:pt x="54" y="75"/>
                  </a:lnTo>
                  <a:lnTo>
                    <a:pt x="54" y="71"/>
                  </a:lnTo>
                  <a:lnTo>
                    <a:pt x="47" y="71"/>
                  </a:lnTo>
                  <a:lnTo>
                    <a:pt x="47" y="62"/>
                  </a:lnTo>
                  <a:lnTo>
                    <a:pt x="46" y="62"/>
                  </a:lnTo>
                  <a:lnTo>
                    <a:pt x="46" y="60"/>
                  </a:lnTo>
                  <a:lnTo>
                    <a:pt x="43" y="60"/>
                  </a:lnTo>
                  <a:lnTo>
                    <a:pt x="43" y="55"/>
                  </a:lnTo>
                  <a:lnTo>
                    <a:pt x="39" y="55"/>
                  </a:lnTo>
                  <a:lnTo>
                    <a:pt x="39" y="52"/>
                  </a:lnTo>
                  <a:lnTo>
                    <a:pt x="37" y="52"/>
                  </a:lnTo>
                  <a:lnTo>
                    <a:pt x="37" y="45"/>
                  </a:lnTo>
                  <a:lnTo>
                    <a:pt x="33" y="45"/>
                  </a:lnTo>
                  <a:lnTo>
                    <a:pt x="33" y="42"/>
                  </a:lnTo>
                  <a:lnTo>
                    <a:pt x="32" y="42"/>
                  </a:lnTo>
                  <a:lnTo>
                    <a:pt x="32" y="38"/>
                  </a:lnTo>
                  <a:lnTo>
                    <a:pt x="31" y="38"/>
                  </a:lnTo>
                  <a:lnTo>
                    <a:pt x="31" y="35"/>
                  </a:lnTo>
                  <a:lnTo>
                    <a:pt x="23" y="35"/>
                  </a:lnTo>
                  <a:lnTo>
                    <a:pt x="23" y="29"/>
                  </a:lnTo>
                  <a:lnTo>
                    <a:pt x="19" y="29"/>
                  </a:lnTo>
                  <a:lnTo>
                    <a:pt x="19" y="25"/>
                  </a:lnTo>
                  <a:lnTo>
                    <a:pt x="18" y="25"/>
                  </a:lnTo>
                  <a:lnTo>
                    <a:pt x="18" y="22"/>
                  </a:lnTo>
                  <a:lnTo>
                    <a:pt x="17" y="22"/>
                  </a:lnTo>
                  <a:lnTo>
                    <a:pt x="17" y="19"/>
                  </a:lnTo>
                  <a:lnTo>
                    <a:pt x="16" y="19"/>
                  </a:lnTo>
                  <a:lnTo>
                    <a:pt x="16" y="16"/>
                  </a:lnTo>
                  <a:lnTo>
                    <a:pt x="14" y="16"/>
                  </a:lnTo>
                  <a:lnTo>
                    <a:pt x="14" y="14"/>
                  </a:lnTo>
                  <a:lnTo>
                    <a:pt x="13" y="14"/>
                  </a:lnTo>
                  <a:lnTo>
                    <a:pt x="13" y="11"/>
                  </a:lnTo>
                  <a:lnTo>
                    <a:pt x="12" y="11"/>
                  </a:lnTo>
                  <a:lnTo>
                    <a:pt x="12" y="8"/>
                  </a:lnTo>
                  <a:lnTo>
                    <a:pt x="10" y="8"/>
                  </a:lnTo>
                  <a:lnTo>
                    <a:pt x="10" y="6"/>
                  </a:lnTo>
                  <a:lnTo>
                    <a:pt x="7" y="6"/>
                  </a:lnTo>
                  <a:lnTo>
                    <a:pt x="7" y="3"/>
                  </a:lnTo>
                  <a:lnTo>
                    <a:pt x="2" y="3"/>
                  </a:lnTo>
                  <a:lnTo>
                    <a:pt x="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19" name="AutoShape 94"/>
          <p:cNvSpPr>
            <a:spLocks noChangeAspect="1" noChangeArrowheads="1"/>
          </p:cNvSpPr>
          <p:nvPr/>
        </p:nvSpPr>
        <p:spPr bwMode="auto">
          <a:xfrm>
            <a:off x="6481044" y="2421491"/>
            <a:ext cx="2049462"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20" name="Group 219"/>
          <p:cNvGrpSpPr/>
          <p:nvPr/>
        </p:nvGrpSpPr>
        <p:grpSpPr>
          <a:xfrm>
            <a:off x="5364360" y="2305223"/>
            <a:ext cx="2628979" cy="2160000"/>
            <a:chOff x="3557588" y="2674938"/>
            <a:chExt cx="2028825" cy="1628775"/>
          </a:xfrm>
        </p:grpSpPr>
        <p:sp>
          <p:nvSpPr>
            <p:cNvPr id="221" name="Line 122"/>
            <p:cNvSpPr>
              <a:spLocks noChangeShapeType="1"/>
            </p:cNvSpPr>
            <p:nvPr/>
          </p:nvSpPr>
          <p:spPr bwMode="auto">
            <a:xfrm>
              <a:off x="4167188" y="3446463"/>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123"/>
            <p:cNvSpPr>
              <a:spLocks noChangeShapeType="1"/>
            </p:cNvSpPr>
            <p:nvPr/>
          </p:nvSpPr>
          <p:spPr bwMode="auto">
            <a:xfrm>
              <a:off x="3729038" y="27130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124"/>
            <p:cNvSpPr>
              <a:spLocks noChangeShapeType="1"/>
            </p:cNvSpPr>
            <p:nvPr/>
          </p:nvSpPr>
          <p:spPr bwMode="auto">
            <a:xfrm>
              <a:off x="4271963" y="35607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125"/>
            <p:cNvSpPr>
              <a:spLocks noChangeShapeType="1"/>
            </p:cNvSpPr>
            <p:nvPr/>
          </p:nvSpPr>
          <p:spPr bwMode="auto">
            <a:xfrm>
              <a:off x="4319588" y="3694113"/>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126"/>
            <p:cNvSpPr>
              <a:spLocks noChangeShapeType="1"/>
            </p:cNvSpPr>
            <p:nvPr/>
          </p:nvSpPr>
          <p:spPr bwMode="auto">
            <a:xfrm>
              <a:off x="4443413" y="37131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127"/>
            <p:cNvSpPr>
              <a:spLocks noChangeShapeType="1"/>
            </p:cNvSpPr>
            <p:nvPr/>
          </p:nvSpPr>
          <p:spPr bwMode="auto">
            <a:xfrm>
              <a:off x="4119563" y="3436938"/>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128"/>
            <p:cNvSpPr>
              <a:spLocks noChangeShapeType="1"/>
            </p:cNvSpPr>
            <p:nvPr/>
          </p:nvSpPr>
          <p:spPr bwMode="auto">
            <a:xfrm>
              <a:off x="4510088" y="37131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129"/>
            <p:cNvSpPr>
              <a:spLocks noChangeShapeType="1"/>
            </p:cNvSpPr>
            <p:nvPr/>
          </p:nvSpPr>
          <p:spPr bwMode="auto">
            <a:xfrm>
              <a:off x="3624263" y="26749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130"/>
            <p:cNvSpPr>
              <a:spLocks noChangeShapeType="1"/>
            </p:cNvSpPr>
            <p:nvPr/>
          </p:nvSpPr>
          <p:spPr bwMode="auto">
            <a:xfrm>
              <a:off x="3748088" y="2827338"/>
              <a:ext cx="476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131"/>
            <p:cNvSpPr>
              <a:spLocks noChangeShapeType="1"/>
            </p:cNvSpPr>
            <p:nvPr/>
          </p:nvSpPr>
          <p:spPr bwMode="auto">
            <a:xfrm>
              <a:off x="3776663" y="2932113"/>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132"/>
            <p:cNvSpPr>
              <a:spLocks noChangeShapeType="1"/>
            </p:cNvSpPr>
            <p:nvPr/>
          </p:nvSpPr>
          <p:spPr bwMode="auto">
            <a:xfrm>
              <a:off x="4843463" y="39893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133"/>
            <p:cNvSpPr>
              <a:spLocks noChangeShapeType="1"/>
            </p:cNvSpPr>
            <p:nvPr/>
          </p:nvSpPr>
          <p:spPr bwMode="auto">
            <a:xfrm>
              <a:off x="3881438" y="3065463"/>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Freeform 134"/>
            <p:cNvSpPr>
              <a:spLocks/>
            </p:cNvSpPr>
            <p:nvPr/>
          </p:nvSpPr>
          <p:spPr bwMode="auto">
            <a:xfrm>
              <a:off x="3557588" y="2674938"/>
              <a:ext cx="2028825" cy="1628775"/>
            </a:xfrm>
            <a:custGeom>
              <a:avLst/>
              <a:gdLst>
                <a:gd name="T0" fmla="*/ 213 w 213"/>
                <a:gd name="T1" fmla="*/ 155 h 171"/>
                <a:gd name="T2" fmla="*/ 193 w 213"/>
                <a:gd name="T3" fmla="*/ 147 h 171"/>
                <a:gd name="T4" fmla="*/ 150 w 213"/>
                <a:gd name="T5" fmla="*/ 140 h 171"/>
                <a:gd name="T6" fmla="*/ 115 w 213"/>
                <a:gd name="T7" fmla="*/ 136 h 171"/>
                <a:gd name="T8" fmla="*/ 113 w 213"/>
                <a:gd name="T9" fmla="*/ 129 h 171"/>
                <a:gd name="T10" fmla="*/ 107 w 213"/>
                <a:gd name="T11" fmla="*/ 124 h 171"/>
                <a:gd name="T12" fmla="*/ 104 w 213"/>
                <a:gd name="T13" fmla="*/ 118 h 171"/>
                <a:gd name="T14" fmla="*/ 102 w 213"/>
                <a:gd name="T15" fmla="*/ 112 h 171"/>
                <a:gd name="T16" fmla="*/ 84 w 213"/>
                <a:gd name="T17" fmla="*/ 108 h 171"/>
                <a:gd name="T18" fmla="*/ 80 w 213"/>
                <a:gd name="T19" fmla="*/ 99 h 171"/>
                <a:gd name="T20" fmla="*/ 78 w 213"/>
                <a:gd name="T21" fmla="*/ 95 h 171"/>
                <a:gd name="T22" fmla="*/ 71 w 213"/>
                <a:gd name="T23" fmla="*/ 89 h 171"/>
                <a:gd name="T24" fmla="*/ 65 w 213"/>
                <a:gd name="T25" fmla="*/ 83 h 171"/>
                <a:gd name="T26" fmla="*/ 62 w 213"/>
                <a:gd name="T27" fmla="*/ 77 h 171"/>
                <a:gd name="T28" fmla="*/ 55 w 213"/>
                <a:gd name="T29" fmla="*/ 73 h 171"/>
                <a:gd name="T30" fmla="*/ 52 w 213"/>
                <a:gd name="T31" fmla="*/ 70 h 171"/>
                <a:gd name="T32" fmla="*/ 48 w 213"/>
                <a:gd name="T33" fmla="*/ 61 h 171"/>
                <a:gd name="T34" fmla="*/ 45 w 213"/>
                <a:gd name="T35" fmla="*/ 58 h 171"/>
                <a:gd name="T36" fmla="*/ 43 w 213"/>
                <a:gd name="T37" fmla="*/ 54 h 171"/>
                <a:gd name="T38" fmla="*/ 40 w 213"/>
                <a:gd name="T39" fmla="*/ 51 h 171"/>
                <a:gd name="T40" fmla="*/ 37 w 213"/>
                <a:gd name="T41" fmla="*/ 48 h 171"/>
                <a:gd name="T42" fmla="*/ 35 w 213"/>
                <a:gd name="T43" fmla="*/ 41 h 171"/>
                <a:gd name="T44" fmla="*/ 32 w 213"/>
                <a:gd name="T45" fmla="*/ 37 h 171"/>
                <a:gd name="T46" fmla="*/ 28 w 213"/>
                <a:gd name="T47" fmla="*/ 32 h 171"/>
                <a:gd name="T48" fmla="*/ 25 w 213"/>
                <a:gd name="T49" fmla="*/ 29 h 171"/>
                <a:gd name="T50" fmla="*/ 25 w 213"/>
                <a:gd name="T51" fmla="*/ 21 h 171"/>
                <a:gd name="T52" fmla="*/ 23 w 213"/>
                <a:gd name="T53" fmla="*/ 14 h 171"/>
                <a:gd name="T54" fmla="*/ 21 w 213"/>
                <a:gd name="T55" fmla="*/ 7 h 171"/>
                <a:gd name="T56" fmla="*/ 10 w 213"/>
                <a:gd name="T57" fmla="*/ 5 h 171"/>
                <a:gd name="T58" fmla="*/ 8 w 213"/>
                <a:gd name="T59" fmla="*/ 5 h 171"/>
                <a:gd name="T60" fmla="*/ 5 w 213"/>
                <a:gd name="T61" fmla="*/ 2 h 171"/>
                <a:gd name="T62" fmla="*/ 0 w 213"/>
                <a:gd name="T6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 h="171">
                  <a:moveTo>
                    <a:pt x="213" y="171"/>
                  </a:moveTo>
                  <a:lnTo>
                    <a:pt x="213" y="155"/>
                  </a:lnTo>
                  <a:lnTo>
                    <a:pt x="193" y="155"/>
                  </a:lnTo>
                  <a:lnTo>
                    <a:pt x="193" y="147"/>
                  </a:lnTo>
                  <a:lnTo>
                    <a:pt x="150" y="147"/>
                  </a:lnTo>
                  <a:lnTo>
                    <a:pt x="150" y="140"/>
                  </a:lnTo>
                  <a:lnTo>
                    <a:pt x="115" y="140"/>
                  </a:lnTo>
                  <a:lnTo>
                    <a:pt x="115" y="136"/>
                  </a:lnTo>
                  <a:lnTo>
                    <a:pt x="113" y="136"/>
                  </a:lnTo>
                  <a:lnTo>
                    <a:pt x="113" y="129"/>
                  </a:lnTo>
                  <a:lnTo>
                    <a:pt x="107" y="129"/>
                  </a:lnTo>
                  <a:lnTo>
                    <a:pt x="107" y="124"/>
                  </a:lnTo>
                  <a:lnTo>
                    <a:pt x="104" y="124"/>
                  </a:lnTo>
                  <a:lnTo>
                    <a:pt x="104" y="118"/>
                  </a:lnTo>
                  <a:lnTo>
                    <a:pt x="102" y="118"/>
                  </a:lnTo>
                  <a:lnTo>
                    <a:pt x="102" y="112"/>
                  </a:lnTo>
                  <a:lnTo>
                    <a:pt x="84" y="112"/>
                  </a:lnTo>
                  <a:lnTo>
                    <a:pt x="84" y="108"/>
                  </a:lnTo>
                  <a:lnTo>
                    <a:pt x="80" y="108"/>
                  </a:lnTo>
                  <a:lnTo>
                    <a:pt x="80" y="99"/>
                  </a:lnTo>
                  <a:lnTo>
                    <a:pt x="78" y="99"/>
                  </a:lnTo>
                  <a:lnTo>
                    <a:pt x="78" y="95"/>
                  </a:lnTo>
                  <a:lnTo>
                    <a:pt x="71" y="95"/>
                  </a:lnTo>
                  <a:lnTo>
                    <a:pt x="71" y="89"/>
                  </a:lnTo>
                  <a:lnTo>
                    <a:pt x="65" y="89"/>
                  </a:lnTo>
                  <a:lnTo>
                    <a:pt x="65" y="83"/>
                  </a:lnTo>
                  <a:lnTo>
                    <a:pt x="62" y="83"/>
                  </a:lnTo>
                  <a:lnTo>
                    <a:pt x="62" y="77"/>
                  </a:lnTo>
                  <a:lnTo>
                    <a:pt x="55" y="77"/>
                  </a:lnTo>
                  <a:lnTo>
                    <a:pt x="55" y="73"/>
                  </a:lnTo>
                  <a:lnTo>
                    <a:pt x="52" y="73"/>
                  </a:lnTo>
                  <a:lnTo>
                    <a:pt x="52" y="70"/>
                  </a:lnTo>
                  <a:lnTo>
                    <a:pt x="48" y="70"/>
                  </a:lnTo>
                  <a:lnTo>
                    <a:pt x="48" y="61"/>
                  </a:lnTo>
                  <a:lnTo>
                    <a:pt x="45" y="61"/>
                  </a:lnTo>
                  <a:lnTo>
                    <a:pt x="45" y="58"/>
                  </a:lnTo>
                  <a:lnTo>
                    <a:pt x="43" y="58"/>
                  </a:lnTo>
                  <a:lnTo>
                    <a:pt x="43" y="54"/>
                  </a:lnTo>
                  <a:lnTo>
                    <a:pt x="40" y="54"/>
                  </a:lnTo>
                  <a:lnTo>
                    <a:pt x="40" y="51"/>
                  </a:lnTo>
                  <a:lnTo>
                    <a:pt x="37" y="51"/>
                  </a:lnTo>
                  <a:lnTo>
                    <a:pt x="37" y="48"/>
                  </a:lnTo>
                  <a:lnTo>
                    <a:pt x="35" y="48"/>
                  </a:lnTo>
                  <a:lnTo>
                    <a:pt x="35" y="41"/>
                  </a:lnTo>
                  <a:lnTo>
                    <a:pt x="35" y="37"/>
                  </a:lnTo>
                  <a:lnTo>
                    <a:pt x="32" y="37"/>
                  </a:lnTo>
                  <a:lnTo>
                    <a:pt x="32" y="32"/>
                  </a:lnTo>
                  <a:lnTo>
                    <a:pt x="28" y="32"/>
                  </a:lnTo>
                  <a:lnTo>
                    <a:pt x="28" y="29"/>
                  </a:lnTo>
                  <a:lnTo>
                    <a:pt x="25" y="29"/>
                  </a:lnTo>
                  <a:lnTo>
                    <a:pt x="25" y="23"/>
                  </a:lnTo>
                  <a:lnTo>
                    <a:pt x="25" y="21"/>
                  </a:lnTo>
                  <a:lnTo>
                    <a:pt x="23" y="21"/>
                  </a:lnTo>
                  <a:lnTo>
                    <a:pt x="23" y="14"/>
                  </a:lnTo>
                  <a:lnTo>
                    <a:pt x="21" y="14"/>
                  </a:lnTo>
                  <a:lnTo>
                    <a:pt x="21" y="7"/>
                  </a:lnTo>
                  <a:lnTo>
                    <a:pt x="10" y="7"/>
                  </a:lnTo>
                  <a:lnTo>
                    <a:pt x="10" y="5"/>
                  </a:lnTo>
                  <a:lnTo>
                    <a:pt x="6" y="5"/>
                  </a:lnTo>
                  <a:lnTo>
                    <a:pt x="8" y="5"/>
                  </a:lnTo>
                  <a:lnTo>
                    <a:pt x="8" y="2"/>
                  </a:lnTo>
                  <a:lnTo>
                    <a:pt x="5" y="2"/>
                  </a:lnTo>
                  <a:lnTo>
                    <a:pt x="5"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extLst>
      <p:ext uri="{BB962C8B-B14F-4D97-AF65-F5344CB8AC3E}">
        <p14:creationId xmlns:p14="http://schemas.microsoft.com/office/powerpoint/2010/main" val="37102144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3516: </a:t>
            </a:r>
            <a:r>
              <a:rPr lang="en-GB" dirty="0" err="1"/>
              <a:t>MiR</a:t>
            </a:r>
            <a:r>
              <a:rPr lang="en-GB" dirty="0"/>
              <a:t> 31 3p as a predictive biomarker of cetuximab efficacy effect in metastatic colorectal cancer (</a:t>
            </a:r>
            <a:r>
              <a:rPr lang="en-GB" dirty="0" err="1"/>
              <a:t>mCRC</a:t>
            </a:r>
            <a:r>
              <a:rPr lang="en-GB" dirty="0"/>
              <a:t>) patients enrolled in FIRE-3 </a:t>
            </a:r>
            <a:r>
              <a:rPr lang="en-GB" dirty="0" smtClean="0"/>
              <a:t>study </a:t>
            </a:r>
            <a:r>
              <a:rPr lang="en-GB" dirty="0"/>
              <a:t>– </a:t>
            </a:r>
            <a:r>
              <a:rPr lang="en-GB" dirty="0" smtClean="0"/>
              <a:t>Laurent-</a:t>
            </a:r>
            <a:r>
              <a:rPr lang="en-GB" dirty="0" err="1" smtClean="0"/>
              <a:t>Puig</a:t>
            </a:r>
            <a:r>
              <a:rPr lang="en-GB" dirty="0" smtClean="0"/>
              <a:t> P, </a:t>
            </a:r>
            <a:r>
              <a:rPr lang="en-GB" dirty="0"/>
              <a:t>et al</a:t>
            </a:r>
          </a:p>
        </p:txBody>
      </p:sp>
      <p:sp>
        <p:nvSpPr>
          <p:cNvPr id="5" name="Text Placeholder 4"/>
          <p:cNvSpPr>
            <a:spLocks noGrp="1"/>
          </p:cNvSpPr>
          <p:nvPr>
            <p:ph type="body" sz="quarter" idx="11"/>
          </p:nvPr>
        </p:nvSpPr>
        <p:spPr/>
        <p:txBody>
          <a:bodyPr/>
          <a:lstStyle/>
          <a:p>
            <a:r>
              <a:rPr lang="en-GB" dirty="0" smtClean="0"/>
              <a:t>Laurent-</a:t>
            </a:r>
            <a:r>
              <a:rPr lang="en-GB" dirty="0" err="1" smtClean="0"/>
              <a:t>Puig</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3516</a:t>
            </a:r>
          </a:p>
        </p:txBody>
      </p:sp>
      <p:sp>
        <p:nvSpPr>
          <p:cNvPr id="9" name="Content Placeholder 8"/>
          <p:cNvSpPr>
            <a:spLocks noGrp="1"/>
          </p:cNvSpPr>
          <p:nvPr>
            <p:ph idx="1"/>
          </p:nvPr>
        </p:nvSpPr>
        <p:spPr/>
        <p:txBody>
          <a:bodyPr/>
          <a:lstStyle/>
          <a:p>
            <a:pPr marL="0" indent="0">
              <a:buNone/>
            </a:pPr>
            <a:r>
              <a:rPr lang="en-GB" b="1" dirty="0" smtClean="0"/>
              <a:t>Key results (continued)</a:t>
            </a:r>
          </a:p>
          <a:p>
            <a:endParaRPr lang="en-GB" dirty="0" smtClean="0"/>
          </a:p>
          <a:p>
            <a:endParaRPr lang="en-GB" dirty="0"/>
          </a:p>
          <a:p>
            <a:endParaRPr lang="en-GB" dirty="0" smtClean="0"/>
          </a:p>
          <a:p>
            <a:endParaRPr lang="en-GB" dirty="0"/>
          </a:p>
          <a:p>
            <a:endParaRPr lang="en-GB" dirty="0" smtClean="0"/>
          </a:p>
          <a:p>
            <a:endParaRPr lang="en-GB" dirty="0"/>
          </a:p>
          <a:p>
            <a:pPr>
              <a:spcBef>
                <a:spcPts val="1200"/>
              </a:spcBef>
            </a:pPr>
            <a:r>
              <a:rPr lang="en-GB" dirty="0" smtClean="0"/>
              <a:t>ORR, miR-31-3p low: 63% </a:t>
            </a:r>
            <a:r>
              <a:rPr lang="en-GB" dirty="0"/>
              <a:t>with bevacizumab vs 85% with cetuximab </a:t>
            </a:r>
            <a:endParaRPr lang="en-GB" dirty="0" smtClean="0"/>
          </a:p>
          <a:p>
            <a:r>
              <a:rPr lang="en-GB" dirty="0" smtClean="0"/>
              <a:t>ORR, miR-31-3p high: 55% with bevacizumab vs 64% with cetuximab</a:t>
            </a:r>
          </a:p>
          <a:p>
            <a:endParaRPr lang="en-GB" dirty="0" smtClean="0"/>
          </a:p>
          <a:p>
            <a:pPr marL="0" indent="0">
              <a:buNone/>
            </a:pPr>
            <a:r>
              <a:rPr lang="en-GB" b="1" dirty="0" smtClean="0"/>
              <a:t>Conclusions</a:t>
            </a:r>
          </a:p>
          <a:p>
            <a:r>
              <a:rPr lang="en-GB" b="1" dirty="0" smtClean="0"/>
              <a:t>miR-31-3p predicted cetuximab effect on OS, PFS and </a:t>
            </a:r>
            <a:r>
              <a:rPr lang="en-GB" b="1" dirty="0"/>
              <a:t>ORR in patients with </a:t>
            </a:r>
            <a:r>
              <a:rPr lang="en-GB" b="1" dirty="0" err="1"/>
              <a:t>mCRC</a:t>
            </a:r>
            <a:endParaRPr lang="en-GB" b="1" dirty="0" smtClean="0"/>
          </a:p>
          <a:p>
            <a:r>
              <a:rPr lang="en-GB" b="1" dirty="0" smtClean="0"/>
              <a:t>The beneficial effect of cetuximab seen in the FIRE-3 study was restricted to patients with low miR-31-3p levels</a:t>
            </a:r>
          </a:p>
          <a:p>
            <a:r>
              <a:rPr lang="en-GB" b="1" dirty="0" smtClean="0"/>
              <a:t>miR-31-3p expression is clinically useful in selecting patients for 1L anti-EGFR therapy</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871173954"/>
              </p:ext>
            </p:extLst>
          </p:nvPr>
        </p:nvGraphicFramePr>
        <p:xfrm>
          <a:off x="369888" y="1643741"/>
          <a:ext cx="8408987" cy="1752600"/>
        </p:xfrm>
        <a:graphic>
          <a:graphicData uri="http://schemas.openxmlformats.org/drawingml/2006/table">
            <a:tbl>
              <a:tblPr firstRow="1" bandRow="1">
                <a:tableStyleId>{69012ECD-51FC-41F1-AA8D-1B2483CD663E}</a:tableStyleId>
              </a:tblPr>
              <a:tblGrid>
                <a:gridCol w="1690073"/>
                <a:gridCol w="1521439"/>
                <a:gridCol w="1632375"/>
                <a:gridCol w="1782550"/>
                <a:gridCol w="1782550"/>
              </a:tblGrid>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Low miR-31-3p (n=245)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High miR-31-3p (n=125)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0.82 (0.59, 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1.27 (0.81, 2.02)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3.37 (1.70, 6.67)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1.25 (0.56, 2.77)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19046749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3517: Validation </a:t>
            </a:r>
            <a:r>
              <a:rPr lang="en-GB" dirty="0" smtClean="0"/>
              <a:t>of HER2 </a:t>
            </a:r>
            <a:r>
              <a:rPr lang="en-GB" dirty="0"/>
              <a:t>amplification as a negative predictive biomarker for anti-epidermal growth factor receptor antibody therapy in metastatic colorectal </a:t>
            </a:r>
            <a:r>
              <a:rPr lang="en-GB" dirty="0" smtClean="0"/>
              <a:t>cancer </a:t>
            </a:r>
            <a:r>
              <a:rPr lang="en-GB" dirty="0"/>
              <a:t>– </a:t>
            </a:r>
            <a:r>
              <a:rPr lang="en-GB" dirty="0" err="1"/>
              <a:t>Raghav</a:t>
            </a:r>
            <a:r>
              <a:rPr lang="en-GB" dirty="0"/>
              <a:t> </a:t>
            </a:r>
            <a:r>
              <a:rPr lang="en-GB" dirty="0" smtClean="0"/>
              <a:t>KP,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assess the impact of HER2 amplification on survival in patients with </a:t>
            </a:r>
            <a:r>
              <a:rPr lang="en-GB" dirty="0" err="1" smtClean="0"/>
              <a:t>mCRC</a:t>
            </a:r>
            <a:r>
              <a:rPr lang="en-GB" dirty="0"/>
              <a:t> treated with </a:t>
            </a:r>
            <a:r>
              <a:rPr lang="en-GB" dirty="0" smtClean="0"/>
              <a:t>anti-EGFR-based </a:t>
            </a:r>
            <a:r>
              <a:rPr lang="en-GB" dirty="0"/>
              <a:t>therapy </a:t>
            </a:r>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spcBef>
                <a:spcPts val="1200"/>
              </a:spcBef>
              <a:buNone/>
            </a:pPr>
            <a:endParaRPr lang="en-GB" sz="200" dirty="0"/>
          </a:p>
          <a:p>
            <a:pPr>
              <a:spcAft>
                <a:spcPts val="300"/>
              </a:spcAft>
            </a:pPr>
            <a:endParaRPr lang="en-GB" b="1" dirty="0" smtClean="0"/>
          </a:p>
          <a:p>
            <a:pPr>
              <a:spcAft>
                <a:spcPts val="300"/>
              </a:spcAft>
            </a:pPr>
            <a:r>
              <a:rPr lang="en-GB" b="1" dirty="0" smtClean="0"/>
              <a:t>Cohort 1:  </a:t>
            </a:r>
            <a:r>
              <a:rPr lang="en-GB" dirty="0" smtClean="0"/>
              <a:t>HER2 amplification was assessed by IHC </a:t>
            </a:r>
            <a:r>
              <a:rPr lang="en-GB" dirty="0"/>
              <a:t>and dual in-situ </a:t>
            </a:r>
            <a:r>
              <a:rPr lang="en-GB" dirty="0" smtClean="0"/>
              <a:t>hybridization</a:t>
            </a:r>
          </a:p>
          <a:p>
            <a:pPr lvl="1">
              <a:spcAft>
                <a:spcPts val="300"/>
              </a:spcAft>
            </a:pPr>
            <a:r>
              <a:rPr lang="en-GB" dirty="0"/>
              <a:t>HER2 amplification</a:t>
            </a:r>
            <a:r>
              <a:rPr lang="en-GB" dirty="0" smtClean="0"/>
              <a:t> defined </a:t>
            </a:r>
            <a:r>
              <a:rPr lang="en-GB" dirty="0"/>
              <a:t>as HER2/CEP17 ≥2.2</a:t>
            </a:r>
            <a:endParaRPr lang="en-GB" dirty="0" smtClean="0"/>
          </a:p>
          <a:p>
            <a:pPr>
              <a:spcBef>
                <a:spcPts val="600"/>
              </a:spcBef>
              <a:spcAft>
                <a:spcPts val="300"/>
              </a:spcAft>
            </a:pPr>
            <a:r>
              <a:rPr lang="en-GB" b="1" dirty="0" smtClean="0"/>
              <a:t>Cohort 2:  </a:t>
            </a:r>
            <a:r>
              <a:rPr lang="en-GB" dirty="0" smtClean="0"/>
              <a:t>HER2 </a:t>
            </a:r>
            <a:r>
              <a:rPr lang="en-GB" dirty="0"/>
              <a:t>amplification </a:t>
            </a:r>
            <a:r>
              <a:rPr lang="en-GB" dirty="0" smtClean="0"/>
              <a:t>was previously </a:t>
            </a:r>
            <a:r>
              <a:rPr lang="en-GB" dirty="0"/>
              <a:t>identified by </a:t>
            </a:r>
            <a:r>
              <a:rPr lang="en-GB" dirty="0" smtClean="0"/>
              <a:t>next-generation sequencing</a:t>
            </a:r>
          </a:p>
          <a:p>
            <a:pPr lvl="1">
              <a:spcBef>
                <a:spcPts val="600"/>
              </a:spcBef>
              <a:spcAft>
                <a:spcPts val="300"/>
              </a:spcAft>
            </a:pPr>
            <a:r>
              <a:rPr lang="en-GB" dirty="0" smtClean="0"/>
              <a:t>HER2</a:t>
            </a:r>
            <a:r>
              <a:rPr lang="en-GB" baseline="30000" dirty="0"/>
              <a:t>+</a:t>
            </a:r>
            <a:r>
              <a:rPr lang="en-GB" dirty="0"/>
              <a:t> defined as ≥4 </a:t>
            </a:r>
            <a:r>
              <a:rPr lang="en-GB" dirty="0" smtClean="0"/>
              <a:t>copies</a:t>
            </a:r>
            <a:endParaRPr lang="en-GB" dirty="0"/>
          </a:p>
          <a:p>
            <a:endParaRPr lang="en-GB" dirty="0"/>
          </a:p>
        </p:txBody>
      </p:sp>
      <p:sp>
        <p:nvSpPr>
          <p:cNvPr id="5" name="Text Placeholder 4"/>
          <p:cNvSpPr>
            <a:spLocks noGrp="1"/>
          </p:cNvSpPr>
          <p:nvPr>
            <p:ph type="body" sz="quarter" idx="11"/>
          </p:nvPr>
        </p:nvSpPr>
        <p:spPr/>
        <p:txBody>
          <a:bodyPr/>
          <a:lstStyle/>
          <a:p>
            <a:r>
              <a:rPr lang="en-GB" dirty="0" err="1" smtClean="0"/>
              <a:t>Raghav</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3517</a:t>
            </a:r>
            <a:endParaRPr lang="en-GB" dirty="0"/>
          </a:p>
        </p:txBody>
      </p:sp>
      <p:cxnSp>
        <p:nvCxnSpPr>
          <p:cNvPr id="11" name="AutoShape 19"/>
          <p:cNvCxnSpPr>
            <a:cxnSpLocks noChangeShapeType="1"/>
          </p:cNvCxnSpPr>
          <p:nvPr/>
        </p:nvCxnSpPr>
        <p:spPr bwMode="auto">
          <a:xfrm>
            <a:off x="3354130" y="2720371"/>
            <a:ext cx="360000" cy="0"/>
          </a:xfrm>
          <a:prstGeom prst="straightConnector1">
            <a:avLst/>
          </a:prstGeom>
          <a:noFill/>
          <a:ln w="57150">
            <a:solidFill>
              <a:schemeClr val="bg2">
                <a:lumMod val="60000"/>
                <a:lumOff val="40000"/>
              </a:schemeClr>
            </a:solidFill>
            <a:round/>
            <a:headEnd type="none" w="med" len="med"/>
            <a:tailEnd type="triangle" w="med" len="med"/>
          </a:ln>
        </p:spPr>
      </p:cxnSp>
      <p:sp>
        <p:nvSpPr>
          <p:cNvPr id="13" name="AutoShape 8"/>
          <p:cNvSpPr>
            <a:spLocks noChangeArrowheads="1"/>
          </p:cNvSpPr>
          <p:nvPr/>
        </p:nvSpPr>
        <p:spPr bwMode="auto">
          <a:xfrm>
            <a:off x="3712027" y="2362200"/>
            <a:ext cx="5066847" cy="720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Cohort 1: </a:t>
            </a:r>
            <a:r>
              <a:rPr lang="en-GB" altLang="zh-CN" dirty="0" smtClean="0">
                <a:solidFill>
                  <a:srgbClr val="FFFFFF"/>
                </a:solidFill>
                <a:ea typeface="SimSun" pitchFamily="2" charset="-122"/>
              </a:rPr>
              <a:t>HER2 </a:t>
            </a:r>
            <a:r>
              <a:rPr lang="en-GB" altLang="zh-CN" dirty="0">
                <a:solidFill>
                  <a:srgbClr val="FFFFFF"/>
                </a:solidFill>
                <a:ea typeface="SimSun" pitchFamily="2" charset="-122"/>
              </a:rPr>
              <a:t>amplification </a:t>
            </a:r>
            <a:r>
              <a:rPr lang="en-GB" altLang="zh-CN" dirty="0" smtClean="0">
                <a:solidFill>
                  <a:srgbClr val="FFFFFF"/>
                </a:solidFill>
                <a:ea typeface="SimSun" pitchFamily="2" charset="-122"/>
              </a:rPr>
              <a:t>tested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(n=114)</a:t>
            </a:r>
            <a:endParaRPr lang="en-GB" altLang="zh-CN" dirty="0">
              <a:solidFill>
                <a:srgbClr val="FFFFFF"/>
              </a:solidFill>
              <a:ea typeface="SimSun" pitchFamily="2" charset="-122"/>
            </a:endParaRPr>
          </a:p>
        </p:txBody>
      </p:sp>
      <p:sp>
        <p:nvSpPr>
          <p:cNvPr id="14" name="AutoShape 9"/>
          <p:cNvSpPr>
            <a:spLocks noChangeArrowheads="1"/>
          </p:cNvSpPr>
          <p:nvPr/>
        </p:nvSpPr>
        <p:spPr bwMode="auto">
          <a:xfrm>
            <a:off x="365124" y="2362200"/>
            <a:ext cx="2987676" cy="15948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RAS </a:t>
            </a:r>
            <a:r>
              <a:rPr lang="en-GB" altLang="zh-CN" dirty="0" smtClean="0">
                <a:solidFill>
                  <a:srgbClr val="FFFFFF"/>
                </a:solidFill>
                <a:ea typeface="SimSun" pitchFamily="2" charset="-122"/>
              </a:rPr>
              <a:t>+ BRAF WT </a:t>
            </a:r>
            <a:r>
              <a:rPr lang="en-GB" altLang="zh-CN" dirty="0" err="1" smtClean="0">
                <a:solidFill>
                  <a:srgbClr val="FFFFFF"/>
                </a:solidFill>
                <a:ea typeface="SimSun" pitchFamily="2" charset="-122"/>
              </a:rPr>
              <a:t>mCRC</a:t>
            </a:r>
            <a:endParaRPr lang="en-GB" altLang="zh-CN" dirty="0" smtClean="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(n=213)</a:t>
            </a:r>
            <a:endParaRPr lang="en-GB" altLang="zh-CN" dirty="0">
              <a:solidFill>
                <a:srgbClr val="FFFFFF"/>
              </a:solidFill>
              <a:ea typeface="SimSun" pitchFamily="2" charset="-122"/>
            </a:endParaRPr>
          </a:p>
        </p:txBody>
      </p:sp>
      <p:sp>
        <p:nvSpPr>
          <p:cNvPr id="15" name="Rectangle 9"/>
          <p:cNvSpPr txBox="1">
            <a:spLocks noChangeArrowheads="1"/>
          </p:cNvSpPr>
          <p:nvPr/>
        </p:nvSpPr>
        <p:spPr bwMode="auto">
          <a:xfrm>
            <a:off x="365124" y="4084328"/>
            <a:ext cx="4130676" cy="64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PFS</a:t>
            </a:r>
          </a:p>
        </p:txBody>
      </p:sp>
      <p:sp>
        <p:nvSpPr>
          <p:cNvPr id="16" name="Content Placeholder 26"/>
          <p:cNvSpPr txBox="1">
            <a:spLocks/>
          </p:cNvSpPr>
          <p:nvPr/>
        </p:nvSpPr>
        <p:spPr>
          <a:xfrm>
            <a:off x="4648200" y="4084328"/>
            <a:ext cx="4130675" cy="6400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a:t>
            </a:r>
          </a:p>
        </p:txBody>
      </p:sp>
      <p:sp>
        <p:nvSpPr>
          <p:cNvPr id="20" name="AutoShape 12"/>
          <p:cNvSpPr>
            <a:spLocks noChangeArrowheads="1"/>
          </p:cNvSpPr>
          <p:nvPr/>
        </p:nvSpPr>
        <p:spPr bwMode="auto">
          <a:xfrm>
            <a:off x="3712801" y="3200400"/>
            <a:ext cx="5066074" cy="7584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smtClean="0">
                <a:solidFill>
                  <a:srgbClr val="4D4D4D"/>
                </a:solidFill>
                <a:ea typeface="SimSun" pitchFamily="2" charset="-122"/>
              </a:rPr>
              <a:t>Cohort 2: </a:t>
            </a:r>
            <a:r>
              <a:rPr lang="en-GB" dirty="0" smtClean="0">
                <a:solidFill>
                  <a:srgbClr val="4D4D4D"/>
                </a:solidFill>
              </a:rPr>
              <a:t>HER2 </a:t>
            </a:r>
            <a:r>
              <a:rPr lang="en-GB" dirty="0">
                <a:solidFill>
                  <a:srgbClr val="4D4D4D"/>
                </a:solidFill>
              </a:rPr>
              <a:t>amplification </a:t>
            </a:r>
            <a:r>
              <a:rPr lang="en-GB" dirty="0" smtClean="0">
                <a:solidFill>
                  <a:srgbClr val="4D4D4D"/>
                </a:solidFill>
              </a:rPr>
              <a:t>validated</a:t>
            </a:r>
            <a:endParaRPr lang="en-GB" altLang="zh-CN" dirty="0" smtClean="0">
              <a:solidFill>
                <a:srgbClr val="4D4D4D"/>
              </a:solidFill>
              <a:ea typeface="SimSun" pitchFamily="2" charset="-122"/>
            </a:endParaRPr>
          </a:p>
          <a:p>
            <a:pPr algn="ctr" defTabSz="892175" eaLnBrk="0" hangingPunct="0"/>
            <a:r>
              <a:rPr lang="en-GB" altLang="zh-CN" dirty="0" smtClean="0">
                <a:solidFill>
                  <a:srgbClr val="4D4D4D"/>
                </a:solidFill>
                <a:ea typeface="SimSun" pitchFamily="2" charset="-122"/>
              </a:rPr>
              <a:t>(HER2</a:t>
            </a:r>
            <a:r>
              <a:rPr lang="en-GB" altLang="zh-CN" baseline="30000" dirty="0" smtClean="0">
                <a:solidFill>
                  <a:srgbClr val="4D4D4D"/>
                </a:solidFill>
                <a:ea typeface="SimSun" pitchFamily="2" charset="-122"/>
              </a:rPr>
              <a:t>+</a:t>
            </a:r>
            <a:r>
              <a:rPr lang="en-GB" altLang="zh-CN" dirty="0">
                <a:solidFill>
                  <a:srgbClr val="4D4D4D"/>
                </a:solidFill>
                <a:ea typeface="SimSun" pitchFamily="2" charset="-122"/>
              </a:rPr>
              <a:t> </a:t>
            </a:r>
            <a:r>
              <a:rPr lang="en-GB" altLang="zh-CN" dirty="0" smtClean="0">
                <a:solidFill>
                  <a:srgbClr val="4D4D4D"/>
                </a:solidFill>
                <a:ea typeface="SimSun" pitchFamily="2" charset="-122"/>
              </a:rPr>
              <a:t>[n=37], HER2</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[n=62]) (n=99)</a:t>
            </a:r>
          </a:p>
        </p:txBody>
      </p:sp>
      <p:cxnSp>
        <p:nvCxnSpPr>
          <p:cNvPr id="21" name="AutoShape 19"/>
          <p:cNvCxnSpPr>
            <a:cxnSpLocks noChangeShapeType="1"/>
          </p:cNvCxnSpPr>
          <p:nvPr/>
        </p:nvCxnSpPr>
        <p:spPr bwMode="auto">
          <a:xfrm>
            <a:off x="3354130" y="3579600"/>
            <a:ext cx="360000" cy="0"/>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3233156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COLORECTAL CANCER</a:t>
            </a:r>
            <a:endParaRPr lang="en-GB" dirty="0"/>
          </a:p>
        </p:txBody>
      </p:sp>
    </p:spTree>
    <p:extLst>
      <p:ext uri="{BB962C8B-B14F-4D97-AF65-F5344CB8AC3E}">
        <p14:creationId xmlns:p14="http://schemas.microsoft.com/office/powerpoint/2010/main" val="39041162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3517: </a:t>
            </a:r>
            <a:r>
              <a:rPr lang="en-GB" dirty="0" smtClean="0"/>
              <a:t>Validation </a:t>
            </a:r>
            <a:r>
              <a:rPr lang="en-GB" dirty="0"/>
              <a:t>of </a:t>
            </a:r>
            <a:r>
              <a:rPr lang="en-GB" dirty="0" smtClean="0"/>
              <a:t>HER2 </a:t>
            </a:r>
            <a:r>
              <a:rPr lang="en-GB" dirty="0"/>
              <a:t>amplification as a negative predictive biomarker for anti-epidermal growth factor receptor antibody therapy in metastatic colorectal </a:t>
            </a:r>
            <a:r>
              <a:rPr lang="en-GB" dirty="0" smtClean="0"/>
              <a:t>cancer </a:t>
            </a:r>
            <a:r>
              <a:rPr lang="en-GB" dirty="0"/>
              <a:t>– </a:t>
            </a:r>
            <a:r>
              <a:rPr lang="en-GB" dirty="0" err="1"/>
              <a:t>Raghav</a:t>
            </a:r>
            <a:r>
              <a:rPr lang="en-GB" dirty="0"/>
              <a:t> </a:t>
            </a:r>
            <a:r>
              <a:rPr lang="en-GB" dirty="0" smtClean="0"/>
              <a:t>KP,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p:txBody>
      </p:sp>
      <p:sp>
        <p:nvSpPr>
          <p:cNvPr id="5" name="Text Placeholder 4"/>
          <p:cNvSpPr>
            <a:spLocks noGrp="1"/>
          </p:cNvSpPr>
          <p:nvPr>
            <p:ph type="body" sz="quarter" idx="11"/>
          </p:nvPr>
        </p:nvSpPr>
        <p:spPr/>
        <p:txBody>
          <a:bodyPr/>
          <a:lstStyle/>
          <a:p>
            <a:r>
              <a:rPr lang="en-GB" dirty="0" err="1" smtClean="0"/>
              <a:t>Raghav</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3517</a:t>
            </a:r>
            <a:endParaRPr lang="en-GB" dirty="0"/>
          </a:p>
        </p:txBody>
      </p:sp>
      <p:sp>
        <p:nvSpPr>
          <p:cNvPr id="241" name="TextBox 240"/>
          <p:cNvSpPr txBox="1"/>
          <p:nvPr/>
        </p:nvSpPr>
        <p:spPr>
          <a:xfrm>
            <a:off x="1842448" y="1316666"/>
            <a:ext cx="2631939" cy="338554"/>
          </a:xfrm>
          <a:prstGeom prst="rect">
            <a:avLst/>
          </a:prstGeom>
          <a:noFill/>
        </p:spPr>
        <p:txBody>
          <a:bodyPr wrap="none" rtlCol="0">
            <a:spAutoFit/>
          </a:bodyPr>
          <a:lstStyle/>
          <a:p>
            <a:r>
              <a:rPr lang="en-GB" sz="1600" b="1" dirty="0">
                <a:solidFill>
                  <a:srgbClr val="4D4D4D"/>
                </a:solidFill>
              </a:rPr>
              <a:t>PFS: 2L/3L anti-EGFR CT</a:t>
            </a:r>
            <a:endParaRPr lang="en-US" sz="1600" b="1" dirty="0">
              <a:solidFill>
                <a:srgbClr val="4D4D4D"/>
              </a:solidFill>
            </a:endParaRPr>
          </a:p>
        </p:txBody>
      </p:sp>
      <p:sp>
        <p:nvSpPr>
          <p:cNvPr id="242" name="TextBox 241"/>
          <p:cNvSpPr txBox="1"/>
          <p:nvPr/>
        </p:nvSpPr>
        <p:spPr>
          <a:xfrm>
            <a:off x="251520" y="2131735"/>
            <a:ext cx="1027845" cy="338554"/>
          </a:xfrm>
          <a:prstGeom prst="rect">
            <a:avLst/>
          </a:prstGeom>
          <a:noFill/>
        </p:spPr>
        <p:txBody>
          <a:bodyPr wrap="none" rtlCol="0">
            <a:spAutoFit/>
          </a:bodyPr>
          <a:lstStyle/>
          <a:p>
            <a:r>
              <a:rPr lang="en-GB" sz="1600" b="1" dirty="0">
                <a:solidFill>
                  <a:srgbClr val="4D4D4D"/>
                </a:solidFill>
              </a:rPr>
              <a:t>Cohort 1</a:t>
            </a:r>
            <a:endParaRPr lang="en-US" sz="1600" b="1" dirty="0">
              <a:solidFill>
                <a:srgbClr val="4D4D4D"/>
              </a:solidFill>
            </a:endParaRPr>
          </a:p>
        </p:txBody>
      </p:sp>
      <p:sp>
        <p:nvSpPr>
          <p:cNvPr id="243" name="TextBox 242"/>
          <p:cNvSpPr txBox="1"/>
          <p:nvPr/>
        </p:nvSpPr>
        <p:spPr>
          <a:xfrm>
            <a:off x="251520" y="4593178"/>
            <a:ext cx="1027845" cy="338554"/>
          </a:xfrm>
          <a:prstGeom prst="rect">
            <a:avLst/>
          </a:prstGeom>
          <a:noFill/>
        </p:spPr>
        <p:txBody>
          <a:bodyPr wrap="none" rtlCol="0">
            <a:spAutoFit/>
          </a:bodyPr>
          <a:lstStyle/>
          <a:p>
            <a:r>
              <a:rPr lang="en-GB" sz="1600" b="1" dirty="0">
                <a:solidFill>
                  <a:srgbClr val="4D4D4D"/>
                </a:solidFill>
              </a:rPr>
              <a:t>Cohort 2</a:t>
            </a:r>
            <a:endParaRPr lang="en-US" sz="1600" b="1" dirty="0">
              <a:solidFill>
                <a:srgbClr val="4D4D4D"/>
              </a:solidFill>
            </a:endParaRPr>
          </a:p>
        </p:txBody>
      </p:sp>
      <p:sp>
        <p:nvSpPr>
          <p:cNvPr id="244" name="TextBox 243"/>
          <p:cNvSpPr txBox="1"/>
          <p:nvPr/>
        </p:nvSpPr>
        <p:spPr>
          <a:xfrm>
            <a:off x="5808251" y="1318099"/>
            <a:ext cx="2779415" cy="338554"/>
          </a:xfrm>
          <a:prstGeom prst="rect">
            <a:avLst/>
          </a:prstGeom>
          <a:noFill/>
        </p:spPr>
        <p:txBody>
          <a:bodyPr wrap="none" rtlCol="0">
            <a:spAutoFit/>
          </a:bodyPr>
          <a:lstStyle/>
          <a:p>
            <a:r>
              <a:rPr lang="en-GB" sz="1600" b="1" dirty="0">
                <a:solidFill>
                  <a:srgbClr val="4D4D4D"/>
                </a:solidFill>
              </a:rPr>
              <a:t>PFS: 1L non-anti-EGFR CT</a:t>
            </a:r>
            <a:endParaRPr lang="en-US" sz="1600" b="1" dirty="0">
              <a:solidFill>
                <a:srgbClr val="4D4D4D"/>
              </a:solidFill>
            </a:endParaRPr>
          </a:p>
        </p:txBody>
      </p:sp>
      <p:sp>
        <p:nvSpPr>
          <p:cNvPr id="245" name="TextBox 244"/>
          <p:cNvSpPr txBox="1"/>
          <p:nvPr/>
        </p:nvSpPr>
        <p:spPr>
          <a:xfrm>
            <a:off x="1828800" y="3832407"/>
            <a:ext cx="2631939" cy="338554"/>
          </a:xfrm>
          <a:prstGeom prst="rect">
            <a:avLst/>
          </a:prstGeom>
          <a:noFill/>
        </p:spPr>
        <p:txBody>
          <a:bodyPr wrap="none" rtlCol="0">
            <a:spAutoFit/>
          </a:bodyPr>
          <a:lstStyle/>
          <a:p>
            <a:r>
              <a:rPr lang="en-GB" sz="1600" b="1" dirty="0">
                <a:solidFill>
                  <a:srgbClr val="4D4D4D"/>
                </a:solidFill>
              </a:rPr>
              <a:t>PFS: 2L/3L anti-EGFR CT</a:t>
            </a:r>
            <a:endParaRPr lang="en-US" sz="1600" b="1" dirty="0">
              <a:solidFill>
                <a:srgbClr val="4D4D4D"/>
              </a:solidFill>
            </a:endParaRPr>
          </a:p>
        </p:txBody>
      </p:sp>
      <p:sp>
        <p:nvSpPr>
          <p:cNvPr id="246" name="TextBox 245"/>
          <p:cNvSpPr txBox="1"/>
          <p:nvPr/>
        </p:nvSpPr>
        <p:spPr>
          <a:xfrm>
            <a:off x="5794603" y="3833840"/>
            <a:ext cx="2779415" cy="338554"/>
          </a:xfrm>
          <a:prstGeom prst="rect">
            <a:avLst/>
          </a:prstGeom>
          <a:noFill/>
        </p:spPr>
        <p:txBody>
          <a:bodyPr wrap="none" rtlCol="0">
            <a:spAutoFit/>
          </a:bodyPr>
          <a:lstStyle/>
          <a:p>
            <a:r>
              <a:rPr lang="en-GB" sz="1600" b="1" dirty="0">
                <a:solidFill>
                  <a:srgbClr val="4D4D4D"/>
                </a:solidFill>
              </a:rPr>
              <a:t>PFS: 1L non-anti-EGFR CT</a:t>
            </a:r>
            <a:endParaRPr lang="en-US" sz="1600" b="1" dirty="0">
              <a:solidFill>
                <a:srgbClr val="4D4D4D"/>
              </a:solidFill>
            </a:endParaRPr>
          </a:p>
        </p:txBody>
      </p:sp>
      <p:grpSp>
        <p:nvGrpSpPr>
          <p:cNvPr id="247" name="Group 246"/>
          <p:cNvGrpSpPr/>
          <p:nvPr/>
        </p:nvGrpSpPr>
        <p:grpSpPr>
          <a:xfrm>
            <a:off x="1373812" y="1637270"/>
            <a:ext cx="3551086" cy="2150649"/>
            <a:chOff x="1373812" y="1710399"/>
            <a:chExt cx="3551086" cy="2150649"/>
          </a:xfrm>
        </p:grpSpPr>
        <p:sp>
          <p:nvSpPr>
            <p:cNvPr id="248" name="TextBox 247"/>
            <p:cNvSpPr txBox="1"/>
            <p:nvPr/>
          </p:nvSpPr>
          <p:spPr>
            <a:xfrm>
              <a:off x="3145367" y="2091970"/>
              <a:ext cx="1694695" cy="415498"/>
            </a:xfrm>
            <a:prstGeom prst="rect">
              <a:avLst/>
            </a:prstGeom>
            <a:noFill/>
          </p:spPr>
          <p:txBody>
            <a:bodyPr wrap="none" rtlCol="0" anchor="ctr" anchorCtr="0">
              <a:spAutoFit/>
            </a:bodyPr>
            <a:lstStyle/>
            <a:p>
              <a:pPr algn="r"/>
              <a:r>
                <a:rPr lang="en-GB" sz="1050" dirty="0" err="1" smtClean="0">
                  <a:solidFill>
                    <a:srgbClr val="4D4D4D"/>
                  </a:solidFill>
                </a:rPr>
                <a:t>mPFS</a:t>
              </a:r>
              <a:r>
                <a:rPr lang="en-GB" sz="1050" dirty="0" smtClean="0">
                  <a:solidFill>
                    <a:srgbClr val="4D4D4D"/>
                  </a:solidFill>
                </a:rPr>
                <a:t>: </a:t>
              </a:r>
              <a:r>
                <a:rPr lang="en-GB" sz="1050" dirty="0">
                  <a:solidFill>
                    <a:srgbClr val="4D4D4D"/>
                  </a:solidFill>
                </a:rPr>
                <a:t>2.9 </a:t>
              </a:r>
              <a:r>
                <a:rPr lang="en-GB" sz="1050" dirty="0" err="1" smtClean="0">
                  <a:solidFill>
                    <a:srgbClr val="4D4D4D"/>
                  </a:solidFill>
                </a:rPr>
                <a:t>vs</a:t>
              </a:r>
              <a:r>
                <a:rPr lang="en-GB" sz="1050" dirty="0" smtClean="0">
                  <a:solidFill>
                    <a:srgbClr val="4D4D4D"/>
                  </a:solidFill>
                </a:rPr>
                <a:t> </a:t>
              </a:r>
              <a:r>
                <a:rPr lang="en-GB" sz="1050" dirty="0">
                  <a:solidFill>
                    <a:srgbClr val="4D4D4D"/>
                  </a:solidFill>
                </a:rPr>
                <a:t>8.1 </a:t>
              </a:r>
              <a:r>
                <a:rPr lang="en-GB" sz="1050" dirty="0" smtClean="0">
                  <a:solidFill>
                    <a:srgbClr val="4D4D4D"/>
                  </a:solidFill>
                </a:rPr>
                <a:t>months</a:t>
              </a:r>
              <a:r>
                <a:rPr lang="en-GB" sz="1050" dirty="0">
                  <a:solidFill>
                    <a:srgbClr val="4D4D4D"/>
                  </a:solidFill>
                </a:rPr>
                <a:t/>
              </a:r>
              <a:br>
                <a:rPr lang="en-GB" sz="1050" dirty="0">
                  <a:solidFill>
                    <a:srgbClr val="4D4D4D"/>
                  </a:solidFill>
                </a:rPr>
              </a:br>
              <a:r>
                <a:rPr lang="en-GB" sz="1050" dirty="0" smtClean="0">
                  <a:solidFill>
                    <a:srgbClr val="4D4D4D"/>
                  </a:solidFill>
                </a:rPr>
                <a:t>p&lt;0.001</a:t>
              </a:r>
              <a:endParaRPr lang="en-US" sz="1050" dirty="0">
                <a:solidFill>
                  <a:srgbClr val="4D4D4D"/>
                </a:solidFill>
              </a:endParaRPr>
            </a:p>
          </p:txBody>
        </p:sp>
        <p:sp>
          <p:nvSpPr>
            <p:cNvPr id="249" name="TextBox 248"/>
            <p:cNvSpPr txBox="1"/>
            <p:nvPr/>
          </p:nvSpPr>
          <p:spPr>
            <a:xfrm>
              <a:off x="1567955" y="1710399"/>
              <a:ext cx="212319" cy="153831"/>
            </a:xfrm>
            <a:prstGeom prst="rect">
              <a:avLst/>
            </a:prstGeom>
            <a:noFill/>
          </p:spPr>
          <p:txBody>
            <a:bodyPr wrap="none" lIns="0" tIns="0" rIns="0" bIns="0" rtlCol="0" anchor="ctr" anchorCtr="0">
              <a:spAutoFit/>
            </a:bodyPr>
            <a:lstStyle/>
            <a:p>
              <a:pPr algn="r"/>
              <a:r>
                <a:rPr lang="en-US" sz="1200" dirty="0">
                  <a:solidFill>
                    <a:srgbClr val="4D4D4D"/>
                  </a:solidFill>
                </a:rPr>
                <a:t>100</a:t>
              </a:r>
              <a:endParaRPr lang="en-GB" sz="1200" dirty="0">
                <a:solidFill>
                  <a:srgbClr val="4D4D4D"/>
                </a:solidFill>
              </a:endParaRPr>
            </a:p>
          </p:txBody>
        </p:sp>
        <p:sp>
          <p:nvSpPr>
            <p:cNvPr id="250" name="TextBox 249"/>
            <p:cNvSpPr txBox="1"/>
            <p:nvPr/>
          </p:nvSpPr>
          <p:spPr>
            <a:xfrm rot="16200000">
              <a:off x="1084178" y="2524165"/>
              <a:ext cx="733099" cy="153831"/>
            </a:xfrm>
            <a:prstGeom prst="rect">
              <a:avLst/>
            </a:prstGeom>
            <a:noFill/>
          </p:spPr>
          <p:txBody>
            <a:bodyPr wrap="none" lIns="0" tIns="0" rIns="0" bIns="0" rtlCol="0" anchor="ctr" anchorCtr="0">
              <a:spAutoFit/>
            </a:bodyPr>
            <a:lstStyle/>
            <a:p>
              <a:pPr algn="ctr"/>
              <a:r>
                <a:rPr lang="en-US" sz="1200" b="1" dirty="0">
                  <a:solidFill>
                    <a:srgbClr val="4D4D4D"/>
                  </a:solidFill>
                </a:rPr>
                <a:t>Survival (%)</a:t>
              </a:r>
              <a:endParaRPr lang="en-GB" sz="1200" b="1" dirty="0">
                <a:solidFill>
                  <a:srgbClr val="4D4D4D"/>
                </a:solidFill>
              </a:endParaRPr>
            </a:p>
          </p:txBody>
        </p:sp>
        <p:sp>
          <p:nvSpPr>
            <p:cNvPr id="251" name="TextBox 250"/>
            <p:cNvSpPr txBox="1"/>
            <p:nvPr/>
          </p:nvSpPr>
          <p:spPr>
            <a:xfrm>
              <a:off x="1709500" y="3360158"/>
              <a:ext cx="70773" cy="153831"/>
            </a:xfrm>
            <a:prstGeom prst="rect">
              <a:avLst/>
            </a:prstGeom>
            <a:noFill/>
          </p:spPr>
          <p:txBody>
            <a:bodyPr wrap="none" lIns="0" tIns="0" rIns="0" bIns="0" rtlCol="0" anchor="ctr" anchorCtr="0">
              <a:spAutoFit/>
            </a:bodyPr>
            <a:lstStyle/>
            <a:p>
              <a:pPr algn="r"/>
              <a:r>
                <a:rPr lang="en-US" sz="1200" dirty="0">
                  <a:solidFill>
                    <a:srgbClr val="4D4D4D"/>
                  </a:solidFill>
                </a:rPr>
                <a:t>0</a:t>
              </a:r>
              <a:endParaRPr lang="en-GB" sz="1200" dirty="0">
                <a:solidFill>
                  <a:srgbClr val="4D4D4D"/>
                </a:solidFill>
              </a:endParaRPr>
            </a:p>
          </p:txBody>
        </p:sp>
        <p:sp>
          <p:nvSpPr>
            <p:cNvPr id="252" name="TextBox 251"/>
            <p:cNvSpPr txBox="1"/>
            <p:nvPr/>
          </p:nvSpPr>
          <p:spPr>
            <a:xfrm>
              <a:off x="1638728" y="2535279"/>
              <a:ext cx="141546" cy="153831"/>
            </a:xfrm>
            <a:prstGeom prst="rect">
              <a:avLst/>
            </a:prstGeom>
            <a:noFill/>
          </p:spPr>
          <p:txBody>
            <a:bodyPr wrap="none" lIns="0" tIns="0" rIns="0" bIns="0" rtlCol="0" anchor="ctr" anchorCtr="0">
              <a:spAutoFit/>
            </a:bodyPr>
            <a:lstStyle/>
            <a:p>
              <a:pPr algn="r"/>
              <a:r>
                <a:rPr lang="en-US" sz="1200" dirty="0">
                  <a:solidFill>
                    <a:srgbClr val="4D4D4D"/>
                  </a:solidFill>
                </a:rPr>
                <a:t>50</a:t>
              </a:r>
              <a:endParaRPr lang="en-GB" sz="1200" dirty="0">
                <a:solidFill>
                  <a:srgbClr val="4D4D4D"/>
                </a:solidFill>
              </a:endParaRPr>
            </a:p>
          </p:txBody>
        </p:sp>
        <p:cxnSp>
          <p:nvCxnSpPr>
            <p:cNvPr id="253" name="Straight Connector 252"/>
            <p:cNvCxnSpPr/>
            <p:nvPr/>
          </p:nvCxnSpPr>
          <p:spPr>
            <a:xfrm>
              <a:off x="1801264" y="1785219"/>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1801264" y="2612178"/>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1801264" y="3439137"/>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Freeform 255"/>
            <p:cNvSpPr/>
            <p:nvPr/>
          </p:nvSpPr>
          <p:spPr>
            <a:xfrm>
              <a:off x="1864386" y="1777760"/>
              <a:ext cx="2971884" cy="1661376"/>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a:solidFill>
                  <a:srgbClr val="4D4D4D"/>
                </a:solidFill>
              </a:endParaRPr>
            </a:p>
          </p:txBody>
        </p:sp>
        <p:cxnSp>
          <p:nvCxnSpPr>
            <p:cNvPr id="257" name="Straight Connector 256"/>
            <p:cNvCxnSpPr/>
            <p:nvPr/>
          </p:nvCxnSpPr>
          <p:spPr>
            <a:xfrm rot="16200000">
              <a:off x="1834209"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16200000">
              <a:off x="3019753"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a:off x="4205297"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a:off x="4798068" y="3470096"/>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1829656" y="3526783"/>
              <a:ext cx="70773" cy="153831"/>
            </a:xfrm>
            <a:prstGeom prst="rect">
              <a:avLst/>
            </a:prstGeom>
            <a:noFill/>
          </p:spPr>
          <p:txBody>
            <a:bodyPr wrap="none" lIns="0" tIns="0" rIns="0" bIns="0" rtlCol="0" anchor="ctr" anchorCtr="0">
              <a:spAutoFit/>
            </a:bodyPr>
            <a:lstStyle/>
            <a:p>
              <a:pPr algn="ctr"/>
              <a:r>
                <a:rPr lang="en-US" sz="1200" dirty="0">
                  <a:solidFill>
                    <a:srgbClr val="4D4D4D"/>
                  </a:solidFill>
                </a:rPr>
                <a:t>0</a:t>
              </a:r>
              <a:endParaRPr lang="en-GB" sz="1200" dirty="0">
                <a:solidFill>
                  <a:srgbClr val="4D4D4D"/>
                </a:solidFill>
              </a:endParaRPr>
            </a:p>
          </p:txBody>
        </p:sp>
        <p:sp>
          <p:nvSpPr>
            <p:cNvPr id="262" name="TextBox 261"/>
            <p:cNvSpPr txBox="1"/>
            <p:nvPr/>
          </p:nvSpPr>
          <p:spPr>
            <a:xfrm>
              <a:off x="2964182" y="350839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10</a:t>
              </a:r>
              <a:endParaRPr lang="en-GB" sz="1200" dirty="0">
                <a:solidFill>
                  <a:srgbClr val="4D4D4D"/>
                </a:solidFill>
              </a:endParaRPr>
            </a:p>
          </p:txBody>
        </p:sp>
        <p:sp>
          <p:nvSpPr>
            <p:cNvPr id="263" name="TextBox 262"/>
            <p:cNvSpPr txBox="1"/>
            <p:nvPr/>
          </p:nvSpPr>
          <p:spPr>
            <a:xfrm>
              <a:off x="4149765" y="350839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20</a:t>
              </a:r>
              <a:endParaRPr lang="en-GB" sz="1200" dirty="0">
                <a:solidFill>
                  <a:srgbClr val="4D4D4D"/>
                </a:solidFill>
              </a:endParaRPr>
            </a:p>
          </p:txBody>
        </p:sp>
        <p:sp>
          <p:nvSpPr>
            <p:cNvPr id="264" name="TextBox 263"/>
            <p:cNvSpPr txBox="1"/>
            <p:nvPr/>
          </p:nvSpPr>
          <p:spPr>
            <a:xfrm>
              <a:off x="4743628" y="350839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25</a:t>
              </a:r>
              <a:endParaRPr lang="en-GB" sz="1200" dirty="0">
                <a:solidFill>
                  <a:srgbClr val="4D4D4D"/>
                </a:solidFill>
              </a:endParaRPr>
            </a:p>
          </p:txBody>
        </p:sp>
        <p:sp>
          <p:nvSpPr>
            <p:cNvPr id="265" name="TextBox 264"/>
            <p:cNvSpPr txBox="1"/>
            <p:nvPr/>
          </p:nvSpPr>
          <p:spPr>
            <a:xfrm>
              <a:off x="3118475" y="3707217"/>
              <a:ext cx="456684" cy="153831"/>
            </a:xfrm>
            <a:prstGeom prst="rect">
              <a:avLst/>
            </a:prstGeom>
            <a:noFill/>
          </p:spPr>
          <p:txBody>
            <a:bodyPr wrap="none" lIns="0" tIns="0" rIns="0" bIns="0" rtlCol="0" anchor="ctr" anchorCtr="0">
              <a:spAutoFit/>
            </a:bodyPr>
            <a:lstStyle/>
            <a:p>
              <a:pPr algn="ctr"/>
              <a:r>
                <a:rPr lang="en-US" sz="1200" b="1" dirty="0">
                  <a:solidFill>
                    <a:srgbClr val="4D4D4D"/>
                  </a:solidFill>
                </a:rPr>
                <a:t>Months</a:t>
              </a:r>
              <a:endParaRPr lang="en-GB" sz="1200" b="1" dirty="0">
                <a:solidFill>
                  <a:srgbClr val="4D4D4D"/>
                </a:solidFill>
              </a:endParaRPr>
            </a:p>
          </p:txBody>
        </p:sp>
        <p:sp>
          <p:nvSpPr>
            <p:cNvPr id="266" name="TextBox 265"/>
            <p:cNvSpPr txBox="1"/>
            <p:nvPr/>
          </p:nvSpPr>
          <p:spPr>
            <a:xfrm>
              <a:off x="4456821" y="1715269"/>
              <a:ext cx="468077" cy="369332"/>
            </a:xfrm>
            <a:prstGeom prst="rect">
              <a:avLst/>
            </a:prstGeom>
            <a:noFill/>
          </p:spPr>
          <p:txBody>
            <a:bodyPr wrap="none" lIns="0" tIns="0" rIns="0" bIns="0" rtlCol="0" anchor="ctr" anchorCtr="0">
              <a:spAutoFit/>
            </a:bodyPr>
            <a:lstStyle/>
            <a:p>
              <a:r>
                <a:rPr lang="en-US" sz="1200" dirty="0">
                  <a:solidFill>
                    <a:srgbClr val="4D4D4D"/>
                  </a:solidFill>
                </a:rPr>
                <a:t>HER2</a:t>
              </a:r>
              <a:r>
                <a:rPr lang="en-US" sz="1200" baseline="30000" dirty="0">
                  <a:solidFill>
                    <a:srgbClr val="4D4D4D"/>
                  </a:solidFill>
                </a:rPr>
                <a:t>+</a:t>
              </a:r>
              <a:r>
                <a:rPr lang="en-US" sz="1200" dirty="0">
                  <a:solidFill>
                    <a:srgbClr val="4D4D4D"/>
                  </a:solidFill>
                </a:rPr>
                <a:t/>
              </a:r>
              <a:br>
                <a:rPr lang="en-US" sz="1200" dirty="0">
                  <a:solidFill>
                    <a:srgbClr val="4D4D4D"/>
                  </a:solidFill>
                </a:rPr>
              </a:br>
              <a:r>
                <a:rPr lang="en-US" sz="1200" dirty="0" smtClean="0">
                  <a:solidFill>
                    <a:srgbClr val="4D4D4D"/>
                  </a:solidFill>
                </a:rPr>
                <a:t>HER2</a:t>
              </a:r>
              <a:r>
                <a:rPr lang="en-US" sz="1200" baseline="30000" dirty="0" smtClean="0">
                  <a:solidFill>
                    <a:srgbClr val="4D4D4D"/>
                  </a:solidFill>
                </a:rPr>
                <a:t>−</a:t>
              </a:r>
              <a:endParaRPr lang="en-GB" sz="1200" baseline="30000" dirty="0">
                <a:solidFill>
                  <a:srgbClr val="4D4D4D"/>
                </a:solidFill>
              </a:endParaRPr>
            </a:p>
          </p:txBody>
        </p:sp>
        <p:cxnSp>
          <p:nvCxnSpPr>
            <p:cNvPr id="267" name="Straight Connector 266"/>
            <p:cNvCxnSpPr/>
            <p:nvPr/>
          </p:nvCxnSpPr>
          <p:spPr>
            <a:xfrm>
              <a:off x="4195758" y="1823013"/>
              <a:ext cx="20992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4195758" y="1971274"/>
              <a:ext cx="2099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rot="16200000">
              <a:off x="2426981"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TextBox 269"/>
            <p:cNvSpPr txBox="1"/>
            <p:nvPr/>
          </p:nvSpPr>
          <p:spPr>
            <a:xfrm>
              <a:off x="2413946" y="3508390"/>
              <a:ext cx="84960" cy="184666"/>
            </a:xfrm>
            <a:prstGeom prst="rect">
              <a:avLst/>
            </a:prstGeom>
            <a:noFill/>
          </p:spPr>
          <p:txBody>
            <a:bodyPr wrap="none" lIns="0" tIns="0" rIns="0" bIns="0" rtlCol="0" anchor="ctr" anchorCtr="0">
              <a:spAutoFit/>
            </a:bodyPr>
            <a:lstStyle/>
            <a:p>
              <a:pPr algn="ctr"/>
              <a:r>
                <a:rPr lang="en-US" sz="1200" dirty="0">
                  <a:solidFill>
                    <a:srgbClr val="4D4D4D"/>
                  </a:solidFill>
                </a:rPr>
                <a:t>5</a:t>
              </a:r>
              <a:endParaRPr lang="en-GB" sz="1200" dirty="0">
                <a:solidFill>
                  <a:srgbClr val="4D4D4D"/>
                </a:solidFill>
              </a:endParaRPr>
            </a:p>
          </p:txBody>
        </p:sp>
        <p:cxnSp>
          <p:nvCxnSpPr>
            <p:cNvPr id="271" name="Straight Connector 270"/>
            <p:cNvCxnSpPr/>
            <p:nvPr/>
          </p:nvCxnSpPr>
          <p:spPr>
            <a:xfrm rot="16200000">
              <a:off x="3612525"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3555644" y="350839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15</a:t>
              </a:r>
              <a:endParaRPr lang="en-GB" sz="1200" dirty="0">
                <a:solidFill>
                  <a:srgbClr val="4D4D4D"/>
                </a:solidFill>
              </a:endParaRPr>
            </a:p>
          </p:txBody>
        </p:sp>
        <p:grpSp>
          <p:nvGrpSpPr>
            <p:cNvPr id="273" name="Group 272"/>
            <p:cNvGrpSpPr/>
            <p:nvPr/>
          </p:nvGrpSpPr>
          <p:grpSpPr>
            <a:xfrm>
              <a:off x="1879020" y="1789509"/>
              <a:ext cx="712665" cy="1654966"/>
              <a:chOff x="1879020" y="1789509"/>
              <a:chExt cx="712665" cy="1654966"/>
            </a:xfrm>
          </p:grpSpPr>
          <p:sp>
            <p:nvSpPr>
              <p:cNvPr id="278" name="Line 7"/>
              <p:cNvSpPr>
                <a:spLocks noChangeShapeType="1"/>
              </p:cNvSpPr>
              <p:nvPr/>
            </p:nvSpPr>
            <p:spPr bwMode="auto">
              <a:xfrm>
                <a:off x="2120534" y="2343804"/>
                <a:ext cx="0" cy="4117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Freeform 8"/>
              <p:cNvSpPr>
                <a:spLocks/>
              </p:cNvSpPr>
              <p:nvPr/>
            </p:nvSpPr>
            <p:spPr bwMode="auto">
              <a:xfrm>
                <a:off x="1879020" y="1789509"/>
                <a:ext cx="712665" cy="1654966"/>
              </a:xfrm>
              <a:custGeom>
                <a:avLst/>
                <a:gdLst>
                  <a:gd name="T0" fmla="*/ 0 w 900"/>
                  <a:gd name="T1" fmla="*/ 0 h 2090"/>
                  <a:gd name="T2" fmla="*/ 48 w 900"/>
                  <a:gd name="T3" fmla="*/ 0 h 2090"/>
                  <a:gd name="T4" fmla="*/ 48 w 900"/>
                  <a:gd name="T5" fmla="*/ 187 h 2090"/>
                  <a:gd name="T6" fmla="*/ 64 w 900"/>
                  <a:gd name="T7" fmla="*/ 187 h 2090"/>
                  <a:gd name="T8" fmla="*/ 64 w 900"/>
                  <a:gd name="T9" fmla="*/ 381 h 2090"/>
                  <a:gd name="T10" fmla="*/ 267 w 900"/>
                  <a:gd name="T11" fmla="*/ 381 h 2090"/>
                  <a:gd name="T12" fmla="*/ 267 w 900"/>
                  <a:gd name="T13" fmla="*/ 562 h 2090"/>
                  <a:gd name="T14" fmla="*/ 285 w 900"/>
                  <a:gd name="T15" fmla="*/ 562 h 2090"/>
                  <a:gd name="T16" fmla="*/ 285 w 900"/>
                  <a:gd name="T17" fmla="*/ 756 h 2090"/>
                  <a:gd name="T18" fmla="*/ 325 w 900"/>
                  <a:gd name="T19" fmla="*/ 756 h 2090"/>
                  <a:gd name="T20" fmla="*/ 325 w 900"/>
                  <a:gd name="T21" fmla="*/ 977 h 2090"/>
                  <a:gd name="T22" fmla="*/ 433 w 900"/>
                  <a:gd name="T23" fmla="*/ 977 h 2090"/>
                  <a:gd name="T24" fmla="*/ 433 w 900"/>
                  <a:gd name="T25" fmla="*/ 1193 h 2090"/>
                  <a:gd name="T26" fmla="*/ 453 w 900"/>
                  <a:gd name="T27" fmla="*/ 1193 h 2090"/>
                  <a:gd name="T28" fmla="*/ 453 w 900"/>
                  <a:gd name="T29" fmla="*/ 1426 h 2090"/>
                  <a:gd name="T30" fmla="*/ 525 w 900"/>
                  <a:gd name="T31" fmla="*/ 1426 h 2090"/>
                  <a:gd name="T32" fmla="*/ 525 w 900"/>
                  <a:gd name="T33" fmla="*/ 1641 h 2090"/>
                  <a:gd name="T34" fmla="*/ 641 w 900"/>
                  <a:gd name="T35" fmla="*/ 1641 h 2090"/>
                  <a:gd name="T36" fmla="*/ 641 w 900"/>
                  <a:gd name="T37" fmla="*/ 1863 h 2090"/>
                  <a:gd name="T38" fmla="*/ 900 w 900"/>
                  <a:gd name="T39" fmla="*/ 1863 h 2090"/>
                  <a:gd name="T40" fmla="*/ 900 w 900"/>
                  <a:gd name="T41" fmla="*/ 209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0" h="2090">
                    <a:moveTo>
                      <a:pt x="0" y="0"/>
                    </a:moveTo>
                    <a:lnTo>
                      <a:pt x="48" y="0"/>
                    </a:lnTo>
                    <a:lnTo>
                      <a:pt x="48" y="187"/>
                    </a:lnTo>
                    <a:lnTo>
                      <a:pt x="64" y="187"/>
                    </a:lnTo>
                    <a:lnTo>
                      <a:pt x="64" y="381"/>
                    </a:lnTo>
                    <a:lnTo>
                      <a:pt x="267" y="381"/>
                    </a:lnTo>
                    <a:lnTo>
                      <a:pt x="267" y="562"/>
                    </a:lnTo>
                    <a:lnTo>
                      <a:pt x="285" y="562"/>
                    </a:lnTo>
                    <a:lnTo>
                      <a:pt x="285" y="756"/>
                    </a:lnTo>
                    <a:lnTo>
                      <a:pt x="325" y="756"/>
                    </a:lnTo>
                    <a:lnTo>
                      <a:pt x="325" y="977"/>
                    </a:lnTo>
                    <a:lnTo>
                      <a:pt x="433" y="977"/>
                    </a:lnTo>
                    <a:lnTo>
                      <a:pt x="433" y="1193"/>
                    </a:lnTo>
                    <a:lnTo>
                      <a:pt x="453" y="1193"/>
                    </a:lnTo>
                    <a:lnTo>
                      <a:pt x="453" y="1426"/>
                    </a:lnTo>
                    <a:lnTo>
                      <a:pt x="525" y="1426"/>
                    </a:lnTo>
                    <a:lnTo>
                      <a:pt x="525" y="1641"/>
                    </a:lnTo>
                    <a:lnTo>
                      <a:pt x="641" y="1641"/>
                    </a:lnTo>
                    <a:lnTo>
                      <a:pt x="641" y="1863"/>
                    </a:lnTo>
                    <a:lnTo>
                      <a:pt x="900" y="1863"/>
                    </a:lnTo>
                    <a:lnTo>
                      <a:pt x="900" y="209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74" name="Group 273"/>
            <p:cNvGrpSpPr/>
            <p:nvPr/>
          </p:nvGrpSpPr>
          <p:grpSpPr>
            <a:xfrm>
              <a:off x="1879020" y="1789509"/>
              <a:ext cx="2849075" cy="1647048"/>
              <a:chOff x="1879020" y="1789509"/>
              <a:chExt cx="2849075" cy="1647048"/>
            </a:xfrm>
          </p:grpSpPr>
          <p:sp>
            <p:nvSpPr>
              <p:cNvPr id="275" name="Line 5"/>
              <p:cNvSpPr>
                <a:spLocks noChangeShapeType="1"/>
              </p:cNvSpPr>
              <p:nvPr/>
            </p:nvSpPr>
            <p:spPr bwMode="auto">
              <a:xfrm>
                <a:off x="2617024" y="2415070"/>
                <a:ext cx="0" cy="4117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6"/>
              <p:cNvSpPr>
                <a:spLocks noChangeShapeType="1"/>
              </p:cNvSpPr>
              <p:nvPr/>
            </p:nvSpPr>
            <p:spPr bwMode="auto">
              <a:xfrm>
                <a:off x="2391347" y="2236112"/>
                <a:ext cx="0" cy="4117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Freeform 9"/>
              <p:cNvSpPr>
                <a:spLocks/>
              </p:cNvSpPr>
              <p:nvPr/>
            </p:nvSpPr>
            <p:spPr bwMode="auto">
              <a:xfrm>
                <a:off x="1879020" y="1789509"/>
                <a:ext cx="2849075" cy="1647048"/>
              </a:xfrm>
              <a:custGeom>
                <a:avLst/>
                <a:gdLst>
                  <a:gd name="T0" fmla="*/ 3598 w 3598"/>
                  <a:gd name="T1" fmla="*/ 2042 h 2080"/>
                  <a:gd name="T2" fmla="*/ 2995 w 3598"/>
                  <a:gd name="T3" fmla="*/ 2004 h 2080"/>
                  <a:gd name="T4" fmla="*/ 2943 w 3598"/>
                  <a:gd name="T5" fmla="*/ 1964 h 2080"/>
                  <a:gd name="T6" fmla="*/ 2865 w 3598"/>
                  <a:gd name="T7" fmla="*/ 1922 h 2080"/>
                  <a:gd name="T8" fmla="*/ 2676 w 3598"/>
                  <a:gd name="T9" fmla="*/ 1877 h 2080"/>
                  <a:gd name="T10" fmla="*/ 2600 w 3598"/>
                  <a:gd name="T11" fmla="*/ 1839 h 2080"/>
                  <a:gd name="T12" fmla="*/ 2420 w 3598"/>
                  <a:gd name="T13" fmla="*/ 1795 h 2080"/>
                  <a:gd name="T14" fmla="*/ 2276 w 3598"/>
                  <a:gd name="T15" fmla="*/ 1755 h 2080"/>
                  <a:gd name="T16" fmla="*/ 2232 w 3598"/>
                  <a:gd name="T17" fmla="*/ 1713 h 2080"/>
                  <a:gd name="T18" fmla="*/ 2106 w 3598"/>
                  <a:gd name="T19" fmla="*/ 1667 h 2080"/>
                  <a:gd name="T20" fmla="*/ 1939 w 3598"/>
                  <a:gd name="T21" fmla="*/ 1631 h 2080"/>
                  <a:gd name="T22" fmla="*/ 1863 w 3598"/>
                  <a:gd name="T23" fmla="*/ 1591 h 2080"/>
                  <a:gd name="T24" fmla="*/ 1807 w 3598"/>
                  <a:gd name="T25" fmla="*/ 1506 h 2080"/>
                  <a:gd name="T26" fmla="*/ 1757 w 3598"/>
                  <a:gd name="T27" fmla="*/ 1464 h 2080"/>
                  <a:gd name="T28" fmla="*/ 1677 w 3598"/>
                  <a:gd name="T29" fmla="*/ 1430 h 2080"/>
                  <a:gd name="T30" fmla="*/ 1665 w 3598"/>
                  <a:gd name="T31" fmla="*/ 1346 h 2080"/>
                  <a:gd name="T32" fmla="*/ 1561 w 3598"/>
                  <a:gd name="T33" fmla="*/ 1314 h 2080"/>
                  <a:gd name="T34" fmla="*/ 1495 w 3598"/>
                  <a:gd name="T35" fmla="*/ 1274 h 2080"/>
                  <a:gd name="T36" fmla="*/ 1452 w 3598"/>
                  <a:gd name="T37" fmla="*/ 1234 h 2080"/>
                  <a:gd name="T38" fmla="*/ 1418 w 3598"/>
                  <a:gd name="T39" fmla="*/ 1193 h 2080"/>
                  <a:gd name="T40" fmla="*/ 1382 w 3598"/>
                  <a:gd name="T41" fmla="*/ 1159 h 2080"/>
                  <a:gd name="T42" fmla="*/ 1308 w 3598"/>
                  <a:gd name="T43" fmla="*/ 1117 h 2080"/>
                  <a:gd name="T44" fmla="*/ 1202 w 3598"/>
                  <a:gd name="T45" fmla="*/ 1077 h 2080"/>
                  <a:gd name="T46" fmla="*/ 1194 w 3598"/>
                  <a:gd name="T47" fmla="*/ 1033 h 2080"/>
                  <a:gd name="T48" fmla="*/ 1182 w 3598"/>
                  <a:gd name="T49" fmla="*/ 1001 h 2080"/>
                  <a:gd name="T50" fmla="*/ 1170 w 3598"/>
                  <a:gd name="T51" fmla="*/ 955 h 2080"/>
                  <a:gd name="T52" fmla="*/ 1100 w 3598"/>
                  <a:gd name="T53" fmla="*/ 921 h 2080"/>
                  <a:gd name="T54" fmla="*/ 1050 w 3598"/>
                  <a:gd name="T55" fmla="*/ 885 h 2080"/>
                  <a:gd name="T56" fmla="*/ 950 w 3598"/>
                  <a:gd name="T57" fmla="*/ 844 h 2080"/>
                  <a:gd name="T58" fmla="*/ 882 w 3598"/>
                  <a:gd name="T59" fmla="*/ 812 h 2080"/>
                  <a:gd name="T60" fmla="*/ 825 w 3598"/>
                  <a:gd name="T61" fmla="*/ 764 h 2080"/>
                  <a:gd name="T62" fmla="*/ 787 w 3598"/>
                  <a:gd name="T63" fmla="*/ 734 h 2080"/>
                  <a:gd name="T64" fmla="*/ 749 w 3598"/>
                  <a:gd name="T65" fmla="*/ 696 h 2080"/>
                  <a:gd name="T66" fmla="*/ 715 w 3598"/>
                  <a:gd name="T67" fmla="*/ 652 h 2080"/>
                  <a:gd name="T68" fmla="*/ 685 w 3598"/>
                  <a:gd name="T69" fmla="*/ 618 h 2080"/>
                  <a:gd name="T70" fmla="*/ 613 w 3598"/>
                  <a:gd name="T71" fmla="*/ 582 h 2080"/>
                  <a:gd name="T72" fmla="*/ 601 w 3598"/>
                  <a:gd name="T73" fmla="*/ 483 h 2080"/>
                  <a:gd name="T74" fmla="*/ 583 w 3598"/>
                  <a:gd name="T75" fmla="*/ 447 h 2080"/>
                  <a:gd name="T76" fmla="*/ 551 w 3598"/>
                  <a:gd name="T77" fmla="*/ 405 h 2080"/>
                  <a:gd name="T78" fmla="*/ 537 w 3598"/>
                  <a:gd name="T79" fmla="*/ 375 h 2080"/>
                  <a:gd name="T80" fmla="*/ 511 w 3598"/>
                  <a:gd name="T81" fmla="*/ 341 h 2080"/>
                  <a:gd name="T82" fmla="*/ 495 w 3598"/>
                  <a:gd name="T83" fmla="*/ 307 h 2080"/>
                  <a:gd name="T84" fmla="*/ 437 w 3598"/>
                  <a:gd name="T85" fmla="*/ 271 h 2080"/>
                  <a:gd name="T86" fmla="*/ 427 w 3598"/>
                  <a:gd name="T87" fmla="*/ 199 h 2080"/>
                  <a:gd name="T88" fmla="*/ 395 w 3598"/>
                  <a:gd name="T89" fmla="*/ 167 h 2080"/>
                  <a:gd name="T90" fmla="*/ 361 w 3598"/>
                  <a:gd name="T91" fmla="*/ 94 h 2080"/>
                  <a:gd name="T92" fmla="*/ 309 w 3598"/>
                  <a:gd name="T93" fmla="*/ 66 h 2080"/>
                  <a:gd name="T94" fmla="*/ 240 w 3598"/>
                  <a:gd name="T95" fmla="*/ 30 h 2080"/>
                  <a:gd name="T96" fmla="*/ 56 w 3598"/>
                  <a:gd name="T97" fmla="*/ 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98" h="2080">
                    <a:moveTo>
                      <a:pt x="3598" y="2080"/>
                    </a:moveTo>
                    <a:lnTo>
                      <a:pt x="3598" y="2042"/>
                    </a:lnTo>
                    <a:lnTo>
                      <a:pt x="2995" y="2042"/>
                    </a:lnTo>
                    <a:lnTo>
                      <a:pt x="2995" y="2004"/>
                    </a:lnTo>
                    <a:lnTo>
                      <a:pt x="2943" y="2004"/>
                    </a:lnTo>
                    <a:lnTo>
                      <a:pt x="2943" y="1964"/>
                    </a:lnTo>
                    <a:lnTo>
                      <a:pt x="2865" y="1964"/>
                    </a:lnTo>
                    <a:lnTo>
                      <a:pt x="2865" y="1922"/>
                    </a:lnTo>
                    <a:lnTo>
                      <a:pt x="2676" y="1922"/>
                    </a:lnTo>
                    <a:lnTo>
                      <a:pt x="2676" y="1877"/>
                    </a:lnTo>
                    <a:lnTo>
                      <a:pt x="2600" y="1877"/>
                    </a:lnTo>
                    <a:lnTo>
                      <a:pt x="2600" y="1839"/>
                    </a:lnTo>
                    <a:lnTo>
                      <a:pt x="2420" y="1839"/>
                    </a:lnTo>
                    <a:lnTo>
                      <a:pt x="2420" y="1795"/>
                    </a:lnTo>
                    <a:lnTo>
                      <a:pt x="2276" y="1795"/>
                    </a:lnTo>
                    <a:lnTo>
                      <a:pt x="2276" y="1755"/>
                    </a:lnTo>
                    <a:lnTo>
                      <a:pt x="2232" y="1755"/>
                    </a:lnTo>
                    <a:lnTo>
                      <a:pt x="2232" y="1713"/>
                    </a:lnTo>
                    <a:lnTo>
                      <a:pt x="2106" y="1713"/>
                    </a:lnTo>
                    <a:lnTo>
                      <a:pt x="2106" y="1667"/>
                    </a:lnTo>
                    <a:lnTo>
                      <a:pt x="1939" y="1667"/>
                    </a:lnTo>
                    <a:lnTo>
                      <a:pt x="1939" y="1631"/>
                    </a:lnTo>
                    <a:lnTo>
                      <a:pt x="1863" y="1631"/>
                    </a:lnTo>
                    <a:lnTo>
                      <a:pt x="1863" y="1591"/>
                    </a:lnTo>
                    <a:lnTo>
                      <a:pt x="1807" y="1591"/>
                    </a:lnTo>
                    <a:lnTo>
                      <a:pt x="1807" y="1506"/>
                    </a:lnTo>
                    <a:lnTo>
                      <a:pt x="1757" y="1506"/>
                    </a:lnTo>
                    <a:lnTo>
                      <a:pt x="1757" y="1464"/>
                    </a:lnTo>
                    <a:lnTo>
                      <a:pt x="1677" y="1464"/>
                    </a:lnTo>
                    <a:lnTo>
                      <a:pt x="1677" y="1430"/>
                    </a:lnTo>
                    <a:lnTo>
                      <a:pt x="1665" y="1430"/>
                    </a:lnTo>
                    <a:lnTo>
                      <a:pt x="1665" y="1346"/>
                    </a:lnTo>
                    <a:lnTo>
                      <a:pt x="1561" y="1346"/>
                    </a:lnTo>
                    <a:lnTo>
                      <a:pt x="1561" y="1314"/>
                    </a:lnTo>
                    <a:lnTo>
                      <a:pt x="1495" y="1314"/>
                    </a:lnTo>
                    <a:lnTo>
                      <a:pt x="1495" y="1274"/>
                    </a:lnTo>
                    <a:lnTo>
                      <a:pt x="1452" y="1274"/>
                    </a:lnTo>
                    <a:lnTo>
                      <a:pt x="1452" y="1234"/>
                    </a:lnTo>
                    <a:lnTo>
                      <a:pt x="1418" y="1234"/>
                    </a:lnTo>
                    <a:lnTo>
                      <a:pt x="1418" y="1193"/>
                    </a:lnTo>
                    <a:lnTo>
                      <a:pt x="1382" y="1193"/>
                    </a:lnTo>
                    <a:lnTo>
                      <a:pt x="1382" y="1159"/>
                    </a:lnTo>
                    <a:lnTo>
                      <a:pt x="1308" y="1159"/>
                    </a:lnTo>
                    <a:lnTo>
                      <a:pt x="1308" y="1117"/>
                    </a:lnTo>
                    <a:lnTo>
                      <a:pt x="1202" y="1117"/>
                    </a:lnTo>
                    <a:lnTo>
                      <a:pt x="1202" y="1077"/>
                    </a:lnTo>
                    <a:lnTo>
                      <a:pt x="1194" y="1077"/>
                    </a:lnTo>
                    <a:lnTo>
                      <a:pt x="1194" y="1033"/>
                    </a:lnTo>
                    <a:lnTo>
                      <a:pt x="1182" y="1033"/>
                    </a:lnTo>
                    <a:lnTo>
                      <a:pt x="1182" y="1001"/>
                    </a:lnTo>
                    <a:lnTo>
                      <a:pt x="1170" y="1001"/>
                    </a:lnTo>
                    <a:lnTo>
                      <a:pt x="1170" y="955"/>
                    </a:lnTo>
                    <a:lnTo>
                      <a:pt x="1100" y="955"/>
                    </a:lnTo>
                    <a:lnTo>
                      <a:pt x="1100" y="921"/>
                    </a:lnTo>
                    <a:lnTo>
                      <a:pt x="1050" y="921"/>
                    </a:lnTo>
                    <a:lnTo>
                      <a:pt x="1050" y="885"/>
                    </a:lnTo>
                    <a:lnTo>
                      <a:pt x="950" y="885"/>
                    </a:lnTo>
                    <a:lnTo>
                      <a:pt x="950" y="844"/>
                    </a:lnTo>
                    <a:lnTo>
                      <a:pt x="882" y="844"/>
                    </a:lnTo>
                    <a:lnTo>
                      <a:pt x="882" y="812"/>
                    </a:lnTo>
                    <a:lnTo>
                      <a:pt x="825" y="812"/>
                    </a:lnTo>
                    <a:lnTo>
                      <a:pt x="825" y="764"/>
                    </a:lnTo>
                    <a:lnTo>
                      <a:pt x="787" y="764"/>
                    </a:lnTo>
                    <a:lnTo>
                      <a:pt x="787" y="734"/>
                    </a:lnTo>
                    <a:lnTo>
                      <a:pt x="749" y="734"/>
                    </a:lnTo>
                    <a:lnTo>
                      <a:pt x="749" y="696"/>
                    </a:lnTo>
                    <a:lnTo>
                      <a:pt x="715" y="696"/>
                    </a:lnTo>
                    <a:lnTo>
                      <a:pt x="715" y="652"/>
                    </a:lnTo>
                    <a:lnTo>
                      <a:pt x="685" y="652"/>
                    </a:lnTo>
                    <a:lnTo>
                      <a:pt x="685" y="618"/>
                    </a:lnTo>
                    <a:lnTo>
                      <a:pt x="613" y="618"/>
                    </a:lnTo>
                    <a:lnTo>
                      <a:pt x="613" y="582"/>
                    </a:lnTo>
                    <a:lnTo>
                      <a:pt x="601" y="582"/>
                    </a:lnTo>
                    <a:lnTo>
                      <a:pt x="601" y="483"/>
                    </a:lnTo>
                    <a:lnTo>
                      <a:pt x="583" y="483"/>
                    </a:lnTo>
                    <a:lnTo>
                      <a:pt x="583" y="447"/>
                    </a:lnTo>
                    <a:lnTo>
                      <a:pt x="551" y="447"/>
                    </a:lnTo>
                    <a:lnTo>
                      <a:pt x="551" y="405"/>
                    </a:lnTo>
                    <a:lnTo>
                      <a:pt x="537" y="405"/>
                    </a:lnTo>
                    <a:lnTo>
                      <a:pt x="537" y="375"/>
                    </a:lnTo>
                    <a:lnTo>
                      <a:pt x="511" y="375"/>
                    </a:lnTo>
                    <a:lnTo>
                      <a:pt x="511" y="341"/>
                    </a:lnTo>
                    <a:lnTo>
                      <a:pt x="495" y="341"/>
                    </a:lnTo>
                    <a:lnTo>
                      <a:pt x="495" y="307"/>
                    </a:lnTo>
                    <a:lnTo>
                      <a:pt x="437" y="307"/>
                    </a:lnTo>
                    <a:lnTo>
                      <a:pt x="437" y="271"/>
                    </a:lnTo>
                    <a:lnTo>
                      <a:pt x="427" y="271"/>
                    </a:lnTo>
                    <a:lnTo>
                      <a:pt x="427" y="199"/>
                    </a:lnTo>
                    <a:lnTo>
                      <a:pt x="395" y="199"/>
                    </a:lnTo>
                    <a:lnTo>
                      <a:pt x="395" y="167"/>
                    </a:lnTo>
                    <a:lnTo>
                      <a:pt x="361" y="167"/>
                    </a:lnTo>
                    <a:lnTo>
                      <a:pt x="361" y="94"/>
                    </a:lnTo>
                    <a:lnTo>
                      <a:pt x="309" y="94"/>
                    </a:lnTo>
                    <a:lnTo>
                      <a:pt x="309" y="66"/>
                    </a:lnTo>
                    <a:lnTo>
                      <a:pt x="240" y="66"/>
                    </a:lnTo>
                    <a:lnTo>
                      <a:pt x="240" y="30"/>
                    </a:lnTo>
                    <a:lnTo>
                      <a:pt x="56" y="30"/>
                    </a:lnTo>
                    <a:lnTo>
                      <a:pt x="56"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280" name="Group 279"/>
          <p:cNvGrpSpPr/>
          <p:nvPr/>
        </p:nvGrpSpPr>
        <p:grpSpPr>
          <a:xfrm>
            <a:off x="5271778" y="1637270"/>
            <a:ext cx="3551086" cy="2160464"/>
            <a:chOff x="5271778" y="1710399"/>
            <a:chExt cx="3551086" cy="2160464"/>
          </a:xfrm>
        </p:grpSpPr>
        <p:sp>
          <p:nvSpPr>
            <p:cNvPr id="281" name="TextBox 280"/>
            <p:cNvSpPr txBox="1"/>
            <p:nvPr/>
          </p:nvSpPr>
          <p:spPr>
            <a:xfrm>
              <a:off x="6967992" y="2091970"/>
              <a:ext cx="1770036" cy="415498"/>
            </a:xfrm>
            <a:prstGeom prst="rect">
              <a:avLst/>
            </a:prstGeom>
            <a:noFill/>
          </p:spPr>
          <p:txBody>
            <a:bodyPr wrap="none" rtlCol="0" anchor="ctr" anchorCtr="0">
              <a:spAutoFit/>
            </a:bodyPr>
            <a:lstStyle/>
            <a:p>
              <a:pPr algn="r"/>
              <a:r>
                <a:rPr lang="en-GB" sz="1050" dirty="0" err="1" smtClean="0">
                  <a:solidFill>
                    <a:srgbClr val="4D4D4D"/>
                  </a:solidFill>
                </a:rPr>
                <a:t>mPFS</a:t>
              </a:r>
              <a:r>
                <a:rPr lang="en-GB" sz="1050" dirty="0" smtClean="0">
                  <a:solidFill>
                    <a:srgbClr val="4D4D4D"/>
                  </a:solidFill>
                </a:rPr>
                <a:t>: </a:t>
              </a:r>
              <a:r>
                <a:rPr lang="en-GB" sz="1050" dirty="0">
                  <a:solidFill>
                    <a:srgbClr val="4D4D4D"/>
                  </a:solidFill>
                </a:rPr>
                <a:t>9.7 </a:t>
              </a:r>
              <a:r>
                <a:rPr lang="en-GB" sz="1050" dirty="0" err="1" smtClean="0">
                  <a:solidFill>
                    <a:srgbClr val="4D4D4D"/>
                  </a:solidFill>
                </a:rPr>
                <a:t>vs</a:t>
              </a:r>
              <a:r>
                <a:rPr lang="en-GB" sz="1050" dirty="0" smtClean="0">
                  <a:solidFill>
                    <a:srgbClr val="4D4D4D"/>
                  </a:solidFill>
                </a:rPr>
                <a:t> </a:t>
              </a:r>
              <a:r>
                <a:rPr lang="en-GB" sz="1050" dirty="0">
                  <a:solidFill>
                    <a:srgbClr val="4D4D4D"/>
                  </a:solidFill>
                </a:rPr>
                <a:t>10.1 </a:t>
              </a:r>
              <a:r>
                <a:rPr lang="en-GB" sz="1050" dirty="0" smtClean="0">
                  <a:solidFill>
                    <a:srgbClr val="4D4D4D"/>
                  </a:solidFill>
                </a:rPr>
                <a:t>months</a:t>
              </a:r>
              <a:r>
                <a:rPr lang="en-GB" sz="1050" dirty="0">
                  <a:solidFill>
                    <a:srgbClr val="4D4D4D"/>
                  </a:solidFill>
                </a:rPr>
                <a:t/>
              </a:r>
              <a:br>
                <a:rPr lang="en-GB" sz="1050" dirty="0">
                  <a:solidFill>
                    <a:srgbClr val="4D4D4D"/>
                  </a:solidFill>
                </a:rPr>
              </a:br>
              <a:r>
                <a:rPr lang="en-GB" sz="1050" dirty="0" smtClean="0">
                  <a:solidFill>
                    <a:srgbClr val="4D4D4D"/>
                  </a:solidFill>
                </a:rPr>
                <a:t>p=0.848</a:t>
              </a:r>
              <a:endParaRPr lang="en-US" sz="1050" dirty="0">
                <a:solidFill>
                  <a:srgbClr val="4D4D4D"/>
                </a:solidFill>
              </a:endParaRPr>
            </a:p>
          </p:txBody>
        </p:sp>
        <p:sp>
          <p:nvSpPr>
            <p:cNvPr id="282" name="TextBox 281"/>
            <p:cNvSpPr txBox="1"/>
            <p:nvPr/>
          </p:nvSpPr>
          <p:spPr>
            <a:xfrm>
              <a:off x="5465921" y="1710399"/>
              <a:ext cx="212319" cy="153831"/>
            </a:xfrm>
            <a:prstGeom prst="rect">
              <a:avLst/>
            </a:prstGeom>
            <a:noFill/>
          </p:spPr>
          <p:txBody>
            <a:bodyPr wrap="none" lIns="0" tIns="0" rIns="0" bIns="0" rtlCol="0" anchor="ctr" anchorCtr="0">
              <a:spAutoFit/>
            </a:bodyPr>
            <a:lstStyle/>
            <a:p>
              <a:pPr algn="r"/>
              <a:r>
                <a:rPr lang="en-US" sz="1200" dirty="0">
                  <a:solidFill>
                    <a:srgbClr val="4D4D4D"/>
                  </a:solidFill>
                </a:rPr>
                <a:t>100</a:t>
              </a:r>
              <a:endParaRPr lang="en-GB" sz="1200" dirty="0">
                <a:solidFill>
                  <a:srgbClr val="4D4D4D"/>
                </a:solidFill>
              </a:endParaRPr>
            </a:p>
          </p:txBody>
        </p:sp>
        <p:sp>
          <p:nvSpPr>
            <p:cNvPr id="283" name="TextBox 282"/>
            <p:cNvSpPr txBox="1"/>
            <p:nvPr/>
          </p:nvSpPr>
          <p:spPr>
            <a:xfrm rot="16200000">
              <a:off x="4982144" y="2538795"/>
              <a:ext cx="733099" cy="153831"/>
            </a:xfrm>
            <a:prstGeom prst="rect">
              <a:avLst/>
            </a:prstGeom>
            <a:noFill/>
          </p:spPr>
          <p:txBody>
            <a:bodyPr wrap="none" lIns="0" tIns="0" rIns="0" bIns="0" rtlCol="0" anchor="ctr" anchorCtr="0">
              <a:spAutoFit/>
            </a:bodyPr>
            <a:lstStyle/>
            <a:p>
              <a:pPr algn="ctr"/>
              <a:r>
                <a:rPr lang="en-US" sz="1200" b="1" dirty="0">
                  <a:solidFill>
                    <a:srgbClr val="4D4D4D"/>
                  </a:solidFill>
                </a:rPr>
                <a:t>Survival (%)</a:t>
              </a:r>
              <a:endParaRPr lang="en-GB" sz="1200" b="1" dirty="0">
                <a:solidFill>
                  <a:srgbClr val="4D4D4D"/>
                </a:solidFill>
              </a:endParaRPr>
            </a:p>
          </p:txBody>
        </p:sp>
        <p:sp>
          <p:nvSpPr>
            <p:cNvPr id="284" name="TextBox 283"/>
            <p:cNvSpPr txBox="1"/>
            <p:nvPr/>
          </p:nvSpPr>
          <p:spPr>
            <a:xfrm>
              <a:off x="5607466" y="3360158"/>
              <a:ext cx="70773" cy="153831"/>
            </a:xfrm>
            <a:prstGeom prst="rect">
              <a:avLst/>
            </a:prstGeom>
            <a:noFill/>
          </p:spPr>
          <p:txBody>
            <a:bodyPr wrap="none" lIns="0" tIns="0" rIns="0" bIns="0" rtlCol="0" anchor="ctr" anchorCtr="0">
              <a:spAutoFit/>
            </a:bodyPr>
            <a:lstStyle/>
            <a:p>
              <a:pPr algn="r"/>
              <a:r>
                <a:rPr lang="en-US" sz="1200" dirty="0">
                  <a:solidFill>
                    <a:srgbClr val="4D4D4D"/>
                  </a:solidFill>
                </a:rPr>
                <a:t>0</a:t>
              </a:r>
              <a:endParaRPr lang="en-GB" sz="1200" dirty="0">
                <a:solidFill>
                  <a:srgbClr val="4D4D4D"/>
                </a:solidFill>
              </a:endParaRPr>
            </a:p>
          </p:txBody>
        </p:sp>
        <p:sp>
          <p:nvSpPr>
            <p:cNvPr id="285" name="TextBox 284"/>
            <p:cNvSpPr txBox="1"/>
            <p:nvPr/>
          </p:nvSpPr>
          <p:spPr>
            <a:xfrm>
              <a:off x="5536694" y="2535279"/>
              <a:ext cx="141546" cy="153831"/>
            </a:xfrm>
            <a:prstGeom prst="rect">
              <a:avLst/>
            </a:prstGeom>
            <a:noFill/>
          </p:spPr>
          <p:txBody>
            <a:bodyPr wrap="none" lIns="0" tIns="0" rIns="0" bIns="0" rtlCol="0" anchor="ctr" anchorCtr="0">
              <a:spAutoFit/>
            </a:bodyPr>
            <a:lstStyle/>
            <a:p>
              <a:pPr algn="r"/>
              <a:r>
                <a:rPr lang="en-US" sz="1200" dirty="0">
                  <a:solidFill>
                    <a:srgbClr val="4D4D4D"/>
                  </a:solidFill>
                </a:rPr>
                <a:t>50</a:t>
              </a:r>
              <a:endParaRPr lang="en-GB" sz="1200" dirty="0">
                <a:solidFill>
                  <a:srgbClr val="4D4D4D"/>
                </a:solidFill>
              </a:endParaRPr>
            </a:p>
          </p:txBody>
        </p:sp>
        <p:cxnSp>
          <p:nvCxnSpPr>
            <p:cNvPr id="286" name="Straight Connector 285"/>
            <p:cNvCxnSpPr/>
            <p:nvPr/>
          </p:nvCxnSpPr>
          <p:spPr>
            <a:xfrm>
              <a:off x="5699230" y="1785219"/>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5699230" y="2612178"/>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5699230" y="3439137"/>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Freeform 288"/>
            <p:cNvSpPr/>
            <p:nvPr/>
          </p:nvSpPr>
          <p:spPr>
            <a:xfrm>
              <a:off x="5762352" y="1777760"/>
              <a:ext cx="2971884" cy="1661376"/>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a:solidFill>
                  <a:srgbClr val="4D4D4D"/>
                </a:solidFill>
              </a:endParaRPr>
            </a:p>
          </p:txBody>
        </p:sp>
        <p:cxnSp>
          <p:nvCxnSpPr>
            <p:cNvPr id="290" name="Straight Connector 289"/>
            <p:cNvCxnSpPr/>
            <p:nvPr/>
          </p:nvCxnSpPr>
          <p:spPr>
            <a:xfrm rot="16200000">
              <a:off x="5732175"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rot="16200000">
              <a:off x="6917719"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a:off x="8103263"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16200000">
              <a:off x="8696034" y="3470096"/>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TextBox 293"/>
            <p:cNvSpPr txBox="1"/>
            <p:nvPr/>
          </p:nvSpPr>
          <p:spPr>
            <a:xfrm>
              <a:off x="5727622" y="3526783"/>
              <a:ext cx="70773" cy="153831"/>
            </a:xfrm>
            <a:prstGeom prst="rect">
              <a:avLst/>
            </a:prstGeom>
            <a:noFill/>
          </p:spPr>
          <p:txBody>
            <a:bodyPr wrap="none" lIns="0" tIns="0" rIns="0" bIns="0" rtlCol="0" anchor="ctr" anchorCtr="0">
              <a:spAutoFit/>
            </a:bodyPr>
            <a:lstStyle/>
            <a:p>
              <a:pPr algn="ctr"/>
              <a:r>
                <a:rPr lang="en-US" sz="1200" dirty="0">
                  <a:solidFill>
                    <a:srgbClr val="4D4D4D"/>
                  </a:solidFill>
                </a:rPr>
                <a:t>0</a:t>
              </a:r>
              <a:endParaRPr lang="en-GB" sz="1200" dirty="0">
                <a:solidFill>
                  <a:srgbClr val="4D4D4D"/>
                </a:solidFill>
              </a:endParaRPr>
            </a:p>
          </p:txBody>
        </p:sp>
        <p:sp>
          <p:nvSpPr>
            <p:cNvPr id="295" name="TextBox 294"/>
            <p:cNvSpPr txBox="1"/>
            <p:nvPr/>
          </p:nvSpPr>
          <p:spPr>
            <a:xfrm>
              <a:off x="6862148" y="350839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10</a:t>
              </a:r>
              <a:endParaRPr lang="en-GB" sz="1200" dirty="0">
                <a:solidFill>
                  <a:srgbClr val="4D4D4D"/>
                </a:solidFill>
              </a:endParaRPr>
            </a:p>
          </p:txBody>
        </p:sp>
        <p:sp>
          <p:nvSpPr>
            <p:cNvPr id="296" name="TextBox 295"/>
            <p:cNvSpPr txBox="1"/>
            <p:nvPr/>
          </p:nvSpPr>
          <p:spPr>
            <a:xfrm>
              <a:off x="8047731" y="350839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20</a:t>
              </a:r>
              <a:endParaRPr lang="en-GB" sz="1200" dirty="0">
                <a:solidFill>
                  <a:srgbClr val="4D4D4D"/>
                </a:solidFill>
              </a:endParaRPr>
            </a:p>
          </p:txBody>
        </p:sp>
        <p:sp>
          <p:nvSpPr>
            <p:cNvPr id="297" name="TextBox 296"/>
            <p:cNvSpPr txBox="1"/>
            <p:nvPr/>
          </p:nvSpPr>
          <p:spPr>
            <a:xfrm>
              <a:off x="8641594" y="350839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25</a:t>
              </a:r>
              <a:endParaRPr lang="en-GB" sz="1200" dirty="0">
                <a:solidFill>
                  <a:srgbClr val="4D4D4D"/>
                </a:solidFill>
              </a:endParaRPr>
            </a:p>
          </p:txBody>
        </p:sp>
        <p:sp>
          <p:nvSpPr>
            <p:cNvPr id="298" name="TextBox 297"/>
            <p:cNvSpPr txBox="1"/>
            <p:nvPr/>
          </p:nvSpPr>
          <p:spPr>
            <a:xfrm>
              <a:off x="7016441" y="3717032"/>
              <a:ext cx="456684" cy="153831"/>
            </a:xfrm>
            <a:prstGeom prst="rect">
              <a:avLst/>
            </a:prstGeom>
            <a:noFill/>
          </p:spPr>
          <p:txBody>
            <a:bodyPr wrap="none" lIns="0" tIns="0" rIns="0" bIns="0" rtlCol="0" anchor="ctr" anchorCtr="0">
              <a:spAutoFit/>
            </a:bodyPr>
            <a:lstStyle/>
            <a:p>
              <a:pPr algn="ctr"/>
              <a:r>
                <a:rPr lang="en-US" sz="1200" b="1" dirty="0">
                  <a:solidFill>
                    <a:srgbClr val="4D4D4D"/>
                  </a:solidFill>
                </a:rPr>
                <a:t>Months</a:t>
              </a:r>
              <a:endParaRPr lang="en-GB" sz="1200" b="1" dirty="0">
                <a:solidFill>
                  <a:srgbClr val="4D4D4D"/>
                </a:solidFill>
              </a:endParaRPr>
            </a:p>
          </p:txBody>
        </p:sp>
        <p:sp>
          <p:nvSpPr>
            <p:cNvPr id="299" name="TextBox 298"/>
            <p:cNvSpPr txBox="1"/>
            <p:nvPr/>
          </p:nvSpPr>
          <p:spPr>
            <a:xfrm>
              <a:off x="8354787" y="1715269"/>
              <a:ext cx="468077" cy="369332"/>
            </a:xfrm>
            <a:prstGeom prst="rect">
              <a:avLst/>
            </a:prstGeom>
            <a:noFill/>
          </p:spPr>
          <p:txBody>
            <a:bodyPr wrap="none" lIns="0" tIns="0" rIns="0" bIns="0" rtlCol="0" anchor="ctr" anchorCtr="0">
              <a:spAutoFit/>
            </a:bodyPr>
            <a:lstStyle/>
            <a:p>
              <a:r>
                <a:rPr lang="en-US" sz="1200" dirty="0">
                  <a:solidFill>
                    <a:srgbClr val="4D4D4D"/>
                  </a:solidFill>
                </a:rPr>
                <a:t>HER2</a:t>
              </a:r>
              <a:r>
                <a:rPr lang="en-US" sz="1200" baseline="30000" dirty="0">
                  <a:solidFill>
                    <a:srgbClr val="4D4D4D"/>
                  </a:solidFill>
                </a:rPr>
                <a:t>+</a:t>
              </a:r>
              <a:r>
                <a:rPr lang="en-US" sz="1200" dirty="0">
                  <a:solidFill>
                    <a:srgbClr val="4D4D4D"/>
                  </a:solidFill>
                </a:rPr>
                <a:t/>
              </a:r>
              <a:br>
                <a:rPr lang="en-US" sz="1200" dirty="0">
                  <a:solidFill>
                    <a:srgbClr val="4D4D4D"/>
                  </a:solidFill>
                </a:rPr>
              </a:br>
              <a:r>
                <a:rPr lang="en-US" sz="1200" dirty="0">
                  <a:solidFill>
                    <a:srgbClr val="4D4D4D"/>
                  </a:solidFill>
                </a:rPr>
                <a:t>HER2</a:t>
              </a:r>
              <a:r>
                <a:rPr lang="en-US" sz="1200" baseline="30000" dirty="0">
                  <a:solidFill>
                    <a:srgbClr val="4D4D4D"/>
                  </a:solidFill>
                </a:rPr>
                <a:t>−</a:t>
              </a:r>
              <a:endParaRPr lang="en-GB" sz="1200" baseline="30000" dirty="0">
                <a:solidFill>
                  <a:srgbClr val="4D4D4D"/>
                </a:solidFill>
              </a:endParaRPr>
            </a:p>
          </p:txBody>
        </p:sp>
        <p:cxnSp>
          <p:nvCxnSpPr>
            <p:cNvPr id="300" name="Straight Connector 299"/>
            <p:cNvCxnSpPr/>
            <p:nvPr/>
          </p:nvCxnSpPr>
          <p:spPr>
            <a:xfrm rot="16200000">
              <a:off x="6324947"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a:off x="6311912" y="3508390"/>
              <a:ext cx="84960" cy="184666"/>
            </a:xfrm>
            <a:prstGeom prst="rect">
              <a:avLst/>
            </a:prstGeom>
            <a:noFill/>
          </p:spPr>
          <p:txBody>
            <a:bodyPr wrap="none" lIns="0" tIns="0" rIns="0" bIns="0" rtlCol="0" anchor="ctr" anchorCtr="0">
              <a:spAutoFit/>
            </a:bodyPr>
            <a:lstStyle/>
            <a:p>
              <a:pPr algn="ctr"/>
              <a:r>
                <a:rPr lang="en-US" sz="1200" dirty="0">
                  <a:solidFill>
                    <a:srgbClr val="4D4D4D"/>
                  </a:solidFill>
                </a:rPr>
                <a:t>5</a:t>
              </a:r>
              <a:endParaRPr lang="en-GB" sz="1200" dirty="0">
                <a:solidFill>
                  <a:srgbClr val="4D4D4D"/>
                </a:solidFill>
              </a:endParaRPr>
            </a:p>
          </p:txBody>
        </p:sp>
        <p:cxnSp>
          <p:nvCxnSpPr>
            <p:cNvPr id="302" name="Straight Connector 301"/>
            <p:cNvCxnSpPr/>
            <p:nvPr/>
          </p:nvCxnSpPr>
          <p:spPr>
            <a:xfrm rot="16200000">
              <a:off x="7510491"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TextBox 302"/>
            <p:cNvSpPr txBox="1"/>
            <p:nvPr/>
          </p:nvSpPr>
          <p:spPr>
            <a:xfrm>
              <a:off x="7453610" y="350839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15</a:t>
              </a:r>
              <a:endParaRPr lang="en-GB" sz="1200" dirty="0">
                <a:solidFill>
                  <a:srgbClr val="4D4D4D"/>
                </a:solidFill>
              </a:endParaRPr>
            </a:p>
          </p:txBody>
        </p:sp>
        <p:grpSp>
          <p:nvGrpSpPr>
            <p:cNvPr id="304" name="Group 303"/>
            <p:cNvGrpSpPr/>
            <p:nvPr/>
          </p:nvGrpSpPr>
          <p:grpSpPr>
            <a:xfrm>
              <a:off x="5764611" y="1744241"/>
              <a:ext cx="1695874" cy="1696665"/>
              <a:chOff x="5764611" y="1744241"/>
              <a:chExt cx="1695874" cy="1696665"/>
            </a:xfrm>
          </p:grpSpPr>
          <p:sp>
            <p:nvSpPr>
              <p:cNvPr id="332" name="Line 36"/>
              <p:cNvSpPr>
                <a:spLocks noChangeShapeType="1"/>
              </p:cNvSpPr>
              <p:nvPr/>
            </p:nvSpPr>
            <p:spPr bwMode="auto">
              <a:xfrm>
                <a:off x="6339926"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37"/>
              <p:cNvSpPr>
                <a:spLocks noChangeShapeType="1"/>
              </p:cNvSpPr>
              <p:nvPr/>
            </p:nvSpPr>
            <p:spPr bwMode="auto">
              <a:xfrm>
                <a:off x="6278200"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38"/>
              <p:cNvSpPr>
                <a:spLocks noChangeShapeType="1"/>
              </p:cNvSpPr>
              <p:nvPr/>
            </p:nvSpPr>
            <p:spPr bwMode="auto">
              <a:xfrm>
                <a:off x="6243381"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39"/>
              <p:cNvSpPr>
                <a:spLocks noChangeShapeType="1"/>
              </p:cNvSpPr>
              <p:nvPr/>
            </p:nvSpPr>
            <p:spPr bwMode="auto">
              <a:xfrm>
                <a:off x="6230719"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40"/>
              <p:cNvSpPr>
                <a:spLocks noChangeShapeType="1"/>
              </p:cNvSpPr>
              <p:nvPr/>
            </p:nvSpPr>
            <p:spPr bwMode="auto">
              <a:xfrm>
                <a:off x="6116764"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41"/>
              <p:cNvSpPr>
                <a:spLocks noChangeShapeType="1"/>
              </p:cNvSpPr>
              <p:nvPr/>
            </p:nvSpPr>
            <p:spPr bwMode="auto">
              <a:xfrm>
                <a:off x="6093023"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42"/>
              <p:cNvSpPr>
                <a:spLocks noChangeShapeType="1"/>
              </p:cNvSpPr>
              <p:nvPr/>
            </p:nvSpPr>
            <p:spPr bwMode="auto">
              <a:xfrm>
                <a:off x="6077196"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43"/>
              <p:cNvSpPr>
                <a:spLocks noChangeShapeType="1"/>
              </p:cNvSpPr>
              <p:nvPr/>
            </p:nvSpPr>
            <p:spPr bwMode="auto">
              <a:xfrm>
                <a:off x="5861156"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Freeform 44"/>
              <p:cNvSpPr>
                <a:spLocks/>
              </p:cNvSpPr>
              <p:nvPr/>
            </p:nvSpPr>
            <p:spPr bwMode="auto">
              <a:xfrm>
                <a:off x="5764611" y="1785391"/>
                <a:ext cx="1695874" cy="1655515"/>
              </a:xfrm>
              <a:custGeom>
                <a:avLst/>
                <a:gdLst>
                  <a:gd name="T0" fmla="*/ 0 w 2143"/>
                  <a:gd name="T1" fmla="*/ 0 h 2092"/>
                  <a:gd name="T2" fmla="*/ 961 w 2143"/>
                  <a:gd name="T3" fmla="*/ 0 h 2092"/>
                  <a:gd name="T4" fmla="*/ 961 w 2143"/>
                  <a:gd name="T5" fmla="*/ 259 h 2092"/>
                  <a:gd name="T6" fmla="*/ 1274 w 2143"/>
                  <a:gd name="T7" fmla="*/ 259 h 2092"/>
                  <a:gd name="T8" fmla="*/ 1274 w 2143"/>
                  <a:gd name="T9" fmla="*/ 524 h 2092"/>
                  <a:gd name="T10" fmla="*/ 1290 w 2143"/>
                  <a:gd name="T11" fmla="*/ 524 h 2092"/>
                  <a:gd name="T12" fmla="*/ 1290 w 2143"/>
                  <a:gd name="T13" fmla="*/ 782 h 2092"/>
                  <a:gd name="T14" fmla="*/ 1336 w 2143"/>
                  <a:gd name="T15" fmla="*/ 782 h 2092"/>
                  <a:gd name="T16" fmla="*/ 1336 w 2143"/>
                  <a:gd name="T17" fmla="*/ 1045 h 2092"/>
                  <a:gd name="T18" fmla="*/ 1540 w 2143"/>
                  <a:gd name="T19" fmla="*/ 1045 h 2092"/>
                  <a:gd name="T20" fmla="*/ 1540 w 2143"/>
                  <a:gd name="T21" fmla="*/ 1571 h 2092"/>
                  <a:gd name="T22" fmla="*/ 2143 w 2143"/>
                  <a:gd name="T23" fmla="*/ 1571 h 2092"/>
                  <a:gd name="T24" fmla="*/ 2143 w 2143"/>
                  <a:gd name="T25" fmla="*/ 2092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3" h="2092">
                    <a:moveTo>
                      <a:pt x="0" y="0"/>
                    </a:moveTo>
                    <a:lnTo>
                      <a:pt x="961" y="0"/>
                    </a:lnTo>
                    <a:lnTo>
                      <a:pt x="961" y="259"/>
                    </a:lnTo>
                    <a:lnTo>
                      <a:pt x="1274" y="259"/>
                    </a:lnTo>
                    <a:lnTo>
                      <a:pt x="1274" y="524"/>
                    </a:lnTo>
                    <a:lnTo>
                      <a:pt x="1290" y="524"/>
                    </a:lnTo>
                    <a:lnTo>
                      <a:pt x="1290" y="782"/>
                    </a:lnTo>
                    <a:lnTo>
                      <a:pt x="1336" y="782"/>
                    </a:lnTo>
                    <a:lnTo>
                      <a:pt x="1336" y="1045"/>
                    </a:lnTo>
                    <a:lnTo>
                      <a:pt x="1540" y="1045"/>
                    </a:lnTo>
                    <a:lnTo>
                      <a:pt x="1540" y="1571"/>
                    </a:lnTo>
                    <a:lnTo>
                      <a:pt x="2143" y="1571"/>
                    </a:lnTo>
                    <a:lnTo>
                      <a:pt x="2143" y="2092"/>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grpSp>
        <p:grpSp>
          <p:nvGrpSpPr>
            <p:cNvPr id="305" name="Group 304"/>
            <p:cNvGrpSpPr/>
            <p:nvPr/>
          </p:nvGrpSpPr>
          <p:grpSpPr>
            <a:xfrm>
              <a:off x="5764611" y="1785391"/>
              <a:ext cx="2969164" cy="1584293"/>
              <a:chOff x="5764611" y="1785391"/>
              <a:chExt cx="2969164" cy="1584293"/>
            </a:xfrm>
          </p:grpSpPr>
          <p:cxnSp>
            <p:nvCxnSpPr>
              <p:cNvPr id="306" name="Straight Connector 305"/>
              <p:cNvCxnSpPr/>
              <p:nvPr/>
            </p:nvCxnSpPr>
            <p:spPr>
              <a:xfrm>
                <a:off x="8093724" y="1823013"/>
                <a:ext cx="20992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8093724" y="1971274"/>
                <a:ext cx="2099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Line 13"/>
              <p:cNvSpPr>
                <a:spLocks noChangeShapeType="1"/>
              </p:cNvSpPr>
              <p:nvPr/>
            </p:nvSpPr>
            <p:spPr bwMode="auto">
              <a:xfrm>
                <a:off x="8055584" y="318846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14"/>
              <p:cNvSpPr>
                <a:spLocks noChangeShapeType="1"/>
              </p:cNvSpPr>
              <p:nvPr/>
            </p:nvSpPr>
            <p:spPr bwMode="auto">
              <a:xfrm>
                <a:off x="7424082" y="2915446"/>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15"/>
              <p:cNvSpPr>
                <a:spLocks noChangeShapeType="1"/>
              </p:cNvSpPr>
              <p:nvPr/>
            </p:nvSpPr>
            <p:spPr bwMode="auto">
              <a:xfrm>
                <a:off x="6861429" y="2526891"/>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16"/>
              <p:cNvSpPr>
                <a:spLocks noChangeShapeType="1"/>
              </p:cNvSpPr>
              <p:nvPr/>
            </p:nvSpPr>
            <p:spPr bwMode="auto">
              <a:xfrm>
                <a:off x="6728481" y="2484158"/>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17"/>
              <p:cNvSpPr>
                <a:spLocks noChangeShapeType="1"/>
              </p:cNvSpPr>
              <p:nvPr/>
            </p:nvSpPr>
            <p:spPr bwMode="auto">
              <a:xfrm>
                <a:off x="6807617" y="252847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18"/>
              <p:cNvSpPr>
                <a:spLocks noChangeShapeType="1"/>
              </p:cNvSpPr>
              <p:nvPr/>
            </p:nvSpPr>
            <p:spPr bwMode="auto">
              <a:xfrm>
                <a:off x="6794955" y="252847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19"/>
              <p:cNvSpPr>
                <a:spLocks noChangeShapeType="1"/>
              </p:cNvSpPr>
              <p:nvPr/>
            </p:nvSpPr>
            <p:spPr bwMode="auto">
              <a:xfrm>
                <a:off x="6780711" y="252847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20"/>
              <p:cNvSpPr>
                <a:spLocks noChangeShapeType="1"/>
              </p:cNvSpPr>
              <p:nvPr/>
            </p:nvSpPr>
            <p:spPr bwMode="auto">
              <a:xfrm>
                <a:off x="6578124" y="2282362"/>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21"/>
              <p:cNvSpPr>
                <a:spLocks noChangeShapeType="1"/>
              </p:cNvSpPr>
              <p:nvPr/>
            </p:nvSpPr>
            <p:spPr bwMode="auto">
              <a:xfrm>
                <a:off x="6563880" y="2282362"/>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22"/>
              <p:cNvSpPr>
                <a:spLocks noChangeShapeType="1"/>
              </p:cNvSpPr>
              <p:nvPr/>
            </p:nvSpPr>
            <p:spPr bwMode="auto">
              <a:xfrm>
                <a:off x="6546470" y="2282362"/>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23"/>
              <p:cNvSpPr>
                <a:spLocks noChangeShapeType="1"/>
              </p:cNvSpPr>
              <p:nvPr/>
            </p:nvSpPr>
            <p:spPr bwMode="auto">
              <a:xfrm>
                <a:off x="6523520" y="2282362"/>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24"/>
              <p:cNvSpPr>
                <a:spLocks noChangeShapeType="1"/>
              </p:cNvSpPr>
              <p:nvPr/>
            </p:nvSpPr>
            <p:spPr bwMode="auto">
              <a:xfrm>
                <a:off x="6469708" y="221272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25"/>
              <p:cNvSpPr>
                <a:spLocks noChangeShapeType="1"/>
              </p:cNvSpPr>
              <p:nvPr/>
            </p:nvSpPr>
            <p:spPr bwMode="auto">
              <a:xfrm>
                <a:off x="6431723" y="218423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26"/>
              <p:cNvSpPr>
                <a:spLocks noChangeShapeType="1"/>
              </p:cNvSpPr>
              <p:nvPr/>
            </p:nvSpPr>
            <p:spPr bwMode="auto">
              <a:xfrm>
                <a:off x="6417479" y="218423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27"/>
              <p:cNvSpPr>
                <a:spLocks noChangeShapeType="1"/>
              </p:cNvSpPr>
              <p:nvPr/>
            </p:nvSpPr>
            <p:spPr bwMode="auto">
              <a:xfrm>
                <a:off x="6282949" y="2063157"/>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28"/>
              <p:cNvSpPr>
                <a:spLocks noChangeShapeType="1"/>
              </p:cNvSpPr>
              <p:nvPr/>
            </p:nvSpPr>
            <p:spPr bwMode="auto">
              <a:xfrm>
                <a:off x="6270287" y="2063157"/>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29"/>
              <p:cNvSpPr>
                <a:spLocks noChangeShapeType="1"/>
              </p:cNvSpPr>
              <p:nvPr/>
            </p:nvSpPr>
            <p:spPr bwMode="auto">
              <a:xfrm>
                <a:off x="6195899" y="203150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30"/>
              <p:cNvSpPr>
                <a:spLocks noChangeShapeType="1"/>
              </p:cNvSpPr>
              <p:nvPr/>
            </p:nvSpPr>
            <p:spPr bwMode="auto">
              <a:xfrm>
                <a:off x="6183238" y="203150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31"/>
              <p:cNvSpPr>
                <a:spLocks noChangeShapeType="1"/>
              </p:cNvSpPr>
              <p:nvPr/>
            </p:nvSpPr>
            <p:spPr bwMode="auto">
              <a:xfrm>
                <a:off x="6105685" y="192071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32"/>
              <p:cNvSpPr>
                <a:spLocks noChangeShapeType="1"/>
              </p:cNvSpPr>
              <p:nvPr/>
            </p:nvSpPr>
            <p:spPr bwMode="auto">
              <a:xfrm>
                <a:off x="6094606" y="192071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33"/>
              <p:cNvSpPr>
                <a:spLocks noChangeShapeType="1"/>
              </p:cNvSpPr>
              <p:nvPr/>
            </p:nvSpPr>
            <p:spPr bwMode="auto">
              <a:xfrm>
                <a:off x="6081944" y="192071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34"/>
              <p:cNvSpPr>
                <a:spLocks noChangeShapeType="1"/>
              </p:cNvSpPr>
              <p:nvPr/>
            </p:nvSpPr>
            <p:spPr bwMode="auto">
              <a:xfrm>
                <a:off x="6066117" y="192071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35"/>
              <p:cNvSpPr>
                <a:spLocks noChangeShapeType="1"/>
              </p:cNvSpPr>
              <p:nvPr/>
            </p:nvSpPr>
            <p:spPr bwMode="auto">
              <a:xfrm>
                <a:off x="6038420" y="190330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Freeform 45"/>
              <p:cNvSpPr>
                <a:spLocks/>
              </p:cNvSpPr>
              <p:nvPr/>
            </p:nvSpPr>
            <p:spPr bwMode="auto">
              <a:xfrm>
                <a:off x="5764611" y="1785391"/>
                <a:ext cx="2969164" cy="1584293"/>
              </a:xfrm>
              <a:custGeom>
                <a:avLst/>
                <a:gdLst>
                  <a:gd name="T0" fmla="*/ 3752 w 3752"/>
                  <a:gd name="T1" fmla="*/ 1916 h 2002"/>
                  <a:gd name="T2" fmla="*/ 3029 w 3752"/>
                  <a:gd name="T3" fmla="*/ 1825 h 2002"/>
                  <a:gd name="T4" fmla="*/ 2660 w 3752"/>
                  <a:gd name="T5" fmla="*/ 1753 h 2002"/>
                  <a:gd name="T6" fmla="*/ 2596 w 3752"/>
                  <a:gd name="T7" fmla="*/ 1689 h 2002"/>
                  <a:gd name="T8" fmla="*/ 2298 w 3752"/>
                  <a:gd name="T9" fmla="*/ 1619 h 2002"/>
                  <a:gd name="T10" fmla="*/ 2274 w 3752"/>
                  <a:gd name="T11" fmla="*/ 1548 h 2002"/>
                  <a:gd name="T12" fmla="*/ 2193 w 3752"/>
                  <a:gd name="T13" fmla="*/ 1478 h 2002"/>
                  <a:gd name="T14" fmla="*/ 2063 w 3752"/>
                  <a:gd name="T15" fmla="*/ 1420 h 2002"/>
                  <a:gd name="T16" fmla="*/ 2013 w 3752"/>
                  <a:gd name="T17" fmla="*/ 1360 h 2002"/>
                  <a:gd name="T18" fmla="*/ 1967 w 3752"/>
                  <a:gd name="T19" fmla="*/ 1300 h 2002"/>
                  <a:gd name="T20" fmla="*/ 1671 w 3752"/>
                  <a:gd name="T21" fmla="*/ 1226 h 2002"/>
                  <a:gd name="T22" fmla="*/ 1657 w 3752"/>
                  <a:gd name="T23" fmla="*/ 1115 h 2002"/>
                  <a:gd name="T24" fmla="*/ 1542 w 3752"/>
                  <a:gd name="T25" fmla="*/ 1045 h 2002"/>
                  <a:gd name="T26" fmla="*/ 1508 w 3752"/>
                  <a:gd name="T27" fmla="*/ 989 h 2002"/>
                  <a:gd name="T28" fmla="*/ 1242 w 3752"/>
                  <a:gd name="T29" fmla="*/ 933 h 2002"/>
                  <a:gd name="T30" fmla="*/ 1146 w 3752"/>
                  <a:gd name="T31" fmla="*/ 889 h 2002"/>
                  <a:gd name="T32" fmla="*/ 1114 w 3752"/>
                  <a:gd name="T33" fmla="*/ 836 h 2002"/>
                  <a:gd name="T34" fmla="*/ 1076 w 3752"/>
                  <a:gd name="T35" fmla="*/ 786 h 2002"/>
                  <a:gd name="T36" fmla="*/ 1052 w 3752"/>
                  <a:gd name="T37" fmla="*/ 682 h 2002"/>
                  <a:gd name="T38" fmla="*/ 913 w 3752"/>
                  <a:gd name="T39" fmla="*/ 640 h 2002"/>
                  <a:gd name="T40" fmla="*/ 899 w 3752"/>
                  <a:gd name="T41" fmla="*/ 594 h 2002"/>
                  <a:gd name="T42" fmla="*/ 845 w 3752"/>
                  <a:gd name="T43" fmla="*/ 554 h 2002"/>
                  <a:gd name="T44" fmla="*/ 757 w 3752"/>
                  <a:gd name="T45" fmla="*/ 435 h 2002"/>
                  <a:gd name="T46" fmla="*/ 739 w 3752"/>
                  <a:gd name="T47" fmla="*/ 403 h 2002"/>
                  <a:gd name="T48" fmla="*/ 601 w 3752"/>
                  <a:gd name="T49" fmla="*/ 363 h 2002"/>
                  <a:gd name="T50" fmla="*/ 511 w 3752"/>
                  <a:gd name="T51" fmla="*/ 335 h 2002"/>
                  <a:gd name="T52" fmla="*/ 483 w 3752"/>
                  <a:gd name="T53" fmla="*/ 293 h 2002"/>
                  <a:gd name="T54" fmla="*/ 449 w 3752"/>
                  <a:gd name="T55" fmla="*/ 261 h 2002"/>
                  <a:gd name="T56" fmla="*/ 435 w 3752"/>
                  <a:gd name="T57" fmla="*/ 223 h 2002"/>
                  <a:gd name="T58" fmla="*/ 365 w 3752"/>
                  <a:gd name="T59" fmla="*/ 203 h 2002"/>
                  <a:gd name="T60" fmla="*/ 330 w 3752"/>
                  <a:gd name="T61" fmla="*/ 137 h 2002"/>
                  <a:gd name="T62" fmla="*/ 302 w 3752"/>
                  <a:gd name="T63" fmla="*/ 104 h 2002"/>
                  <a:gd name="T64" fmla="*/ 294 w 3752"/>
                  <a:gd name="T65" fmla="*/ 78 h 2002"/>
                  <a:gd name="T66" fmla="*/ 268 w 3752"/>
                  <a:gd name="T67" fmla="*/ 52 h 2002"/>
                  <a:gd name="T68" fmla="*/ 170 w 3752"/>
                  <a:gd name="T69" fmla="*/ 26 h 2002"/>
                  <a:gd name="T70" fmla="*/ 128 w 3752"/>
                  <a:gd name="T71" fmla="*/ 0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52" h="2002">
                    <a:moveTo>
                      <a:pt x="3752" y="2002"/>
                    </a:moveTo>
                    <a:lnTo>
                      <a:pt x="3752" y="1916"/>
                    </a:lnTo>
                    <a:lnTo>
                      <a:pt x="3029" y="1916"/>
                    </a:lnTo>
                    <a:lnTo>
                      <a:pt x="3029" y="1825"/>
                    </a:lnTo>
                    <a:lnTo>
                      <a:pt x="2660" y="1825"/>
                    </a:lnTo>
                    <a:lnTo>
                      <a:pt x="2660" y="1753"/>
                    </a:lnTo>
                    <a:lnTo>
                      <a:pt x="2596" y="1753"/>
                    </a:lnTo>
                    <a:lnTo>
                      <a:pt x="2596" y="1689"/>
                    </a:lnTo>
                    <a:lnTo>
                      <a:pt x="2298" y="1689"/>
                    </a:lnTo>
                    <a:lnTo>
                      <a:pt x="2298" y="1619"/>
                    </a:lnTo>
                    <a:lnTo>
                      <a:pt x="2274" y="1619"/>
                    </a:lnTo>
                    <a:lnTo>
                      <a:pt x="2274" y="1548"/>
                    </a:lnTo>
                    <a:lnTo>
                      <a:pt x="2193" y="1548"/>
                    </a:lnTo>
                    <a:lnTo>
                      <a:pt x="2193" y="1478"/>
                    </a:lnTo>
                    <a:lnTo>
                      <a:pt x="2063" y="1478"/>
                    </a:lnTo>
                    <a:lnTo>
                      <a:pt x="2063" y="1420"/>
                    </a:lnTo>
                    <a:lnTo>
                      <a:pt x="2013" y="1420"/>
                    </a:lnTo>
                    <a:lnTo>
                      <a:pt x="2013" y="1360"/>
                    </a:lnTo>
                    <a:lnTo>
                      <a:pt x="1967" y="1360"/>
                    </a:lnTo>
                    <a:lnTo>
                      <a:pt x="1967" y="1300"/>
                    </a:lnTo>
                    <a:lnTo>
                      <a:pt x="1671" y="1300"/>
                    </a:lnTo>
                    <a:lnTo>
                      <a:pt x="1671" y="1226"/>
                    </a:lnTo>
                    <a:lnTo>
                      <a:pt x="1657" y="1226"/>
                    </a:lnTo>
                    <a:lnTo>
                      <a:pt x="1657" y="1115"/>
                    </a:lnTo>
                    <a:lnTo>
                      <a:pt x="1542" y="1115"/>
                    </a:lnTo>
                    <a:lnTo>
                      <a:pt x="1542" y="1045"/>
                    </a:lnTo>
                    <a:lnTo>
                      <a:pt x="1508" y="1045"/>
                    </a:lnTo>
                    <a:lnTo>
                      <a:pt x="1508" y="989"/>
                    </a:lnTo>
                    <a:lnTo>
                      <a:pt x="1242" y="989"/>
                    </a:lnTo>
                    <a:lnTo>
                      <a:pt x="1242" y="933"/>
                    </a:lnTo>
                    <a:lnTo>
                      <a:pt x="1146" y="933"/>
                    </a:lnTo>
                    <a:lnTo>
                      <a:pt x="1146" y="889"/>
                    </a:lnTo>
                    <a:lnTo>
                      <a:pt x="1114" y="889"/>
                    </a:lnTo>
                    <a:lnTo>
                      <a:pt x="1114" y="836"/>
                    </a:lnTo>
                    <a:lnTo>
                      <a:pt x="1076" y="836"/>
                    </a:lnTo>
                    <a:lnTo>
                      <a:pt x="1076" y="786"/>
                    </a:lnTo>
                    <a:lnTo>
                      <a:pt x="1052" y="786"/>
                    </a:lnTo>
                    <a:lnTo>
                      <a:pt x="1052" y="682"/>
                    </a:lnTo>
                    <a:lnTo>
                      <a:pt x="913" y="682"/>
                    </a:lnTo>
                    <a:lnTo>
                      <a:pt x="913" y="640"/>
                    </a:lnTo>
                    <a:lnTo>
                      <a:pt x="899" y="640"/>
                    </a:lnTo>
                    <a:lnTo>
                      <a:pt x="899" y="594"/>
                    </a:lnTo>
                    <a:lnTo>
                      <a:pt x="845" y="594"/>
                    </a:lnTo>
                    <a:lnTo>
                      <a:pt x="845" y="554"/>
                    </a:lnTo>
                    <a:lnTo>
                      <a:pt x="757" y="554"/>
                    </a:lnTo>
                    <a:lnTo>
                      <a:pt x="757" y="435"/>
                    </a:lnTo>
                    <a:lnTo>
                      <a:pt x="739" y="435"/>
                    </a:lnTo>
                    <a:lnTo>
                      <a:pt x="739" y="403"/>
                    </a:lnTo>
                    <a:lnTo>
                      <a:pt x="601" y="403"/>
                    </a:lnTo>
                    <a:lnTo>
                      <a:pt x="601" y="363"/>
                    </a:lnTo>
                    <a:lnTo>
                      <a:pt x="511" y="363"/>
                    </a:lnTo>
                    <a:lnTo>
                      <a:pt x="511" y="335"/>
                    </a:lnTo>
                    <a:lnTo>
                      <a:pt x="483" y="335"/>
                    </a:lnTo>
                    <a:lnTo>
                      <a:pt x="483" y="293"/>
                    </a:lnTo>
                    <a:lnTo>
                      <a:pt x="449" y="293"/>
                    </a:lnTo>
                    <a:lnTo>
                      <a:pt x="449" y="261"/>
                    </a:lnTo>
                    <a:lnTo>
                      <a:pt x="435" y="261"/>
                    </a:lnTo>
                    <a:lnTo>
                      <a:pt x="435" y="223"/>
                    </a:lnTo>
                    <a:lnTo>
                      <a:pt x="365" y="223"/>
                    </a:lnTo>
                    <a:lnTo>
                      <a:pt x="365" y="203"/>
                    </a:lnTo>
                    <a:lnTo>
                      <a:pt x="330" y="203"/>
                    </a:lnTo>
                    <a:lnTo>
                      <a:pt x="330" y="137"/>
                    </a:lnTo>
                    <a:lnTo>
                      <a:pt x="302" y="137"/>
                    </a:lnTo>
                    <a:lnTo>
                      <a:pt x="302" y="104"/>
                    </a:lnTo>
                    <a:lnTo>
                      <a:pt x="294" y="104"/>
                    </a:lnTo>
                    <a:lnTo>
                      <a:pt x="294" y="78"/>
                    </a:lnTo>
                    <a:lnTo>
                      <a:pt x="268" y="78"/>
                    </a:lnTo>
                    <a:lnTo>
                      <a:pt x="268" y="52"/>
                    </a:lnTo>
                    <a:lnTo>
                      <a:pt x="170" y="52"/>
                    </a:lnTo>
                    <a:lnTo>
                      <a:pt x="170" y="26"/>
                    </a:lnTo>
                    <a:lnTo>
                      <a:pt x="128" y="26"/>
                    </a:lnTo>
                    <a:lnTo>
                      <a:pt x="128"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341" name="Group 340"/>
          <p:cNvGrpSpPr/>
          <p:nvPr/>
        </p:nvGrpSpPr>
        <p:grpSpPr>
          <a:xfrm>
            <a:off x="1373812" y="4147959"/>
            <a:ext cx="3551086" cy="2170055"/>
            <a:chOff x="1373812" y="4221088"/>
            <a:chExt cx="3551086" cy="2170055"/>
          </a:xfrm>
        </p:grpSpPr>
        <p:sp>
          <p:nvSpPr>
            <p:cNvPr id="342" name="TextBox 341"/>
            <p:cNvSpPr txBox="1"/>
            <p:nvPr/>
          </p:nvSpPr>
          <p:spPr>
            <a:xfrm>
              <a:off x="3145367" y="4602659"/>
              <a:ext cx="1694695" cy="415498"/>
            </a:xfrm>
            <a:prstGeom prst="rect">
              <a:avLst/>
            </a:prstGeom>
            <a:noFill/>
          </p:spPr>
          <p:txBody>
            <a:bodyPr wrap="none" rtlCol="0" anchor="ctr" anchorCtr="0">
              <a:spAutoFit/>
            </a:bodyPr>
            <a:lstStyle/>
            <a:p>
              <a:pPr algn="r"/>
              <a:r>
                <a:rPr lang="en-GB" sz="1050" dirty="0" err="1" smtClean="0">
                  <a:solidFill>
                    <a:srgbClr val="4D4D4D"/>
                  </a:solidFill>
                </a:rPr>
                <a:t>mPFS</a:t>
              </a:r>
              <a:r>
                <a:rPr lang="en-GB" sz="1050" dirty="0" smtClean="0">
                  <a:solidFill>
                    <a:srgbClr val="4D4D4D"/>
                  </a:solidFill>
                </a:rPr>
                <a:t>: </a:t>
              </a:r>
              <a:r>
                <a:rPr lang="en-GB" sz="1050" dirty="0">
                  <a:solidFill>
                    <a:srgbClr val="4D4D4D"/>
                  </a:solidFill>
                </a:rPr>
                <a:t>2.9 </a:t>
              </a:r>
              <a:r>
                <a:rPr lang="en-GB" sz="1050" dirty="0" err="1" smtClean="0">
                  <a:solidFill>
                    <a:srgbClr val="4D4D4D"/>
                  </a:solidFill>
                </a:rPr>
                <a:t>vs</a:t>
              </a:r>
              <a:r>
                <a:rPr lang="en-GB" sz="1050" dirty="0" smtClean="0">
                  <a:solidFill>
                    <a:srgbClr val="4D4D4D"/>
                  </a:solidFill>
                </a:rPr>
                <a:t> </a:t>
              </a:r>
              <a:r>
                <a:rPr lang="en-GB" sz="1050" dirty="0">
                  <a:solidFill>
                    <a:srgbClr val="4D4D4D"/>
                  </a:solidFill>
                </a:rPr>
                <a:t>9.3 </a:t>
              </a:r>
              <a:r>
                <a:rPr lang="en-GB" sz="1050" dirty="0" smtClean="0">
                  <a:solidFill>
                    <a:srgbClr val="4D4D4D"/>
                  </a:solidFill>
                </a:rPr>
                <a:t>months</a:t>
              </a:r>
              <a:r>
                <a:rPr lang="en-GB" sz="1050" dirty="0">
                  <a:solidFill>
                    <a:srgbClr val="4D4D4D"/>
                  </a:solidFill>
                </a:rPr>
                <a:t/>
              </a:r>
              <a:br>
                <a:rPr lang="en-GB" sz="1050" dirty="0">
                  <a:solidFill>
                    <a:srgbClr val="4D4D4D"/>
                  </a:solidFill>
                </a:rPr>
              </a:br>
              <a:r>
                <a:rPr lang="en-GB" sz="1050" dirty="0" smtClean="0">
                  <a:solidFill>
                    <a:srgbClr val="4D4D4D"/>
                  </a:solidFill>
                </a:rPr>
                <a:t>p&lt;0.001</a:t>
              </a:r>
              <a:endParaRPr lang="en-US" sz="1050" dirty="0">
                <a:solidFill>
                  <a:srgbClr val="4D4D4D"/>
                </a:solidFill>
              </a:endParaRPr>
            </a:p>
          </p:txBody>
        </p:sp>
        <p:sp>
          <p:nvSpPr>
            <p:cNvPr id="343" name="TextBox 342"/>
            <p:cNvSpPr txBox="1"/>
            <p:nvPr/>
          </p:nvSpPr>
          <p:spPr>
            <a:xfrm>
              <a:off x="1567955" y="4221088"/>
              <a:ext cx="212319" cy="153831"/>
            </a:xfrm>
            <a:prstGeom prst="rect">
              <a:avLst/>
            </a:prstGeom>
            <a:noFill/>
          </p:spPr>
          <p:txBody>
            <a:bodyPr wrap="none" lIns="0" tIns="0" rIns="0" bIns="0" rtlCol="0" anchor="ctr" anchorCtr="0">
              <a:spAutoFit/>
            </a:bodyPr>
            <a:lstStyle/>
            <a:p>
              <a:pPr algn="r"/>
              <a:r>
                <a:rPr lang="en-US" sz="1200" dirty="0">
                  <a:solidFill>
                    <a:srgbClr val="4D4D4D"/>
                  </a:solidFill>
                </a:rPr>
                <a:t>100</a:t>
              </a:r>
              <a:endParaRPr lang="en-GB" sz="1200" dirty="0">
                <a:solidFill>
                  <a:srgbClr val="4D4D4D"/>
                </a:solidFill>
              </a:endParaRPr>
            </a:p>
          </p:txBody>
        </p:sp>
        <p:sp>
          <p:nvSpPr>
            <p:cNvPr id="344" name="TextBox 343"/>
            <p:cNvSpPr txBox="1"/>
            <p:nvPr/>
          </p:nvSpPr>
          <p:spPr>
            <a:xfrm rot="16200000">
              <a:off x="1084178" y="5049484"/>
              <a:ext cx="733099" cy="153831"/>
            </a:xfrm>
            <a:prstGeom prst="rect">
              <a:avLst/>
            </a:prstGeom>
            <a:noFill/>
          </p:spPr>
          <p:txBody>
            <a:bodyPr wrap="none" lIns="0" tIns="0" rIns="0" bIns="0" rtlCol="0" anchor="ctr" anchorCtr="0">
              <a:spAutoFit/>
            </a:bodyPr>
            <a:lstStyle/>
            <a:p>
              <a:pPr algn="ctr"/>
              <a:r>
                <a:rPr lang="en-US" sz="1200" b="1" dirty="0">
                  <a:solidFill>
                    <a:srgbClr val="4D4D4D"/>
                  </a:solidFill>
                </a:rPr>
                <a:t>Survival (%)</a:t>
              </a:r>
              <a:endParaRPr lang="en-GB" sz="1200" b="1" dirty="0">
                <a:solidFill>
                  <a:srgbClr val="4D4D4D"/>
                </a:solidFill>
              </a:endParaRPr>
            </a:p>
          </p:txBody>
        </p:sp>
        <p:sp>
          <p:nvSpPr>
            <p:cNvPr id="345" name="TextBox 344"/>
            <p:cNvSpPr txBox="1"/>
            <p:nvPr/>
          </p:nvSpPr>
          <p:spPr>
            <a:xfrm>
              <a:off x="1709500" y="5870847"/>
              <a:ext cx="70773" cy="153831"/>
            </a:xfrm>
            <a:prstGeom prst="rect">
              <a:avLst/>
            </a:prstGeom>
            <a:noFill/>
          </p:spPr>
          <p:txBody>
            <a:bodyPr wrap="none" lIns="0" tIns="0" rIns="0" bIns="0" rtlCol="0" anchor="ctr" anchorCtr="0">
              <a:spAutoFit/>
            </a:bodyPr>
            <a:lstStyle/>
            <a:p>
              <a:pPr algn="r"/>
              <a:r>
                <a:rPr lang="en-US" sz="1200" dirty="0">
                  <a:solidFill>
                    <a:srgbClr val="4D4D4D"/>
                  </a:solidFill>
                </a:rPr>
                <a:t>0</a:t>
              </a:r>
              <a:endParaRPr lang="en-GB" sz="1200" dirty="0">
                <a:solidFill>
                  <a:srgbClr val="4D4D4D"/>
                </a:solidFill>
              </a:endParaRPr>
            </a:p>
          </p:txBody>
        </p:sp>
        <p:sp>
          <p:nvSpPr>
            <p:cNvPr id="346" name="TextBox 345"/>
            <p:cNvSpPr txBox="1"/>
            <p:nvPr/>
          </p:nvSpPr>
          <p:spPr>
            <a:xfrm>
              <a:off x="1638728" y="5045968"/>
              <a:ext cx="141546" cy="153831"/>
            </a:xfrm>
            <a:prstGeom prst="rect">
              <a:avLst/>
            </a:prstGeom>
            <a:noFill/>
          </p:spPr>
          <p:txBody>
            <a:bodyPr wrap="none" lIns="0" tIns="0" rIns="0" bIns="0" rtlCol="0" anchor="ctr" anchorCtr="0">
              <a:spAutoFit/>
            </a:bodyPr>
            <a:lstStyle/>
            <a:p>
              <a:pPr algn="r"/>
              <a:r>
                <a:rPr lang="en-US" sz="1200" dirty="0">
                  <a:solidFill>
                    <a:srgbClr val="4D4D4D"/>
                  </a:solidFill>
                </a:rPr>
                <a:t>50</a:t>
              </a:r>
              <a:endParaRPr lang="en-GB" sz="1200" dirty="0">
                <a:solidFill>
                  <a:srgbClr val="4D4D4D"/>
                </a:solidFill>
              </a:endParaRPr>
            </a:p>
          </p:txBody>
        </p:sp>
        <p:cxnSp>
          <p:nvCxnSpPr>
            <p:cNvPr id="347" name="Straight Connector 346"/>
            <p:cNvCxnSpPr/>
            <p:nvPr/>
          </p:nvCxnSpPr>
          <p:spPr>
            <a:xfrm>
              <a:off x="1801264" y="4295908"/>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1801264" y="5122867"/>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1801264" y="5949826"/>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0" name="Freeform 349"/>
            <p:cNvSpPr/>
            <p:nvPr/>
          </p:nvSpPr>
          <p:spPr>
            <a:xfrm>
              <a:off x="1864386" y="4288449"/>
              <a:ext cx="2971884" cy="1661376"/>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a:solidFill>
                  <a:srgbClr val="4D4D4D"/>
                </a:solidFill>
              </a:endParaRPr>
            </a:p>
          </p:txBody>
        </p:sp>
        <p:cxnSp>
          <p:nvCxnSpPr>
            <p:cNvPr id="351" name="Straight Connector 350"/>
            <p:cNvCxnSpPr/>
            <p:nvPr/>
          </p:nvCxnSpPr>
          <p:spPr>
            <a:xfrm rot="16200000">
              <a:off x="1834209"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rot="16200000">
              <a:off x="3019753"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rot="16200000">
              <a:off x="4205297"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rot="16200000">
              <a:off x="4798068" y="598078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TextBox 354"/>
            <p:cNvSpPr txBox="1"/>
            <p:nvPr/>
          </p:nvSpPr>
          <p:spPr>
            <a:xfrm>
              <a:off x="1829656" y="6037472"/>
              <a:ext cx="70773" cy="153831"/>
            </a:xfrm>
            <a:prstGeom prst="rect">
              <a:avLst/>
            </a:prstGeom>
            <a:noFill/>
          </p:spPr>
          <p:txBody>
            <a:bodyPr wrap="none" lIns="0" tIns="0" rIns="0" bIns="0" rtlCol="0" anchor="ctr" anchorCtr="0">
              <a:spAutoFit/>
            </a:bodyPr>
            <a:lstStyle/>
            <a:p>
              <a:pPr algn="ctr"/>
              <a:r>
                <a:rPr lang="en-US" sz="1200" dirty="0">
                  <a:solidFill>
                    <a:srgbClr val="4D4D4D"/>
                  </a:solidFill>
                </a:rPr>
                <a:t>0</a:t>
              </a:r>
              <a:endParaRPr lang="en-GB" sz="1200" dirty="0">
                <a:solidFill>
                  <a:srgbClr val="4D4D4D"/>
                </a:solidFill>
              </a:endParaRPr>
            </a:p>
          </p:txBody>
        </p:sp>
        <p:sp>
          <p:nvSpPr>
            <p:cNvPr id="356" name="TextBox 355"/>
            <p:cNvSpPr txBox="1"/>
            <p:nvPr/>
          </p:nvSpPr>
          <p:spPr>
            <a:xfrm>
              <a:off x="2964182" y="6019079"/>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10</a:t>
              </a:r>
              <a:endParaRPr lang="en-GB" sz="1200" dirty="0">
                <a:solidFill>
                  <a:srgbClr val="4D4D4D"/>
                </a:solidFill>
              </a:endParaRPr>
            </a:p>
          </p:txBody>
        </p:sp>
        <p:sp>
          <p:nvSpPr>
            <p:cNvPr id="357" name="TextBox 356"/>
            <p:cNvSpPr txBox="1"/>
            <p:nvPr/>
          </p:nvSpPr>
          <p:spPr>
            <a:xfrm>
              <a:off x="4149765" y="6019079"/>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20</a:t>
              </a:r>
              <a:endParaRPr lang="en-GB" sz="1200" dirty="0">
                <a:solidFill>
                  <a:srgbClr val="4D4D4D"/>
                </a:solidFill>
              </a:endParaRPr>
            </a:p>
          </p:txBody>
        </p:sp>
        <p:sp>
          <p:nvSpPr>
            <p:cNvPr id="358" name="TextBox 357"/>
            <p:cNvSpPr txBox="1"/>
            <p:nvPr/>
          </p:nvSpPr>
          <p:spPr>
            <a:xfrm>
              <a:off x="4743628" y="6019079"/>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25</a:t>
              </a:r>
              <a:endParaRPr lang="en-GB" sz="1200" dirty="0">
                <a:solidFill>
                  <a:srgbClr val="4D4D4D"/>
                </a:solidFill>
              </a:endParaRPr>
            </a:p>
          </p:txBody>
        </p:sp>
        <p:sp>
          <p:nvSpPr>
            <p:cNvPr id="359" name="TextBox 358"/>
            <p:cNvSpPr txBox="1"/>
            <p:nvPr/>
          </p:nvSpPr>
          <p:spPr>
            <a:xfrm>
              <a:off x="3118475" y="6237312"/>
              <a:ext cx="456684" cy="153831"/>
            </a:xfrm>
            <a:prstGeom prst="rect">
              <a:avLst/>
            </a:prstGeom>
            <a:noFill/>
          </p:spPr>
          <p:txBody>
            <a:bodyPr wrap="none" lIns="0" tIns="0" rIns="0" bIns="0" rtlCol="0" anchor="ctr" anchorCtr="0">
              <a:spAutoFit/>
            </a:bodyPr>
            <a:lstStyle/>
            <a:p>
              <a:pPr algn="ctr"/>
              <a:r>
                <a:rPr lang="en-US" sz="1200" b="1" dirty="0">
                  <a:solidFill>
                    <a:srgbClr val="4D4D4D"/>
                  </a:solidFill>
                </a:rPr>
                <a:t>Months</a:t>
              </a:r>
              <a:endParaRPr lang="en-GB" sz="1200" b="1" dirty="0">
                <a:solidFill>
                  <a:srgbClr val="4D4D4D"/>
                </a:solidFill>
              </a:endParaRPr>
            </a:p>
          </p:txBody>
        </p:sp>
        <p:sp>
          <p:nvSpPr>
            <p:cNvPr id="360" name="TextBox 359"/>
            <p:cNvSpPr txBox="1"/>
            <p:nvPr/>
          </p:nvSpPr>
          <p:spPr>
            <a:xfrm>
              <a:off x="4456821" y="4225958"/>
              <a:ext cx="468077" cy="369332"/>
            </a:xfrm>
            <a:prstGeom prst="rect">
              <a:avLst/>
            </a:prstGeom>
            <a:noFill/>
          </p:spPr>
          <p:txBody>
            <a:bodyPr wrap="none" lIns="0" tIns="0" rIns="0" bIns="0" rtlCol="0" anchor="ctr" anchorCtr="0">
              <a:spAutoFit/>
            </a:bodyPr>
            <a:lstStyle/>
            <a:p>
              <a:r>
                <a:rPr lang="en-US" sz="1200" dirty="0">
                  <a:solidFill>
                    <a:srgbClr val="4D4D4D"/>
                  </a:solidFill>
                </a:rPr>
                <a:t>HER2</a:t>
              </a:r>
              <a:r>
                <a:rPr lang="en-US" sz="1200" baseline="30000" dirty="0">
                  <a:solidFill>
                    <a:srgbClr val="4D4D4D"/>
                  </a:solidFill>
                </a:rPr>
                <a:t>+</a:t>
              </a:r>
              <a:r>
                <a:rPr lang="en-US" sz="1200" dirty="0">
                  <a:solidFill>
                    <a:srgbClr val="4D4D4D"/>
                  </a:solidFill>
                </a:rPr>
                <a:t/>
              </a:r>
              <a:br>
                <a:rPr lang="en-US" sz="1200" dirty="0">
                  <a:solidFill>
                    <a:srgbClr val="4D4D4D"/>
                  </a:solidFill>
                </a:rPr>
              </a:br>
              <a:r>
                <a:rPr lang="en-US" sz="1200" dirty="0">
                  <a:solidFill>
                    <a:srgbClr val="4D4D4D"/>
                  </a:solidFill>
                </a:rPr>
                <a:t>HER2</a:t>
              </a:r>
              <a:r>
                <a:rPr lang="en-US" sz="1200" baseline="30000" dirty="0">
                  <a:solidFill>
                    <a:srgbClr val="4D4D4D"/>
                  </a:solidFill>
                </a:rPr>
                <a:t>−</a:t>
              </a:r>
              <a:endParaRPr lang="en-GB" sz="1200" baseline="30000" dirty="0">
                <a:solidFill>
                  <a:srgbClr val="4D4D4D"/>
                </a:solidFill>
              </a:endParaRPr>
            </a:p>
          </p:txBody>
        </p:sp>
        <p:cxnSp>
          <p:nvCxnSpPr>
            <p:cNvPr id="361" name="Straight Connector 360"/>
            <p:cNvCxnSpPr/>
            <p:nvPr/>
          </p:nvCxnSpPr>
          <p:spPr>
            <a:xfrm>
              <a:off x="4195758" y="4333702"/>
              <a:ext cx="20992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4195758" y="4481963"/>
              <a:ext cx="2099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rot="16200000">
              <a:off x="2426981"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TextBox 363"/>
            <p:cNvSpPr txBox="1"/>
            <p:nvPr/>
          </p:nvSpPr>
          <p:spPr>
            <a:xfrm>
              <a:off x="2413946" y="6019079"/>
              <a:ext cx="84960" cy="184666"/>
            </a:xfrm>
            <a:prstGeom prst="rect">
              <a:avLst/>
            </a:prstGeom>
            <a:noFill/>
          </p:spPr>
          <p:txBody>
            <a:bodyPr wrap="none" lIns="0" tIns="0" rIns="0" bIns="0" rtlCol="0" anchor="ctr" anchorCtr="0">
              <a:spAutoFit/>
            </a:bodyPr>
            <a:lstStyle/>
            <a:p>
              <a:pPr algn="ctr"/>
              <a:r>
                <a:rPr lang="en-US" sz="1200" dirty="0">
                  <a:solidFill>
                    <a:srgbClr val="4D4D4D"/>
                  </a:solidFill>
                </a:rPr>
                <a:t>5</a:t>
              </a:r>
              <a:endParaRPr lang="en-GB" sz="1200" dirty="0">
                <a:solidFill>
                  <a:srgbClr val="4D4D4D"/>
                </a:solidFill>
              </a:endParaRPr>
            </a:p>
          </p:txBody>
        </p:sp>
        <p:cxnSp>
          <p:nvCxnSpPr>
            <p:cNvPr id="365" name="Straight Connector 364"/>
            <p:cNvCxnSpPr/>
            <p:nvPr/>
          </p:nvCxnSpPr>
          <p:spPr>
            <a:xfrm rot="16200000">
              <a:off x="3612525"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TextBox 365"/>
            <p:cNvSpPr txBox="1"/>
            <p:nvPr/>
          </p:nvSpPr>
          <p:spPr>
            <a:xfrm>
              <a:off x="3555644" y="6019079"/>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15</a:t>
              </a:r>
              <a:endParaRPr lang="en-GB" sz="1200" dirty="0">
                <a:solidFill>
                  <a:srgbClr val="4D4D4D"/>
                </a:solidFill>
              </a:endParaRPr>
            </a:p>
          </p:txBody>
        </p:sp>
        <p:grpSp>
          <p:nvGrpSpPr>
            <p:cNvPr id="367" name="Group 366"/>
            <p:cNvGrpSpPr/>
            <p:nvPr/>
          </p:nvGrpSpPr>
          <p:grpSpPr>
            <a:xfrm>
              <a:off x="1862139" y="4255294"/>
              <a:ext cx="839308" cy="1693069"/>
              <a:chOff x="1862139" y="4255294"/>
              <a:chExt cx="839308" cy="1693069"/>
            </a:xfrm>
          </p:grpSpPr>
          <p:sp>
            <p:nvSpPr>
              <p:cNvPr id="390" name="Line 69"/>
              <p:cNvSpPr>
                <a:spLocks noChangeShapeType="1"/>
              </p:cNvSpPr>
              <p:nvPr/>
            </p:nvSpPr>
            <p:spPr bwMode="auto">
              <a:xfrm>
                <a:off x="1906012" y="4255294"/>
                <a:ext cx="0" cy="4164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1" name="Freeform 70"/>
              <p:cNvSpPr>
                <a:spLocks/>
              </p:cNvSpPr>
              <p:nvPr/>
            </p:nvSpPr>
            <p:spPr bwMode="auto">
              <a:xfrm>
                <a:off x="1862139" y="4296940"/>
                <a:ext cx="839308" cy="1651423"/>
              </a:xfrm>
              <a:custGeom>
                <a:avLst/>
                <a:gdLst>
                  <a:gd name="T0" fmla="*/ 880 w 880"/>
                  <a:gd name="T1" fmla="*/ 2062 h 2062"/>
                  <a:gd name="T2" fmla="*/ 880 w 880"/>
                  <a:gd name="T3" fmla="*/ 1717 h 2062"/>
                  <a:gd name="T4" fmla="*/ 507 w 880"/>
                  <a:gd name="T5" fmla="*/ 1717 h 2062"/>
                  <a:gd name="T6" fmla="*/ 507 w 880"/>
                  <a:gd name="T7" fmla="*/ 1538 h 2062"/>
                  <a:gd name="T8" fmla="*/ 463 w 880"/>
                  <a:gd name="T9" fmla="*/ 1538 h 2062"/>
                  <a:gd name="T10" fmla="*/ 463 w 880"/>
                  <a:gd name="T11" fmla="*/ 1374 h 2062"/>
                  <a:gd name="T12" fmla="*/ 407 w 880"/>
                  <a:gd name="T13" fmla="*/ 1374 h 2062"/>
                  <a:gd name="T14" fmla="*/ 407 w 880"/>
                  <a:gd name="T15" fmla="*/ 1198 h 2062"/>
                  <a:gd name="T16" fmla="*/ 357 w 880"/>
                  <a:gd name="T17" fmla="*/ 1198 h 2062"/>
                  <a:gd name="T18" fmla="*/ 357 w 880"/>
                  <a:gd name="T19" fmla="*/ 1023 h 2062"/>
                  <a:gd name="T20" fmla="*/ 347 w 880"/>
                  <a:gd name="T21" fmla="*/ 1023 h 2062"/>
                  <a:gd name="T22" fmla="*/ 347 w 880"/>
                  <a:gd name="T23" fmla="*/ 855 h 2062"/>
                  <a:gd name="T24" fmla="*/ 235 w 880"/>
                  <a:gd name="T25" fmla="*/ 855 h 2062"/>
                  <a:gd name="T26" fmla="*/ 235 w 880"/>
                  <a:gd name="T27" fmla="*/ 684 h 2062"/>
                  <a:gd name="T28" fmla="*/ 218 w 880"/>
                  <a:gd name="T29" fmla="*/ 684 h 2062"/>
                  <a:gd name="T30" fmla="*/ 218 w 880"/>
                  <a:gd name="T31" fmla="*/ 512 h 2062"/>
                  <a:gd name="T32" fmla="*/ 200 w 880"/>
                  <a:gd name="T33" fmla="*/ 512 h 2062"/>
                  <a:gd name="T34" fmla="*/ 200 w 880"/>
                  <a:gd name="T35" fmla="*/ 331 h 2062"/>
                  <a:gd name="T36" fmla="*/ 188 w 880"/>
                  <a:gd name="T37" fmla="*/ 331 h 2062"/>
                  <a:gd name="T38" fmla="*/ 188 w 880"/>
                  <a:gd name="T39" fmla="*/ 167 h 2062"/>
                  <a:gd name="T40" fmla="*/ 178 w 880"/>
                  <a:gd name="T41" fmla="*/ 167 h 2062"/>
                  <a:gd name="T42" fmla="*/ 178 w 880"/>
                  <a:gd name="T43" fmla="*/ 0 h 2062"/>
                  <a:gd name="T44" fmla="*/ 0 w 880"/>
                  <a:gd name="T45" fmla="*/ 0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0" h="2062">
                    <a:moveTo>
                      <a:pt x="880" y="2062"/>
                    </a:moveTo>
                    <a:lnTo>
                      <a:pt x="880" y="1717"/>
                    </a:lnTo>
                    <a:lnTo>
                      <a:pt x="507" y="1717"/>
                    </a:lnTo>
                    <a:lnTo>
                      <a:pt x="507" y="1538"/>
                    </a:lnTo>
                    <a:lnTo>
                      <a:pt x="463" y="1538"/>
                    </a:lnTo>
                    <a:lnTo>
                      <a:pt x="463" y="1374"/>
                    </a:lnTo>
                    <a:lnTo>
                      <a:pt x="407" y="1374"/>
                    </a:lnTo>
                    <a:lnTo>
                      <a:pt x="407" y="1198"/>
                    </a:lnTo>
                    <a:lnTo>
                      <a:pt x="357" y="1198"/>
                    </a:lnTo>
                    <a:lnTo>
                      <a:pt x="357" y="1023"/>
                    </a:lnTo>
                    <a:lnTo>
                      <a:pt x="347" y="1023"/>
                    </a:lnTo>
                    <a:lnTo>
                      <a:pt x="347" y="855"/>
                    </a:lnTo>
                    <a:lnTo>
                      <a:pt x="235" y="855"/>
                    </a:lnTo>
                    <a:lnTo>
                      <a:pt x="235" y="684"/>
                    </a:lnTo>
                    <a:lnTo>
                      <a:pt x="218" y="684"/>
                    </a:lnTo>
                    <a:lnTo>
                      <a:pt x="218" y="512"/>
                    </a:lnTo>
                    <a:lnTo>
                      <a:pt x="200" y="512"/>
                    </a:lnTo>
                    <a:lnTo>
                      <a:pt x="200" y="331"/>
                    </a:lnTo>
                    <a:lnTo>
                      <a:pt x="188" y="331"/>
                    </a:lnTo>
                    <a:lnTo>
                      <a:pt x="188" y="167"/>
                    </a:lnTo>
                    <a:lnTo>
                      <a:pt x="178" y="167"/>
                    </a:lnTo>
                    <a:lnTo>
                      <a:pt x="178" y="0"/>
                    </a:lnTo>
                    <a:lnTo>
                      <a:pt x="0" y="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368" name="Group 367"/>
            <p:cNvGrpSpPr/>
            <p:nvPr/>
          </p:nvGrpSpPr>
          <p:grpSpPr>
            <a:xfrm>
              <a:off x="1864047" y="4255294"/>
              <a:ext cx="2342432" cy="1693069"/>
              <a:chOff x="1864047" y="4255294"/>
              <a:chExt cx="2342432" cy="1693069"/>
            </a:xfrm>
          </p:grpSpPr>
          <p:sp>
            <p:nvSpPr>
              <p:cNvPr id="369" name="Line 49"/>
              <p:cNvSpPr>
                <a:spLocks noChangeShapeType="1"/>
              </p:cNvSpPr>
              <p:nvPr/>
            </p:nvSpPr>
            <p:spPr bwMode="auto">
              <a:xfrm>
                <a:off x="3523587" y="5262806"/>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Line 50"/>
              <p:cNvSpPr>
                <a:spLocks noChangeShapeType="1"/>
              </p:cNvSpPr>
              <p:nvPr/>
            </p:nvSpPr>
            <p:spPr bwMode="auto">
              <a:xfrm>
                <a:off x="3508327" y="5262806"/>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Line 51"/>
              <p:cNvSpPr>
                <a:spLocks noChangeShapeType="1"/>
              </p:cNvSpPr>
              <p:nvPr/>
            </p:nvSpPr>
            <p:spPr bwMode="auto">
              <a:xfrm>
                <a:off x="3426304" y="5262806"/>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Line 52"/>
              <p:cNvSpPr>
                <a:spLocks noChangeShapeType="1"/>
              </p:cNvSpPr>
              <p:nvPr/>
            </p:nvSpPr>
            <p:spPr bwMode="auto">
              <a:xfrm>
                <a:off x="2804453" y="487998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53"/>
              <p:cNvSpPr>
                <a:spLocks noChangeShapeType="1"/>
              </p:cNvSpPr>
              <p:nvPr/>
            </p:nvSpPr>
            <p:spPr bwMode="auto">
              <a:xfrm>
                <a:off x="2791100" y="487998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4" name="Line 54"/>
              <p:cNvSpPr>
                <a:spLocks noChangeShapeType="1"/>
              </p:cNvSpPr>
              <p:nvPr/>
            </p:nvSpPr>
            <p:spPr bwMode="auto">
              <a:xfrm>
                <a:off x="2775840" y="487998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55"/>
              <p:cNvSpPr>
                <a:spLocks noChangeShapeType="1"/>
              </p:cNvSpPr>
              <p:nvPr/>
            </p:nvSpPr>
            <p:spPr bwMode="auto">
              <a:xfrm>
                <a:off x="2602256" y="4653333"/>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56"/>
              <p:cNvSpPr>
                <a:spLocks noChangeShapeType="1"/>
              </p:cNvSpPr>
              <p:nvPr/>
            </p:nvSpPr>
            <p:spPr bwMode="auto">
              <a:xfrm>
                <a:off x="2456331" y="4510776"/>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57"/>
              <p:cNvSpPr>
                <a:spLocks noChangeShapeType="1"/>
              </p:cNvSpPr>
              <p:nvPr/>
            </p:nvSpPr>
            <p:spPr bwMode="auto">
              <a:xfrm>
                <a:off x="2347602"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58"/>
              <p:cNvSpPr>
                <a:spLocks noChangeShapeType="1"/>
              </p:cNvSpPr>
              <p:nvPr/>
            </p:nvSpPr>
            <p:spPr bwMode="auto">
              <a:xfrm>
                <a:off x="2225521"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59"/>
              <p:cNvSpPr>
                <a:spLocks noChangeShapeType="1"/>
              </p:cNvSpPr>
              <p:nvPr/>
            </p:nvSpPr>
            <p:spPr bwMode="auto">
              <a:xfrm>
                <a:off x="2248411"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60"/>
              <p:cNvSpPr>
                <a:spLocks noChangeShapeType="1"/>
              </p:cNvSpPr>
              <p:nvPr/>
            </p:nvSpPr>
            <p:spPr bwMode="auto">
              <a:xfrm>
                <a:off x="2263672"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61"/>
              <p:cNvSpPr>
                <a:spLocks noChangeShapeType="1"/>
              </p:cNvSpPr>
              <p:nvPr/>
            </p:nvSpPr>
            <p:spPr bwMode="auto">
              <a:xfrm>
                <a:off x="2317082"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62"/>
              <p:cNvSpPr>
                <a:spLocks noChangeShapeType="1"/>
              </p:cNvSpPr>
              <p:nvPr/>
            </p:nvSpPr>
            <p:spPr bwMode="auto">
              <a:xfrm>
                <a:off x="2307545"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63"/>
              <p:cNvSpPr>
                <a:spLocks noChangeShapeType="1"/>
              </p:cNvSpPr>
              <p:nvPr/>
            </p:nvSpPr>
            <p:spPr bwMode="auto">
              <a:xfrm>
                <a:off x="2298007"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64"/>
              <p:cNvSpPr>
                <a:spLocks noChangeShapeType="1"/>
              </p:cNvSpPr>
              <p:nvPr/>
            </p:nvSpPr>
            <p:spPr bwMode="auto">
              <a:xfrm>
                <a:off x="2137775" y="4277719"/>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65"/>
              <p:cNvSpPr>
                <a:spLocks noChangeShapeType="1"/>
              </p:cNvSpPr>
              <p:nvPr/>
            </p:nvSpPr>
            <p:spPr bwMode="auto">
              <a:xfrm>
                <a:off x="2030001" y="425529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Line 66"/>
              <p:cNvSpPr>
                <a:spLocks noChangeShapeType="1"/>
              </p:cNvSpPr>
              <p:nvPr/>
            </p:nvSpPr>
            <p:spPr bwMode="auto">
              <a:xfrm>
                <a:off x="1946070" y="425529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7" name="Line 67"/>
              <p:cNvSpPr>
                <a:spLocks noChangeShapeType="1"/>
              </p:cNvSpPr>
              <p:nvPr/>
            </p:nvSpPr>
            <p:spPr bwMode="auto">
              <a:xfrm>
                <a:off x="1936532" y="425529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Line 68"/>
              <p:cNvSpPr>
                <a:spLocks noChangeShapeType="1"/>
              </p:cNvSpPr>
              <p:nvPr/>
            </p:nvSpPr>
            <p:spPr bwMode="auto">
              <a:xfrm>
                <a:off x="1921272" y="425529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Freeform 71"/>
              <p:cNvSpPr>
                <a:spLocks/>
              </p:cNvSpPr>
              <p:nvPr/>
            </p:nvSpPr>
            <p:spPr bwMode="auto">
              <a:xfrm>
                <a:off x="1864047" y="4296940"/>
                <a:ext cx="2342432" cy="1651423"/>
              </a:xfrm>
              <a:custGeom>
                <a:avLst/>
                <a:gdLst>
                  <a:gd name="T0" fmla="*/ 2456 w 2456"/>
                  <a:gd name="T1" fmla="*/ 2062 h 2062"/>
                  <a:gd name="T2" fmla="*/ 2456 w 2456"/>
                  <a:gd name="T3" fmla="*/ 1962 h 2062"/>
                  <a:gd name="T4" fmla="*/ 2260 w 2456"/>
                  <a:gd name="T5" fmla="*/ 1962 h 2062"/>
                  <a:gd name="T6" fmla="*/ 2260 w 2456"/>
                  <a:gd name="T7" fmla="*/ 1861 h 2062"/>
                  <a:gd name="T8" fmla="*/ 2153 w 2456"/>
                  <a:gd name="T9" fmla="*/ 1861 h 2062"/>
                  <a:gd name="T10" fmla="*/ 2153 w 2456"/>
                  <a:gd name="T11" fmla="*/ 1761 h 2062"/>
                  <a:gd name="T12" fmla="*/ 2069 w 2456"/>
                  <a:gd name="T13" fmla="*/ 1761 h 2062"/>
                  <a:gd name="T14" fmla="*/ 2069 w 2456"/>
                  <a:gd name="T15" fmla="*/ 1665 h 2062"/>
                  <a:gd name="T16" fmla="*/ 2009 w 2456"/>
                  <a:gd name="T17" fmla="*/ 1665 h 2062"/>
                  <a:gd name="T18" fmla="*/ 2009 w 2456"/>
                  <a:gd name="T19" fmla="*/ 1565 h 2062"/>
                  <a:gd name="T20" fmla="*/ 1891 w 2456"/>
                  <a:gd name="T21" fmla="*/ 1565 h 2062"/>
                  <a:gd name="T22" fmla="*/ 1891 w 2456"/>
                  <a:gd name="T23" fmla="*/ 1464 h 2062"/>
                  <a:gd name="T24" fmla="*/ 1861 w 2456"/>
                  <a:gd name="T25" fmla="*/ 1464 h 2062"/>
                  <a:gd name="T26" fmla="*/ 1861 w 2456"/>
                  <a:gd name="T27" fmla="*/ 1364 h 2062"/>
                  <a:gd name="T28" fmla="*/ 1760 w 2456"/>
                  <a:gd name="T29" fmla="*/ 1364 h 2062"/>
                  <a:gd name="T30" fmla="*/ 1760 w 2456"/>
                  <a:gd name="T31" fmla="*/ 1260 h 2062"/>
                  <a:gd name="T32" fmla="*/ 1508 w 2456"/>
                  <a:gd name="T33" fmla="*/ 1260 h 2062"/>
                  <a:gd name="T34" fmla="*/ 1508 w 2456"/>
                  <a:gd name="T35" fmla="*/ 1183 h 2062"/>
                  <a:gd name="T36" fmla="*/ 1159 w 2456"/>
                  <a:gd name="T37" fmla="*/ 1183 h 2062"/>
                  <a:gd name="T38" fmla="*/ 1159 w 2456"/>
                  <a:gd name="T39" fmla="*/ 1025 h 2062"/>
                  <a:gd name="T40" fmla="*/ 1129 w 2456"/>
                  <a:gd name="T41" fmla="*/ 1025 h 2062"/>
                  <a:gd name="T42" fmla="*/ 1129 w 2456"/>
                  <a:gd name="T43" fmla="*/ 943 h 2062"/>
                  <a:gd name="T44" fmla="*/ 1099 w 2456"/>
                  <a:gd name="T45" fmla="*/ 943 h 2062"/>
                  <a:gd name="T46" fmla="*/ 1099 w 2456"/>
                  <a:gd name="T47" fmla="*/ 859 h 2062"/>
                  <a:gd name="T48" fmla="*/ 1087 w 2456"/>
                  <a:gd name="T49" fmla="*/ 859 h 2062"/>
                  <a:gd name="T50" fmla="*/ 1087 w 2456"/>
                  <a:gd name="T51" fmla="*/ 782 h 2062"/>
                  <a:gd name="T52" fmla="*/ 934 w 2456"/>
                  <a:gd name="T53" fmla="*/ 782 h 2062"/>
                  <a:gd name="T54" fmla="*/ 934 w 2456"/>
                  <a:gd name="T55" fmla="*/ 712 h 2062"/>
                  <a:gd name="T56" fmla="*/ 922 w 2456"/>
                  <a:gd name="T57" fmla="*/ 712 h 2062"/>
                  <a:gd name="T58" fmla="*/ 922 w 2456"/>
                  <a:gd name="T59" fmla="*/ 640 h 2062"/>
                  <a:gd name="T60" fmla="*/ 884 w 2456"/>
                  <a:gd name="T61" fmla="*/ 640 h 2062"/>
                  <a:gd name="T62" fmla="*/ 884 w 2456"/>
                  <a:gd name="T63" fmla="*/ 570 h 2062"/>
                  <a:gd name="T64" fmla="*/ 802 w 2456"/>
                  <a:gd name="T65" fmla="*/ 570 h 2062"/>
                  <a:gd name="T66" fmla="*/ 802 w 2456"/>
                  <a:gd name="T67" fmla="*/ 496 h 2062"/>
                  <a:gd name="T68" fmla="*/ 742 w 2456"/>
                  <a:gd name="T69" fmla="*/ 496 h 2062"/>
                  <a:gd name="T70" fmla="*/ 742 w 2456"/>
                  <a:gd name="T71" fmla="*/ 433 h 2062"/>
                  <a:gd name="T72" fmla="*/ 670 w 2456"/>
                  <a:gd name="T73" fmla="*/ 433 h 2062"/>
                  <a:gd name="T74" fmla="*/ 670 w 2456"/>
                  <a:gd name="T75" fmla="*/ 367 h 2062"/>
                  <a:gd name="T76" fmla="*/ 623 w 2456"/>
                  <a:gd name="T77" fmla="*/ 367 h 2062"/>
                  <a:gd name="T78" fmla="*/ 623 w 2456"/>
                  <a:gd name="T79" fmla="*/ 319 h 2062"/>
                  <a:gd name="T80" fmla="*/ 577 w 2456"/>
                  <a:gd name="T81" fmla="*/ 319 h 2062"/>
                  <a:gd name="T82" fmla="*/ 577 w 2456"/>
                  <a:gd name="T83" fmla="*/ 263 h 2062"/>
                  <a:gd name="T84" fmla="*/ 541 w 2456"/>
                  <a:gd name="T85" fmla="*/ 263 h 2062"/>
                  <a:gd name="T86" fmla="*/ 541 w 2456"/>
                  <a:gd name="T87" fmla="*/ 213 h 2062"/>
                  <a:gd name="T88" fmla="*/ 529 w 2456"/>
                  <a:gd name="T89" fmla="*/ 213 h 2062"/>
                  <a:gd name="T90" fmla="*/ 529 w 2456"/>
                  <a:gd name="T91" fmla="*/ 159 h 2062"/>
                  <a:gd name="T92" fmla="*/ 321 w 2456"/>
                  <a:gd name="T93" fmla="*/ 159 h 2062"/>
                  <a:gd name="T94" fmla="*/ 321 w 2456"/>
                  <a:gd name="T95" fmla="*/ 112 h 2062"/>
                  <a:gd name="T96" fmla="*/ 305 w 2456"/>
                  <a:gd name="T97" fmla="*/ 112 h 2062"/>
                  <a:gd name="T98" fmla="*/ 305 w 2456"/>
                  <a:gd name="T99" fmla="*/ 72 h 2062"/>
                  <a:gd name="T100" fmla="*/ 295 w 2456"/>
                  <a:gd name="T101" fmla="*/ 72 h 2062"/>
                  <a:gd name="T102" fmla="*/ 295 w 2456"/>
                  <a:gd name="T103" fmla="*/ 28 h 2062"/>
                  <a:gd name="T104" fmla="*/ 249 w 2456"/>
                  <a:gd name="T105" fmla="*/ 28 h 2062"/>
                  <a:gd name="T106" fmla="*/ 249 w 2456"/>
                  <a:gd name="T107" fmla="*/ 0 h 2062"/>
                  <a:gd name="T108" fmla="*/ 0 w 2456"/>
                  <a:gd name="T109" fmla="*/ 0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56" h="2062">
                    <a:moveTo>
                      <a:pt x="2456" y="2062"/>
                    </a:moveTo>
                    <a:lnTo>
                      <a:pt x="2456" y="1962"/>
                    </a:lnTo>
                    <a:lnTo>
                      <a:pt x="2260" y="1962"/>
                    </a:lnTo>
                    <a:lnTo>
                      <a:pt x="2260" y="1861"/>
                    </a:lnTo>
                    <a:lnTo>
                      <a:pt x="2153" y="1861"/>
                    </a:lnTo>
                    <a:lnTo>
                      <a:pt x="2153" y="1761"/>
                    </a:lnTo>
                    <a:lnTo>
                      <a:pt x="2069" y="1761"/>
                    </a:lnTo>
                    <a:lnTo>
                      <a:pt x="2069" y="1665"/>
                    </a:lnTo>
                    <a:lnTo>
                      <a:pt x="2009" y="1665"/>
                    </a:lnTo>
                    <a:lnTo>
                      <a:pt x="2009" y="1565"/>
                    </a:lnTo>
                    <a:lnTo>
                      <a:pt x="1891" y="1565"/>
                    </a:lnTo>
                    <a:lnTo>
                      <a:pt x="1891" y="1464"/>
                    </a:lnTo>
                    <a:lnTo>
                      <a:pt x="1861" y="1464"/>
                    </a:lnTo>
                    <a:lnTo>
                      <a:pt x="1861" y="1364"/>
                    </a:lnTo>
                    <a:lnTo>
                      <a:pt x="1760" y="1364"/>
                    </a:lnTo>
                    <a:lnTo>
                      <a:pt x="1760" y="1260"/>
                    </a:lnTo>
                    <a:lnTo>
                      <a:pt x="1508" y="1260"/>
                    </a:lnTo>
                    <a:lnTo>
                      <a:pt x="1508" y="1183"/>
                    </a:lnTo>
                    <a:lnTo>
                      <a:pt x="1159" y="1183"/>
                    </a:lnTo>
                    <a:lnTo>
                      <a:pt x="1159" y="1025"/>
                    </a:lnTo>
                    <a:lnTo>
                      <a:pt x="1129" y="1025"/>
                    </a:lnTo>
                    <a:lnTo>
                      <a:pt x="1129" y="943"/>
                    </a:lnTo>
                    <a:lnTo>
                      <a:pt x="1099" y="943"/>
                    </a:lnTo>
                    <a:lnTo>
                      <a:pt x="1099" y="859"/>
                    </a:lnTo>
                    <a:lnTo>
                      <a:pt x="1087" y="859"/>
                    </a:lnTo>
                    <a:lnTo>
                      <a:pt x="1087" y="782"/>
                    </a:lnTo>
                    <a:lnTo>
                      <a:pt x="934" y="782"/>
                    </a:lnTo>
                    <a:lnTo>
                      <a:pt x="934" y="712"/>
                    </a:lnTo>
                    <a:lnTo>
                      <a:pt x="922" y="712"/>
                    </a:lnTo>
                    <a:lnTo>
                      <a:pt x="922" y="640"/>
                    </a:lnTo>
                    <a:lnTo>
                      <a:pt x="884" y="640"/>
                    </a:lnTo>
                    <a:lnTo>
                      <a:pt x="884" y="570"/>
                    </a:lnTo>
                    <a:lnTo>
                      <a:pt x="802" y="570"/>
                    </a:lnTo>
                    <a:lnTo>
                      <a:pt x="802" y="496"/>
                    </a:lnTo>
                    <a:lnTo>
                      <a:pt x="742" y="496"/>
                    </a:lnTo>
                    <a:lnTo>
                      <a:pt x="742" y="433"/>
                    </a:lnTo>
                    <a:lnTo>
                      <a:pt x="670" y="433"/>
                    </a:lnTo>
                    <a:lnTo>
                      <a:pt x="670" y="367"/>
                    </a:lnTo>
                    <a:lnTo>
                      <a:pt x="623" y="367"/>
                    </a:lnTo>
                    <a:lnTo>
                      <a:pt x="623" y="319"/>
                    </a:lnTo>
                    <a:lnTo>
                      <a:pt x="577" y="319"/>
                    </a:lnTo>
                    <a:lnTo>
                      <a:pt x="577" y="263"/>
                    </a:lnTo>
                    <a:lnTo>
                      <a:pt x="541" y="263"/>
                    </a:lnTo>
                    <a:lnTo>
                      <a:pt x="541" y="213"/>
                    </a:lnTo>
                    <a:lnTo>
                      <a:pt x="529" y="213"/>
                    </a:lnTo>
                    <a:lnTo>
                      <a:pt x="529" y="159"/>
                    </a:lnTo>
                    <a:lnTo>
                      <a:pt x="321" y="159"/>
                    </a:lnTo>
                    <a:lnTo>
                      <a:pt x="321" y="112"/>
                    </a:lnTo>
                    <a:lnTo>
                      <a:pt x="305" y="112"/>
                    </a:lnTo>
                    <a:lnTo>
                      <a:pt x="305" y="72"/>
                    </a:lnTo>
                    <a:lnTo>
                      <a:pt x="295" y="72"/>
                    </a:lnTo>
                    <a:lnTo>
                      <a:pt x="295" y="28"/>
                    </a:lnTo>
                    <a:lnTo>
                      <a:pt x="249" y="28"/>
                    </a:lnTo>
                    <a:lnTo>
                      <a:pt x="249"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392" name="Group 391"/>
          <p:cNvGrpSpPr/>
          <p:nvPr/>
        </p:nvGrpSpPr>
        <p:grpSpPr>
          <a:xfrm>
            <a:off x="5271778" y="4147959"/>
            <a:ext cx="3551086" cy="2170055"/>
            <a:chOff x="5271778" y="4221088"/>
            <a:chExt cx="3551086" cy="2170055"/>
          </a:xfrm>
        </p:grpSpPr>
        <p:sp>
          <p:nvSpPr>
            <p:cNvPr id="393" name="TextBox 392"/>
            <p:cNvSpPr txBox="1"/>
            <p:nvPr/>
          </p:nvSpPr>
          <p:spPr>
            <a:xfrm>
              <a:off x="6892651" y="4602659"/>
              <a:ext cx="1845377" cy="415498"/>
            </a:xfrm>
            <a:prstGeom prst="rect">
              <a:avLst/>
            </a:prstGeom>
            <a:noFill/>
          </p:spPr>
          <p:txBody>
            <a:bodyPr wrap="none" rtlCol="0" anchor="ctr" anchorCtr="0">
              <a:spAutoFit/>
            </a:bodyPr>
            <a:lstStyle/>
            <a:p>
              <a:pPr algn="r"/>
              <a:r>
                <a:rPr lang="en-GB" sz="1050" dirty="0" err="1" smtClean="0">
                  <a:solidFill>
                    <a:srgbClr val="4D4D4D"/>
                  </a:solidFill>
                </a:rPr>
                <a:t>mPFS</a:t>
              </a:r>
              <a:r>
                <a:rPr lang="en-GB" sz="1050" dirty="0" smtClean="0">
                  <a:solidFill>
                    <a:srgbClr val="4D4D4D"/>
                  </a:solidFill>
                </a:rPr>
                <a:t>: </a:t>
              </a:r>
              <a:r>
                <a:rPr lang="en-GB" sz="1050" dirty="0">
                  <a:solidFill>
                    <a:srgbClr val="4D4D4D"/>
                  </a:solidFill>
                </a:rPr>
                <a:t>13.7 </a:t>
              </a:r>
              <a:r>
                <a:rPr lang="en-GB" sz="1050" dirty="0" err="1" smtClean="0">
                  <a:solidFill>
                    <a:srgbClr val="4D4D4D"/>
                  </a:solidFill>
                </a:rPr>
                <a:t>vs</a:t>
              </a:r>
              <a:r>
                <a:rPr lang="en-GB" sz="1050" dirty="0" smtClean="0">
                  <a:solidFill>
                    <a:srgbClr val="4D4D4D"/>
                  </a:solidFill>
                </a:rPr>
                <a:t> </a:t>
              </a:r>
              <a:r>
                <a:rPr lang="en-GB" sz="1050" dirty="0">
                  <a:solidFill>
                    <a:srgbClr val="4D4D4D"/>
                  </a:solidFill>
                </a:rPr>
                <a:t>11.3 </a:t>
              </a:r>
              <a:r>
                <a:rPr lang="en-GB" sz="1050" dirty="0" smtClean="0">
                  <a:solidFill>
                    <a:srgbClr val="4D4D4D"/>
                  </a:solidFill>
                </a:rPr>
                <a:t>months</a:t>
              </a:r>
              <a:r>
                <a:rPr lang="en-GB" sz="1050" dirty="0">
                  <a:solidFill>
                    <a:srgbClr val="4D4D4D"/>
                  </a:solidFill>
                </a:rPr>
                <a:t/>
              </a:r>
              <a:br>
                <a:rPr lang="en-GB" sz="1050" dirty="0">
                  <a:solidFill>
                    <a:srgbClr val="4D4D4D"/>
                  </a:solidFill>
                </a:rPr>
              </a:br>
              <a:r>
                <a:rPr lang="en-GB" sz="1050" dirty="0" smtClean="0">
                  <a:solidFill>
                    <a:srgbClr val="4D4D4D"/>
                  </a:solidFill>
                </a:rPr>
                <a:t>p&lt;0.616</a:t>
              </a:r>
              <a:endParaRPr lang="en-US" sz="1050" dirty="0">
                <a:solidFill>
                  <a:srgbClr val="4D4D4D"/>
                </a:solidFill>
              </a:endParaRPr>
            </a:p>
          </p:txBody>
        </p:sp>
        <p:sp>
          <p:nvSpPr>
            <p:cNvPr id="394" name="TextBox 393"/>
            <p:cNvSpPr txBox="1"/>
            <p:nvPr/>
          </p:nvSpPr>
          <p:spPr>
            <a:xfrm>
              <a:off x="5465921" y="4221088"/>
              <a:ext cx="212319" cy="153831"/>
            </a:xfrm>
            <a:prstGeom prst="rect">
              <a:avLst/>
            </a:prstGeom>
            <a:noFill/>
          </p:spPr>
          <p:txBody>
            <a:bodyPr wrap="none" lIns="0" tIns="0" rIns="0" bIns="0" rtlCol="0" anchor="ctr" anchorCtr="0">
              <a:spAutoFit/>
            </a:bodyPr>
            <a:lstStyle/>
            <a:p>
              <a:pPr algn="r"/>
              <a:r>
                <a:rPr lang="en-US" sz="1200" dirty="0">
                  <a:solidFill>
                    <a:srgbClr val="4D4D4D"/>
                  </a:solidFill>
                </a:rPr>
                <a:t>100</a:t>
              </a:r>
              <a:endParaRPr lang="en-GB" sz="1200" dirty="0">
                <a:solidFill>
                  <a:srgbClr val="4D4D4D"/>
                </a:solidFill>
              </a:endParaRPr>
            </a:p>
          </p:txBody>
        </p:sp>
        <p:sp>
          <p:nvSpPr>
            <p:cNvPr id="395" name="TextBox 394"/>
            <p:cNvSpPr txBox="1"/>
            <p:nvPr/>
          </p:nvSpPr>
          <p:spPr>
            <a:xfrm rot="16200000">
              <a:off x="4982144" y="5042169"/>
              <a:ext cx="733099" cy="153831"/>
            </a:xfrm>
            <a:prstGeom prst="rect">
              <a:avLst/>
            </a:prstGeom>
            <a:noFill/>
          </p:spPr>
          <p:txBody>
            <a:bodyPr wrap="none" lIns="0" tIns="0" rIns="0" bIns="0" rtlCol="0" anchor="ctr" anchorCtr="0">
              <a:spAutoFit/>
            </a:bodyPr>
            <a:lstStyle/>
            <a:p>
              <a:pPr algn="ctr"/>
              <a:r>
                <a:rPr lang="en-US" sz="1200" b="1" dirty="0">
                  <a:solidFill>
                    <a:srgbClr val="4D4D4D"/>
                  </a:solidFill>
                </a:rPr>
                <a:t>Survival (%)</a:t>
              </a:r>
              <a:endParaRPr lang="en-GB" sz="1200" b="1" dirty="0">
                <a:solidFill>
                  <a:srgbClr val="4D4D4D"/>
                </a:solidFill>
              </a:endParaRPr>
            </a:p>
          </p:txBody>
        </p:sp>
        <p:sp>
          <p:nvSpPr>
            <p:cNvPr id="396" name="TextBox 395"/>
            <p:cNvSpPr txBox="1"/>
            <p:nvPr/>
          </p:nvSpPr>
          <p:spPr>
            <a:xfrm>
              <a:off x="5607466" y="5870847"/>
              <a:ext cx="70773" cy="153831"/>
            </a:xfrm>
            <a:prstGeom prst="rect">
              <a:avLst/>
            </a:prstGeom>
            <a:noFill/>
          </p:spPr>
          <p:txBody>
            <a:bodyPr wrap="none" lIns="0" tIns="0" rIns="0" bIns="0" rtlCol="0" anchor="ctr" anchorCtr="0">
              <a:spAutoFit/>
            </a:bodyPr>
            <a:lstStyle/>
            <a:p>
              <a:pPr algn="r"/>
              <a:r>
                <a:rPr lang="en-US" sz="1200" dirty="0">
                  <a:solidFill>
                    <a:srgbClr val="4D4D4D"/>
                  </a:solidFill>
                </a:rPr>
                <a:t>0</a:t>
              </a:r>
              <a:endParaRPr lang="en-GB" sz="1200" dirty="0">
                <a:solidFill>
                  <a:srgbClr val="4D4D4D"/>
                </a:solidFill>
              </a:endParaRPr>
            </a:p>
          </p:txBody>
        </p:sp>
        <p:sp>
          <p:nvSpPr>
            <p:cNvPr id="397" name="TextBox 396"/>
            <p:cNvSpPr txBox="1"/>
            <p:nvPr/>
          </p:nvSpPr>
          <p:spPr>
            <a:xfrm>
              <a:off x="5536694" y="5045968"/>
              <a:ext cx="141546" cy="153831"/>
            </a:xfrm>
            <a:prstGeom prst="rect">
              <a:avLst/>
            </a:prstGeom>
            <a:noFill/>
          </p:spPr>
          <p:txBody>
            <a:bodyPr wrap="none" lIns="0" tIns="0" rIns="0" bIns="0" rtlCol="0" anchor="ctr" anchorCtr="0">
              <a:spAutoFit/>
            </a:bodyPr>
            <a:lstStyle/>
            <a:p>
              <a:pPr algn="r"/>
              <a:r>
                <a:rPr lang="en-US" sz="1200" dirty="0">
                  <a:solidFill>
                    <a:srgbClr val="4D4D4D"/>
                  </a:solidFill>
                </a:rPr>
                <a:t>50</a:t>
              </a:r>
              <a:endParaRPr lang="en-GB" sz="1200" dirty="0">
                <a:solidFill>
                  <a:srgbClr val="4D4D4D"/>
                </a:solidFill>
              </a:endParaRPr>
            </a:p>
          </p:txBody>
        </p:sp>
        <p:cxnSp>
          <p:nvCxnSpPr>
            <p:cNvPr id="398" name="Straight Connector 397"/>
            <p:cNvCxnSpPr/>
            <p:nvPr/>
          </p:nvCxnSpPr>
          <p:spPr>
            <a:xfrm>
              <a:off x="5699230" y="4295908"/>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5699230" y="5122867"/>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5699230" y="5949826"/>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1" name="Freeform 400"/>
            <p:cNvSpPr/>
            <p:nvPr/>
          </p:nvSpPr>
          <p:spPr>
            <a:xfrm>
              <a:off x="5762352" y="4288449"/>
              <a:ext cx="2971884" cy="1661376"/>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a:solidFill>
                  <a:srgbClr val="4D4D4D"/>
                </a:solidFill>
              </a:endParaRPr>
            </a:p>
          </p:txBody>
        </p:sp>
        <p:cxnSp>
          <p:nvCxnSpPr>
            <p:cNvPr id="402" name="Straight Connector 401"/>
            <p:cNvCxnSpPr/>
            <p:nvPr/>
          </p:nvCxnSpPr>
          <p:spPr>
            <a:xfrm rot="16200000">
              <a:off x="5732175"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rot="16200000">
              <a:off x="6917719"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rot="16200000">
              <a:off x="8103263"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rot="16200000">
              <a:off x="8696034" y="598078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TextBox 405"/>
            <p:cNvSpPr txBox="1"/>
            <p:nvPr/>
          </p:nvSpPr>
          <p:spPr>
            <a:xfrm>
              <a:off x="5727622" y="6037472"/>
              <a:ext cx="70773" cy="153831"/>
            </a:xfrm>
            <a:prstGeom prst="rect">
              <a:avLst/>
            </a:prstGeom>
            <a:noFill/>
          </p:spPr>
          <p:txBody>
            <a:bodyPr wrap="none" lIns="0" tIns="0" rIns="0" bIns="0" rtlCol="0" anchor="ctr" anchorCtr="0">
              <a:spAutoFit/>
            </a:bodyPr>
            <a:lstStyle/>
            <a:p>
              <a:pPr algn="ctr"/>
              <a:r>
                <a:rPr lang="en-US" sz="1200" dirty="0">
                  <a:solidFill>
                    <a:srgbClr val="4D4D4D"/>
                  </a:solidFill>
                </a:rPr>
                <a:t>0</a:t>
              </a:r>
              <a:endParaRPr lang="en-GB" sz="1200" dirty="0">
                <a:solidFill>
                  <a:srgbClr val="4D4D4D"/>
                </a:solidFill>
              </a:endParaRPr>
            </a:p>
          </p:txBody>
        </p:sp>
        <p:sp>
          <p:nvSpPr>
            <p:cNvPr id="407" name="TextBox 406"/>
            <p:cNvSpPr txBox="1"/>
            <p:nvPr/>
          </p:nvSpPr>
          <p:spPr>
            <a:xfrm>
              <a:off x="6862148" y="6019079"/>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10</a:t>
              </a:r>
              <a:endParaRPr lang="en-GB" sz="1200" dirty="0">
                <a:solidFill>
                  <a:srgbClr val="4D4D4D"/>
                </a:solidFill>
              </a:endParaRPr>
            </a:p>
          </p:txBody>
        </p:sp>
        <p:sp>
          <p:nvSpPr>
            <p:cNvPr id="408" name="TextBox 407"/>
            <p:cNvSpPr txBox="1"/>
            <p:nvPr/>
          </p:nvSpPr>
          <p:spPr>
            <a:xfrm>
              <a:off x="8047731" y="6019079"/>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20</a:t>
              </a:r>
              <a:endParaRPr lang="en-GB" sz="1200" dirty="0">
                <a:solidFill>
                  <a:srgbClr val="4D4D4D"/>
                </a:solidFill>
              </a:endParaRPr>
            </a:p>
          </p:txBody>
        </p:sp>
        <p:sp>
          <p:nvSpPr>
            <p:cNvPr id="409" name="TextBox 408"/>
            <p:cNvSpPr txBox="1"/>
            <p:nvPr/>
          </p:nvSpPr>
          <p:spPr>
            <a:xfrm>
              <a:off x="8641594" y="6019079"/>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25</a:t>
              </a:r>
              <a:endParaRPr lang="en-GB" sz="1200" dirty="0">
                <a:solidFill>
                  <a:srgbClr val="4D4D4D"/>
                </a:solidFill>
              </a:endParaRPr>
            </a:p>
          </p:txBody>
        </p:sp>
        <p:sp>
          <p:nvSpPr>
            <p:cNvPr id="410" name="TextBox 409"/>
            <p:cNvSpPr txBox="1"/>
            <p:nvPr/>
          </p:nvSpPr>
          <p:spPr>
            <a:xfrm>
              <a:off x="7016441" y="6237312"/>
              <a:ext cx="456684" cy="153831"/>
            </a:xfrm>
            <a:prstGeom prst="rect">
              <a:avLst/>
            </a:prstGeom>
            <a:noFill/>
          </p:spPr>
          <p:txBody>
            <a:bodyPr wrap="none" lIns="0" tIns="0" rIns="0" bIns="0" rtlCol="0" anchor="ctr" anchorCtr="0">
              <a:spAutoFit/>
            </a:bodyPr>
            <a:lstStyle/>
            <a:p>
              <a:pPr algn="ctr"/>
              <a:r>
                <a:rPr lang="en-US" sz="1200" b="1" dirty="0">
                  <a:solidFill>
                    <a:srgbClr val="4D4D4D"/>
                  </a:solidFill>
                </a:rPr>
                <a:t>Months</a:t>
              </a:r>
              <a:endParaRPr lang="en-GB" sz="1200" b="1" dirty="0">
                <a:solidFill>
                  <a:srgbClr val="4D4D4D"/>
                </a:solidFill>
              </a:endParaRPr>
            </a:p>
          </p:txBody>
        </p:sp>
        <p:sp>
          <p:nvSpPr>
            <p:cNvPr id="411" name="TextBox 410"/>
            <p:cNvSpPr txBox="1"/>
            <p:nvPr/>
          </p:nvSpPr>
          <p:spPr>
            <a:xfrm>
              <a:off x="8354787" y="4225958"/>
              <a:ext cx="468077" cy="369332"/>
            </a:xfrm>
            <a:prstGeom prst="rect">
              <a:avLst/>
            </a:prstGeom>
            <a:noFill/>
          </p:spPr>
          <p:txBody>
            <a:bodyPr wrap="none" lIns="0" tIns="0" rIns="0" bIns="0" rtlCol="0" anchor="ctr" anchorCtr="0">
              <a:spAutoFit/>
            </a:bodyPr>
            <a:lstStyle/>
            <a:p>
              <a:r>
                <a:rPr lang="en-US" sz="1200" dirty="0">
                  <a:solidFill>
                    <a:srgbClr val="4D4D4D"/>
                  </a:solidFill>
                </a:rPr>
                <a:t>HER2</a:t>
              </a:r>
              <a:r>
                <a:rPr lang="en-US" sz="1200" baseline="30000" dirty="0">
                  <a:solidFill>
                    <a:srgbClr val="4D4D4D"/>
                  </a:solidFill>
                </a:rPr>
                <a:t>+</a:t>
              </a:r>
              <a:r>
                <a:rPr lang="en-US" sz="1200" dirty="0">
                  <a:solidFill>
                    <a:srgbClr val="4D4D4D"/>
                  </a:solidFill>
                </a:rPr>
                <a:t/>
              </a:r>
              <a:br>
                <a:rPr lang="en-US" sz="1200" dirty="0">
                  <a:solidFill>
                    <a:srgbClr val="4D4D4D"/>
                  </a:solidFill>
                </a:rPr>
              </a:br>
              <a:r>
                <a:rPr lang="en-US" sz="1200" dirty="0">
                  <a:solidFill>
                    <a:srgbClr val="4D4D4D"/>
                  </a:solidFill>
                </a:rPr>
                <a:t>HER2</a:t>
              </a:r>
              <a:r>
                <a:rPr lang="en-US" sz="1200" baseline="30000" dirty="0">
                  <a:solidFill>
                    <a:srgbClr val="4D4D4D"/>
                  </a:solidFill>
                </a:rPr>
                <a:t>−</a:t>
              </a:r>
              <a:endParaRPr lang="en-GB" sz="1200" baseline="30000" dirty="0">
                <a:solidFill>
                  <a:srgbClr val="4D4D4D"/>
                </a:solidFill>
              </a:endParaRPr>
            </a:p>
          </p:txBody>
        </p:sp>
        <p:cxnSp>
          <p:nvCxnSpPr>
            <p:cNvPr id="412" name="Straight Connector 411"/>
            <p:cNvCxnSpPr/>
            <p:nvPr/>
          </p:nvCxnSpPr>
          <p:spPr>
            <a:xfrm>
              <a:off x="8093724" y="4333702"/>
              <a:ext cx="20992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8093724" y="4481963"/>
              <a:ext cx="2099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rot="16200000">
              <a:off x="6324947"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5" name="TextBox 414"/>
            <p:cNvSpPr txBox="1"/>
            <p:nvPr/>
          </p:nvSpPr>
          <p:spPr>
            <a:xfrm>
              <a:off x="6311912" y="6019079"/>
              <a:ext cx="84960" cy="184666"/>
            </a:xfrm>
            <a:prstGeom prst="rect">
              <a:avLst/>
            </a:prstGeom>
            <a:noFill/>
          </p:spPr>
          <p:txBody>
            <a:bodyPr wrap="none" lIns="0" tIns="0" rIns="0" bIns="0" rtlCol="0" anchor="ctr" anchorCtr="0">
              <a:spAutoFit/>
            </a:bodyPr>
            <a:lstStyle/>
            <a:p>
              <a:pPr algn="ctr"/>
              <a:r>
                <a:rPr lang="en-US" sz="1200" dirty="0">
                  <a:solidFill>
                    <a:srgbClr val="4D4D4D"/>
                  </a:solidFill>
                </a:rPr>
                <a:t>5</a:t>
              </a:r>
              <a:endParaRPr lang="en-GB" sz="1200" dirty="0">
                <a:solidFill>
                  <a:srgbClr val="4D4D4D"/>
                </a:solidFill>
              </a:endParaRPr>
            </a:p>
          </p:txBody>
        </p:sp>
        <p:cxnSp>
          <p:nvCxnSpPr>
            <p:cNvPr id="416" name="Straight Connector 415"/>
            <p:cNvCxnSpPr/>
            <p:nvPr/>
          </p:nvCxnSpPr>
          <p:spPr>
            <a:xfrm rot="16200000">
              <a:off x="7510491"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7" name="TextBox 416"/>
            <p:cNvSpPr txBox="1"/>
            <p:nvPr/>
          </p:nvSpPr>
          <p:spPr>
            <a:xfrm>
              <a:off x="7453610" y="6019079"/>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15</a:t>
              </a:r>
              <a:endParaRPr lang="en-GB" sz="1200" dirty="0">
                <a:solidFill>
                  <a:srgbClr val="4D4D4D"/>
                </a:solidFill>
              </a:endParaRPr>
            </a:p>
          </p:txBody>
        </p:sp>
        <p:grpSp>
          <p:nvGrpSpPr>
            <p:cNvPr id="418" name="Group 417"/>
            <p:cNvGrpSpPr/>
            <p:nvPr/>
          </p:nvGrpSpPr>
          <p:grpSpPr>
            <a:xfrm>
              <a:off x="5781981" y="4255617"/>
              <a:ext cx="2436902" cy="1690366"/>
              <a:chOff x="5781981" y="4255617"/>
              <a:chExt cx="2436902" cy="1690366"/>
            </a:xfrm>
          </p:grpSpPr>
          <p:sp>
            <p:nvSpPr>
              <p:cNvPr id="446" name="Line 100"/>
              <p:cNvSpPr>
                <a:spLocks noChangeShapeType="1"/>
              </p:cNvSpPr>
              <p:nvPr/>
            </p:nvSpPr>
            <p:spPr bwMode="auto">
              <a:xfrm>
                <a:off x="6764925" y="4981771"/>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7" name="Line 101"/>
              <p:cNvSpPr>
                <a:spLocks noChangeShapeType="1"/>
              </p:cNvSpPr>
              <p:nvPr/>
            </p:nvSpPr>
            <p:spPr bwMode="auto">
              <a:xfrm>
                <a:off x="6700220" y="4981771"/>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8" name="Line 102"/>
              <p:cNvSpPr>
                <a:spLocks noChangeShapeType="1"/>
              </p:cNvSpPr>
              <p:nvPr/>
            </p:nvSpPr>
            <p:spPr bwMode="auto">
              <a:xfrm>
                <a:off x="6657400" y="4981771"/>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9" name="Line 103"/>
              <p:cNvSpPr>
                <a:spLocks noChangeShapeType="1"/>
              </p:cNvSpPr>
              <p:nvPr/>
            </p:nvSpPr>
            <p:spPr bwMode="auto">
              <a:xfrm>
                <a:off x="6645982" y="4981771"/>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0" name="Line 104"/>
              <p:cNvSpPr>
                <a:spLocks noChangeShapeType="1"/>
              </p:cNvSpPr>
              <p:nvPr/>
            </p:nvSpPr>
            <p:spPr bwMode="auto">
              <a:xfrm>
                <a:off x="6554634" y="4798835"/>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1" name="Line 105"/>
              <p:cNvSpPr>
                <a:spLocks noChangeShapeType="1"/>
              </p:cNvSpPr>
              <p:nvPr/>
            </p:nvSpPr>
            <p:spPr bwMode="auto">
              <a:xfrm>
                <a:off x="6392871" y="4798835"/>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2" name="Line 106"/>
              <p:cNvSpPr>
                <a:spLocks noChangeShapeType="1"/>
              </p:cNvSpPr>
              <p:nvPr/>
            </p:nvSpPr>
            <p:spPr bwMode="auto">
              <a:xfrm>
                <a:off x="6360519"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3" name="Line 107"/>
              <p:cNvSpPr>
                <a:spLocks noChangeShapeType="1"/>
              </p:cNvSpPr>
              <p:nvPr/>
            </p:nvSpPr>
            <p:spPr bwMode="auto">
              <a:xfrm>
                <a:off x="6349100"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4" name="Line 108"/>
              <p:cNvSpPr>
                <a:spLocks noChangeShapeType="1"/>
              </p:cNvSpPr>
              <p:nvPr/>
            </p:nvSpPr>
            <p:spPr bwMode="auto">
              <a:xfrm>
                <a:off x="6281541"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5" name="Line 109"/>
              <p:cNvSpPr>
                <a:spLocks noChangeShapeType="1"/>
              </p:cNvSpPr>
              <p:nvPr/>
            </p:nvSpPr>
            <p:spPr bwMode="auto">
              <a:xfrm>
                <a:off x="6272025"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6" name="Line 110"/>
              <p:cNvSpPr>
                <a:spLocks noChangeShapeType="1"/>
              </p:cNvSpPr>
              <p:nvPr/>
            </p:nvSpPr>
            <p:spPr bwMode="auto">
              <a:xfrm>
                <a:off x="6121681"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7" name="Line 111"/>
              <p:cNvSpPr>
                <a:spLocks noChangeShapeType="1"/>
              </p:cNvSpPr>
              <p:nvPr/>
            </p:nvSpPr>
            <p:spPr bwMode="auto">
              <a:xfrm>
                <a:off x="6112166"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8" name="Line 112"/>
              <p:cNvSpPr>
                <a:spLocks noChangeShapeType="1"/>
              </p:cNvSpPr>
              <p:nvPr/>
            </p:nvSpPr>
            <p:spPr bwMode="auto">
              <a:xfrm>
                <a:off x="6102651"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9" name="Line 113"/>
              <p:cNvSpPr>
                <a:spLocks noChangeShapeType="1"/>
              </p:cNvSpPr>
              <p:nvPr/>
            </p:nvSpPr>
            <p:spPr bwMode="auto">
              <a:xfrm>
                <a:off x="6091232"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0" name="Line 114"/>
              <p:cNvSpPr>
                <a:spLocks noChangeShapeType="1"/>
              </p:cNvSpPr>
              <p:nvPr/>
            </p:nvSpPr>
            <p:spPr bwMode="auto">
              <a:xfrm>
                <a:off x="6062686"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1" name="Line 115"/>
              <p:cNvSpPr>
                <a:spLocks noChangeShapeType="1"/>
              </p:cNvSpPr>
              <p:nvPr/>
            </p:nvSpPr>
            <p:spPr bwMode="auto">
              <a:xfrm>
                <a:off x="5990369"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2" name="Line 116"/>
              <p:cNvSpPr>
                <a:spLocks noChangeShapeType="1"/>
              </p:cNvSpPr>
              <p:nvPr/>
            </p:nvSpPr>
            <p:spPr bwMode="auto">
              <a:xfrm>
                <a:off x="5831461"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3" name="Line 117"/>
              <p:cNvSpPr>
                <a:spLocks noChangeShapeType="1"/>
              </p:cNvSpPr>
              <p:nvPr/>
            </p:nvSpPr>
            <p:spPr bwMode="auto">
              <a:xfrm>
                <a:off x="6243479"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4" name="Freeform 118"/>
              <p:cNvSpPr>
                <a:spLocks/>
              </p:cNvSpPr>
              <p:nvPr/>
            </p:nvSpPr>
            <p:spPr bwMode="auto">
              <a:xfrm>
                <a:off x="5781981" y="4295559"/>
                <a:ext cx="2436902" cy="1650424"/>
              </a:xfrm>
              <a:custGeom>
                <a:avLst/>
                <a:gdLst>
                  <a:gd name="T0" fmla="*/ 2561 w 2561"/>
                  <a:gd name="T1" fmla="*/ 2066 h 2066"/>
                  <a:gd name="T2" fmla="*/ 2561 w 2561"/>
                  <a:gd name="T3" fmla="*/ 1486 h 2066"/>
                  <a:gd name="T4" fmla="*/ 1689 w 2561"/>
                  <a:gd name="T5" fmla="*/ 1486 h 2066"/>
                  <a:gd name="T6" fmla="*/ 1689 w 2561"/>
                  <a:gd name="T7" fmla="*/ 909 h 2066"/>
                  <a:gd name="T8" fmla="*/ 816 w 2561"/>
                  <a:gd name="T9" fmla="*/ 909 h 2066"/>
                  <a:gd name="T10" fmla="*/ 816 w 2561"/>
                  <a:gd name="T11" fmla="*/ 680 h 2066"/>
                  <a:gd name="T12" fmla="*/ 624 w 2561"/>
                  <a:gd name="T13" fmla="*/ 680 h 2066"/>
                  <a:gd name="T14" fmla="*/ 624 w 2561"/>
                  <a:gd name="T15" fmla="*/ 504 h 2066"/>
                  <a:gd name="T16" fmla="*/ 610 w 2561"/>
                  <a:gd name="T17" fmla="*/ 504 h 2066"/>
                  <a:gd name="T18" fmla="*/ 610 w 2561"/>
                  <a:gd name="T19" fmla="*/ 331 h 2066"/>
                  <a:gd name="T20" fmla="*/ 409 w 2561"/>
                  <a:gd name="T21" fmla="*/ 331 h 2066"/>
                  <a:gd name="T22" fmla="*/ 409 w 2561"/>
                  <a:gd name="T23" fmla="*/ 215 h 2066"/>
                  <a:gd name="T24" fmla="*/ 391 w 2561"/>
                  <a:gd name="T25" fmla="*/ 215 h 2066"/>
                  <a:gd name="T26" fmla="*/ 391 w 2561"/>
                  <a:gd name="T27" fmla="*/ 0 h 2066"/>
                  <a:gd name="T28" fmla="*/ 0 w 2561"/>
                  <a:gd name="T29" fmla="*/ 0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61" h="2066">
                    <a:moveTo>
                      <a:pt x="2561" y="2066"/>
                    </a:moveTo>
                    <a:lnTo>
                      <a:pt x="2561" y="1486"/>
                    </a:lnTo>
                    <a:lnTo>
                      <a:pt x="1689" y="1486"/>
                    </a:lnTo>
                    <a:lnTo>
                      <a:pt x="1689" y="909"/>
                    </a:lnTo>
                    <a:lnTo>
                      <a:pt x="816" y="909"/>
                    </a:lnTo>
                    <a:lnTo>
                      <a:pt x="816" y="680"/>
                    </a:lnTo>
                    <a:lnTo>
                      <a:pt x="624" y="680"/>
                    </a:lnTo>
                    <a:lnTo>
                      <a:pt x="624" y="504"/>
                    </a:lnTo>
                    <a:lnTo>
                      <a:pt x="610" y="504"/>
                    </a:lnTo>
                    <a:lnTo>
                      <a:pt x="610" y="331"/>
                    </a:lnTo>
                    <a:lnTo>
                      <a:pt x="409" y="331"/>
                    </a:lnTo>
                    <a:lnTo>
                      <a:pt x="409" y="215"/>
                    </a:lnTo>
                    <a:lnTo>
                      <a:pt x="391" y="215"/>
                    </a:lnTo>
                    <a:lnTo>
                      <a:pt x="391" y="0"/>
                    </a:lnTo>
                    <a:lnTo>
                      <a:pt x="0" y="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419" name="Group 418"/>
            <p:cNvGrpSpPr/>
            <p:nvPr/>
          </p:nvGrpSpPr>
          <p:grpSpPr>
            <a:xfrm>
              <a:off x="5770562" y="4292364"/>
              <a:ext cx="1996338" cy="1533792"/>
              <a:chOff x="5770562" y="4292364"/>
              <a:chExt cx="1996338" cy="1533792"/>
            </a:xfrm>
          </p:grpSpPr>
          <p:sp>
            <p:nvSpPr>
              <p:cNvPr id="420" name="Line 75"/>
              <p:cNvSpPr>
                <a:spLocks noChangeShapeType="1"/>
              </p:cNvSpPr>
              <p:nvPr/>
            </p:nvSpPr>
            <p:spPr bwMode="auto">
              <a:xfrm>
                <a:off x="7763094" y="5783817"/>
                <a:ext cx="0" cy="42339"/>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1" name="Line 76"/>
              <p:cNvSpPr>
                <a:spLocks noChangeShapeType="1"/>
              </p:cNvSpPr>
              <p:nvPr/>
            </p:nvSpPr>
            <p:spPr bwMode="auto">
              <a:xfrm>
                <a:off x="7062758" y="4947421"/>
                <a:ext cx="0" cy="42339"/>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2" name="Line 77"/>
              <p:cNvSpPr>
                <a:spLocks noChangeShapeType="1"/>
              </p:cNvSpPr>
              <p:nvPr/>
            </p:nvSpPr>
            <p:spPr bwMode="auto">
              <a:xfrm>
                <a:off x="6719251" y="4947421"/>
                <a:ext cx="0" cy="42339"/>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3" name="Line 78"/>
              <p:cNvSpPr>
                <a:spLocks noChangeShapeType="1"/>
              </p:cNvSpPr>
              <p:nvPr/>
            </p:nvSpPr>
            <p:spPr bwMode="auto">
              <a:xfrm>
                <a:off x="6653594" y="485635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4" name="Line 79"/>
              <p:cNvSpPr>
                <a:spLocks noChangeShapeType="1"/>
              </p:cNvSpPr>
              <p:nvPr/>
            </p:nvSpPr>
            <p:spPr bwMode="auto">
              <a:xfrm>
                <a:off x="6571761" y="4768479"/>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5" name="Line 80"/>
              <p:cNvSpPr>
                <a:spLocks noChangeShapeType="1"/>
              </p:cNvSpPr>
              <p:nvPr/>
            </p:nvSpPr>
            <p:spPr bwMode="auto">
              <a:xfrm>
                <a:off x="6558440" y="4768479"/>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6" name="Line 81"/>
              <p:cNvSpPr>
                <a:spLocks noChangeShapeType="1"/>
              </p:cNvSpPr>
              <p:nvPr/>
            </p:nvSpPr>
            <p:spPr bwMode="auto">
              <a:xfrm>
                <a:off x="6541312" y="4768479"/>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7" name="Line 82"/>
              <p:cNvSpPr>
                <a:spLocks noChangeShapeType="1"/>
              </p:cNvSpPr>
              <p:nvPr/>
            </p:nvSpPr>
            <p:spPr bwMode="auto">
              <a:xfrm>
                <a:off x="6457576" y="4690191"/>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8" name="Line 83"/>
              <p:cNvSpPr>
                <a:spLocks noChangeShapeType="1"/>
              </p:cNvSpPr>
              <p:nvPr/>
            </p:nvSpPr>
            <p:spPr bwMode="auto">
              <a:xfrm>
                <a:off x="6292959" y="4617496"/>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9" name="Line 84"/>
              <p:cNvSpPr>
                <a:spLocks noChangeShapeType="1"/>
              </p:cNvSpPr>
              <p:nvPr/>
            </p:nvSpPr>
            <p:spPr bwMode="auto">
              <a:xfrm>
                <a:off x="6272025" y="4553588"/>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0" name="Line 85"/>
              <p:cNvSpPr>
                <a:spLocks noChangeShapeType="1"/>
              </p:cNvSpPr>
              <p:nvPr/>
            </p:nvSpPr>
            <p:spPr bwMode="auto">
              <a:xfrm>
                <a:off x="6262510" y="4553588"/>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1" name="Line 86"/>
              <p:cNvSpPr>
                <a:spLocks noChangeShapeType="1"/>
              </p:cNvSpPr>
              <p:nvPr/>
            </p:nvSpPr>
            <p:spPr bwMode="auto">
              <a:xfrm>
                <a:off x="6251091" y="4553588"/>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2" name="Line 87"/>
              <p:cNvSpPr>
                <a:spLocks noChangeShapeType="1"/>
              </p:cNvSpPr>
              <p:nvPr/>
            </p:nvSpPr>
            <p:spPr bwMode="auto">
              <a:xfrm>
                <a:off x="6178774"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3" name="Line 88"/>
              <p:cNvSpPr>
                <a:spLocks noChangeShapeType="1"/>
              </p:cNvSpPr>
              <p:nvPr/>
            </p:nvSpPr>
            <p:spPr bwMode="auto">
              <a:xfrm>
                <a:off x="6161646"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4" name="Line 89"/>
              <p:cNvSpPr>
                <a:spLocks noChangeShapeType="1"/>
              </p:cNvSpPr>
              <p:nvPr/>
            </p:nvSpPr>
            <p:spPr bwMode="auto">
              <a:xfrm>
                <a:off x="6146422"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5" name="Line 90"/>
              <p:cNvSpPr>
                <a:spLocks noChangeShapeType="1"/>
              </p:cNvSpPr>
              <p:nvPr/>
            </p:nvSpPr>
            <p:spPr bwMode="auto">
              <a:xfrm>
                <a:off x="6129294"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6" name="Line 91"/>
              <p:cNvSpPr>
                <a:spLocks noChangeShapeType="1"/>
              </p:cNvSpPr>
              <p:nvPr/>
            </p:nvSpPr>
            <p:spPr bwMode="auto">
              <a:xfrm>
                <a:off x="6115972"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7" name="Line 92"/>
              <p:cNvSpPr>
                <a:spLocks noChangeShapeType="1"/>
              </p:cNvSpPr>
              <p:nvPr/>
            </p:nvSpPr>
            <p:spPr bwMode="auto">
              <a:xfrm>
                <a:off x="6077910" y="444654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8" name="Line 93"/>
              <p:cNvSpPr>
                <a:spLocks noChangeShapeType="1"/>
              </p:cNvSpPr>
              <p:nvPr/>
            </p:nvSpPr>
            <p:spPr bwMode="auto">
              <a:xfrm>
                <a:off x="6068395" y="444654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9" name="Line 94"/>
              <p:cNvSpPr>
                <a:spLocks noChangeShapeType="1"/>
              </p:cNvSpPr>
              <p:nvPr/>
            </p:nvSpPr>
            <p:spPr bwMode="auto">
              <a:xfrm>
                <a:off x="6017012" y="444654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0" name="Line 95"/>
              <p:cNvSpPr>
                <a:spLocks noChangeShapeType="1"/>
              </p:cNvSpPr>
              <p:nvPr/>
            </p:nvSpPr>
            <p:spPr bwMode="auto">
              <a:xfrm>
                <a:off x="5999884" y="444654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1" name="Line 96"/>
              <p:cNvSpPr>
                <a:spLocks noChangeShapeType="1"/>
              </p:cNvSpPr>
              <p:nvPr/>
            </p:nvSpPr>
            <p:spPr bwMode="auto">
              <a:xfrm>
                <a:off x="5970386" y="432112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97"/>
              <p:cNvSpPr>
                <a:spLocks noChangeShapeType="1"/>
              </p:cNvSpPr>
              <p:nvPr/>
            </p:nvSpPr>
            <p:spPr bwMode="auto">
              <a:xfrm>
                <a:off x="5938034" y="432112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98"/>
              <p:cNvSpPr>
                <a:spLocks noChangeShapeType="1"/>
              </p:cNvSpPr>
              <p:nvPr/>
            </p:nvSpPr>
            <p:spPr bwMode="auto">
              <a:xfrm>
                <a:off x="5892360" y="432112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99"/>
              <p:cNvSpPr>
                <a:spLocks noChangeShapeType="1"/>
              </p:cNvSpPr>
              <p:nvPr/>
            </p:nvSpPr>
            <p:spPr bwMode="auto">
              <a:xfrm>
                <a:off x="5880941" y="432112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Freeform 119"/>
              <p:cNvSpPr>
                <a:spLocks/>
              </p:cNvSpPr>
              <p:nvPr/>
            </p:nvSpPr>
            <p:spPr bwMode="auto">
              <a:xfrm>
                <a:off x="5770562" y="4292364"/>
                <a:ext cx="1996338" cy="1532194"/>
              </a:xfrm>
              <a:custGeom>
                <a:avLst/>
                <a:gdLst>
                  <a:gd name="T0" fmla="*/ 2098 w 2098"/>
                  <a:gd name="T1" fmla="*/ 1918 h 1918"/>
                  <a:gd name="T2" fmla="*/ 1993 w 2098"/>
                  <a:gd name="T3" fmla="*/ 1918 h 1918"/>
                  <a:gd name="T4" fmla="*/ 1993 w 2098"/>
                  <a:gd name="T5" fmla="*/ 1769 h 1918"/>
                  <a:gd name="T6" fmla="*/ 1933 w 2098"/>
                  <a:gd name="T7" fmla="*/ 1769 h 1918"/>
                  <a:gd name="T8" fmla="*/ 1933 w 2098"/>
                  <a:gd name="T9" fmla="*/ 1621 h 1918"/>
                  <a:gd name="T10" fmla="*/ 1897 w 2098"/>
                  <a:gd name="T11" fmla="*/ 1621 h 1918"/>
                  <a:gd name="T12" fmla="*/ 1897 w 2098"/>
                  <a:gd name="T13" fmla="*/ 1472 h 1918"/>
                  <a:gd name="T14" fmla="*/ 1765 w 2098"/>
                  <a:gd name="T15" fmla="*/ 1472 h 1918"/>
                  <a:gd name="T16" fmla="*/ 1765 w 2098"/>
                  <a:gd name="T17" fmla="*/ 1328 h 1918"/>
                  <a:gd name="T18" fmla="*/ 1699 w 2098"/>
                  <a:gd name="T19" fmla="*/ 1328 h 1918"/>
                  <a:gd name="T20" fmla="*/ 1699 w 2098"/>
                  <a:gd name="T21" fmla="*/ 1175 h 1918"/>
                  <a:gd name="T22" fmla="*/ 1396 w 2098"/>
                  <a:gd name="T23" fmla="*/ 1175 h 1918"/>
                  <a:gd name="T24" fmla="*/ 1396 w 2098"/>
                  <a:gd name="T25" fmla="*/ 1023 h 1918"/>
                  <a:gd name="T26" fmla="*/ 1384 w 2098"/>
                  <a:gd name="T27" fmla="*/ 1023 h 1918"/>
                  <a:gd name="T28" fmla="*/ 1384 w 2098"/>
                  <a:gd name="T29" fmla="*/ 873 h 1918"/>
                  <a:gd name="T30" fmla="*/ 979 w 2098"/>
                  <a:gd name="T31" fmla="*/ 873 h 1918"/>
                  <a:gd name="T32" fmla="*/ 979 w 2098"/>
                  <a:gd name="T33" fmla="*/ 758 h 1918"/>
                  <a:gd name="T34" fmla="*/ 882 w 2098"/>
                  <a:gd name="T35" fmla="*/ 758 h 1918"/>
                  <a:gd name="T36" fmla="*/ 882 w 2098"/>
                  <a:gd name="T37" fmla="*/ 648 h 1918"/>
                  <a:gd name="T38" fmla="*/ 748 w 2098"/>
                  <a:gd name="T39" fmla="*/ 648 h 1918"/>
                  <a:gd name="T40" fmla="*/ 748 w 2098"/>
                  <a:gd name="T41" fmla="*/ 550 h 1918"/>
                  <a:gd name="T42" fmla="*/ 632 w 2098"/>
                  <a:gd name="T43" fmla="*/ 550 h 1918"/>
                  <a:gd name="T44" fmla="*/ 632 w 2098"/>
                  <a:gd name="T45" fmla="*/ 459 h 1918"/>
                  <a:gd name="T46" fmla="*/ 529 w 2098"/>
                  <a:gd name="T47" fmla="*/ 459 h 1918"/>
                  <a:gd name="T48" fmla="*/ 529 w 2098"/>
                  <a:gd name="T49" fmla="*/ 377 h 1918"/>
                  <a:gd name="T50" fmla="*/ 477 w 2098"/>
                  <a:gd name="T51" fmla="*/ 377 h 1918"/>
                  <a:gd name="T52" fmla="*/ 477 w 2098"/>
                  <a:gd name="T53" fmla="*/ 305 h 1918"/>
                  <a:gd name="T54" fmla="*/ 333 w 2098"/>
                  <a:gd name="T55" fmla="*/ 305 h 1918"/>
                  <a:gd name="T56" fmla="*/ 333 w 2098"/>
                  <a:gd name="T57" fmla="*/ 245 h 1918"/>
                  <a:gd name="T58" fmla="*/ 231 w 2098"/>
                  <a:gd name="T59" fmla="*/ 245 h 1918"/>
                  <a:gd name="T60" fmla="*/ 231 w 2098"/>
                  <a:gd name="T61" fmla="*/ 189 h 1918"/>
                  <a:gd name="T62" fmla="*/ 221 w 2098"/>
                  <a:gd name="T63" fmla="*/ 189 h 1918"/>
                  <a:gd name="T64" fmla="*/ 221 w 2098"/>
                  <a:gd name="T65" fmla="*/ 86 h 1918"/>
                  <a:gd name="T66" fmla="*/ 54 w 2098"/>
                  <a:gd name="T67" fmla="*/ 86 h 1918"/>
                  <a:gd name="T68" fmla="*/ 54 w 2098"/>
                  <a:gd name="T69" fmla="*/ 44 h 1918"/>
                  <a:gd name="T70" fmla="*/ 22 w 2098"/>
                  <a:gd name="T71" fmla="*/ 44 h 1918"/>
                  <a:gd name="T72" fmla="*/ 22 w 2098"/>
                  <a:gd name="T73" fmla="*/ 0 h 1918"/>
                  <a:gd name="T74" fmla="*/ 0 w 2098"/>
                  <a:gd name="T75"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8" h="1918">
                    <a:moveTo>
                      <a:pt x="2098" y="1918"/>
                    </a:moveTo>
                    <a:lnTo>
                      <a:pt x="1993" y="1918"/>
                    </a:lnTo>
                    <a:lnTo>
                      <a:pt x="1993" y="1769"/>
                    </a:lnTo>
                    <a:lnTo>
                      <a:pt x="1933" y="1769"/>
                    </a:lnTo>
                    <a:lnTo>
                      <a:pt x="1933" y="1621"/>
                    </a:lnTo>
                    <a:lnTo>
                      <a:pt x="1897" y="1621"/>
                    </a:lnTo>
                    <a:lnTo>
                      <a:pt x="1897" y="1472"/>
                    </a:lnTo>
                    <a:lnTo>
                      <a:pt x="1765" y="1472"/>
                    </a:lnTo>
                    <a:lnTo>
                      <a:pt x="1765" y="1328"/>
                    </a:lnTo>
                    <a:lnTo>
                      <a:pt x="1699" y="1328"/>
                    </a:lnTo>
                    <a:lnTo>
                      <a:pt x="1699" y="1175"/>
                    </a:lnTo>
                    <a:lnTo>
                      <a:pt x="1396" y="1175"/>
                    </a:lnTo>
                    <a:lnTo>
                      <a:pt x="1396" y="1023"/>
                    </a:lnTo>
                    <a:lnTo>
                      <a:pt x="1384" y="1023"/>
                    </a:lnTo>
                    <a:lnTo>
                      <a:pt x="1384" y="873"/>
                    </a:lnTo>
                    <a:lnTo>
                      <a:pt x="979" y="873"/>
                    </a:lnTo>
                    <a:lnTo>
                      <a:pt x="979" y="758"/>
                    </a:lnTo>
                    <a:lnTo>
                      <a:pt x="882" y="758"/>
                    </a:lnTo>
                    <a:lnTo>
                      <a:pt x="882" y="648"/>
                    </a:lnTo>
                    <a:lnTo>
                      <a:pt x="748" y="648"/>
                    </a:lnTo>
                    <a:lnTo>
                      <a:pt x="748" y="550"/>
                    </a:lnTo>
                    <a:lnTo>
                      <a:pt x="632" y="550"/>
                    </a:lnTo>
                    <a:lnTo>
                      <a:pt x="632" y="459"/>
                    </a:lnTo>
                    <a:lnTo>
                      <a:pt x="529" y="459"/>
                    </a:lnTo>
                    <a:lnTo>
                      <a:pt x="529" y="377"/>
                    </a:lnTo>
                    <a:lnTo>
                      <a:pt x="477" y="377"/>
                    </a:lnTo>
                    <a:lnTo>
                      <a:pt x="477" y="305"/>
                    </a:lnTo>
                    <a:lnTo>
                      <a:pt x="333" y="305"/>
                    </a:lnTo>
                    <a:lnTo>
                      <a:pt x="333" y="245"/>
                    </a:lnTo>
                    <a:lnTo>
                      <a:pt x="231" y="245"/>
                    </a:lnTo>
                    <a:lnTo>
                      <a:pt x="231" y="189"/>
                    </a:lnTo>
                    <a:lnTo>
                      <a:pt x="221" y="189"/>
                    </a:lnTo>
                    <a:lnTo>
                      <a:pt x="221" y="86"/>
                    </a:lnTo>
                    <a:lnTo>
                      <a:pt x="54" y="86"/>
                    </a:lnTo>
                    <a:lnTo>
                      <a:pt x="54" y="44"/>
                    </a:lnTo>
                    <a:lnTo>
                      <a:pt x="22" y="44"/>
                    </a:lnTo>
                    <a:lnTo>
                      <a:pt x="22"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Tree>
    <p:extLst>
      <p:ext uri="{BB962C8B-B14F-4D97-AF65-F5344CB8AC3E}">
        <p14:creationId xmlns:p14="http://schemas.microsoft.com/office/powerpoint/2010/main" val="31337038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3517: </a:t>
            </a:r>
            <a:r>
              <a:rPr lang="en-GB" dirty="0" smtClean="0"/>
              <a:t>Validation </a:t>
            </a:r>
            <a:r>
              <a:rPr lang="en-GB" dirty="0"/>
              <a:t>of </a:t>
            </a:r>
            <a:r>
              <a:rPr lang="en-GB" dirty="0" smtClean="0"/>
              <a:t>HER2 </a:t>
            </a:r>
            <a:r>
              <a:rPr lang="en-GB" dirty="0"/>
              <a:t>amplification as a negative predictive biomarker for anti-epidermal growth factor receptor antibody therapy in metastatic colorectal </a:t>
            </a:r>
            <a:r>
              <a:rPr lang="en-GB" dirty="0" smtClean="0"/>
              <a:t>cancer </a:t>
            </a:r>
            <a:r>
              <a:rPr lang="en-GB" dirty="0"/>
              <a:t>– </a:t>
            </a:r>
            <a:r>
              <a:rPr lang="en-GB" dirty="0" err="1"/>
              <a:t>Raghav</a:t>
            </a:r>
            <a:r>
              <a:rPr lang="en-GB" dirty="0"/>
              <a:t> </a:t>
            </a:r>
            <a:r>
              <a:rPr lang="en-GB" dirty="0" smtClean="0"/>
              <a:t>KP,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 (continued)</a:t>
            </a:r>
          </a:p>
          <a:p>
            <a:pPr marL="0" indent="0">
              <a:buNone/>
            </a:pPr>
            <a:endParaRPr lang="en-GB" dirty="0" smtClean="0"/>
          </a:p>
          <a:p>
            <a:endParaRPr lang="en-GB" dirty="0" smtClean="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pPr marL="0" indent="0">
              <a:buNone/>
            </a:pPr>
            <a:endParaRPr lang="en-GB" b="1" dirty="0" smtClean="0"/>
          </a:p>
          <a:p>
            <a:pPr marL="0" indent="0">
              <a:spcBef>
                <a:spcPts val="1800"/>
              </a:spcBef>
              <a:buNone/>
            </a:pPr>
            <a:r>
              <a:rPr lang="en-GB" b="1" dirty="0" smtClean="0"/>
              <a:t>Conclusions</a:t>
            </a:r>
          </a:p>
          <a:p>
            <a:r>
              <a:rPr lang="en-GB" b="1" dirty="0" smtClean="0"/>
              <a:t>HER2 </a:t>
            </a:r>
            <a:r>
              <a:rPr lang="en-GB" b="1" dirty="0"/>
              <a:t>amplifications are seen in a distinct subset </a:t>
            </a:r>
            <a:r>
              <a:rPr lang="en-GB" b="1" dirty="0" smtClean="0"/>
              <a:t>of patients with </a:t>
            </a:r>
            <a:r>
              <a:rPr lang="en-GB" b="1" dirty="0" err="1" smtClean="0"/>
              <a:t>mCRC</a:t>
            </a:r>
            <a:endParaRPr lang="en-GB" b="1" dirty="0" smtClean="0"/>
          </a:p>
          <a:p>
            <a:pPr lvl="1"/>
            <a:r>
              <a:rPr lang="en-GB" b="1" dirty="0" smtClean="0"/>
              <a:t>They are </a:t>
            </a:r>
            <a:r>
              <a:rPr lang="en-GB" b="1" dirty="0"/>
              <a:t>largely independent of RAS and BRAF V600E </a:t>
            </a:r>
            <a:r>
              <a:rPr lang="en-GB" b="1" dirty="0" smtClean="0"/>
              <a:t>mutations </a:t>
            </a:r>
            <a:endParaRPr lang="en-GB" b="1" dirty="0"/>
          </a:p>
          <a:p>
            <a:r>
              <a:rPr lang="en-GB" b="1" dirty="0" smtClean="0"/>
              <a:t>HER2 </a:t>
            </a:r>
            <a:r>
              <a:rPr lang="en-GB" b="1" dirty="0"/>
              <a:t>amplification is a robust negative </a:t>
            </a:r>
            <a:r>
              <a:rPr lang="en-GB" b="1" dirty="0" smtClean="0"/>
              <a:t>predictor for </a:t>
            </a:r>
            <a:r>
              <a:rPr lang="en-GB" b="1" dirty="0"/>
              <a:t>efficacy of </a:t>
            </a:r>
            <a:r>
              <a:rPr lang="en-GB" b="1" dirty="0" smtClean="0"/>
              <a:t>anti-EGFR therapy</a:t>
            </a:r>
          </a:p>
          <a:p>
            <a:pPr lvl="1"/>
            <a:r>
              <a:rPr lang="en-GB" b="1" dirty="0"/>
              <a:t>T</a:t>
            </a:r>
            <a:r>
              <a:rPr lang="en-GB" b="1" dirty="0" smtClean="0"/>
              <a:t>he </a:t>
            </a:r>
            <a:r>
              <a:rPr lang="en-GB" b="1" dirty="0"/>
              <a:t>magnitude of its effect is comparable to RAS </a:t>
            </a:r>
            <a:r>
              <a:rPr lang="en-GB" b="1" dirty="0" smtClean="0"/>
              <a:t>mutations</a:t>
            </a:r>
            <a:r>
              <a:rPr lang="en-GB" dirty="0" smtClean="0"/>
              <a:t> </a:t>
            </a:r>
            <a:endParaRPr lang="en-GB" dirty="0"/>
          </a:p>
        </p:txBody>
      </p:sp>
      <p:sp>
        <p:nvSpPr>
          <p:cNvPr id="5" name="Text Placeholder 4"/>
          <p:cNvSpPr>
            <a:spLocks noGrp="1"/>
          </p:cNvSpPr>
          <p:nvPr>
            <p:ph type="body" sz="quarter" idx="11"/>
          </p:nvPr>
        </p:nvSpPr>
        <p:spPr/>
        <p:txBody>
          <a:bodyPr/>
          <a:lstStyle/>
          <a:p>
            <a:r>
              <a:rPr lang="en-GB" dirty="0" err="1" smtClean="0"/>
              <a:t>Raghav</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3517</a:t>
            </a:r>
            <a:endParaRPr lang="en-GB" dirty="0"/>
          </a:p>
        </p:txBody>
      </p:sp>
      <p:sp>
        <p:nvSpPr>
          <p:cNvPr id="10" name="TextBox 9"/>
          <p:cNvSpPr txBox="1"/>
          <p:nvPr/>
        </p:nvSpPr>
        <p:spPr>
          <a:xfrm>
            <a:off x="729842" y="1601969"/>
            <a:ext cx="3920478" cy="338554"/>
          </a:xfrm>
          <a:prstGeom prst="rect">
            <a:avLst/>
          </a:prstGeom>
          <a:noFill/>
        </p:spPr>
        <p:txBody>
          <a:bodyPr wrap="square" rtlCol="0">
            <a:spAutoFit/>
          </a:bodyPr>
          <a:lstStyle/>
          <a:p>
            <a:pPr algn="ctr"/>
            <a:r>
              <a:rPr lang="en-GB" sz="1600" b="1" dirty="0">
                <a:solidFill>
                  <a:srgbClr val="4D4D4D"/>
                </a:solidFill>
              </a:rPr>
              <a:t>OS: Cohort </a:t>
            </a:r>
            <a:r>
              <a:rPr lang="en-GB" sz="1600" b="1" dirty="0" smtClean="0">
                <a:solidFill>
                  <a:srgbClr val="4D4D4D"/>
                </a:solidFill>
              </a:rPr>
              <a:t>1 (overall population)</a:t>
            </a:r>
            <a:endParaRPr lang="en-US" sz="1600" b="1" dirty="0">
              <a:solidFill>
                <a:srgbClr val="4D4D4D"/>
              </a:solidFill>
            </a:endParaRPr>
          </a:p>
        </p:txBody>
      </p:sp>
      <p:sp>
        <p:nvSpPr>
          <p:cNvPr id="11" name="TextBox 10"/>
          <p:cNvSpPr txBox="1"/>
          <p:nvPr/>
        </p:nvSpPr>
        <p:spPr>
          <a:xfrm>
            <a:off x="4953000" y="1601969"/>
            <a:ext cx="4036873" cy="338554"/>
          </a:xfrm>
          <a:prstGeom prst="rect">
            <a:avLst/>
          </a:prstGeom>
          <a:noFill/>
        </p:spPr>
        <p:txBody>
          <a:bodyPr wrap="square" rtlCol="0">
            <a:spAutoFit/>
          </a:bodyPr>
          <a:lstStyle/>
          <a:p>
            <a:pPr algn="ctr"/>
            <a:r>
              <a:rPr lang="en-GB" sz="1600" b="1" dirty="0">
                <a:solidFill>
                  <a:srgbClr val="4D4D4D"/>
                </a:solidFill>
              </a:rPr>
              <a:t>OS: Cohort </a:t>
            </a:r>
            <a:r>
              <a:rPr lang="en-GB" sz="1600" b="1" dirty="0" smtClean="0">
                <a:solidFill>
                  <a:srgbClr val="4D4D4D"/>
                </a:solidFill>
              </a:rPr>
              <a:t>2 (</a:t>
            </a:r>
            <a:r>
              <a:rPr lang="en-GB" sz="1600" b="1" dirty="0">
                <a:solidFill>
                  <a:srgbClr val="4D4D4D"/>
                </a:solidFill>
              </a:rPr>
              <a:t>overall population</a:t>
            </a:r>
            <a:r>
              <a:rPr lang="en-GB" sz="1600" b="1" dirty="0" smtClean="0">
                <a:solidFill>
                  <a:srgbClr val="4D4D4D"/>
                </a:solidFill>
              </a:rPr>
              <a:t>)</a:t>
            </a:r>
            <a:endParaRPr lang="en-US" sz="1600" b="1" dirty="0">
              <a:solidFill>
                <a:srgbClr val="4D4D4D"/>
              </a:solidFill>
            </a:endParaRPr>
          </a:p>
        </p:txBody>
      </p:sp>
      <p:grpSp>
        <p:nvGrpSpPr>
          <p:cNvPr id="12" name="Group 11"/>
          <p:cNvGrpSpPr/>
          <p:nvPr/>
        </p:nvGrpSpPr>
        <p:grpSpPr>
          <a:xfrm>
            <a:off x="326866" y="1951109"/>
            <a:ext cx="4274725" cy="2553922"/>
            <a:chOff x="326866" y="2107720"/>
            <a:chExt cx="4274725" cy="2553922"/>
          </a:xfrm>
        </p:grpSpPr>
        <p:sp>
          <p:nvSpPr>
            <p:cNvPr id="13" name="TextBox 12"/>
            <p:cNvSpPr txBox="1"/>
            <p:nvPr/>
          </p:nvSpPr>
          <p:spPr>
            <a:xfrm>
              <a:off x="3285290" y="2607421"/>
              <a:ext cx="1202637" cy="577081"/>
            </a:xfrm>
            <a:prstGeom prst="rect">
              <a:avLst/>
            </a:prstGeom>
            <a:noFill/>
          </p:spPr>
          <p:txBody>
            <a:bodyPr wrap="none" rtlCol="0">
              <a:spAutoFit/>
            </a:bodyPr>
            <a:lstStyle/>
            <a:p>
              <a:pPr algn="r"/>
              <a:r>
                <a:rPr lang="en-GB" sz="1050" dirty="0">
                  <a:solidFill>
                    <a:srgbClr val="4D4D4D"/>
                  </a:solidFill>
                </a:rPr>
                <a:t>HR 1.13 </a:t>
              </a:r>
              <a:r>
                <a:rPr lang="en-GB" sz="1050" dirty="0" smtClean="0">
                  <a:solidFill>
                    <a:srgbClr val="4D4D4D"/>
                  </a:solidFill>
                </a:rPr>
                <a:t/>
              </a:r>
              <a:br>
                <a:rPr lang="en-GB" sz="1050" dirty="0" smtClean="0">
                  <a:solidFill>
                    <a:srgbClr val="4D4D4D"/>
                  </a:solidFill>
                </a:rPr>
              </a:br>
              <a:r>
                <a:rPr lang="en-GB" sz="1050" dirty="0" smtClean="0">
                  <a:solidFill>
                    <a:srgbClr val="4D4D4D"/>
                  </a:solidFill>
                </a:rPr>
                <a:t>(95</a:t>
              </a:r>
              <a:r>
                <a:rPr lang="en-GB" sz="1050" dirty="0">
                  <a:solidFill>
                    <a:srgbClr val="4D4D4D"/>
                  </a:solidFill>
                </a:rPr>
                <a:t>% </a:t>
              </a:r>
              <a:r>
                <a:rPr lang="en-GB" sz="1050" dirty="0" smtClean="0">
                  <a:solidFill>
                    <a:srgbClr val="4D4D4D"/>
                  </a:solidFill>
                </a:rPr>
                <a:t>CI 0.5, 2.3)</a:t>
              </a:r>
            </a:p>
            <a:p>
              <a:pPr algn="r"/>
              <a:r>
                <a:rPr lang="en-GB" sz="1050" dirty="0">
                  <a:solidFill>
                    <a:srgbClr val="4D4D4D"/>
                  </a:solidFill>
                </a:rPr>
                <a:t>p=0.78</a:t>
              </a:r>
              <a:endParaRPr lang="en-US" sz="1050" dirty="0">
                <a:solidFill>
                  <a:srgbClr val="4D4D4D"/>
                </a:solidFill>
              </a:endParaRPr>
            </a:p>
          </p:txBody>
        </p:sp>
        <p:sp>
          <p:nvSpPr>
            <p:cNvPr id="14" name="TextBox 13"/>
            <p:cNvSpPr txBox="1"/>
            <p:nvPr/>
          </p:nvSpPr>
          <p:spPr>
            <a:xfrm>
              <a:off x="559924" y="2107720"/>
              <a:ext cx="254878" cy="184666"/>
            </a:xfrm>
            <a:prstGeom prst="rect">
              <a:avLst/>
            </a:prstGeom>
            <a:noFill/>
          </p:spPr>
          <p:txBody>
            <a:bodyPr wrap="none" lIns="0" tIns="0" rIns="0" bIns="0" rtlCol="0">
              <a:spAutoFit/>
            </a:bodyPr>
            <a:lstStyle/>
            <a:p>
              <a:pPr algn="r"/>
              <a:r>
                <a:rPr lang="en-US" sz="1200" dirty="0">
                  <a:solidFill>
                    <a:srgbClr val="4D4D4D"/>
                  </a:solidFill>
                </a:rPr>
                <a:t>100</a:t>
              </a:r>
              <a:endParaRPr lang="en-GB" sz="1200" dirty="0">
                <a:solidFill>
                  <a:srgbClr val="4D4D4D"/>
                </a:solidFill>
              </a:endParaRPr>
            </a:p>
          </p:txBody>
        </p:sp>
        <p:sp>
          <p:nvSpPr>
            <p:cNvPr id="15" name="TextBox 14"/>
            <p:cNvSpPr txBox="1"/>
            <p:nvPr/>
          </p:nvSpPr>
          <p:spPr>
            <a:xfrm rot="16200000">
              <a:off x="-20826" y="3090487"/>
              <a:ext cx="880049" cy="184666"/>
            </a:xfrm>
            <a:prstGeom prst="rect">
              <a:avLst/>
            </a:prstGeom>
            <a:noFill/>
          </p:spPr>
          <p:txBody>
            <a:bodyPr wrap="none" lIns="0" tIns="0" rIns="0" bIns="0" rtlCol="0">
              <a:spAutoFit/>
            </a:bodyPr>
            <a:lstStyle/>
            <a:p>
              <a:pPr algn="ctr"/>
              <a:r>
                <a:rPr lang="en-US" sz="1200" b="1" dirty="0">
                  <a:solidFill>
                    <a:srgbClr val="4D4D4D"/>
                  </a:solidFill>
                </a:rPr>
                <a:t>Survival (%)</a:t>
              </a:r>
              <a:endParaRPr lang="en-GB" sz="1200" b="1" dirty="0">
                <a:solidFill>
                  <a:srgbClr val="4D4D4D"/>
                </a:solidFill>
              </a:endParaRPr>
            </a:p>
          </p:txBody>
        </p:sp>
        <p:sp>
          <p:nvSpPr>
            <p:cNvPr id="16" name="TextBox 15"/>
            <p:cNvSpPr txBox="1"/>
            <p:nvPr/>
          </p:nvSpPr>
          <p:spPr>
            <a:xfrm>
              <a:off x="729842" y="4088174"/>
              <a:ext cx="84960" cy="184666"/>
            </a:xfrm>
            <a:prstGeom prst="rect">
              <a:avLst/>
            </a:prstGeom>
            <a:noFill/>
          </p:spPr>
          <p:txBody>
            <a:bodyPr wrap="none" lIns="0" tIns="0" rIns="0" bIns="0" rtlCol="0">
              <a:spAutoFit/>
            </a:bodyPr>
            <a:lstStyle/>
            <a:p>
              <a:pPr algn="r"/>
              <a:r>
                <a:rPr lang="en-US" sz="1200" dirty="0">
                  <a:solidFill>
                    <a:srgbClr val="4D4D4D"/>
                  </a:solidFill>
                </a:rPr>
                <a:t>0</a:t>
              </a:r>
              <a:endParaRPr lang="en-GB" sz="1200" dirty="0">
                <a:solidFill>
                  <a:srgbClr val="4D4D4D"/>
                </a:solidFill>
              </a:endParaRPr>
            </a:p>
          </p:txBody>
        </p:sp>
        <p:sp>
          <p:nvSpPr>
            <p:cNvPr id="17" name="TextBox 16"/>
            <p:cNvSpPr txBox="1"/>
            <p:nvPr/>
          </p:nvSpPr>
          <p:spPr>
            <a:xfrm>
              <a:off x="644883" y="3097947"/>
              <a:ext cx="169919" cy="184666"/>
            </a:xfrm>
            <a:prstGeom prst="rect">
              <a:avLst/>
            </a:prstGeom>
            <a:noFill/>
          </p:spPr>
          <p:txBody>
            <a:bodyPr wrap="none" lIns="0" tIns="0" rIns="0" bIns="0" rtlCol="0">
              <a:spAutoFit/>
            </a:bodyPr>
            <a:lstStyle/>
            <a:p>
              <a:pPr algn="r"/>
              <a:r>
                <a:rPr lang="en-US" sz="1200" dirty="0">
                  <a:solidFill>
                    <a:srgbClr val="4D4D4D"/>
                  </a:solidFill>
                </a:rPr>
                <a:t>50</a:t>
              </a:r>
              <a:endParaRPr lang="en-GB" sz="1200" dirty="0">
                <a:solidFill>
                  <a:srgbClr val="4D4D4D"/>
                </a:solidFill>
              </a:endParaRPr>
            </a:p>
          </p:txBody>
        </p:sp>
        <p:cxnSp>
          <p:nvCxnSpPr>
            <p:cNvPr id="18" name="Straight Connector 17"/>
            <p:cNvCxnSpPr/>
            <p:nvPr/>
          </p:nvCxnSpPr>
          <p:spPr>
            <a:xfrm>
              <a:off x="840000" y="219753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40000" y="319026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40000" y="418298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915775" y="2188584"/>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grpSp>
          <p:nvGrpSpPr>
            <p:cNvPr id="22" name="Group 21"/>
            <p:cNvGrpSpPr/>
            <p:nvPr/>
          </p:nvGrpSpPr>
          <p:grpSpPr>
            <a:xfrm>
              <a:off x="915553" y="4184144"/>
              <a:ext cx="3557966" cy="72009"/>
              <a:chOff x="915553" y="4184144"/>
              <a:chExt cx="3557966" cy="72009"/>
            </a:xfrm>
          </p:grpSpPr>
          <p:cxnSp>
            <p:nvCxnSpPr>
              <p:cNvPr id="60" name="Straight Connector 59"/>
              <p:cNvCxnSpPr/>
              <p:nvPr/>
            </p:nvCxnSpPr>
            <p:spPr>
              <a:xfrm rot="16200000">
                <a:off x="879549"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a:off x="2065538"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a:off x="3251527"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a:off x="4437515" y="422014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874083" y="4288199"/>
              <a:ext cx="84959" cy="184666"/>
            </a:xfrm>
            <a:prstGeom prst="rect">
              <a:avLst/>
            </a:prstGeom>
            <a:noFill/>
          </p:spPr>
          <p:txBody>
            <a:bodyPr wrap="none" lIns="0" tIns="0" rIns="0" bIns="0" rtlCol="0">
              <a:spAutoFit/>
            </a:bodyPr>
            <a:lstStyle/>
            <a:p>
              <a:pPr algn="ctr"/>
              <a:r>
                <a:rPr lang="en-US" sz="1200" dirty="0">
                  <a:solidFill>
                    <a:srgbClr val="4D4D4D"/>
                  </a:solidFill>
                </a:rPr>
                <a:t>0</a:t>
              </a:r>
              <a:endParaRPr lang="en-GB" sz="1200" dirty="0">
                <a:solidFill>
                  <a:srgbClr val="4D4D4D"/>
                </a:solidFill>
              </a:endParaRPr>
            </a:p>
          </p:txBody>
        </p:sp>
        <p:sp>
          <p:nvSpPr>
            <p:cNvPr id="24" name="TextBox 23"/>
            <p:cNvSpPr txBox="1"/>
            <p:nvPr/>
          </p:nvSpPr>
          <p:spPr>
            <a:xfrm>
              <a:off x="2017228" y="4284627"/>
              <a:ext cx="169918" cy="184666"/>
            </a:xfrm>
            <a:prstGeom prst="rect">
              <a:avLst/>
            </a:prstGeom>
            <a:noFill/>
          </p:spPr>
          <p:txBody>
            <a:bodyPr wrap="none" lIns="0" tIns="0" rIns="0" bIns="0" rtlCol="0">
              <a:spAutoFit/>
            </a:bodyPr>
            <a:lstStyle/>
            <a:p>
              <a:pPr algn="ctr"/>
              <a:r>
                <a:rPr lang="en-US" sz="1200" dirty="0">
                  <a:solidFill>
                    <a:srgbClr val="4D4D4D"/>
                  </a:solidFill>
                </a:rPr>
                <a:t>50</a:t>
              </a:r>
              <a:endParaRPr lang="en-GB" sz="1200" dirty="0">
                <a:solidFill>
                  <a:srgbClr val="4D4D4D"/>
                </a:solidFill>
              </a:endParaRPr>
            </a:p>
          </p:txBody>
        </p:sp>
        <p:sp>
          <p:nvSpPr>
            <p:cNvPr id="25" name="TextBox 24"/>
            <p:cNvSpPr txBox="1"/>
            <p:nvPr/>
          </p:nvSpPr>
          <p:spPr>
            <a:xfrm>
              <a:off x="3159777" y="4284627"/>
              <a:ext cx="254877" cy="184666"/>
            </a:xfrm>
            <a:prstGeom prst="rect">
              <a:avLst/>
            </a:prstGeom>
            <a:noFill/>
          </p:spPr>
          <p:txBody>
            <a:bodyPr wrap="none" lIns="0" tIns="0" rIns="0" bIns="0" rtlCol="0">
              <a:spAutoFit/>
            </a:bodyPr>
            <a:lstStyle/>
            <a:p>
              <a:pPr algn="ctr"/>
              <a:r>
                <a:rPr lang="en-US" sz="1200" dirty="0">
                  <a:solidFill>
                    <a:srgbClr val="4D4D4D"/>
                  </a:solidFill>
                </a:rPr>
                <a:t>100</a:t>
              </a:r>
              <a:endParaRPr lang="en-GB" sz="1200" dirty="0">
                <a:solidFill>
                  <a:srgbClr val="4D4D4D"/>
                </a:solidFill>
              </a:endParaRPr>
            </a:p>
          </p:txBody>
        </p:sp>
        <p:sp>
          <p:nvSpPr>
            <p:cNvPr id="26" name="TextBox 25"/>
            <p:cNvSpPr txBox="1"/>
            <p:nvPr/>
          </p:nvSpPr>
          <p:spPr>
            <a:xfrm>
              <a:off x="4346713" y="4284627"/>
              <a:ext cx="254878" cy="184666"/>
            </a:xfrm>
            <a:prstGeom prst="rect">
              <a:avLst/>
            </a:prstGeom>
            <a:noFill/>
          </p:spPr>
          <p:txBody>
            <a:bodyPr wrap="none" lIns="0" tIns="0" rIns="0" bIns="0" rtlCol="0">
              <a:spAutoFit/>
            </a:bodyPr>
            <a:lstStyle/>
            <a:p>
              <a:pPr algn="ctr"/>
              <a:r>
                <a:rPr lang="en-US" sz="1200" dirty="0">
                  <a:solidFill>
                    <a:srgbClr val="4D4D4D"/>
                  </a:solidFill>
                </a:rPr>
                <a:t>150</a:t>
              </a:r>
              <a:endParaRPr lang="en-GB" sz="1200" dirty="0">
                <a:solidFill>
                  <a:srgbClr val="4D4D4D"/>
                </a:solidFill>
              </a:endParaRPr>
            </a:p>
          </p:txBody>
        </p:sp>
        <p:sp>
          <p:nvSpPr>
            <p:cNvPr id="27" name="TextBox 26"/>
            <p:cNvSpPr txBox="1"/>
            <p:nvPr/>
          </p:nvSpPr>
          <p:spPr>
            <a:xfrm>
              <a:off x="2421246" y="4476976"/>
              <a:ext cx="548227" cy="184666"/>
            </a:xfrm>
            <a:prstGeom prst="rect">
              <a:avLst/>
            </a:prstGeom>
            <a:noFill/>
          </p:spPr>
          <p:txBody>
            <a:bodyPr wrap="none" lIns="0" tIns="0" rIns="0" bIns="0" rtlCol="0">
              <a:spAutoFit/>
            </a:bodyPr>
            <a:lstStyle/>
            <a:p>
              <a:pPr algn="ctr"/>
              <a:r>
                <a:rPr lang="en-US" sz="1200" b="1" dirty="0">
                  <a:solidFill>
                    <a:srgbClr val="4D4D4D"/>
                  </a:solidFill>
                </a:rPr>
                <a:t>Months</a:t>
              </a:r>
              <a:endParaRPr lang="en-GB" sz="1200" b="1" dirty="0">
                <a:solidFill>
                  <a:srgbClr val="4D4D4D"/>
                </a:solidFill>
              </a:endParaRPr>
            </a:p>
          </p:txBody>
        </p:sp>
        <p:sp>
          <p:nvSpPr>
            <p:cNvPr id="28" name="TextBox 27"/>
            <p:cNvSpPr txBox="1"/>
            <p:nvPr/>
          </p:nvSpPr>
          <p:spPr>
            <a:xfrm>
              <a:off x="4027865" y="2150582"/>
              <a:ext cx="468077" cy="369332"/>
            </a:xfrm>
            <a:prstGeom prst="rect">
              <a:avLst/>
            </a:prstGeom>
            <a:noFill/>
          </p:spPr>
          <p:txBody>
            <a:bodyPr wrap="none" lIns="0" tIns="0" rIns="0" bIns="0" rtlCol="0">
              <a:spAutoFit/>
            </a:bodyPr>
            <a:lstStyle/>
            <a:p>
              <a:r>
                <a:rPr lang="en-US" sz="1200" dirty="0">
                  <a:solidFill>
                    <a:srgbClr val="4D4D4D"/>
                  </a:solidFill>
                </a:rPr>
                <a:t>HER2</a:t>
              </a:r>
              <a:r>
                <a:rPr lang="en-US" sz="1200" baseline="30000" dirty="0">
                  <a:solidFill>
                    <a:srgbClr val="4D4D4D"/>
                  </a:solidFill>
                </a:rPr>
                <a:t>+</a:t>
              </a:r>
              <a:r>
                <a:rPr lang="en-US" sz="1200" dirty="0">
                  <a:solidFill>
                    <a:srgbClr val="4D4D4D"/>
                  </a:solidFill>
                </a:rPr>
                <a:t/>
              </a:r>
              <a:br>
                <a:rPr lang="en-US" sz="1200" dirty="0">
                  <a:solidFill>
                    <a:srgbClr val="4D4D4D"/>
                  </a:solidFill>
                </a:rPr>
              </a:br>
              <a:r>
                <a:rPr lang="en-US" sz="1200" dirty="0">
                  <a:solidFill>
                    <a:srgbClr val="4D4D4D"/>
                  </a:solidFill>
                </a:rPr>
                <a:t>HER2</a:t>
              </a:r>
              <a:r>
                <a:rPr lang="en-US" sz="1200" baseline="30000" dirty="0">
                  <a:solidFill>
                    <a:srgbClr val="4D4D4D"/>
                  </a:solidFill>
                </a:rPr>
                <a:t>−</a:t>
              </a:r>
              <a:endParaRPr lang="en-GB" sz="1200" baseline="30000" dirty="0">
                <a:solidFill>
                  <a:srgbClr val="4D4D4D"/>
                </a:solidFill>
              </a:endParaRPr>
            </a:p>
          </p:txBody>
        </p:sp>
        <p:cxnSp>
          <p:nvCxnSpPr>
            <p:cNvPr id="29" name="Straight Connector 28"/>
            <p:cNvCxnSpPr/>
            <p:nvPr/>
          </p:nvCxnSpPr>
          <p:spPr>
            <a:xfrm>
              <a:off x="3714471" y="2242907"/>
              <a:ext cx="25200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714471" y="2420888"/>
              <a:ext cx="25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924755" y="2201517"/>
              <a:ext cx="3541281" cy="1736924"/>
              <a:chOff x="924755" y="2201517"/>
              <a:chExt cx="3541281" cy="1736924"/>
            </a:xfrm>
          </p:grpSpPr>
          <p:sp>
            <p:nvSpPr>
              <p:cNvPr id="54" name="Freeform 5"/>
              <p:cNvSpPr>
                <a:spLocks/>
              </p:cNvSpPr>
              <p:nvPr/>
            </p:nvSpPr>
            <p:spPr bwMode="auto">
              <a:xfrm>
                <a:off x="924755" y="2201517"/>
                <a:ext cx="3541281" cy="1736924"/>
              </a:xfrm>
              <a:custGeom>
                <a:avLst/>
                <a:gdLst>
                  <a:gd name="T0" fmla="*/ 0 w 4472"/>
                  <a:gd name="T1" fmla="*/ 0 h 2204"/>
                  <a:gd name="T2" fmla="*/ 298 w 4472"/>
                  <a:gd name="T3" fmla="*/ 0 h 2204"/>
                  <a:gd name="T4" fmla="*/ 298 w 4472"/>
                  <a:gd name="T5" fmla="*/ 174 h 2204"/>
                  <a:gd name="T6" fmla="*/ 531 w 4472"/>
                  <a:gd name="T7" fmla="*/ 174 h 2204"/>
                  <a:gd name="T8" fmla="*/ 531 w 4472"/>
                  <a:gd name="T9" fmla="*/ 385 h 2204"/>
                  <a:gd name="T10" fmla="*/ 563 w 4472"/>
                  <a:gd name="T11" fmla="*/ 385 h 2204"/>
                  <a:gd name="T12" fmla="*/ 563 w 4472"/>
                  <a:gd name="T13" fmla="*/ 600 h 2204"/>
                  <a:gd name="T14" fmla="*/ 647 w 4472"/>
                  <a:gd name="T15" fmla="*/ 600 h 2204"/>
                  <a:gd name="T16" fmla="*/ 647 w 4472"/>
                  <a:gd name="T17" fmla="*/ 812 h 2204"/>
                  <a:gd name="T18" fmla="*/ 725 w 4472"/>
                  <a:gd name="T19" fmla="*/ 812 h 2204"/>
                  <a:gd name="T20" fmla="*/ 725 w 4472"/>
                  <a:gd name="T21" fmla="*/ 1055 h 2204"/>
                  <a:gd name="T22" fmla="*/ 862 w 4472"/>
                  <a:gd name="T23" fmla="*/ 1055 h 2204"/>
                  <a:gd name="T24" fmla="*/ 862 w 4472"/>
                  <a:gd name="T25" fmla="*/ 1301 h 2204"/>
                  <a:gd name="T26" fmla="*/ 948 w 4472"/>
                  <a:gd name="T27" fmla="*/ 1301 h 2204"/>
                  <a:gd name="T28" fmla="*/ 948 w 4472"/>
                  <a:gd name="T29" fmla="*/ 1594 h 2204"/>
                  <a:gd name="T30" fmla="*/ 1344 w 4472"/>
                  <a:gd name="T31" fmla="*/ 1594 h 2204"/>
                  <a:gd name="T32" fmla="*/ 1344 w 4472"/>
                  <a:gd name="T33" fmla="*/ 1905 h 2204"/>
                  <a:gd name="T34" fmla="*/ 4169 w 4472"/>
                  <a:gd name="T35" fmla="*/ 1905 h 2204"/>
                  <a:gd name="T36" fmla="*/ 4169 w 4472"/>
                  <a:gd name="T37" fmla="*/ 2204 h 2204"/>
                  <a:gd name="T38" fmla="*/ 4472 w 4472"/>
                  <a:gd name="T39" fmla="*/ 220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2" h="2204">
                    <a:moveTo>
                      <a:pt x="0" y="0"/>
                    </a:moveTo>
                    <a:lnTo>
                      <a:pt x="298" y="0"/>
                    </a:lnTo>
                    <a:lnTo>
                      <a:pt x="298" y="174"/>
                    </a:lnTo>
                    <a:lnTo>
                      <a:pt x="531" y="174"/>
                    </a:lnTo>
                    <a:lnTo>
                      <a:pt x="531" y="385"/>
                    </a:lnTo>
                    <a:lnTo>
                      <a:pt x="563" y="385"/>
                    </a:lnTo>
                    <a:lnTo>
                      <a:pt x="563" y="600"/>
                    </a:lnTo>
                    <a:lnTo>
                      <a:pt x="647" y="600"/>
                    </a:lnTo>
                    <a:lnTo>
                      <a:pt x="647" y="812"/>
                    </a:lnTo>
                    <a:lnTo>
                      <a:pt x="725" y="812"/>
                    </a:lnTo>
                    <a:lnTo>
                      <a:pt x="725" y="1055"/>
                    </a:lnTo>
                    <a:lnTo>
                      <a:pt x="862" y="1055"/>
                    </a:lnTo>
                    <a:lnTo>
                      <a:pt x="862" y="1301"/>
                    </a:lnTo>
                    <a:lnTo>
                      <a:pt x="948" y="1301"/>
                    </a:lnTo>
                    <a:lnTo>
                      <a:pt x="948" y="1594"/>
                    </a:lnTo>
                    <a:lnTo>
                      <a:pt x="1344" y="1594"/>
                    </a:lnTo>
                    <a:lnTo>
                      <a:pt x="1344" y="1905"/>
                    </a:lnTo>
                    <a:lnTo>
                      <a:pt x="4169" y="1905"/>
                    </a:lnTo>
                    <a:lnTo>
                      <a:pt x="4169" y="2204"/>
                    </a:lnTo>
                    <a:lnTo>
                      <a:pt x="4472" y="2204"/>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sp>
            <p:nvSpPr>
              <p:cNvPr id="55" name="Line 6"/>
              <p:cNvSpPr>
                <a:spLocks noChangeShapeType="1"/>
              </p:cNvSpPr>
              <p:nvPr/>
            </p:nvSpPr>
            <p:spPr bwMode="auto">
              <a:xfrm>
                <a:off x="1267638" y="2299239"/>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7"/>
              <p:cNvSpPr>
                <a:spLocks noChangeShapeType="1"/>
              </p:cNvSpPr>
              <p:nvPr/>
            </p:nvSpPr>
            <p:spPr bwMode="auto">
              <a:xfrm>
                <a:off x="1281892" y="2299239"/>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8"/>
              <p:cNvSpPr>
                <a:spLocks noChangeShapeType="1"/>
              </p:cNvSpPr>
              <p:nvPr/>
            </p:nvSpPr>
            <p:spPr bwMode="auto">
              <a:xfrm>
                <a:off x="1296146" y="2299239"/>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9"/>
              <p:cNvSpPr>
                <a:spLocks noChangeShapeType="1"/>
              </p:cNvSpPr>
              <p:nvPr/>
            </p:nvSpPr>
            <p:spPr bwMode="auto">
              <a:xfrm>
                <a:off x="1459273" y="2800456"/>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10"/>
              <p:cNvSpPr>
                <a:spLocks noChangeShapeType="1"/>
              </p:cNvSpPr>
              <p:nvPr/>
            </p:nvSpPr>
            <p:spPr bwMode="auto">
              <a:xfrm>
                <a:off x="1653283" y="3185826"/>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32" name="Group 31"/>
            <p:cNvGrpSpPr/>
            <p:nvPr/>
          </p:nvGrpSpPr>
          <p:grpSpPr>
            <a:xfrm>
              <a:off x="924755" y="2201517"/>
              <a:ext cx="3541281" cy="1771599"/>
              <a:chOff x="924755" y="2201517"/>
              <a:chExt cx="3541281" cy="1771599"/>
            </a:xfrm>
          </p:grpSpPr>
          <p:sp>
            <p:nvSpPr>
              <p:cNvPr id="33" name="Freeform 11"/>
              <p:cNvSpPr>
                <a:spLocks/>
              </p:cNvSpPr>
              <p:nvPr/>
            </p:nvSpPr>
            <p:spPr bwMode="auto">
              <a:xfrm>
                <a:off x="924755" y="2201517"/>
                <a:ext cx="3541281" cy="1770023"/>
              </a:xfrm>
              <a:custGeom>
                <a:avLst/>
                <a:gdLst>
                  <a:gd name="T0" fmla="*/ 1319 w 2232"/>
                  <a:gd name="T1" fmla="*/ 1120 h 1120"/>
                  <a:gd name="T2" fmla="*/ 1251 w 2232"/>
                  <a:gd name="T3" fmla="*/ 1080 h 1120"/>
                  <a:gd name="T4" fmla="*/ 1153 w 2232"/>
                  <a:gd name="T5" fmla="*/ 1036 h 1120"/>
                  <a:gd name="T6" fmla="*/ 939 w 2232"/>
                  <a:gd name="T7" fmla="*/ 1000 h 1120"/>
                  <a:gd name="T8" fmla="*/ 921 w 2232"/>
                  <a:gd name="T9" fmla="*/ 976 h 1120"/>
                  <a:gd name="T10" fmla="*/ 893 w 2232"/>
                  <a:gd name="T11" fmla="*/ 901 h 1120"/>
                  <a:gd name="T12" fmla="*/ 876 w 2232"/>
                  <a:gd name="T13" fmla="*/ 875 h 1120"/>
                  <a:gd name="T14" fmla="*/ 836 w 2232"/>
                  <a:gd name="T15" fmla="*/ 852 h 1120"/>
                  <a:gd name="T16" fmla="*/ 775 w 2232"/>
                  <a:gd name="T17" fmla="*/ 824 h 1120"/>
                  <a:gd name="T18" fmla="*/ 763 w 2232"/>
                  <a:gd name="T19" fmla="*/ 804 h 1120"/>
                  <a:gd name="T20" fmla="*/ 757 w 2232"/>
                  <a:gd name="T21" fmla="*/ 786 h 1120"/>
                  <a:gd name="T22" fmla="*/ 751 w 2232"/>
                  <a:gd name="T23" fmla="*/ 760 h 1120"/>
                  <a:gd name="T24" fmla="*/ 747 w 2232"/>
                  <a:gd name="T25" fmla="*/ 740 h 1120"/>
                  <a:gd name="T26" fmla="*/ 705 w 2232"/>
                  <a:gd name="T27" fmla="*/ 720 h 1120"/>
                  <a:gd name="T28" fmla="*/ 687 w 2232"/>
                  <a:gd name="T29" fmla="*/ 701 h 1120"/>
                  <a:gd name="T30" fmla="*/ 677 w 2232"/>
                  <a:gd name="T31" fmla="*/ 678 h 1120"/>
                  <a:gd name="T32" fmla="*/ 671 w 2232"/>
                  <a:gd name="T33" fmla="*/ 656 h 1120"/>
                  <a:gd name="T34" fmla="*/ 665 w 2232"/>
                  <a:gd name="T35" fmla="*/ 634 h 1120"/>
                  <a:gd name="T36" fmla="*/ 653 w 2232"/>
                  <a:gd name="T37" fmla="*/ 595 h 1120"/>
                  <a:gd name="T38" fmla="*/ 646 w 2232"/>
                  <a:gd name="T39" fmla="*/ 573 h 1120"/>
                  <a:gd name="T40" fmla="*/ 621 w 2232"/>
                  <a:gd name="T41" fmla="*/ 556 h 1120"/>
                  <a:gd name="T42" fmla="*/ 613 w 2232"/>
                  <a:gd name="T43" fmla="*/ 520 h 1120"/>
                  <a:gd name="T44" fmla="*/ 574 w 2232"/>
                  <a:gd name="T45" fmla="*/ 499 h 1120"/>
                  <a:gd name="T46" fmla="*/ 537 w 2232"/>
                  <a:gd name="T47" fmla="*/ 478 h 1120"/>
                  <a:gd name="T48" fmla="*/ 519 w 2232"/>
                  <a:gd name="T49" fmla="*/ 462 h 1120"/>
                  <a:gd name="T50" fmla="*/ 509 w 2232"/>
                  <a:gd name="T51" fmla="*/ 450 h 1120"/>
                  <a:gd name="T52" fmla="*/ 499 w 2232"/>
                  <a:gd name="T53" fmla="*/ 435 h 1120"/>
                  <a:gd name="T54" fmla="*/ 481 w 2232"/>
                  <a:gd name="T55" fmla="*/ 418 h 1120"/>
                  <a:gd name="T56" fmla="*/ 465 w 2232"/>
                  <a:gd name="T57" fmla="*/ 402 h 1120"/>
                  <a:gd name="T58" fmla="*/ 395 w 2232"/>
                  <a:gd name="T59" fmla="*/ 390 h 1120"/>
                  <a:gd name="T60" fmla="*/ 381 w 2232"/>
                  <a:gd name="T61" fmla="*/ 373 h 1120"/>
                  <a:gd name="T62" fmla="*/ 359 w 2232"/>
                  <a:gd name="T63" fmla="*/ 344 h 1120"/>
                  <a:gd name="T64" fmla="*/ 340 w 2232"/>
                  <a:gd name="T65" fmla="*/ 334 h 1120"/>
                  <a:gd name="T66" fmla="*/ 333 w 2232"/>
                  <a:gd name="T67" fmla="*/ 318 h 1120"/>
                  <a:gd name="T68" fmla="*/ 283 w 2232"/>
                  <a:gd name="T69" fmla="*/ 276 h 1120"/>
                  <a:gd name="T70" fmla="*/ 269 w 2232"/>
                  <a:gd name="T71" fmla="*/ 222 h 1120"/>
                  <a:gd name="T72" fmla="*/ 257 w 2232"/>
                  <a:gd name="T73" fmla="*/ 212 h 1120"/>
                  <a:gd name="T74" fmla="*/ 226 w 2232"/>
                  <a:gd name="T75" fmla="*/ 196 h 1120"/>
                  <a:gd name="T76" fmla="*/ 219 w 2232"/>
                  <a:gd name="T77" fmla="*/ 186 h 1120"/>
                  <a:gd name="T78" fmla="*/ 197 w 2232"/>
                  <a:gd name="T79" fmla="*/ 162 h 1120"/>
                  <a:gd name="T80" fmla="*/ 189 w 2232"/>
                  <a:gd name="T81" fmla="*/ 148 h 1120"/>
                  <a:gd name="T82" fmla="*/ 178 w 2232"/>
                  <a:gd name="T83" fmla="*/ 135 h 1120"/>
                  <a:gd name="T84" fmla="*/ 171 w 2232"/>
                  <a:gd name="T85" fmla="*/ 122 h 1120"/>
                  <a:gd name="T86" fmla="*/ 162 w 2232"/>
                  <a:gd name="T87" fmla="*/ 108 h 1120"/>
                  <a:gd name="T88" fmla="*/ 139 w 2232"/>
                  <a:gd name="T89" fmla="*/ 99 h 1120"/>
                  <a:gd name="T90" fmla="*/ 127 w 2232"/>
                  <a:gd name="T91" fmla="*/ 86 h 1120"/>
                  <a:gd name="T92" fmla="*/ 112 w 2232"/>
                  <a:gd name="T93" fmla="*/ 75 h 1120"/>
                  <a:gd name="T94" fmla="*/ 87 w 2232"/>
                  <a:gd name="T95" fmla="*/ 34 h 1120"/>
                  <a:gd name="T96" fmla="*/ 68 w 2232"/>
                  <a:gd name="T97" fmla="*/ 23 h 1120"/>
                  <a:gd name="T98" fmla="*/ 9 w 2232"/>
                  <a:gd name="T99" fmla="*/ 11 h 1120"/>
                  <a:gd name="T100" fmla="*/ 0 w 2232"/>
                  <a:gd name="T10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32" h="1120">
                    <a:moveTo>
                      <a:pt x="2232" y="1120"/>
                    </a:moveTo>
                    <a:cubicBezTo>
                      <a:pt x="1319" y="1120"/>
                      <a:pt x="1319" y="1120"/>
                      <a:pt x="1319" y="1120"/>
                    </a:cubicBezTo>
                    <a:cubicBezTo>
                      <a:pt x="1319" y="1080"/>
                      <a:pt x="1319" y="1080"/>
                      <a:pt x="1319" y="1080"/>
                    </a:cubicBezTo>
                    <a:cubicBezTo>
                      <a:pt x="1251" y="1080"/>
                      <a:pt x="1251" y="1080"/>
                      <a:pt x="1251" y="1080"/>
                    </a:cubicBezTo>
                    <a:cubicBezTo>
                      <a:pt x="1251" y="1036"/>
                      <a:pt x="1251" y="1036"/>
                      <a:pt x="1251" y="1036"/>
                    </a:cubicBezTo>
                    <a:cubicBezTo>
                      <a:pt x="1251" y="1036"/>
                      <a:pt x="1155" y="1034"/>
                      <a:pt x="1153" y="1036"/>
                    </a:cubicBezTo>
                    <a:cubicBezTo>
                      <a:pt x="1151" y="1038"/>
                      <a:pt x="1153" y="1000"/>
                      <a:pt x="1153" y="1000"/>
                    </a:cubicBezTo>
                    <a:cubicBezTo>
                      <a:pt x="939" y="1000"/>
                      <a:pt x="939" y="1000"/>
                      <a:pt x="939" y="1000"/>
                    </a:cubicBezTo>
                    <a:cubicBezTo>
                      <a:pt x="939" y="976"/>
                      <a:pt x="939" y="976"/>
                      <a:pt x="939" y="976"/>
                    </a:cubicBezTo>
                    <a:cubicBezTo>
                      <a:pt x="921" y="976"/>
                      <a:pt x="921" y="976"/>
                      <a:pt x="921" y="976"/>
                    </a:cubicBezTo>
                    <a:cubicBezTo>
                      <a:pt x="921" y="901"/>
                      <a:pt x="921" y="901"/>
                      <a:pt x="921" y="901"/>
                    </a:cubicBezTo>
                    <a:cubicBezTo>
                      <a:pt x="893" y="901"/>
                      <a:pt x="893" y="901"/>
                      <a:pt x="893" y="901"/>
                    </a:cubicBezTo>
                    <a:cubicBezTo>
                      <a:pt x="893" y="875"/>
                      <a:pt x="893" y="875"/>
                      <a:pt x="893" y="875"/>
                    </a:cubicBezTo>
                    <a:cubicBezTo>
                      <a:pt x="876" y="875"/>
                      <a:pt x="876" y="875"/>
                      <a:pt x="876" y="875"/>
                    </a:cubicBezTo>
                    <a:cubicBezTo>
                      <a:pt x="876" y="852"/>
                      <a:pt x="876" y="852"/>
                      <a:pt x="876" y="852"/>
                    </a:cubicBezTo>
                    <a:cubicBezTo>
                      <a:pt x="836" y="852"/>
                      <a:pt x="836" y="852"/>
                      <a:pt x="836" y="852"/>
                    </a:cubicBezTo>
                    <a:cubicBezTo>
                      <a:pt x="836" y="824"/>
                      <a:pt x="836" y="824"/>
                      <a:pt x="836" y="824"/>
                    </a:cubicBezTo>
                    <a:cubicBezTo>
                      <a:pt x="775" y="824"/>
                      <a:pt x="775" y="824"/>
                      <a:pt x="775" y="824"/>
                    </a:cubicBezTo>
                    <a:cubicBezTo>
                      <a:pt x="775" y="804"/>
                      <a:pt x="775" y="804"/>
                      <a:pt x="775" y="804"/>
                    </a:cubicBezTo>
                    <a:cubicBezTo>
                      <a:pt x="763" y="804"/>
                      <a:pt x="763" y="804"/>
                      <a:pt x="763" y="804"/>
                    </a:cubicBezTo>
                    <a:cubicBezTo>
                      <a:pt x="763" y="786"/>
                      <a:pt x="763" y="786"/>
                      <a:pt x="763" y="786"/>
                    </a:cubicBezTo>
                    <a:cubicBezTo>
                      <a:pt x="757" y="786"/>
                      <a:pt x="757" y="786"/>
                      <a:pt x="757" y="786"/>
                    </a:cubicBezTo>
                    <a:cubicBezTo>
                      <a:pt x="757" y="760"/>
                      <a:pt x="757" y="760"/>
                      <a:pt x="757" y="760"/>
                    </a:cubicBezTo>
                    <a:cubicBezTo>
                      <a:pt x="751" y="760"/>
                      <a:pt x="751" y="760"/>
                      <a:pt x="751" y="760"/>
                    </a:cubicBezTo>
                    <a:cubicBezTo>
                      <a:pt x="751" y="740"/>
                      <a:pt x="751" y="740"/>
                      <a:pt x="751" y="740"/>
                    </a:cubicBezTo>
                    <a:cubicBezTo>
                      <a:pt x="747" y="740"/>
                      <a:pt x="747" y="740"/>
                      <a:pt x="747" y="740"/>
                    </a:cubicBezTo>
                    <a:cubicBezTo>
                      <a:pt x="747" y="720"/>
                      <a:pt x="747" y="720"/>
                      <a:pt x="747" y="720"/>
                    </a:cubicBezTo>
                    <a:cubicBezTo>
                      <a:pt x="705" y="720"/>
                      <a:pt x="705" y="720"/>
                      <a:pt x="705" y="720"/>
                    </a:cubicBezTo>
                    <a:cubicBezTo>
                      <a:pt x="705" y="701"/>
                      <a:pt x="705" y="701"/>
                      <a:pt x="705" y="701"/>
                    </a:cubicBezTo>
                    <a:cubicBezTo>
                      <a:pt x="687" y="701"/>
                      <a:pt x="687" y="701"/>
                      <a:pt x="687" y="701"/>
                    </a:cubicBezTo>
                    <a:cubicBezTo>
                      <a:pt x="687" y="678"/>
                      <a:pt x="687" y="678"/>
                      <a:pt x="687" y="678"/>
                    </a:cubicBezTo>
                    <a:cubicBezTo>
                      <a:pt x="677" y="678"/>
                      <a:pt x="677" y="678"/>
                      <a:pt x="677" y="678"/>
                    </a:cubicBezTo>
                    <a:cubicBezTo>
                      <a:pt x="677" y="656"/>
                      <a:pt x="677" y="656"/>
                      <a:pt x="677" y="656"/>
                    </a:cubicBezTo>
                    <a:cubicBezTo>
                      <a:pt x="671" y="656"/>
                      <a:pt x="671" y="656"/>
                      <a:pt x="671" y="656"/>
                    </a:cubicBezTo>
                    <a:cubicBezTo>
                      <a:pt x="671" y="634"/>
                      <a:pt x="671" y="634"/>
                      <a:pt x="671" y="634"/>
                    </a:cubicBezTo>
                    <a:cubicBezTo>
                      <a:pt x="665" y="634"/>
                      <a:pt x="665" y="634"/>
                      <a:pt x="665" y="634"/>
                    </a:cubicBezTo>
                    <a:cubicBezTo>
                      <a:pt x="665" y="595"/>
                      <a:pt x="665" y="595"/>
                      <a:pt x="665" y="595"/>
                    </a:cubicBezTo>
                    <a:cubicBezTo>
                      <a:pt x="653" y="595"/>
                      <a:pt x="653" y="595"/>
                      <a:pt x="653" y="595"/>
                    </a:cubicBezTo>
                    <a:cubicBezTo>
                      <a:pt x="653" y="573"/>
                      <a:pt x="653" y="573"/>
                      <a:pt x="653" y="573"/>
                    </a:cubicBezTo>
                    <a:cubicBezTo>
                      <a:pt x="646" y="573"/>
                      <a:pt x="646" y="573"/>
                      <a:pt x="646" y="573"/>
                    </a:cubicBezTo>
                    <a:cubicBezTo>
                      <a:pt x="646" y="556"/>
                      <a:pt x="646" y="556"/>
                      <a:pt x="646" y="556"/>
                    </a:cubicBezTo>
                    <a:cubicBezTo>
                      <a:pt x="621" y="556"/>
                      <a:pt x="621" y="556"/>
                      <a:pt x="621" y="556"/>
                    </a:cubicBezTo>
                    <a:cubicBezTo>
                      <a:pt x="621" y="520"/>
                      <a:pt x="621" y="520"/>
                      <a:pt x="621" y="520"/>
                    </a:cubicBezTo>
                    <a:cubicBezTo>
                      <a:pt x="613" y="520"/>
                      <a:pt x="613" y="520"/>
                      <a:pt x="613" y="520"/>
                    </a:cubicBezTo>
                    <a:cubicBezTo>
                      <a:pt x="613" y="499"/>
                      <a:pt x="613" y="499"/>
                      <a:pt x="613" y="499"/>
                    </a:cubicBezTo>
                    <a:cubicBezTo>
                      <a:pt x="574" y="499"/>
                      <a:pt x="574" y="499"/>
                      <a:pt x="574" y="499"/>
                    </a:cubicBezTo>
                    <a:cubicBezTo>
                      <a:pt x="574" y="478"/>
                      <a:pt x="574" y="478"/>
                      <a:pt x="574" y="478"/>
                    </a:cubicBezTo>
                    <a:cubicBezTo>
                      <a:pt x="537" y="478"/>
                      <a:pt x="537" y="478"/>
                      <a:pt x="537" y="478"/>
                    </a:cubicBezTo>
                    <a:cubicBezTo>
                      <a:pt x="537" y="462"/>
                      <a:pt x="537" y="462"/>
                      <a:pt x="537" y="462"/>
                    </a:cubicBezTo>
                    <a:cubicBezTo>
                      <a:pt x="519" y="462"/>
                      <a:pt x="519" y="462"/>
                      <a:pt x="519" y="462"/>
                    </a:cubicBezTo>
                    <a:cubicBezTo>
                      <a:pt x="519" y="450"/>
                      <a:pt x="519" y="450"/>
                      <a:pt x="519" y="450"/>
                    </a:cubicBezTo>
                    <a:cubicBezTo>
                      <a:pt x="509" y="450"/>
                      <a:pt x="509" y="450"/>
                      <a:pt x="509" y="450"/>
                    </a:cubicBezTo>
                    <a:cubicBezTo>
                      <a:pt x="509" y="435"/>
                      <a:pt x="509" y="435"/>
                      <a:pt x="509" y="435"/>
                    </a:cubicBezTo>
                    <a:cubicBezTo>
                      <a:pt x="499" y="435"/>
                      <a:pt x="499" y="435"/>
                      <a:pt x="499" y="435"/>
                    </a:cubicBezTo>
                    <a:cubicBezTo>
                      <a:pt x="499" y="418"/>
                      <a:pt x="499" y="418"/>
                      <a:pt x="499" y="418"/>
                    </a:cubicBezTo>
                    <a:cubicBezTo>
                      <a:pt x="481" y="418"/>
                      <a:pt x="481" y="418"/>
                      <a:pt x="481" y="418"/>
                    </a:cubicBezTo>
                    <a:cubicBezTo>
                      <a:pt x="481" y="402"/>
                      <a:pt x="481" y="402"/>
                      <a:pt x="481" y="402"/>
                    </a:cubicBezTo>
                    <a:cubicBezTo>
                      <a:pt x="465" y="402"/>
                      <a:pt x="465" y="402"/>
                      <a:pt x="465" y="402"/>
                    </a:cubicBezTo>
                    <a:cubicBezTo>
                      <a:pt x="465" y="390"/>
                      <a:pt x="465" y="390"/>
                      <a:pt x="465" y="390"/>
                    </a:cubicBezTo>
                    <a:cubicBezTo>
                      <a:pt x="395" y="390"/>
                      <a:pt x="395" y="390"/>
                      <a:pt x="395" y="390"/>
                    </a:cubicBezTo>
                    <a:cubicBezTo>
                      <a:pt x="395" y="373"/>
                      <a:pt x="395" y="373"/>
                      <a:pt x="395" y="373"/>
                    </a:cubicBezTo>
                    <a:cubicBezTo>
                      <a:pt x="381" y="373"/>
                      <a:pt x="381" y="373"/>
                      <a:pt x="381" y="373"/>
                    </a:cubicBezTo>
                    <a:cubicBezTo>
                      <a:pt x="381" y="344"/>
                      <a:pt x="381" y="344"/>
                      <a:pt x="381" y="344"/>
                    </a:cubicBezTo>
                    <a:cubicBezTo>
                      <a:pt x="359" y="344"/>
                      <a:pt x="359" y="344"/>
                      <a:pt x="359" y="344"/>
                    </a:cubicBezTo>
                    <a:cubicBezTo>
                      <a:pt x="359" y="334"/>
                      <a:pt x="359" y="334"/>
                      <a:pt x="359" y="334"/>
                    </a:cubicBezTo>
                    <a:cubicBezTo>
                      <a:pt x="340" y="334"/>
                      <a:pt x="340" y="334"/>
                      <a:pt x="340" y="334"/>
                    </a:cubicBezTo>
                    <a:cubicBezTo>
                      <a:pt x="340" y="318"/>
                      <a:pt x="340" y="318"/>
                      <a:pt x="340" y="318"/>
                    </a:cubicBezTo>
                    <a:cubicBezTo>
                      <a:pt x="333" y="318"/>
                      <a:pt x="333" y="318"/>
                      <a:pt x="333" y="318"/>
                    </a:cubicBezTo>
                    <a:cubicBezTo>
                      <a:pt x="333" y="276"/>
                      <a:pt x="333" y="276"/>
                      <a:pt x="333" y="276"/>
                    </a:cubicBezTo>
                    <a:cubicBezTo>
                      <a:pt x="283" y="276"/>
                      <a:pt x="283" y="276"/>
                      <a:pt x="283" y="276"/>
                    </a:cubicBezTo>
                    <a:cubicBezTo>
                      <a:pt x="283" y="222"/>
                      <a:pt x="283" y="222"/>
                      <a:pt x="283" y="222"/>
                    </a:cubicBezTo>
                    <a:cubicBezTo>
                      <a:pt x="269" y="222"/>
                      <a:pt x="269" y="222"/>
                      <a:pt x="269" y="222"/>
                    </a:cubicBezTo>
                    <a:cubicBezTo>
                      <a:pt x="269" y="212"/>
                      <a:pt x="269" y="212"/>
                      <a:pt x="269" y="212"/>
                    </a:cubicBezTo>
                    <a:cubicBezTo>
                      <a:pt x="257" y="212"/>
                      <a:pt x="257" y="212"/>
                      <a:pt x="257" y="212"/>
                    </a:cubicBezTo>
                    <a:cubicBezTo>
                      <a:pt x="257" y="196"/>
                      <a:pt x="257" y="196"/>
                      <a:pt x="257" y="196"/>
                    </a:cubicBezTo>
                    <a:cubicBezTo>
                      <a:pt x="226" y="196"/>
                      <a:pt x="226" y="196"/>
                      <a:pt x="226" y="196"/>
                    </a:cubicBezTo>
                    <a:cubicBezTo>
                      <a:pt x="226" y="186"/>
                      <a:pt x="226" y="186"/>
                      <a:pt x="226" y="186"/>
                    </a:cubicBezTo>
                    <a:cubicBezTo>
                      <a:pt x="219" y="186"/>
                      <a:pt x="219" y="186"/>
                      <a:pt x="219" y="186"/>
                    </a:cubicBezTo>
                    <a:cubicBezTo>
                      <a:pt x="219" y="162"/>
                      <a:pt x="219" y="162"/>
                      <a:pt x="219" y="162"/>
                    </a:cubicBezTo>
                    <a:cubicBezTo>
                      <a:pt x="197" y="162"/>
                      <a:pt x="197" y="162"/>
                      <a:pt x="197" y="162"/>
                    </a:cubicBezTo>
                    <a:cubicBezTo>
                      <a:pt x="197" y="148"/>
                      <a:pt x="197" y="148"/>
                      <a:pt x="197" y="148"/>
                    </a:cubicBezTo>
                    <a:cubicBezTo>
                      <a:pt x="189" y="148"/>
                      <a:pt x="189" y="148"/>
                      <a:pt x="189" y="148"/>
                    </a:cubicBezTo>
                    <a:cubicBezTo>
                      <a:pt x="189" y="135"/>
                      <a:pt x="189" y="135"/>
                      <a:pt x="189" y="135"/>
                    </a:cubicBezTo>
                    <a:cubicBezTo>
                      <a:pt x="178" y="135"/>
                      <a:pt x="178" y="135"/>
                      <a:pt x="178" y="135"/>
                    </a:cubicBezTo>
                    <a:cubicBezTo>
                      <a:pt x="178" y="122"/>
                      <a:pt x="178" y="122"/>
                      <a:pt x="178" y="122"/>
                    </a:cubicBezTo>
                    <a:cubicBezTo>
                      <a:pt x="171" y="122"/>
                      <a:pt x="171" y="122"/>
                      <a:pt x="171" y="122"/>
                    </a:cubicBezTo>
                    <a:cubicBezTo>
                      <a:pt x="171" y="108"/>
                      <a:pt x="171" y="108"/>
                      <a:pt x="171" y="108"/>
                    </a:cubicBezTo>
                    <a:cubicBezTo>
                      <a:pt x="162" y="108"/>
                      <a:pt x="162" y="108"/>
                      <a:pt x="162" y="108"/>
                    </a:cubicBezTo>
                    <a:cubicBezTo>
                      <a:pt x="162" y="99"/>
                      <a:pt x="162" y="99"/>
                      <a:pt x="162" y="99"/>
                    </a:cubicBezTo>
                    <a:cubicBezTo>
                      <a:pt x="139" y="99"/>
                      <a:pt x="139" y="99"/>
                      <a:pt x="139" y="99"/>
                    </a:cubicBezTo>
                    <a:cubicBezTo>
                      <a:pt x="139" y="86"/>
                      <a:pt x="139" y="86"/>
                      <a:pt x="139" y="86"/>
                    </a:cubicBezTo>
                    <a:cubicBezTo>
                      <a:pt x="127" y="86"/>
                      <a:pt x="127" y="86"/>
                      <a:pt x="127" y="86"/>
                    </a:cubicBezTo>
                    <a:cubicBezTo>
                      <a:pt x="127" y="75"/>
                      <a:pt x="127" y="75"/>
                      <a:pt x="127" y="75"/>
                    </a:cubicBezTo>
                    <a:cubicBezTo>
                      <a:pt x="112" y="75"/>
                      <a:pt x="112" y="75"/>
                      <a:pt x="112" y="75"/>
                    </a:cubicBezTo>
                    <a:cubicBezTo>
                      <a:pt x="112" y="34"/>
                      <a:pt x="112" y="34"/>
                      <a:pt x="112" y="34"/>
                    </a:cubicBezTo>
                    <a:cubicBezTo>
                      <a:pt x="87" y="34"/>
                      <a:pt x="87" y="34"/>
                      <a:pt x="87" y="34"/>
                    </a:cubicBezTo>
                    <a:cubicBezTo>
                      <a:pt x="87" y="23"/>
                      <a:pt x="87" y="23"/>
                      <a:pt x="87" y="23"/>
                    </a:cubicBezTo>
                    <a:cubicBezTo>
                      <a:pt x="68" y="23"/>
                      <a:pt x="68" y="23"/>
                      <a:pt x="68" y="23"/>
                    </a:cubicBezTo>
                    <a:cubicBezTo>
                      <a:pt x="68" y="11"/>
                      <a:pt x="68" y="11"/>
                      <a:pt x="68" y="11"/>
                    </a:cubicBezTo>
                    <a:cubicBezTo>
                      <a:pt x="9" y="11"/>
                      <a:pt x="9" y="11"/>
                      <a:pt x="9" y="11"/>
                    </a:cubicBezTo>
                    <a:cubicBezTo>
                      <a:pt x="9" y="0"/>
                      <a:pt x="9" y="0"/>
                      <a:pt x="9" y="0"/>
                    </a:cubicBezTo>
                    <a:cubicBezTo>
                      <a:pt x="0" y="0"/>
                      <a:pt x="0" y="0"/>
                      <a:pt x="0" y="0"/>
                    </a:cubicBez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12"/>
              <p:cNvSpPr>
                <a:spLocks noChangeShapeType="1"/>
              </p:cNvSpPr>
              <p:nvPr/>
            </p:nvSpPr>
            <p:spPr bwMode="auto">
              <a:xfrm>
                <a:off x="1319902" y="2467099"/>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13"/>
              <p:cNvSpPr>
                <a:spLocks noChangeShapeType="1"/>
              </p:cNvSpPr>
              <p:nvPr/>
            </p:nvSpPr>
            <p:spPr bwMode="auto">
              <a:xfrm>
                <a:off x="1364248" y="2514384"/>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14"/>
              <p:cNvSpPr>
                <a:spLocks noChangeShapeType="1"/>
              </p:cNvSpPr>
              <p:nvPr/>
            </p:nvSpPr>
            <p:spPr bwMode="auto">
              <a:xfrm>
                <a:off x="1430765" y="2597920"/>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15"/>
              <p:cNvSpPr>
                <a:spLocks noChangeShapeType="1"/>
              </p:cNvSpPr>
              <p:nvPr/>
            </p:nvSpPr>
            <p:spPr bwMode="auto">
              <a:xfrm>
                <a:off x="1502034" y="2704311"/>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16"/>
              <p:cNvSpPr>
                <a:spLocks noChangeShapeType="1"/>
              </p:cNvSpPr>
              <p:nvPr/>
            </p:nvSpPr>
            <p:spPr bwMode="auto">
              <a:xfrm>
                <a:off x="1517872" y="2704311"/>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17"/>
              <p:cNvSpPr>
                <a:spLocks noChangeShapeType="1"/>
              </p:cNvSpPr>
              <p:nvPr/>
            </p:nvSpPr>
            <p:spPr bwMode="auto">
              <a:xfrm>
                <a:off x="1565385" y="2775238"/>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18"/>
              <p:cNvSpPr>
                <a:spLocks noChangeShapeType="1"/>
              </p:cNvSpPr>
              <p:nvPr/>
            </p:nvSpPr>
            <p:spPr bwMode="auto">
              <a:xfrm>
                <a:off x="1581222" y="2775238"/>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19"/>
              <p:cNvSpPr>
                <a:spLocks noChangeShapeType="1"/>
              </p:cNvSpPr>
              <p:nvPr/>
            </p:nvSpPr>
            <p:spPr bwMode="auto">
              <a:xfrm>
                <a:off x="1597060" y="2775238"/>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Line 20"/>
              <p:cNvSpPr>
                <a:spLocks noChangeShapeType="1"/>
              </p:cNvSpPr>
              <p:nvPr/>
            </p:nvSpPr>
            <p:spPr bwMode="auto">
              <a:xfrm>
                <a:off x="1789486" y="291551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21"/>
              <p:cNvSpPr>
                <a:spLocks noChangeShapeType="1"/>
              </p:cNvSpPr>
              <p:nvPr/>
            </p:nvSpPr>
            <p:spPr bwMode="auto">
              <a:xfrm>
                <a:off x="1805324" y="291551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22"/>
              <p:cNvSpPr>
                <a:spLocks noChangeShapeType="1"/>
              </p:cNvSpPr>
              <p:nvPr/>
            </p:nvSpPr>
            <p:spPr bwMode="auto">
              <a:xfrm>
                <a:off x="1821162" y="291551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23"/>
              <p:cNvSpPr>
                <a:spLocks noChangeShapeType="1"/>
              </p:cNvSpPr>
              <p:nvPr/>
            </p:nvSpPr>
            <p:spPr bwMode="auto">
              <a:xfrm>
                <a:off x="1851253" y="2950191"/>
                <a:ext cx="0" cy="4176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Line 24"/>
              <p:cNvSpPr>
                <a:spLocks noChangeShapeType="1"/>
              </p:cNvSpPr>
              <p:nvPr/>
            </p:nvSpPr>
            <p:spPr bwMode="auto">
              <a:xfrm>
                <a:off x="1895598" y="2950191"/>
                <a:ext cx="0" cy="4176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Line 25"/>
              <p:cNvSpPr>
                <a:spLocks noChangeShapeType="1"/>
              </p:cNvSpPr>
              <p:nvPr/>
            </p:nvSpPr>
            <p:spPr bwMode="auto">
              <a:xfrm>
                <a:off x="2271740" y="3506574"/>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26"/>
              <p:cNvSpPr>
                <a:spLocks noChangeShapeType="1"/>
              </p:cNvSpPr>
              <p:nvPr/>
            </p:nvSpPr>
            <p:spPr bwMode="auto">
              <a:xfrm>
                <a:off x="2453873" y="3742209"/>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27"/>
              <p:cNvSpPr>
                <a:spLocks noChangeShapeType="1"/>
              </p:cNvSpPr>
              <p:nvPr/>
            </p:nvSpPr>
            <p:spPr bwMode="auto">
              <a:xfrm>
                <a:off x="2480796" y="3742209"/>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28"/>
              <p:cNvSpPr>
                <a:spLocks noChangeShapeType="1"/>
              </p:cNvSpPr>
              <p:nvPr/>
            </p:nvSpPr>
            <p:spPr bwMode="auto">
              <a:xfrm>
                <a:off x="2749243" y="3742209"/>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29"/>
              <p:cNvSpPr>
                <a:spLocks noChangeShapeType="1"/>
              </p:cNvSpPr>
              <p:nvPr/>
            </p:nvSpPr>
            <p:spPr bwMode="auto">
              <a:xfrm>
                <a:off x="2799923" y="3795798"/>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30"/>
              <p:cNvSpPr>
                <a:spLocks noChangeShapeType="1"/>
              </p:cNvSpPr>
              <p:nvPr/>
            </p:nvSpPr>
            <p:spPr bwMode="auto">
              <a:xfrm>
                <a:off x="3788188" y="393213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31"/>
              <p:cNvSpPr>
                <a:spLocks noChangeShapeType="1"/>
              </p:cNvSpPr>
              <p:nvPr/>
            </p:nvSpPr>
            <p:spPr bwMode="auto">
              <a:xfrm>
                <a:off x="4078807" y="393213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64" name="Group 63"/>
          <p:cNvGrpSpPr/>
          <p:nvPr/>
        </p:nvGrpSpPr>
        <p:grpSpPr>
          <a:xfrm>
            <a:off x="4557988" y="1951109"/>
            <a:ext cx="4274725" cy="2553922"/>
            <a:chOff x="4557988" y="2107720"/>
            <a:chExt cx="4274725" cy="2553922"/>
          </a:xfrm>
        </p:grpSpPr>
        <p:sp>
          <p:nvSpPr>
            <p:cNvPr id="65" name="TextBox 64"/>
            <p:cNvSpPr txBox="1"/>
            <p:nvPr/>
          </p:nvSpPr>
          <p:spPr>
            <a:xfrm>
              <a:off x="7516412" y="2607421"/>
              <a:ext cx="1202637" cy="577081"/>
            </a:xfrm>
            <a:prstGeom prst="rect">
              <a:avLst/>
            </a:prstGeom>
            <a:noFill/>
          </p:spPr>
          <p:txBody>
            <a:bodyPr wrap="none" rtlCol="0">
              <a:spAutoFit/>
            </a:bodyPr>
            <a:lstStyle/>
            <a:p>
              <a:pPr algn="r"/>
              <a:r>
                <a:rPr lang="en-GB" sz="1050" dirty="0">
                  <a:solidFill>
                    <a:srgbClr val="4D4D4D"/>
                  </a:solidFill>
                </a:rPr>
                <a:t>HR </a:t>
              </a:r>
              <a:r>
                <a:rPr lang="en-GB" sz="1050" dirty="0" smtClean="0">
                  <a:solidFill>
                    <a:srgbClr val="4D4D4D"/>
                  </a:solidFill>
                </a:rPr>
                <a:t>1.09</a:t>
              </a:r>
              <a:r>
                <a:rPr lang="en-GB" sz="1050" dirty="0">
                  <a:solidFill>
                    <a:srgbClr val="4D4D4D"/>
                  </a:solidFill>
                </a:rPr>
                <a:t/>
              </a:r>
              <a:br>
                <a:rPr lang="en-GB" sz="1050" dirty="0">
                  <a:solidFill>
                    <a:srgbClr val="4D4D4D"/>
                  </a:solidFill>
                </a:rPr>
              </a:br>
              <a:r>
                <a:rPr lang="en-GB" sz="1050" dirty="0" smtClean="0">
                  <a:solidFill>
                    <a:srgbClr val="4D4D4D"/>
                  </a:solidFill>
                </a:rPr>
                <a:t>(95</a:t>
              </a:r>
              <a:r>
                <a:rPr lang="en-GB" sz="1050" dirty="0">
                  <a:solidFill>
                    <a:srgbClr val="4D4D4D"/>
                  </a:solidFill>
                </a:rPr>
                <a:t>% </a:t>
              </a:r>
              <a:r>
                <a:rPr lang="en-GB" sz="1050" dirty="0" smtClean="0">
                  <a:solidFill>
                    <a:srgbClr val="4D4D4D"/>
                  </a:solidFill>
                </a:rPr>
                <a:t>CI 0.4, 2.7)</a:t>
              </a:r>
            </a:p>
            <a:p>
              <a:pPr algn="r"/>
              <a:r>
                <a:rPr lang="en-GB" sz="1050" dirty="0" smtClean="0">
                  <a:solidFill>
                    <a:srgbClr val="4D4D4D"/>
                  </a:solidFill>
                </a:rPr>
                <a:t>p=0.86</a:t>
              </a:r>
              <a:endParaRPr lang="en-US" sz="1050" dirty="0">
                <a:solidFill>
                  <a:srgbClr val="4D4D4D"/>
                </a:solidFill>
              </a:endParaRPr>
            </a:p>
          </p:txBody>
        </p:sp>
        <p:sp>
          <p:nvSpPr>
            <p:cNvPr id="66" name="TextBox 65"/>
            <p:cNvSpPr txBox="1"/>
            <p:nvPr/>
          </p:nvSpPr>
          <p:spPr>
            <a:xfrm>
              <a:off x="4791046" y="2107720"/>
              <a:ext cx="254878" cy="184666"/>
            </a:xfrm>
            <a:prstGeom prst="rect">
              <a:avLst/>
            </a:prstGeom>
            <a:noFill/>
          </p:spPr>
          <p:txBody>
            <a:bodyPr wrap="none" lIns="0" tIns="0" rIns="0" bIns="0" rtlCol="0">
              <a:spAutoFit/>
            </a:bodyPr>
            <a:lstStyle/>
            <a:p>
              <a:pPr algn="r"/>
              <a:r>
                <a:rPr lang="en-US" sz="1200" dirty="0">
                  <a:solidFill>
                    <a:srgbClr val="4D4D4D"/>
                  </a:solidFill>
                </a:rPr>
                <a:t>100</a:t>
              </a:r>
              <a:endParaRPr lang="en-GB" sz="1200" dirty="0">
                <a:solidFill>
                  <a:srgbClr val="4D4D4D"/>
                </a:solidFill>
              </a:endParaRPr>
            </a:p>
          </p:txBody>
        </p:sp>
        <p:sp>
          <p:nvSpPr>
            <p:cNvPr id="67" name="TextBox 66"/>
            <p:cNvSpPr txBox="1"/>
            <p:nvPr/>
          </p:nvSpPr>
          <p:spPr>
            <a:xfrm rot="16200000">
              <a:off x="4210296" y="3097802"/>
              <a:ext cx="880049" cy="184666"/>
            </a:xfrm>
            <a:prstGeom prst="rect">
              <a:avLst/>
            </a:prstGeom>
            <a:noFill/>
          </p:spPr>
          <p:txBody>
            <a:bodyPr wrap="none" lIns="0" tIns="0" rIns="0" bIns="0" rtlCol="0">
              <a:spAutoFit/>
            </a:bodyPr>
            <a:lstStyle/>
            <a:p>
              <a:pPr algn="ctr"/>
              <a:r>
                <a:rPr lang="en-US" sz="1200" b="1" dirty="0">
                  <a:solidFill>
                    <a:srgbClr val="4D4D4D"/>
                  </a:solidFill>
                </a:rPr>
                <a:t>Survival (%)</a:t>
              </a:r>
              <a:endParaRPr lang="en-GB" sz="1200" b="1" dirty="0">
                <a:solidFill>
                  <a:srgbClr val="4D4D4D"/>
                </a:solidFill>
              </a:endParaRPr>
            </a:p>
          </p:txBody>
        </p:sp>
        <p:sp>
          <p:nvSpPr>
            <p:cNvPr id="68" name="TextBox 67"/>
            <p:cNvSpPr txBox="1"/>
            <p:nvPr/>
          </p:nvSpPr>
          <p:spPr>
            <a:xfrm>
              <a:off x="4960964" y="4088174"/>
              <a:ext cx="84960" cy="184666"/>
            </a:xfrm>
            <a:prstGeom prst="rect">
              <a:avLst/>
            </a:prstGeom>
            <a:noFill/>
          </p:spPr>
          <p:txBody>
            <a:bodyPr wrap="none" lIns="0" tIns="0" rIns="0" bIns="0" rtlCol="0">
              <a:spAutoFit/>
            </a:bodyPr>
            <a:lstStyle/>
            <a:p>
              <a:pPr algn="r"/>
              <a:r>
                <a:rPr lang="en-US" sz="1200" dirty="0">
                  <a:solidFill>
                    <a:srgbClr val="4D4D4D"/>
                  </a:solidFill>
                </a:rPr>
                <a:t>0</a:t>
              </a:r>
              <a:endParaRPr lang="en-GB" sz="1200" dirty="0">
                <a:solidFill>
                  <a:srgbClr val="4D4D4D"/>
                </a:solidFill>
              </a:endParaRPr>
            </a:p>
          </p:txBody>
        </p:sp>
        <p:sp>
          <p:nvSpPr>
            <p:cNvPr id="69" name="TextBox 68"/>
            <p:cNvSpPr txBox="1"/>
            <p:nvPr/>
          </p:nvSpPr>
          <p:spPr>
            <a:xfrm>
              <a:off x="4876005" y="3097947"/>
              <a:ext cx="169919" cy="184666"/>
            </a:xfrm>
            <a:prstGeom prst="rect">
              <a:avLst/>
            </a:prstGeom>
            <a:noFill/>
          </p:spPr>
          <p:txBody>
            <a:bodyPr wrap="none" lIns="0" tIns="0" rIns="0" bIns="0" rtlCol="0">
              <a:spAutoFit/>
            </a:bodyPr>
            <a:lstStyle/>
            <a:p>
              <a:pPr algn="r"/>
              <a:r>
                <a:rPr lang="en-US" sz="1200" dirty="0">
                  <a:solidFill>
                    <a:srgbClr val="4D4D4D"/>
                  </a:solidFill>
                </a:rPr>
                <a:t>50</a:t>
              </a:r>
              <a:endParaRPr lang="en-GB" sz="1200" dirty="0">
                <a:solidFill>
                  <a:srgbClr val="4D4D4D"/>
                </a:solidFill>
              </a:endParaRPr>
            </a:p>
          </p:txBody>
        </p:sp>
        <p:cxnSp>
          <p:nvCxnSpPr>
            <p:cNvPr id="70" name="Straight Connector 69"/>
            <p:cNvCxnSpPr/>
            <p:nvPr/>
          </p:nvCxnSpPr>
          <p:spPr>
            <a:xfrm>
              <a:off x="5071122" y="219753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071122" y="319026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071122" y="418298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Freeform 72"/>
            <p:cNvSpPr/>
            <p:nvPr/>
          </p:nvSpPr>
          <p:spPr>
            <a:xfrm>
              <a:off x="5146897" y="2188584"/>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grpSp>
          <p:nvGrpSpPr>
            <p:cNvPr id="74" name="Group 73"/>
            <p:cNvGrpSpPr/>
            <p:nvPr/>
          </p:nvGrpSpPr>
          <p:grpSpPr>
            <a:xfrm>
              <a:off x="5146675" y="4184144"/>
              <a:ext cx="3557966" cy="72009"/>
              <a:chOff x="915553" y="4184144"/>
              <a:chExt cx="3557966" cy="72009"/>
            </a:xfrm>
          </p:grpSpPr>
          <p:cxnSp>
            <p:nvCxnSpPr>
              <p:cNvPr id="127" name="Straight Connector 126"/>
              <p:cNvCxnSpPr/>
              <p:nvPr/>
            </p:nvCxnSpPr>
            <p:spPr>
              <a:xfrm rot="16200000">
                <a:off x="879549"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a:off x="2065538"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a:off x="3251527"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a:off x="4437515" y="422014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5105205" y="4288199"/>
              <a:ext cx="84959" cy="184666"/>
            </a:xfrm>
            <a:prstGeom prst="rect">
              <a:avLst/>
            </a:prstGeom>
            <a:noFill/>
          </p:spPr>
          <p:txBody>
            <a:bodyPr wrap="none" lIns="0" tIns="0" rIns="0" bIns="0" rtlCol="0">
              <a:spAutoFit/>
            </a:bodyPr>
            <a:lstStyle/>
            <a:p>
              <a:pPr algn="ctr"/>
              <a:r>
                <a:rPr lang="en-US" sz="1200" dirty="0">
                  <a:solidFill>
                    <a:srgbClr val="4D4D4D"/>
                  </a:solidFill>
                </a:rPr>
                <a:t>0</a:t>
              </a:r>
              <a:endParaRPr lang="en-GB" sz="1200" dirty="0">
                <a:solidFill>
                  <a:srgbClr val="4D4D4D"/>
                </a:solidFill>
              </a:endParaRPr>
            </a:p>
          </p:txBody>
        </p:sp>
        <p:sp>
          <p:nvSpPr>
            <p:cNvPr id="76" name="TextBox 75"/>
            <p:cNvSpPr txBox="1"/>
            <p:nvPr/>
          </p:nvSpPr>
          <p:spPr>
            <a:xfrm>
              <a:off x="6248350" y="4284627"/>
              <a:ext cx="169918" cy="184666"/>
            </a:xfrm>
            <a:prstGeom prst="rect">
              <a:avLst/>
            </a:prstGeom>
            <a:noFill/>
          </p:spPr>
          <p:txBody>
            <a:bodyPr wrap="none" lIns="0" tIns="0" rIns="0" bIns="0" rtlCol="0">
              <a:spAutoFit/>
            </a:bodyPr>
            <a:lstStyle/>
            <a:p>
              <a:pPr algn="ctr"/>
              <a:r>
                <a:rPr lang="en-US" sz="1200" dirty="0">
                  <a:solidFill>
                    <a:srgbClr val="4D4D4D"/>
                  </a:solidFill>
                </a:rPr>
                <a:t>50</a:t>
              </a:r>
              <a:endParaRPr lang="en-GB" sz="1200" dirty="0">
                <a:solidFill>
                  <a:srgbClr val="4D4D4D"/>
                </a:solidFill>
              </a:endParaRPr>
            </a:p>
          </p:txBody>
        </p:sp>
        <p:sp>
          <p:nvSpPr>
            <p:cNvPr id="77" name="TextBox 76"/>
            <p:cNvSpPr txBox="1"/>
            <p:nvPr/>
          </p:nvSpPr>
          <p:spPr>
            <a:xfrm>
              <a:off x="7390899" y="4284627"/>
              <a:ext cx="254877" cy="184666"/>
            </a:xfrm>
            <a:prstGeom prst="rect">
              <a:avLst/>
            </a:prstGeom>
            <a:noFill/>
          </p:spPr>
          <p:txBody>
            <a:bodyPr wrap="none" lIns="0" tIns="0" rIns="0" bIns="0" rtlCol="0">
              <a:spAutoFit/>
            </a:bodyPr>
            <a:lstStyle/>
            <a:p>
              <a:pPr algn="ctr"/>
              <a:r>
                <a:rPr lang="en-US" sz="1200" dirty="0">
                  <a:solidFill>
                    <a:srgbClr val="4D4D4D"/>
                  </a:solidFill>
                </a:rPr>
                <a:t>100</a:t>
              </a:r>
              <a:endParaRPr lang="en-GB" sz="1200" dirty="0">
                <a:solidFill>
                  <a:srgbClr val="4D4D4D"/>
                </a:solidFill>
              </a:endParaRPr>
            </a:p>
          </p:txBody>
        </p:sp>
        <p:sp>
          <p:nvSpPr>
            <p:cNvPr id="78" name="TextBox 77"/>
            <p:cNvSpPr txBox="1"/>
            <p:nvPr/>
          </p:nvSpPr>
          <p:spPr>
            <a:xfrm>
              <a:off x="8577835" y="4284627"/>
              <a:ext cx="254878" cy="184666"/>
            </a:xfrm>
            <a:prstGeom prst="rect">
              <a:avLst/>
            </a:prstGeom>
            <a:noFill/>
          </p:spPr>
          <p:txBody>
            <a:bodyPr wrap="none" lIns="0" tIns="0" rIns="0" bIns="0" rtlCol="0">
              <a:spAutoFit/>
            </a:bodyPr>
            <a:lstStyle/>
            <a:p>
              <a:pPr algn="ctr"/>
              <a:r>
                <a:rPr lang="en-US" sz="1200" dirty="0">
                  <a:solidFill>
                    <a:srgbClr val="4D4D4D"/>
                  </a:solidFill>
                </a:rPr>
                <a:t>150</a:t>
              </a:r>
              <a:endParaRPr lang="en-GB" sz="1200" dirty="0">
                <a:solidFill>
                  <a:srgbClr val="4D4D4D"/>
                </a:solidFill>
              </a:endParaRPr>
            </a:p>
          </p:txBody>
        </p:sp>
        <p:sp>
          <p:nvSpPr>
            <p:cNvPr id="79" name="TextBox 78"/>
            <p:cNvSpPr txBox="1"/>
            <p:nvPr/>
          </p:nvSpPr>
          <p:spPr>
            <a:xfrm>
              <a:off x="6652368" y="4476976"/>
              <a:ext cx="548227" cy="184666"/>
            </a:xfrm>
            <a:prstGeom prst="rect">
              <a:avLst/>
            </a:prstGeom>
            <a:noFill/>
          </p:spPr>
          <p:txBody>
            <a:bodyPr wrap="none" lIns="0" tIns="0" rIns="0" bIns="0" rtlCol="0">
              <a:spAutoFit/>
            </a:bodyPr>
            <a:lstStyle/>
            <a:p>
              <a:pPr algn="ctr"/>
              <a:r>
                <a:rPr lang="en-US" sz="1200" b="1" dirty="0">
                  <a:solidFill>
                    <a:srgbClr val="4D4D4D"/>
                  </a:solidFill>
                </a:rPr>
                <a:t>Months</a:t>
              </a:r>
              <a:endParaRPr lang="en-GB" sz="1200" b="1" dirty="0">
                <a:solidFill>
                  <a:srgbClr val="4D4D4D"/>
                </a:solidFill>
              </a:endParaRPr>
            </a:p>
          </p:txBody>
        </p:sp>
        <p:sp>
          <p:nvSpPr>
            <p:cNvPr id="80" name="TextBox 79"/>
            <p:cNvSpPr txBox="1"/>
            <p:nvPr/>
          </p:nvSpPr>
          <p:spPr>
            <a:xfrm>
              <a:off x="8258987" y="2150582"/>
              <a:ext cx="468077" cy="369332"/>
            </a:xfrm>
            <a:prstGeom prst="rect">
              <a:avLst/>
            </a:prstGeom>
            <a:noFill/>
          </p:spPr>
          <p:txBody>
            <a:bodyPr wrap="none" lIns="0" tIns="0" rIns="0" bIns="0" rtlCol="0">
              <a:spAutoFit/>
            </a:bodyPr>
            <a:lstStyle/>
            <a:p>
              <a:r>
                <a:rPr lang="en-US" sz="1200" dirty="0">
                  <a:solidFill>
                    <a:srgbClr val="4D4D4D"/>
                  </a:solidFill>
                </a:rPr>
                <a:t>HER2</a:t>
              </a:r>
              <a:r>
                <a:rPr lang="en-US" sz="1200" baseline="30000" dirty="0">
                  <a:solidFill>
                    <a:srgbClr val="4D4D4D"/>
                  </a:solidFill>
                </a:rPr>
                <a:t>+</a:t>
              </a:r>
              <a:r>
                <a:rPr lang="en-US" sz="1200" dirty="0">
                  <a:solidFill>
                    <a:srgbClr val="4D4D4D"/>
                  </a:solidFill>
                </a:rPr>
                <a:t/>
              </a:r>
              <a:br>
                <a:rPr lang="en-US" sz="1200" dirty="0">
                  <a:solidFill>
                    <a:srgbClr val="4D4D4D"/>
                  </a:solidFill>
                </a:rPr>
              </a:br>
              <a:r>
                <a:rPr lang="en-US" sz="1200" dirty="0">
                  <a:solidFill>
                    <a:srgbClr val="4D4D4D"/>
                  </a:solidFill>
                </a:rPr>
                <a:t>HER2</a:t>
              </a:r>
              <a:r>
                <a:rPr lang="en-US" sz="1200" baseline="30000" dirty="0">
                  <a:solidFill>
                    <a:srgbClr val="4D4D4D"/>
                  </a:solidFill>
                </a:rPr>
                <a:t>−</a:t>
              </a:r>
              <a:endParaRPr lang="en-GB" sz="1200" baseline="30000" dirty="0">
                <a:solidFill>
                  <a:srgbClr val="4D4D4D"/>
                </a:solidFill>
              </a:endParaRPr>
            </a:p>
          </p:txBody>
        </p:sp>
        <p:cxnSp>
          <p:nvCxnSpPr>
            <p:cNvPr id="81" name="Straight Connector 80"/>
            <p:cNvCxnSpPr/>
            <p:nvPr/>
          </p:nvCxnSpPr>
          <p:spPr>
            <a:xfrm>
              <a:off x="7945593" y="2242907"/>
              <a:ext cx="25200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945593" y="2420888"/>
              <a:ext cx="25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5156794" y="2162613"/>
              <a:ext cx="2155505" cy="857132"/>
              <a:chOff x="5156794" y="2162613"/>
              <a:chExt cx="2155505" cy="857132"/>
            </a:xfrm>
          </p:grpSpPr>
          <p:sp>
            <p:nvSpPr>
              <p:cNvPr id="97" name="Freeform 35"/>
              <p:cNvSpPr>
                <a:spLocks/>
              </p:cNvSpPr>
              <p:nvPr/>
            </p:nvSpPr>
            <p:spPr bwMode="auto">
              <a:xfrm>
                <a:off x="5156794" y="2198649"/>
                <a:ext cx="2155505" cy="817523"/>
              </a:xfrm>
              <a:custGeom>
                <a:avLst/>
                <a:gdLst>
                  <a:gd name="T0" fmla="*/ 2721 w 2721"/>
                  <a:gd name="T1" fmla="*/ 1032 h 1032"/>
                  <a:gd name="T2" fmla="*/ 992 w 2721"/>
                  <a:gd name="T3" fmla="*/ 1032 h 1032"/>
                  <a:gd name="T4" fmla="*/ 992 w 2721"/>
                  <a:gd name="T5" fmla="*/ 788 h 1032"/>
                  <a:gd name="T6" fmla="*/ 858 w 2721"/>
                  <a:gd name="T7" fmla="*/ 788 h 1032"/>
                  <a:gd name="T8" fmla="*/ 858 w 2721"/>
                  <a:gd name="T9" fmla="*/ 589 h 1032"/>
                  <a:gd name="T10" fmla="*/ 737 w 2721"/>
                  <a:gd name="T11" fmla="*/ 589 h 1032"/>
                  <a:gd name="T12" fmla="*/ 737 w 2721"/>
                  <a:gd name="T13" fmla="*/ 409 h 1032"/>
                  <a:gd name="T14" fmla="*/ 659 w 2721"/>
                  <a:gd name="T15" fmla="*/ 409 h 1032"/>
                  <a:gd name="T16" fmla="*/ 659 w 2721"/>
                  <a:gd name="T17" fmla="*/ 215 h 1032"/>
                  <a:gd name="T18" fmla="*/ 313 w 2721"/>
                  <a:gd name="T19" fmla="*/ 215 h 1032"/>
                  <a:gd name="T20" fmla="*/ 313 w 2721"/>
                  <a:gd name="T21" fmla="*/ 108 h 1032"/>
                  <a:gd name="T22" fmla="*/ 294 w 2721"/>
                  <a:gd name="T23" fmla="*/ 108 h 1032"/>
                  <a:gd name="T24" fmla="*/ 294 w 2721"/>
                  <a:gd name="T25" fmla="*/ 0 h 1032"/>
                  <a:gd name="T26" fmla="*/ 0 w 2721"/>
                  <a:gd name="T2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1" h="1032">
                    <a:moveTo>
                      <a:pt x="2721" y="1032"/>
                    </a:moveTo>
                    <a:lnTo>
                      <a:pt x="992" y="1032"/>
                    </a:lnTo>
                    <a:lnTo>
                      <a:pt x="992" y="788"/>
                    </a:lnTo>
                    <a:lnTo>
                      <a:pt x="858" y="788"/>
                    </a:lnTo>
                    <a:lnTo>
                      <a:pt x="858" y="589"/>
                    </a:lnTo>
                    <a:lnTo>
                      <a:pt x="737" y="589"/>
                    </a:lnTo>
                    <a:lnTo>
                      <a:pt x="737" y="409"/>
                    </a:lnTo>
                    <a:lnTo>
                      <a:pt x="659" y="409"/>
                    </a:lnTo>
                    <a:lnTo>
                      <a:pt x="659" y="215"/>
                    </a:lnTo>
                    <a:lnTo>
                      <a:pt x="313" y="215"/>
                    </a:lnTo>
                    <a:lnTo>
                      <a:pt x="313" y="108"/>
                    </a:lnTo>
                    <a:lnTo>
                      <a:pt x="294" y="108"/>
                    </a:lnTo>
                    <a:lnTo>
                      <a:pt x="294" y="0"/>
                    </a:lnTo>
                    <a:lnTo>
                      <a:pt x="0" y="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sp>
            <p:nvSpPr>
              <p:cNvPr id="98" name="Line 36"/>
              <p:cNvSpPr>
                <a:spLocks noChangeShapeType="1"/>
              </p:cNvSpPr>
              <p:nvPr/>
            </p:nvSpPr>
            <p:spPr bwMode="auto">
              <a:xfrm>
                <a:off x="7309131"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37"/>
              <p:cNvSpPr>
                <a:spLocks noChangeShapeType="1"/>
              </p:cNvSpPr>
              <p:nvPr/>
            </p:nvSpPr>
            <p:spPr bwMode="auto">
              <a:xfrm>
                <a:off x="6804516"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38"/>
              <p:cNvSpPr>
                <a:spLocks noChangeShapeType="1"/>
              </p:cNvSpPr>
              <p:nvPr/>
            </p:nvSpPr>
            <p:spPr bwMode="auto">
              <a:xfrm>
                <a:off x="6383872"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39"/>
              <p:cNvSpPr>
                <a:spLocks noChangeShapeType="1"/>
              </p:cNvSpPr>
              <p:nvPr/>
            </p:nvSpPr>
            <p:spPr bwMode="auto">
              <a:xfrm>
                <a:off x="5955306"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40"/>
              <p:cNvSpPr>
                <a:spLocks noChangeShapeType="1"/>
              </p:cNvSpPr>
              <p:nvPr/>
            </p:nvSpPr>
            <p:spPr bwMode="auto">
              <a:xfrm>
                <a:off x="6064626"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41"/>
              <p:cNvSpPr>
                <a:spLocks noChangeShapeType="1"/>
              </p:cNvSpPr>
              <p:nvPr/>
            </p:nvSpPr>
            <p:spPr bwMode="auto">
              <a:xfrm>
                <a:off x="6215931"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42"/>
              <p:cNvSpPr>
                <a:spLocks noChangeShapeType="1"/>
              </p:cNvSpPr>
              <p:nvPr/>
            </p:nvSpPr>
            <p:spPr bwMode="auto">
              <a:xfrm>
                <a:off x="6225437"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43"/>
              <p:cNvSpPr>
                <a:spLocks noChangeShapeType="1"/>
              </p:cNvSpPr>
              <p:nvPr/>
            </p:nvSpPr>
            <p:spPr bwMode="auto">
              <a:xfrm>
                <a:off x="5866582" y="278526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44"/>
              <p:cNvSpPr>
                <a:spLocks noChangeShapeType="1"/>
              </p:cNvSpPr>
              <p:nvPr/>
            </p:nvSpPr>
            <p:spPr bwMode="auto">
              <a:xfrm>
                <a:off x="5855492" y="278526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45"/>
              <p:cNvSpPr>
                <a:spLocks noChangeShapeType="1"/>
              </p:cNvSpPr>
              <p:nvPr/>
            </p:nvSpPr>
            <p:spPr bwMode="auto">
              <a:xfrm>
                <a:off x="5283542"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46"/>
              <p:cNvSpPr>
                <a:spLocks noChangeShapeType="1"/>
              </p:cNvSpPr>
              <p:nvPr/>
            </p:nvSpPr>
            <p:spPr bwMode="auto">
              <a:xfrm>
                <a:off x="5372266"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47"/>
              <p:cNvSpPr>
                <a:spLocks noChangeShapeType="1"/>
              </p:cNvSpPr>
              <p:nvPr/>
            </p:nvSpPr>
            <p:spPr bwMode="auto">
              <a:xfrm>
                <a:off x="5331073"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48"/>
              <p:cNvSpPr>
                <a:spLocks noChangeShapeType="1"/>
              </p:cNvSpPr>
              <p:nvPr/>
            </p:nvSpPr>
            <p:spPr bwMode="auto">
              <a:xfrm>
                <a:off x="5255024"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49"/>
              <p:cNvSpPr>
                <a:spLocks noChangeShapeType="1"/>
              </p:cNvSpPr>
              <p:nvPr/>
            </p:nvSpPr>
            <p:spPr bwMode="auto">
              <a:xfrm>
                <a:off x="5239180"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50"/>
              <p:cNvSpPr>
                <a:spLocks noChangeShapeType="1"/>
              </p:cNvSpPr>
              <p:nvPr/>
            </p:nvSpPr>
            <p:spPr bwMode="auto">
              <a:xfrm>
                <a:off x="5178975"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51"/>
              <p:cNvSpPr>
                <a:spLocks noChangeShapeType="1"/>
              </p:cNvSpPr>
              <p:nvPr/>
            </p:nvSpPr>
            <p:spPr bwMode="auto">
              <a:xfrm>
                <a:off x="5163132"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52"/>
              <p:cNvSpPr>
                <a:spLocks noChangeShapeType="1"/>
              </p:cNvSpPr>
              <p:nvPr/>
            </p:nvSpPr>
            <p:spPr bwMode="auto">
              <a:xfrm>
                <a:off x="5469703"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53"/>
              <p:cNvSpPr>
                <a:spLocks noChangeShapeType="1"/>
              </p:cNvSpPr>
              <p:nvPr/>
            </p:nvSpPr>
            <p:spPr bwMode="auto">
              <a:xfrm>
                <a:off x="5455444"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54"/>
              <p:cNvSpPr>
                <a:spLocks noChangeShapeType="1"/>
              </p:cNvSpPr>
              <p:nvPr/>
            </p:nvSpPr>
            <p:spPr bwMode="auto">
              <a:xfrm>
                <a:off x="5514065"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55"/>
              <p:cNvSpPr>
                <a:spLocks noChangeShapeType="1"/>
              </p:cNvSpPr>
              <p:nvPr/>
            </p:nvSpPr>
            <p:spPr bwMode="auto">
              <a:xfrm>
                <a:off x="5499806"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56"/>
              <p:cNvSpPr>
                <a:spLocks noChangeShapeType="1"/>
              </p:cNvSpPr>
              <p:nvPr/>
            </p:nvSpPr>
            <p:spPr bwMode="auto">
              <a:xfrm>
                <a:off x="5545752"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57"/>
              <p:cNvSpPr>
                <a:spLocks noChangeShapeType="1"/>
              </p:cNvSpPr>
              <p:nvPr/>
            </p:nvSpPr>
            <p:spPr bwMode="auto">
              <a:xfrm>
                <a:off x="5529908"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58"/>
              <p:cNvSpPr>
                <a:spLocks noChangeShapeType="1"/>
              </p:cNvSpPr>
              <p:nvPr/>
            </p:nvSpPr>
            <p:spPr bwMode="auto">
              <a:xfrm>
                <a:off x="5574270"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59"/>
              <p:cNvSpPr>
                <a:spLocks noChangeShapeType="1"/>
              </p:cNvSpPr>
              <p:nvPr/>
            </p:nvSpPr>
            <p:spPr bwMode="auto">
              <a:xfrm>
                <a:off x="5560011"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60"/>
              <p:cNvSpPr>
                <a:spLocks noChangeShapeType="1"/>
              </p:cNvSpPr>
              <p:nvPr/>
            </p:nvSpPr>
            <p:spPr bwMode="auto">
              <a:xfrm>
                <a:off x="5628138"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61"/>
              <p:cNvSpPr>
                <a:spLocks noChangeShapeType="1"/>
              </p:cNvSpPr>
              <p:nvPr/>
            </p:nvSpPr>
            <p:spPr bwMode="auto">
              <a:xfrm>
                <a:off x="5642397"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62"/>
              <p:cNvSpPr>
                <a:spLocks noChangeShapeType="1"/>
              </p:cNvSpPr>
              <p:nvPr/>
            </p:nvSpPr>
            <p:spPr bwMode="auto">
              <a:xfrm>
                <a:off x="5677253"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63"/>
              <p:cNvSpPr>
                <a:spLocks noChangeShapeType="1"/>
              </p:cNvSpPr>
              <p:nvPr/>
            </p:nvSpPr>
            <p:spPr bwMode="auto">
              <a:xfrm>
                <a:off x="5590113"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64"/>
              <p:cNvSpPr>
                <a:spLocks noChangeShapeType="1"/>
              </p:cNvSpPr>
              <p:nvPr/>
            </p:nvSpPr>
            <p:spPr bwMode="auto">
              <a:xfrm>
                <a:off x="5876088" y="278526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84" name="Group 83"/>
            <p:cNvGrpSpPr/>
            <p:nvPr/>
          </p:nvGrpSpPr>
          <p:grpSpPr>
            <a:xfrm>
              <a:off x="5155210" y="2157860"/>
              <a:ext cx="3230485" cy="2020043"/>
              <a:chOff x="5155210" y="2157860"/>
              <a:chExt cx="3230485" cy="2020043"/>
            </a:xfrm>
          </p:grpSpPr>
          <p:sp>
            <p:nvSpPr>
              <p:cNvPr id="85" name="Freeform 65"/>
              <p:cNvSpPr>
                <a:spLocks/>
              </p:cNvSpPr>
              <p:nvPr/>
            </p:nvSpPr>
            <p:spPr bwMode="auto">
              <a:xfrm>
                <a:off x="5155210" y="2199053"/>
                <a:ext cx="3230485" cy="1978850"/>
              </a:xfrm>
              <a:custGeom>
                <a:avLst/>
                <a:gdLst>
                  <a:gd name="T0" fmla="*/ 4078 w 4078"/>
                  <a:gd name="T1" fmla="*/ 2185 h 2498"/>
                  <a:gd name="T2" fmla="*/ 3136 w 4078"/>
                  <a:gd name="T3" fmla="*/ 2081 h 2498"/>
                  <a:gd name="T4" fmla="*/ 2625 w 4078"/>
                  <a:gd name="T5" fmla="*/ 1991 h 2498"/>
                  <a:gd name="T6" fmla="*/ 2525 w 4078"/>
                  <a:gd name="T7" fmla="*/ 1929 h 2498"/>
                  <a:gd name="T8" fmla="*/ 2457 w 4078"/>
                  <a:gd name="T9" fmla="*/ 1846 h 2498"/>
                  <a:gd name="T10" fmla="*/ 2363 w 4078"/>
                  <a:gd name="T11" fmla="*/ 1756 h 2498"/>
                  <a:gd name="T12" fmla="*/ 2349 w 4078"/>
                  <a:gd name="T13" fmla="*/ 1670 h 2498"/>
                  <a:gd name="T14" fmla="*/ 2304 w 4078"/>
                  <a:gd name="T15" fmla="*/ 1592 h 2498"/>
                  <a:gd name="T16" fmla="*/ 1972 w 4078"/>
                  <a:gd name="T17" fmla="*/ 1520 h 2498"/>
                  <a:gd name="T18" fmla="*/ 1950 w 4078"/>
                  <a:gd name="T19" fmla="*/ 1471 h 2498"/>
                  <a:gd name="T20" fmla="*/ 1930 w 4078"/>
                  <a:gd name="T21" fmla="*/ 1397 h 2498"/>
                  <a:gd name="T22" fmla="*/ 1878 w 4078"/>
                  <a:gd name="T23" fmla="*/ 1345 h 2498"/>
                  <a:gd name="T24" fmla="*/ 1797 w 4078"/>
                  <a:gd name="T25" fmla="*/ 1277 h 2498"/>
                  <a:gd name="T26" fmla="*/ 1781 w 4078"/>
                  <a:gd name="T27" fmla="*/ 1211 h 2498"/>
                  <a:gd name="T28" fmla="*/ 1765 w 4078"/>
                  <a:gd name="T29" fmla="*/ 1087 h 2498"/>
                  <a:gd name="T30" fmla="*/ 1733 w 4078"/>
                  <a:gd name="T31" fmla="*/ 1014 h 2498"/>
                  <a:gd name="T32" fmla="*/ 1591 w 4078"/>
                  <a:gd name="T33" fmla="*/ 950 h 2498"/>
                  <a:gd name="T34" fmla="*/ 1529 w 4078"/>
                  <a:gd name="T35" fmla="*/ 886 h 2498"/>
                  <a:gd name="T36" fmla="*/ 1509 w 4078"/>
                  <a:gd name="T37" fmla="*/ 824 h 2498"/>
                  <a:gd name="T38" fmla="*/ 1473 w 4078"/>
                  <a:gd name="T39" fmla="*/ 766 h 2498"/>
                  <a:gd name="T40" fmla="*/ 1341 w 4078"/>
                  <a:gd name="T41" fmla="*/ 712 h 2498"/>
                  <a:gd name="T42" fmla="*/ 1325 w 4078"/>
                  <a:gd name="T43" fmla="*/ 652 h 2498"/>
                  <a:gd name="T44" fmla="*/ 1288 w 4078"/>
                  <a:gd name="T45" fmla="*/ 591 h 2498"/>
                  <a:gd name="T46" fmla="*/ 1242 w 4078"/>
                  <a:gd name="T47" fmla="*/ 539 h 2498"/>
                  <a:gd name="T48" fmla="*/ 1190 w 4078"/>
                  <a:gd name="T49" fmla="*/ 479 h 2498"/>
                  <a:gd name="T50" fmla="*/ 1172 w 4078"/>
                  <a:gd name="T51" fmla="*/ 421 h 2498"/>
                  <a:gd name="T52" fmla="*/ 1152 w 4078"/>
                  <a:gd name="T53" fmla="*/ 369 h 2498"/>
                  <a:gd name="T54" fmla="*/ 968 w 4078"/>
                  <a:gd name="T55" fmla="*/ 311 h 2498"/>
                  <a:gd name="T56" fmla="*/ 799 w 4078"/>
                  <a:gd name="T57" fmla="*/ 261 h 2498"/>
                  <a:gd name="T58" fmla="*/ 675 w 4078"/>
                  <a:gd name="T59" fmla="*/ 213 h 2498"/>
                  <a:gd name="T60" fmla="*/ 641 w 4078"/>
                  <a:gd name="T61" fmla="*/ 152 h 2498"/>
                  <a:gd name="T62" fmla="*/ 535 w 4078"/>
                  <a:gd name="T63" fmla="*/ 100 h 2498"/>
                  <a:gd name="T64" fmla="*/ 491 w 4078"/>
                  <a:gd name="T65" fmla="*/ 50 h 2498"/>
                  <a:gd name="T66" fmla="*/ 383 w 4078"/>
                  <a:gd name="T67" fmla="*/ 0 h 2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8" h="2498">
                    <a:moveTo>
                      <a:pt x="4078" y="2498"/>
                    </a:moveTo>
                    <a:lnTo>
                      <a:pt x="4078" y="2185"/>
                    </a:lnTo>
                    <a:lnTo>
                      <a:pt x="3136" y="2185"/>
                    </a:lnTo>
                    <a:lnTo>
                      <a:pt x="3136" y="2081"/>
                    </a:lnTo>
                    <a:lnTo>
                      <a:pt x="2625" y="2081"/>
                    </a:lnTo>
                    <a:lnTo>
                      <a:pt x="2625" y="1991"/>
                    </a:lnTo>
                    <a:lnTo>
                      <a:pt x="2525" y="1991"/>
                    </a:lnTo>
                    <a:lnTo>
                      <a:pt x="2525" y="1929"/>
                    </a:lnTo>
                    <a:lnTo>
                      <a:pt x="2457" y="1929"/>
                    </a:lnTo>
                    <a:lnTo>
                      <a:pt x="2457" y="1846"/>
                    </a:lnTo>
                    <a:lnTo>
                      <a:pt x="2363" y="1846"/>
                    </a:lnTo>
                    <a:lnTo>
                      <a:pt x="2363" y="1756"/>
                    </a:lnTo>
                    <a:lnTo>
                      <a:pt x="2349" y="1756"/>
                    </a:lnTo>
                    <a:lnTo>
                      <a:pt x="2349" y="1670"/>
                    </a:lnTo>
                    <a:lnTo>
                      <a:pt x="2304" y="1670"/>
                    </a:lnTo>
                    <a:lnTo>
                      <a:pt x="2304" y="1592"/>
                    </a:lnTo>
                    <a:lnTo>
                      <a:pt x="1972" y="1592"/>
                    </a:lnTo>
                    <a:lnTo>
                      <a:pt x="1972" y="1520"/>
                    </a:lnTo>
                    <a:lnTo>
                      <a:pt x="1950" y="1520"/>
                    </a:lnTo>
                    <a:lnTo>
                      <a:pt x="1950" y="1471"/>
                    </a:lnTo>
                    <a:lnTo>
                      <a:pt x="1930" y="1471"/>
                    </a:lnTo>
                    <a:lnTo>
                      <a:pt x="1930" y="1397"/>
                    </a:lnTo>
                    <a:lnTo>
                      <a:pt x="1878" y="1397"/>
                    </a:lnTo>
                    <a:lnTo>
                      <a:pt x="1878" y="1345"/>
                    </a:lnTo>
                    <a:lnTo>
                      <a:pt x="1797" y="1345"/>
                    </a:lnTo>
                    <a:lnTo>
                      <a:pt x="1797" y="1277"/>
                    </a:lnTo>
                    <a:lnTo>
                      <a:pt x="1781" y="1277"/>
                    </a:lnTo>
                    <a:lnTo>
                      <a:pt x="1781" y="1211"/>
                    </a:lnTo>
                    <a:lnTo>
                      <a:pt x="1765" y="1211"/>
                    </a:lnTo>
                    <a:lnTo>
                      <a:pt x="1765" y="1087"/>
                    </a:lnTo>
                    <a:lnTo>
                      <a:pt x="1733" y="1087"/>
                    </a:lnTo>
                    <a:lnTo>
                      <a:pt x="1733" y="1014"/>
                    </a:lnTo>
                    <a:lnTo>
                      <a:pt x="1591" y="1014"/>
                    </a:lnTo>
                    <a:lnTo>
                      <a:pt x="1591" y="950"/>
                    </a:lnTo>
                    <a:lnTo>
                      <a:pt x="1529" y="950"/>
                    </a:lnTo>
                    <a:lnTo>
                      <a:pt x="1529" y="886"/>
                    </a:lnTo>
                    <a:lnTo>
                      <a:pt x="1509" y="886"/>
                    </a:lnTo>
                    <a:lnTo>
                      <a:pt x="1509" y="824"/>
                    </a:lnTo>
                    <a:lnTo>
                      <a:pt x="1473" y="824"/>
                    </a:lnTo>
                    <a:lnTo>
                      <a:pt x="1473" y="766"/>
                    </a:lnTo>
                    <a:lnTo>
                      <a:pt x="1341" y="766"/>
                    </a:lnTo>
                    <a:lnTo>
                      <a:pt x="1341" y="712"/>
                    </a:lnTo>
                    <a:lnTo>
                      <a:pt x="1325" y="712"/>
                    </a:lnTo>
                    <a:lnTo>
                      <a:pt x="1325" y="652"/>
                    </a:lnTo>
                    <a:lnTo>
                      <a:pt x="1288" y="652"/>
                    </a:lnTo>
                    <a:lnTo>
                      <a:pt x="1288" y="591"/>
                    </a:lnTo>
                    <a:lnTo>
                      <a:pt x="1242" y="591"/>
                    </a:lnTo>
                    <a:lnTo>
                      <a:pt x="1242" y="539"/>
                    </a:lnTo>
                    <a:lnTo>
                      <a:pt x="1190" y="539"/>
                    </a:lnTo>
                    <a:lnTo>
                      <a:pt x="1190" y="479"/>
                    </a:lnTo>
                    <a:lnTo>
                      <a:pt x="1172" y="479"/>
                    </a:lnTo>
                    <a:lnTo>
                      <a:pt x="1172" y="421"/>
                    </a:lnTo>
                    <a:lnTo>
                      <a:pt x="1152" y="421"/>
                    </a:lnTo>
                    <a:lnTo>
                      <a:pt x="1152" y="369"/>
                    </a:lnTo>
                    <a:lnTo>
                      <a:pt x="968" y="369"/>
                    </a:lnTo>
                    <a:lnTo>
                      <a:pt x="968" y="311"/>
                    </a:lnTo>
                    <a:lnTo>
                      <a:pt x="799" y="311"/>
                    </a:lnTo>
                    <a:lnTo>
                      <a:pt x="799" y="261"/>
                    </a:lnTo>
                    <a:lnTo>
                      <a:pt x="675" y="261"/>
                    </a:lnTo>
                    <a:lnTo>
                      <a:pt x="675" y="213"/>
                    </a:lnTo>
                    <a:lnTo>
                      <a:pt x="641" y="213"/>
                    </a:lnTo>
                    <a:lnTo>
                      <a:pt x="641" y="152"/>
                    </a:lnTo>
                    <a:lnTo>
                      <a:pt x="535" y="152"/>
                    </a:lnTo>
                    <a:lnTo>
                      <a:pt x="535" y="100"/>
                    </a:lnTo>
                    <a:lnTo>
                      <a:pt x="491" y="100"/>
                    </a:lnTo>
                    <a:lnTo>
                      <a:pt x="491" y="50"/>
                    </a:lnTo>
                    <a:lnTo>
                      <a:pt x="383" y="50"/>
                    </a:lnTo>
                    <a:lnTo>
                      <a:pt x="383"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66"/>
              <p:cNvSpPr>
                <a:spLocks noChangeShapeType="1"/>
              </p:cNvSpPr>
              <p:nvPr/>
            </p:nvSpPr>
            <p:spPr bwMode="auto">
              <a:xfrm>
                <a:off x="8311231" y="3891928"/>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67"/>
              <p:cNvSpPr>
                <a:spLocks noChangeShapeType="1"/>
              </p:cNvSpPr>
              <p:nvPr/>
            </p:nvSpPr>
            <p:spPr bwMode="auto">
              <a:xfrm>
                <a:off x="8139329" y="3891928"/>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68"/>
              <p:cNvSpPr>
                <a:spLocks noChangeShapeType="1"/>
              </p:cNvSpPr>
              <p:nvPr/>
            </p:nvSpPr>
            <p:spPr bwMode="auto">
              <a:xfrm>
                <a:off x="7248926" y="3809542"/>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69"/>
              <p:cNvSpPr>
                <a:spLocks noChangeShapeType="1"/>
              </p:cNvSpPr>
              <p:nvPr/>
            </p:nvSpPr>
            <p:spPr bwMode="auto">
              <a:xfrm>
                <a:off x="6858384" y="3420585"/>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70"/>
              <p:cNvSpPr>
                <a:spLocks noChangeShapeType="1"/>
              </p:cNvSpPr>
              <p:nvPr/>
            </p:nvSpPr>
            <p:spPr bwMode="auto">
              <a:xfrm>
                <a:off x="5972733" y="2451756"/>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71"/>
              <p:cNvSpPr>
                <a:spLocks noChangeShapeType="1"/>
              </p:cNvSpPr>
              <p:nvPr/>
            </p:nvSpPr>
            <p:spPr bwMode="auto">
              <a:xfrm>
                <a:off x="5830142" y="240581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72"/>
              <p:cNvSpPr>
                <a:spLocks noChangeShapeType="1"/>
              </p:cNvSpPr>
              <p:nvPr/>
            </p:nvSpPr>
            <p:spPr bwMode="auto">
              <a:xfrm>
                <a:off x="5858660" y="240581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73"/>
              <p:cNvSpPr>
                <a:spLocks noChangeShapeType="1"/>
              </p:cNvSpPr>
              <p:nvPr/>
            </p:nvSpPr>
            <p:spPr bwMode="auto">
              <a:xfrm>
                <a:off x="5457028" y="215786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74"/>
              <p:cNvSpPr>
                <a:spLocks noChangeShapeType="1"/>
              </p:cNvSpPr>
              <p:nvPr/>
            </p:nvSpPr>
            <p:spPr bwMode="auto">
              <a:xfrm>
                <a:off x="5444353" y="215786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75"/>
              <p:cNvSpPr>
                <a:spLocks noChangeShapeType="1"/>
              </p:cNvSpPr>
              <p:nvPr/>
            </p:nvSpPr>
            <p:spPr bwMode="auto">
              <a:xfrm>
                <a:off x="5313645" y="215786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76"/>
              <p:cNvSpPr>
                <a:spLocks noChangeShapeType="1"/>
              </p:cNvSpPr>
              <p:nvPr/>
            </p:nvSpPr>
            <p:spPr bwMode="auto">
              <a:xfrm>
                <a:off x="5817467" y="240581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Tree>
    <p:extLst>
      <p:ext uri="{BB962C8B-B14F-4D97-AF65-F5344CB8AC3E}">
        <p14:creationId xmlns:p14="http://schemas.microsoft.com/office/powerpoint/2010/main" val="767825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3520: Immunologic profiling of consensus molecular subtype (CMS) stratified colorectal cancer (CRC) primary and liver </a:t>
            </a:r>
            <a:r>
              <a:rPr lang="en-GB" dirty="0" err="1"/>
              <a:t>metastectomy</a:t>
            </a:r>
            <a:r>
              <a:rPr lang="en-GB" dirty="0"/>
              <a:t> specimens: Implications for immune targeting of proficient mismatch repair </a:t>
            </a:r>
            <a:r>
              <a:rPr lang="en-GB" dirty="0" smtClean="0"/>
              <a:t>CRC – </a:t>
            </a:r>
            <a:r>
              <a:rPr lang="en-US" dirty="0" err="1" smtClean="0"/>
              <a:t>Reilley</a:t>
            </a:r>
            <a:r>
              <a:rPr lang="en-US" dirty="0" smtClean="0"/>
              <a:t> M, </a:t>
            </a:r>
            <a:r>
              <a:rPr lang="en-GB" dirty="0"/>
              <a:t>et al</a:t>
            </a:r>
          </a:p>
        </p:txBody>
      </p:sp>
      <p:sp>
        <p:nvSpPr>
          <p:cNvPr id="3" name="Content Placeholder 2"/>
          <p:cNvSpPr>
            <a:spLocks noGrp="1"/>
          </p:cNvSpPr>
          <p:nvPr>
            <p:ph idx="1"/>
          </p:nvPr>
        </p:nvSpPr>
        <p:spPr/>
        <p:txBody>
          <a:bodyPr/>
          <a:lstStyle/>
          <a:p>
            <a:pPr marL="0" indent="0">
              <a:buNone/>
            </a:pPr>
            <a:r>
              <a:rPr lang="en-GB" b="1" dirty="0" smtClean="0"/>
              <a:t>Study objective</a:t>
            </a:r>
            <a:r>
              <a:rPr lang="en-GB" dirty="0" smtClean="0"/>
              <a:t> </a:t>
            </a:r>
          </a:p>
          <a:p>
            <a:r>
              <a:rPr lang="en-GB" dirty="0" smtClean="0"/>
              <a:t>To conduct immunologic profiling of primary tumours (MSI + MSS) and liver </a:t>
            </a:r>
            <a:r>
              <a:rPr lang="en-GB" dirty="0" err="1" smtClean="0"/>
              <a:t>metastatectomy</a:t>
            </a:r>
            <a:r>
              <a:rPr lang="en-GB" dirty="0" smtClean="0"/>
              <a:t> specimens in patients with CRC</a:t>
            </a:r>
          </a:p>
          <a:p>
            <a:pPr marL="0" indent="0">
              <a:spcBef>
                <a:spcPts val="1200"/>
              </a:spcBef>
              <a:buNone/>
            </a:pPr>
            <a:r>
              <a:rPr lang="en-GB" b="1" dirty="0" smtClean="0"/>
              <a:t>Study design</a:t>
            </a:r>
          </a:p>
          <a:p>
            <a:r>
              <a:rPr lang="en-GB" dirty="0" smtClean="0"/>
              <a:t>Archived tumour samples were analysed by IHC staining: </a:t>
            </a:r>
          </a:p>
          <a:p>
            <a:pPr lvl="1"/>
            <a:r>
              <a:rPr lang="en-GB" dirty="0" smtClean="0"/>
              <a:t>23 primary MSI tumours</a:t>
            </a:r>
          </a:p>
          <a:p>
            <a:pPr lvl="1"/>
            <a:r>
              <a:rPr lang="en-GB" dirty="0" smtClean="0"/>
              <a:t>45 primary MSS tumours </a:t>
            </a:r>
          </a:p>
          <a:p>
            <a:pPr lvl="1"/>
            <a:r>
              <a:rPr lang="en-GB" dirty="0" smtClean="0"/>
              <a:t>34 untreated liver metastases</a:t>
            </a:r>
          </a:p>
          <a:p>
            <a:pPr>
              <a:spcBef>
                <a:spcPts val="700"/>
              </a:spcBef>
            </a:pPr>
            <a:r>
              <a:rPr lang="en-GB" dirty="0" smtClean="0"/>
              <a:t>Markers for T cell, B cell and myeloid cell lineages were used</a:t>
            </a:r>
          </a:p>
          <a:p>
            <a:pPr>
              <a:spcBef>
                <a:spcPts val="700"/>
              </a:spcBef>
            </a:pPr>
            <a:r>
              <a:rPr lang="en-GB" dirty="0" smtClean="0"/>
              <a:t>Immune regulatory surface markers </a:t>
            </a:r>
            <a:r>
              <a:rPr lang="en-GB" dirty="0"/>
              <a:t>and consensus molecular subtypes </a:t>
            </a:r>
            <a:r>
              <a:rPr lang="en-GB" dirty="0" smtClean="0"/>
              <a:t>(CMS) of CRC were evaluated for possible correlations:</a:t>
            </a:r>
          </a:p>
          <a:p>
            <a:pPr lvl="1" defTabSz="1436688"/>
            <a:r>
              <a:rPr lang="en-GB" dirty="0" smtClean="0"/>
              <a:t>CMS1: 	MSI immune, 14%</a:t>
            </a:r>
          </a:p>
          <a:p>
            <a:pPr lvl="1" defTabSz="1436688"/>
            <a:r>
              <a:rPr lang="en-GB" dirty="0" smtClean="0"/>
              <a:t>CMS2: 	Canonical, 37%</a:t>
            </a:r>
          </a:p>
          <a:p>
            <a:pPr lvl="1" defTabSz="1436688"/>
            <a:r>
              <a:rPr lang="en-GB" dirty="0" smtClean="0"/>
              <a:t>CMS3: 	Metabolic, 13%</a:t>
            </a:r>
          </a:p>
          <a:p>
            <a:pPr lvl="1" defTabSz="1436688"/>
            <a:r>
              <a:rPr lang="en-GB" dirty="0" smtClean="0"/>
              <a:t>CMS4: 	Mesenchymal, 23%</a:t>
            </a:r>
          </a:p>
          <a:p>
            <a:pPr>
              <a:spcBef>
                <a:spcPts val="700"/>
              </a:spcBef>
            </a:pPr>
            <a:r>
              <a:rPr lang="en-GB" dirty="0" smtClean="0"/>
              <a:t>The average percent expression of surface markers was calculated for each group</a:t>
            </a:r>
          </a:p>
          <a:p>
            <a:endParaRPr lang="en-GB" dirty="0"/>
          </a:p>
        </p:txBody>
      </p:sp>
      <p:sp>
        <p:nvSpPr>
          <p:cNvPr id="5" name="Text Placeholder 4"/>
          <p:cNvSpPr>
            <a:spLocks noGrp="1"/>
          </p:cNvSpPr>
          <p:nvPr>
            <p:ph type="body" sz="quarter" idx="11"/>
          </p:nvPr>
        </p:nvSpPr>
        <p:spPr/>
        <p:txBody>
          <a:bodyPr/>
          <a:lstStyle/>
          <a:p>
            <a:r>
              <a:rPr lang="en-GB" dirty="0" err="1" smtClean="0"/>
              <a:t>Reilley</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3520</a:t>
            </a:r>
            <a:endParaRPr lang="en-GB" dirty="0"/>
          </a:p>
        </p:txBody>
      </p:sp>
    </p:spTree>
    <p:extLst>
      <p:ext uri="{BB962C8B-B14F-4D97-AF65-F5344CB8AC3E}">
        <p14:creationId xmlns:p14="http://schemas.microsoft.com/office/powerpoint/2010/main" val="8098732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3520: Immunologic profiling of consensus molecular subtype (CMS) stratified colorectal cancer (CRC) primary and liver </a:t>
            </a:r>
            <a:r>
              <a:rPr lang="en-GB" dirty="0" err="1"/>
              <a:t>metastectomy</a:t>
            </a:r>
            <a:r>
              <a:rPr lang="en-GB" dirty="0"/>
              <a:t> specimens: Implications for immune targeting of proficient mismatch repair </a:t>
            </a:r>
            <a:r>
              <a:rPr lang="en-GB" dirty="0" smtClean="0"/>
              <a:t>CRC – </a:t>
            </a:r>
            <a:r>
              <a:rPr lang="en-US" dirty="0" err="1" smtClean="0"/>
              <a:t>Reilley</a:t>
            </a:r>
            <a:r>
              <a:rPr lang="en-US" dirty="0" smtClean="0"/>
              <a:t> M,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pPr>
              <a:spcBef>
                <a:spcPts val="600"/>
              </a:spcBef>
            </a:pPr>
            <a:r>
              <a:rPr lang="en-GB" b="1" dirty="0" smtClean="0"/>
              <a:t>T-cell and macrophage infiltrates </a:t>
            </a:r>
          </a:p>
          <a:p>
            <a:pPr lvl="1">
              <a:spcAft>
                <a:spcPts val="1200"/>
              </a:spcAft>
            </a:pPr>
            <a:r>
              <a:rPr lang="en-GB" dirty="0" smtClean="0"/>
              <a:t>Liver metastases contained significantly more macrophages than primaries (p&lt;0.01)</a:t>
            </a:r>
          </a:p>
          <a:p>
            <a:pPr lvl="1">
              <a:spcAft>
                <a:spcPts val="1200"/>
              </a:spcAft>
            </a:pPr>
            <a:r>
              <a:rPr lang="en-GB" dirty="0" smtClean="0"/>
              <a:t>MSI primaries had higher levels of CD8</a:t>
            </a:r>
            <a:r>
              <a:rPr lang="en-GB" baseline="30000" dirty="0" smtClean="0"/>
              <a:t>+</a:t>
            </a:r>
            <a:r>
              <a:rPr lang="en-GB" dirty="0" smtClean="0"/>
              <a:t> cells (p&lt;0.01) and similar levels of CD4</a:t>
            </a:r>
            <a:r>
              <a:rPr lang="en-GB" baseline="30000" dirty="0" smtClean="0"/>
              <a:t>+</a:t>
            </a:r>
            <a:r>
              <a:rPr lang="en-GB" dirty="0" smtClean="0"/>
              <a:t> cells </a:t>
            </a:r>
          </a:p>
          <a:p>
            <a:pPr lvl="1">
              <a:spcAft>
                <a:spcPts val="1200"/>
              </a:spcAft>
            </a:pPr>
            <a:r>
              <a:rPr lang="en-GB" dirty="0" smtClean="0"/>
              <a:t>Primary tumours had high levels of infiltrating T cells than liver metastases (p&lt;0.01)</a:t>
            </a:r>
          </a:p>
          <a:p>
            <a:pPr>
              <a:spcBef>
                <a:spcPts val="600"/>
              </a:spcBef>
              <a:spcAft>
                <a:spcPts val="1200"/>
              </a:spcAft>
            </a:pPr>
            <a:r>
              <a:rPr lang="en-GB" b="1" dirty="0" smtClean="0"/>
              <a:t>PD-1/PD-L1 in MSI-H tumours and by CMS subtype</a:t>
            </a:r>
          </a:p>
          <a:p>
            <a:pPr lvl="1">
              <a:spcAft>
                <a:spcPts val="1200"/>
              </a:spcAft>
            </a:pPr>
            <a:r>
              <a:rPr lang="en-GB" dirty="0" smtClean="0"/>
              <a:t>PD-L1 expression was significantly higher in MSI-H infiltrates (p&lt;0.01)</a:t>
            </a:r>
          </a:p>
          <a:p>
            <a:pPr lvl="1">
              <a:spcAft>
                <a:spcPts val="600"/>
              </a:spcAft>
            </a:pPr>
            <a:r>
              <a:rPr lang="en-GB" dirty="0" smtClean="0"/>
              <a:t>CD8</a:t>
            </a:r>
            <a:r>
              <a:rPr lang="en-GB" baseline="30000" dirty="0" smtClean="0"/>
              <a:t>+</a:t>
            </a:r>
            <a:r>
              <a:rPr lang="en-GB" dirty="0" smtClean="0"/>
              <a:t> T cell infiltration was highest in CMS1 (p&lt;0.01)</a:t>
            </a:r>
          </a:p>
          <a:p>
            <a:pPr lvl="1">
              <a:spcAft>
                <a:spcPts val="1200"/>
              </a:spcAft>
            </a:pPr>
            <a:r>
              <a:rPr lang="en-GB" dirty="0" smtClean="0"/>
              <a:t>CMS1 tumours contained significantly higher levels of PD-L1 expression (p&lt;0.01)</a:t>
            </a:r>
          </a:p>
          <a:p>
            <a:pPr>
              <a:spcBef>
                <a:spcPts val="600"/>
              </a:spcBef>
              <a:spcAft>
                <a:spcPts val="600"/>
              </a:spcAft>
            </a:pPr>
            <a:r>
              <a:rPr lang="en-GB" b="1" dirty="0" smtClean="0"/>
              <a:t>OX40 and ICOS by CMS subtype</a:t>
            </a:r>
          </a:p>
          <a:p>
            <a:pPr lvl="1">
              <a:spcAft>
                <a:spcPts val="1200"/>
              </a:spcAft>
            </a:pPr>
            <a:r>
              <a:rPr lang="en-GB" dirty="0" smtClean="0"/>
              <a:t>CMS3 had higher levels of OX40 in the tumour centre (p=0.05) and invasive margin (p&lt;0.01) than other subtypes</a:t>
            </a:r>
          </a:p>
          <a:p>
            <a:pPr lvl="1">
              <a:spcAft>
                <a:spcPts val="1200"/>
              </a:spcAft>
            </a:pPr>
            <a:r>
              <a:rPr lang="en-GB" dirty="0" smtClean="0"/>
              <a:t>CMS3 also had higher expression of ICOS in </a:t>
            </a:r>
            <a:r>
              <a:rPr lang="en-GB" dirty="0"/>
              <a:t>the tumour centre </a:t>
            </a:r>
            <a:r>
              <a:rPr lang="en-GB" dirty="0" smtClean="0"/>
              <a:t>(p&lt;0.05) compared with non-CMS3 subtypes</a:t>
            </a:r>
            <a:endParaRPr lang="en-GB" dirty="0"/>
          </a:p>
        </p:txBody>
      </p:sp>
      <p:sp>
        <p:nvSpPr>
          <p:cNvPr id="5" name="Text Placeholder 4"/>
          <p:cNvSpPr>
            <a:spLocks noGrp="1"/>
          </p:cNvSpPr>
          <p:nvPr>
            <p:ph type="body" sz="quarter" idx="11"/>
          </p:nvPr>
        </p:nvSpPr>
        <p:spPr/>
        <p:txBody>
          <a:bodyPr/>
          <a:lstStyle/>
          <a:p>
            <a:r>
              <a:rPr lang="en-GB" dirty="0" err="1" smtClean="0"/>
              <a:t>Reilley</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3520</a:t>
            </a:r>
            <a:endParaRPr lang="en-GB" dirty="0"/>
          </a:p>
        </p:txBody>
      </p:sp>
      <p:sp>
        <p:nvSpPr>
          <p:cNvPr id="7" name="Text Placeholder 3"/>
          <p:cNvSpPr>
            <a:spLocks noGrp="1"/>
          </p:cNvSpPr>
          <p:nvPr>
            <p:ph type="body" sz="quarter" idx="10"/>
          </p:nvPr>
        </p:nvSpPr>
        <p:spPr>
          <a:xfrm>
            <a:off x="365125" y="6400800"/>
            <a:ext cx="4130675" cy="182563"/>
          </a:xfrm>
        </p:spPr>
        <p:txBody>
          <a:bodyPr/>
          <a:lstStyle/>
          <a:p>
            <a:r>
              <a:rPr lang="en-GB" dirty="0"/>
              <a:t>CMS, consensus molecular </a:t>
            </a:r>
            <a:r>
              <a:rPr lang="en-GB" dirty="0" smtClean="0"/>
              <a:t>subtypes.</a:t>
            </a:r>
            <a:endParaRPr lang="en-GB" dirty="0"/>
          </a:p>
        </p:txBody>
      </p:sp>
    </p:spTree>
    <p:extLst>
      <p:ext uri="{BB962C8B-B14F-4D97-AF65-F5344CB8AC3E}">
        <p14:creationId xmlns:p14="http://schemas.microsoft.com/office/powerpoint/2010/main" val="11515506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3520: Immunologic profiling of consensus molecular subtype (CMS) stratified colorectal cancer (CRC) primary and liver </a:t>
            </a:r>
            <a:r>
              <a:rPr lang="en-GB" dirty="0" err="1"/>
              <a:t>metastectomy</a:t>
            </a:r>
            <a:r>
              <a:rPr lang="en-GB" dirty="0"/>
              <a:t> specimens: Implications for immune targeting of proficient mismatch repair </a:t>
            </a:r>
            <a:r>
              <a:rPr lang="en-GB" dirty="0" smtClean="0"/>
              <a:t>CRC – </a:t>
            </a:r>
            <a:r>
              <a:rPr lang="en-US" dirty="0" err="1" smtClean="0"/>
              <a:t>Reilley</a:t>
            </a:r>
            <a:r>
              <a:rPr lang="en-US" dirty="0" smtClean="0"/>
              <a:t> M,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smtClean="0"/>
          </a:p>
          <a:p>
            <a:pPr>
              <a:spcBef>
                <a:spcPts val="600"/>
              </a:spcBef>
              <a:spcAft>
                <a:spcPts val="600"/>
              </a:spcAft>
            </a:pPr>
            <a:r>
              <a:rPr lang="en-GB" b="1" dirty="0" smtClean="0"/>
              <a:t>Regulatory </a:t>
            </a:r>
            <a:r>
              <a:rPr lang="en-GB" b="1" dirty="0"/>
              <a:t>T cell infiltrate</a:t>
            </a:r>
          </a:p>
          <a:p>
            <a:pPr lvl="1">
              <a:spcAft>
                <a:spcPts val="600"/>
              </a:spcAft>
            </a:pPr>
            <a:r>
              <a:rPr lang="en-GB" dirty="0"/>
              <a:t>A greater </a:t>
            </a:r>
            <a:r>
              <a:rPr lang="en-GB" dirty="0" smtClean="0"/>
              <a:t>proportion of </a:t>
            </a:r>
            <a:r>
              <a:rPr lang="en-GB" dirty="0" err="1" smtClean="0"/>
              <a:t>Treg</a:t>
            </a:r>
            <a:r>
              <a:rPr lang="en-GB" dirty="0" smtClean="0"/>
              <a:t> cells were </a:t>
            </a:r>
            <a:r>
              <a:rPr lang="en-GB" dirty="0"/>
              <a:t>present in primary </a:t>
            </a:r>
            <a:r>
              <a:rPr lang="en-GB" dirty="0" smtClean="0"/>
              <a:t>tumours </a:t>
            </a:r>
            <a:r>
              <a:rPr lang="en-GB" dirty="0"/>
              <a:t>than </a:t>
            </a:r>
            <a:r>
              <a:rPr lang="en-GB" dirty="0" smtClean="0"/>
              <a:t>liver metastases </a:t>
            </a:r>
            <a:r>
              <a:rPr lang="en-GB" dirty="0"/>
              <a:t>(p&lt;0.01)</a:t>
            </a:r>
          </a:p>
          <a:p>
            <a:pPr marL="0" indent="0">
              <a:buNone/>
            </a:pPr>
            <a:endParaRPr lang="en-GB" b="1" dirty="0"/>
          </a:p>
          <a:p>
            <a:pPr marL="0" indent="0">
              <a:buNone/>
            </a:pPr>
            <a:r>
              <a:rPr lang="en-GB" b="1" dirty="0" smtClean="0"/>
              <a:t>Conclusions</a:t>
            </a:r>
          </a:p>
          <a:p>
            <a:r>
              <a:rPr lang="en-GB" b="1" dirty="0" smtClean="0"/>
              <a:t>These data support PD-1/PD-L1 </a:t>
            </a:r>
            <a:r>
              <a:rPr lang="en-GB" b="1" dirty="0"/>
              <a:t>blockade in </a:t>
            </a:r>
            <a:r>
              <a:rPr lang="en-GB" b="1" dirty="0" smtClean="0"/>
              <a:t>CMS1 and MSI tumours</a:t>
            </a:r>
          </a:p>
          <a:p>
            <a:r>
              <a:rPr lang="en-GB" b="1" dirty="0" smtClean="0"/>
              <a:t>Liver metastases appear to have a myeloid cell predominant infiltrate that is distinct from primary tumours</a:t>
            </a:r>
          </a:p>
          <a:p>
            <a:r>
              <a:rPr lang="en-GB" b="1" dirty="0" smtClean="0"/>
              <a:t>The CMS3 CRC subtype has increased expression of OX40 + ICOS</a:t>
            </a:r>
          </a:p>
          <a:p>
            <a:pPr lvl="1"/>
            <a:r>
              <a:rPr lang="en-GB" b="1" dirty="0" smtClean="0"/>
              <a:t>This pattern of immune surface marker expression suggests a potential benefit from novel immunotherapy combinations</a:t>
            </a:r>
          </a:p>
          <a:p>
            <a:r>
              <a:rPr lang="en-GB" b="1" dirty="0" smtClean="0"/>
              <a:t>The greater proportion of </a:t>
            </a:r>
            <a:r>
              <a:rPr lang="en-GB" b="1" dirty="0" err="1" smtClean="0"/>
              <a:t>Tregs</a:t>
            </a:r>
            <a:r>
              <a:rPr lang="en-GB" b="1" dirty="0" smtClean="0"/>
              <a:t> in primary tumours vs liver metastases has therapeutic implications</a:t>
            </a:r>
          </a:p>
        </p:txBody>
      </p:sp>
      <p:sp>
        <p:nvSpPr>
          <p:cNvPr id="4" name="Text Placeholder 3"/>
          <p:cNvSpPr>
            <a:spLocks noGrp="1"/>
          </p:cNvSpPr>
          <p:nvPr>
            <p:ph type="body" sz="quarter" idx="10"/>
          </p:nvPr>
        </p:nvSpPr>
        <p:spPr/>
        <p:txBody>
          <a:bodyPr/>
          <a:lstStyle/>
          <a:p>
            <a:r>
              <a:rPr lang="en-GB" dirty="0"/>
              <a:t>CMS, consensus molecular subtypes</a:t>
            </a:r>
            <a:r>
              <a:rPr lang="en-GB" dirty="0" smtClean="0"/>
              <a:t>.</a:t>
            </a:r>
            <a:endParaRPr lang="en-GB" dirty="0"/>
          </a:p>
        </p:txBody>
      </p:sp>
      <p:sp>
        <p:nvSpPr>
          <p:cNvPr id="5" name="Text Placeholder 4"/>
          <p:cNvSpPr>
            <a:spLocks noGrp="1"/>
          </p:cNvSpPr>
          <p:nvPr>
            <p:ph type="body" sz="quarter" idx="11"/>
          </p:nvPr>
        </p:nvSpPr>
        <p:spPr/>
        <p:txBody>
          <a:bodyPr/>
          <a:lstStyle/>
          <a:p>
            <a:r>
              <a:rPr lang="en-GB" dirty="0" err="1" smtClean="0"/>
              <a:t>Reilley</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3520</a:t>
            </a:r>
            <a:endParaRPr lang="en-GB" dirty="0"/>
          </a:p>
        </p:txBody>
      </p:sp>
    </p:spTree>
    <p:extLst>
      <p:ext uri="{BB962C8B-B14F-4D97-AF65-F5344CB8AC3E}">
        <p14:creationId xmlns:p14="http://schemas.microsoft.com/office/powerpoint/2010/main" val="3991104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Endoscopy AND Surgery</a:t>
            </a:r>
            <a:endParaRPr lang="en-GB" dirty="0"/>
          </a:p>
        </p:txBody>
      </p:sp>
      <p:sp>
        <p:nvSpPr>
          <p:cNvPr id="2" name="Text Placeholder 1"/>
          <p:cNvSpPr>
            <a:spLocks noGrp="1"/>
          </p:cNvSpPr>
          <p:nvPr>
            <p:ph type="body" idx="1"/>
          </p:nvPr>
        </p:nvSpPr>
        <p:spPr/>
        <p:txBody>
          <a:bodyPr/>
          <a:lstStyle/>
          <a:p>
            <a:r>
              <a:rPr lang="en-US" dirty="0"/>
              <a:t>COLORECTAL </a:t>
            </a:r>
            <a:r>
              <a:rPr lang="en-US" dirty="0" smtClean="0"/>
              <a:t>CANCER</a:t>
            </a:r>
            <a:endParaRPr lang="en-GB" dirty="0"/>
          </a:p>
        </p:txBody>
      </p:sp>
    </p:spTree>
    <p:extLst>
      <p:ext uri="{BB962C8B-B14F-4D97-AF65-F5344CB8AC3E}">
        <p14:creationId xmlns:p14="http://schemas.microsoft.com/office/powerpoint/2010/main" val="2881200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3507: CREST: Randomised phase III study of stenting as a bridge to surgery in obstructing colorectal cancer—Results of the UK </a:t>
            </a:r>
            <a:r>
              <a:rPr lang="en-GB" dirty="0" err="1"/>
              <a:t>ColoRectal</a:t>
            </a:r>
            <a:r>
              <a:rPr lang="en-GB" dirty="0"/>
              <a:t> Endoscopic Stenting Trial (CREST) – Hill J, 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investigate the effects of </a:t>
            </a:r>
            <a:r>
              <a:rPr lang="en-GB" dirty="0" err="1"/>
              <a:t>endoluminal</a:t>
            </a:r>
            <a:r>
              <a:rPr lang="en-GB" dirty="0"/>
              <a:t> stenting </a:t>
            </a:r>
            <a:r>
              <a:rPr lang="en-GB" dirty="0" smtClean="0"/>
              <a:t>vs emergency surgery on outcomes </a:t>
            </a:r>
            <a:r>
              <a:rPr lang="en-GB" dirty="0"/>
              <a:t>and </a:t>
            </a:r>
            <a:r>
              <a:rPr lang="en-GB" dirty="0" err="1" smtClean="0"/>
              <a:t>QoL</a:t>
            </a:r>
            <a:r>
              <a:rPr lang="en-GB" dirty="0" smtClean="0"/>
              <a:t> in patients with </a:t>
            </a:r>
            <a:r>
              <a:rPr lang="en-US" dirty="0"/>
              <a:t>potentially curable </a:t>
            </a:r>
            <a:r>
              <a:rPr lang="en-GB" dirty="0" smtClean="0"/>
              <a:t>CRC </a:t>
            </a:r>
            <a:endParaRPr lang="en-GB" dirty="0"/>
          </a:p>
        </p:txBody>
      </p:sp>
      <p:sp>
        <p:nvSpPr>
          <p:cNvPr id="4" name="Text Placeholder 3"/>
          <p:cNvSpPr>
            <a:spLocks noGrp="1"/>
          </p:cNvSpPr>
          <p:nvPr>
            <p:ph type="body" sz="quarter" idx="10"/>
          </p:nvPr>
        </p:nvSpPr>
        <p:spPr>
          <a:xfrm>
            <a:off x="365124" y="6324600"/>
            <a:ext cx="4320000" cy="258763"/>
          </a:xfrm>
        </p:spPr>
        <p:txBody>
          <a:bodyPr/>
          <a:lstStyle/>
          <a:p>
            <a:r>
              <a:rPr lang="en-GB" dirty="0" smtClean="0"/>
              <a:t>*Endoscopic/fluoroscopic </a:t>
            </a:r>
            <a:r>
              <a:rPr lang="en-GB" dirty="0"/>
              <a:t>technique </a:t>
            </a:r>
            <a:r>
              <a:rPr lang="en-GB" dirty="0" smtClean="0"/>
              <a:t>with </a:t>
            </a:r>
            <a:r>
              <a:rPr lang="en-GB" dirty="0"/>
              <a:t>elective surgery performed </a:t>
            </a:r>
            <a:r>
              <a:rPr lang="en-GB" dirty="0" smtClean="0"/>
              <a:t>1–4 weeks later.</a:t>
            </a:r>
            <a:endParaRPr lang="en-GB" dirty="0"/>
          </a:p>
        </p:txBody>
      </p:sp>
      <p:sp>
        <p:nvSpPr>
          <p:cNvPr id="5" name="Text Placeholder 4"/>
          <p:cNvSpPr>
            <a:spLocks noGrp="1"/>
          </p:cNvSpPr>
          <p:nvPr>
            <p:ph type="body" sz="quarter" idx="11"/>
          </p:nvPr>
        </p:nvSpPr>
        <p:spPr>
          <a:xfrm>
            <a:off x="4233334" y="6096000"/>
            <a:ext cx="4545541" cy="487363"/>
          </a:xfrm>
        </p:spPr>
        <p:txBody>
          <a:bodyPr/>
          <a:lstStyle/>
          <a:p>
            <a:r>
              <a:rPr lang="en-GB" dirty="0" smtClean="0"/>
              <a:t> Hill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3507</a:t>
            </a:r>
            <a:endParaRPr lang="en-GB" dirty="0"/>
          </a:p>
        </p:txBody>
      </p:sp>
      <p:sp>
        <p:nvSpPr>
          <p:cNvPr id="6" name="Oval 14"/>
          <p:cNvSpPr>
            <a:spLocks noChangeArrowheads="1"/>
          </p:cNvSpPr>
          <p:nvPr/>
        </p:nvSpPr>
        <p:spPr bwMode="auto">
          <a:xfrm>
            <a:off x="3941537" y="319494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547007"/>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26672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9" name="Content Placeholder 26"/>
          <p:cNvSpPr txBox="1">
            <a:spLocks/>
          </p:cNvSpPr>
          <p:nvPr/>
        </p:nvSpPr>
        <p:spPr bwMode="auto">
          <a:xfrm>
            <a:off x="4855935" y="3025178"/>
            <a:ext cx="4135665"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600" dirty="0" smtClean="0">
                <a:solidFill>
                  <a:srgbClr val="4D4D4D"/>
                </a:solidFill>
                <a:latin typeface="Arial"/>
              </a:rPr>
              <a:t>Curative </a:t>
            </a:r>
            <a:r>
              <a:rPr lang="en-GB" sz="1600" dirty="0">
                <a:solidFill>
                  <a:srgbClr val="4D4D4D"/>
                </a:solidFill>
                <a:latin typeface="Arial"/>
              </a:rPr>
              <a:t>intent based on pre-operative staging investigations</a:t>
            </a:r>
          </a:p>
        </p:txBody>
      </p:sp>
      <p:cxnSp>
        <p:nvCxnSpPr>
          <p:cNvPr id="10" name="AutoShape 19"/>
          <p:cNvCxnSpPr>
            <a:cxnSpLocks noChangeShapeType="1"/>
          </p:cNvCxnSpPr>
          <p:nvPr/>
        </p:nvCxnSpPr>
        <p:spPr bwMode="auto">
          <a:xfrm>
            <a:off x="3684814" y="3487046"/>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531041"/>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12067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err="1">
                <a:solidFill>
                  <a:srgbClr val="FFFFFF"/>
                </a:solidFill>
                <a:ea typeface="SimSun" pitchFamily="2" charset="-122"/>
              </a:rPr>
              <a:t>Endoluminal</a:t>
            </a:r>
            <a:r>
              <a:rPr lang="en-GB" altLang="zh-CN" dirty="0">
                <a:solidFill>
                  <a:srgbClr val="FFFFFF"/>
                </a:solidFill>
                <a:ea typeface="SimSun" pitchFamily="2" charset="-122"/>
              </a:rPr>
              <a:t> </a:t>
            </a:r>
            <a:r>
              <a:rPr lang="en-GB" altLang="zh-CN" dirty="0" smtClean="0">
                <a:solidFill>
                  <a:srgbClr val="FFFFFF"/>
                </a:solidFill>
                <a:ea typeface="SimSun" pitchFamily="2" charset="-122"/>
              </a:rPr>
              <a:t>stenting*</a:t>
            </a:r>
          </a:p>
          <a:p>
            <a:pPr algn="ctr" defTabSz="892175" eaLnBrk="0" hangingPunct="0"/>
            <a:r>
              <a:rPr lang="en-GB" altLang="zh-CN" dirty="0" smtClean="0">
                <a:solidFill>
                  <a:srgbClr val="FFFFFF"/>
                </a:solidFill>
                <a:ea typeface="SimSun" pitchFamily="2" charset="-122"/>
              </a:rPr>
              <a:t>(n=123)</a:t>
            </a:r>
            <a:endParaRPr lang="en-GB" altLang="zh-CN" dirty="0">
              <a:solidFill>
                <a:srgbClr val="FFFFFF"/>
              </a:solidFill>
              <a:ea typeface="SimSun" pitchFamily="2" charset="-122"/>
            </a:endParaRPr>
          </a:p>
        </p:txBody>
      </p:sp>
      <p:sp>
        <p:nvSpPr>
          <p:cNvPr id="13" name="AutoShape 9"/>
          <p:cNvSpPr>
            <a:spLocks noChangeArrowheads="1"/>
          </p:cNvSpPr>
          <p:nvPr/>
        </p:nvSpPr>
        <p:spPr bwMode="auto">
          <a:xfrm>
            <a:off x="365124" y="2307728"/>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pc="-20" dirty="0" smtClean="0">
                <a:solidFill>
                  <a:srgbClr val="FFFFFF"/>
                </a:solidFill>
                <a:ea typeface="SimSun" pitchFamily="2" charset="-122"/>
              </a:rPr>
              <a:t>Left-sided CRC </a:t>
            </a:r>
          </a:p>
          <a:p>
            <a:pPr marL="228600" indent="-228600" defTabSz="892175" eaLnBrk="0" hangingPunct="0">
              <a:spcAft>
                <a:spcPct val="30000"/>
              </a:spcAft>
              <a:buFont typeface="Arial" pitchFamily="34" charset="0"/>
              <a:buChar char="•"/>
            </a:pPr>
            <a:r>
              <a:rPr lang="en-GB" altLang="zh-CN" spc="-20" dirty="0" smtClean="0">
                <a:solidFill>
                  <a:srgbClr val="FFFFFF"/>
                </a:solidFill>
                <a:ea typeface="SimSun" pitchFamily="2" charset="-122"/>
              </a:rPr>
              <a:t>Radiological evidence of obstruction</a:t>
            </a:r>
          </a:p>
          <a:p>
            <a:pPr marL="228600" indent="-228600" defTabSz="892175" eaLnBrk="0" hangingPunct="0">
              <a:spcAft>
                <a:spcPct val="30000"/>
              </a:spcAft>
              <a:buFont typeface="Arial" pitchFamily="34" charset="0"/>
              <a:buChar char="•"/>
            </a:pPr>
            <a:r>
              <a:rPr lang="en-GB" altLang="zh-CN" spc="-20" dirty="0" smtClean="0">
                <a:solidFill>
                  <a:srgbClr val="FFFFFF"/>
                </a:solidFill>
                <a:ea typeface="SimSun" pitchFamily="2" charset="-122"/>
              </a:rPr>
              <a:t>No evidence of peritonitis or perforation</a:t>
            </a:r>
            <a:endParaRPr lang="en-GB" altLang="zh-CN" dirty="0" smtClean="0">
              <a:solidFill>
                <a:srgbClr val="FFFFFF"/>
              </a:solidFill>
              <a:ea typeface="SimSun" pitchFamily="2" charset="-122"/>
            </a:endParaRPr>
          </a:p>
          <a:p>
            <a:pPr defTabSz="892175" eaLnBrk="0" hangingPunct="0">
              <a:spcAft>
                <a:spcPct val="30000"/>
              </a:spcAft>
            </a:pPr>
            <a:r>
              <a:rPr lang="en-GB" altLang="zh-CN" dirty="0" smtClean="0">
                <a:solidFill>
                  <a:srgbClr val="FFFFFF"/>
                </a:solidFill>
                <a:ea typeface="SimSun" pitchFamily="2" charset="-122"/>
              </a:rPr>
              <a:t>(n=245)</a:t>
            </a:r>
            <a:endParaRPr lang="en-GB" altLang="zh-CN" dirty="0">
              <a:solidFill>
                <a:srgbClr val="FFFFFF"/>
              </a:solidFill>
              <a:ea typeface="SimSun" pitchFamily="2" charset="-122"/>
            </a:endParaRPr>
          </a:p>
        </p:txBody>
      </p:sp>
      <p:sp>
        <p:nvSpPr>
          <p:cNvPr id="14" name="Rectangle 9"/>
          <p:cNvSpPr txBox="1">
            <a:spLocks noChangeArrowheads="1"/>
          </p:cNvSpPr>
          <p:nvPr/>
        </p:nvSpPr>
        <p:spPr bwMode="auto">
          <a:xfrm>
            <a:off x="365124" y="4969966"/>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en-GB" b="1" kern="0" dirty="0" smtClean="0">
                <a:solidFill>
                  <a:srgbClr val="A0A0A0"/>
                </a:solidFill>
              </a:rPr>
              <a:t>PRIMARY ENDPOINTS</a:t>
            </a:r>
          </a:p>
          <a:p>
            <a:pPr>
              <a:spcAft>
                <a:spcPts val="0"/>
              </a:spcAft>
              <a:buClr>
                <a:srgbClr val="043882"/>
              </a:buClr>
            </a:pPr>
            <a:r>
              <a:rPr lang="en-GB" kern="0" dirty="0" smtClean="0"/>
              <a:t>Length of hospital stay</a:t>
            </a:r>
          </a:p>
          <a:p>
            <a:pPr>
              <a:spcAft>
                <a:spcPts val="0"/>
              </a:spcAft>
              <a:buClr>
                <a:srgbClr val="043882"/>
              </a:buClr>
            </a:pPr>
            <a:r>
              <a:rPr lang="en-GB" kern="0" dirty="0" smtClean="0"/>
              <a:t>30-day mortality </a:t>
            </a:r>
          </a:p>
        </p:txBody>
      </p:sp>
      <p:sp>
        <p:nvSpPr>
          <p:cNvPr id="15" name="Content Placeholder 26"/>
          <p:cNvSpPr txBox="1">
            <a:spLocks/>
          </p:cNvSpPr>
          <p:nvPr/>
        </p:nvSpPr>
        <p:spPr>
          <a:xfrm>
            <a:off x="4343400" y="4969966"/>
            <a:ext cx="4572000"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en-GB" b="1" kern="0" dirty="0" smtClean="0">
                <a:solidFill>
                  <a:srgbClr val="A0A0A0"/>
                </a:solidFill>
              </a:rPr>
              <a:t>SECONDARY ENDPOINTS</a:t>
            </a:r>
          </a:p>
          <a:p>
            <a:pPr>
              <a:spcAft>
                <a:spcPts val="0"/>
              </a:spcAft>
              <a:buClr>
                <a:srgbClr val="043882"/>
              </a:buClr>
            </a:pPr>
            <a:r>
              <a:rPr lang="en-GB" kern="0" dirty="0" smtClean="0"/>
              <a:t>Stenting completion, complication rate </a:t>
            </a:r>
          </a:p>
          <a:p>
            <a:pPr>
              <a:spcAft>
                <a:spcPts val="0"/>
              </a:spcAft>
              <a:buClr>
                <a:srgbClr val="043882"/>
              </a:buClr>
            </a:pPr>
            <a:r>
              <a:rPr lang="en-GB" kern="0" dirty="0" smtClean="0"/>
              <a:t>Presence/duration of stoma/anastomosis rate</a:t>
            </a:r>
          </a:p>
          <a:p>
            <a:pPr>
              <a:spcAft>
                <a:spcPts val="0"/>
              </a:spcAft>
              <a:buClr>
                <a:srgbClr val="043882"/>
              </a:buClr>
            </a:pPr>
            <a:r>
              <a:rPr lang="en-GB" kern="0" dirty="0" smtClean="0"/>
              <a:t>6-month OS; 3-year DFS</a:t>
            </a:r>
          </a:p>
          <a:p>
            <a:pPr>
              <a:spcAft>
                <a:spcPts val="0"/>
              </a:spcAft>
              <a:buClr>
                <a:srgbClr val="043882"/>
              </a:buClr>
            </a:pPr>
            <a:r>
              <a:rPr lang="en-GB" kern="0" dirty="0" err="1" smtClean="0"/>
              <a:t>QoL</a:t>
            </a:r>
            <a:r>
              <a:rPr lang="en-GB" kern="0" dirty="0" smtClean="0"/>
              <a:t>, perioperative morbidity </a:t>
            </a:r>
          </a:p>
        </p:txBody>
      </p:sp>
      <p:cxnSp>
        <p:nvCxnSpPr>
          <p:cNvPr id="16" name="AutoShape 16"/>
          <p:cNvCxnSpPr>
            <a:cxnSpLocks noChangeShapeType="1"/>
            <a:endCxn id="19" idx="1"/>
          </p:cNvCxnSpPr>
          <p:nvPr/>
        </p:nvCxnSpPr>
        <p:spPr bwMode="auto">
          <a:xfrm rot="16200000" flipH="1">
            <a:off x="4215319" y="3797161"/>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18283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8" name="AutoShape 20"/>
          <p:cNvCxnSpPr>
            <a:cxnSpLocks noChangeShapeType="1"/>
          </p:cNvCxnSpPr>
          <p:nvPr/>
        </p:nvCxnSpPr>
        <p:spPr bwMode="auto">
          <a:xfrm>
            <a:off x="7542220" y="444715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03678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Surgical </a:t>
            </a:r>
            <a:r>
              <a:rPr lang="en-GB" altLang="zh-CN" dirty="0">
                <a:solidFill>
                  <a:srgbClr val="4D4D4D"/>
                </a:solidFill>
                <a:ea typeface="SimSun" pitchFamily="2" charset="-122"/>
              </a:rPr>
              <a:t>decompression</a:t>
            </a:r>
            <a:endParaRPr lang="en-GB" altLang="zh-CN" dirty="0" smtClean="0">
              <a:solidFill>
                <a:srgbClr val="4D4D4D"/>
              </a:solidFill>
              <a:ea typeface="SimSun" pitchFamily="2" charset="-122"/>
            </a:endParaRPr>
          </a:p>
          <a:p>
            <a:pPr algn="ctr" defTabSz="892175" eaLnBrk="0" hangingPunct="0"/>
            <a:r>
              <a:rPr lang="en-GB" altLang="zh-CN" dirty="0" smtClean="0">
                <a:solidFill>
                  <a:srgbClr val="4D4D4D"/>
                </a:solidFill>
                <a:ea typeface="SimSun" pitchFamily="2" charset="-122"/>
              </a:rPr>
              <a:t>(n=122)</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val="16928915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3507: CREST: Randomised phase III study of stenting as a bridge to surgery in obstructing colorectal cancer—Results of the UK </a:t>
            </a:r>
            <a:r>
              <a:rPr lang="en-GB" dirty="0" err="1"/>
              <a:t>ColoRectal</a:t>
            </a:r>
            <a:r>
              <a:rPr lang="en-GB" dirty="0"/>
              <a:t> Endoscopic Stenting Trial (CREST) – Hill J, et al</a:t>
            </a:r>
          </a:p>
        </p:txBody>
      </p:sp>
      <p:sp>
        <p:nvSpPr>
          <p:cNvPr id="3" name="Content Placeholder 2"/>
          <p:cNvSpPr>
            <a:spLocks noGrp="1"/>
          </p:cNvSpPr>
          <p:nvPr>
            <p:ph idx="1"/>
          </p:nvPr>
        </p:nvSpPr>
        <p:spPr/>
        <p:txBody>
          <a:bodyPr/>
          <a:lstStyle/>
          <a:p>
            <a:pPr marL="0" indent="0">
              <a:buNone/>
            </a:pPr>
            <a:r>
              <a:rPr lang="en-GB" b="1" dirty="0"/>
              <a:t>Key results</a:t>
            </a:r>
            <a:endParaRPr lang="en-GB" dirty="0"/>
          </a:p>
          <a:p>
            <a:endParaRPr lang="en-GB" dirty="0"/>
          </a:p>
          <a:p>
            <a:endParaRPr lang="en-GB" dirty="0"/>
          </a:p>
          <a:p>
            <a:endParaRPr lang="en-GB" dirty="0"/>
          </a:p>
        </p:txBody>
      </p:sp>
      <p:sp>
        <p:nvSpPr>
          <p:cNvPr id="5" name="Text Placeholder 4"/>
          <p:cNvSpPr>
            <a:spLocks noGrp="1"/>
          </p:cNvSpPr>
          <p:nvPr>
            <p:ph type="body" sz="quarter" idx="11"/>
          </p:nvPr>
        </p:nvSpPr>
        <p:spPr/>
        <p:txBody>
          <a:bodyPr/>
          <a:lstStyle/>
          <a:p>
            <a:r>
              <a:rPr lang="en-GB" dirty="0"/>
              <a:t> Hill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3507</a:t>
            </a:r>
          </a:p>
        </p:txBody>
      </p:sp>
      <p:sp>
        <p:nvSpPr>
          <p:cNvPr id="9" name="TextBox 8"/>
          <p:cNvSpPr txBox="1"/>
          <p:nvPr/>
        </p:nvSpPr>
        <p:spPr>
          <a:xfrm rot="16200000">
            <a:off x="3361205" y="3134439"/>
            <a:ext cx="1749197" cy="246221"/>
          </a:xfrm>
          <a:prstGeom prst="rect">
            <a:avLst/>
          </a:prstGeom>
          <a:noFill/>
        </p:spPr>
        <p:txBody>
          <a:bodyPr wrap="none" rtlCol="0">
            <a:spAutoFit/>
          </a:bodyPr>
          <a:lstStyle/>
          <a:p>
            <a:pPr algn="ctr"/>
            <a:r>
              <a:rPr lang="en-GB" sz="1000" b="1" dirty="0">
                <a:solidFill>
                  <a:srgbClr val="4D4D4D"/>
                </a:solidFill>
              </a:rPr>
              <a:t>Remaining in hospital (%)</a:t>
            </a:r>
          </a:p>
        </p:txBody>
      </p:sp>
      <p:sp>
        <p:nvSpPr>
          <p:cNvPr id="29" name="TextBox 28"/>
          <p:cNvSpPr txBox="1"/>
          <p:nvPr/>
        </p:nvSpPr>
        <p:spPr>
          <a:xfrm>
            <a:off x="4370164" y="4613220"/>
            <a:ext cx="255198" cy="246221"/>
          </a:xfrm>
          <a:prstGeom prst="rect">
            <a:avLst/>
          </a:prstGeom>
          <a:noFill/>
        </p:spPr>
        <p:txBody>
          <a:bodyPr wrap="none" rtlCol="0">
            <a:spAutoFit/>
          </a:bodyPr>
          <a:lstStyle/>
          <a:p>
            <a:pPr algn="r"/>
            <a:r>
              <a:rPr lang="en-GB" sz="1000" dirty="0">
                <a:solidFill>
                  <a:srgbClr val="4D4D4D"/>
                </a:solidFill>
              </a:rPr>
              <a:t>0</a:t>
            </a:r>
          </a:p>
        </p:txBody>
      </p:sp>
      <p:sp>
        <p:nvSpPr>
          <p:cNvPr id="33" name="TextBox 32"/>
          <p:cNvSpPr txBox="1"/>
          <p:nvPr/>
        </p:nvSpPr>
        <p:spPr>
          <a:xfrm>
            <a:off x="4299632" y="4318000"/>
            <a:ext cx="325730" cy="246221"/>
          </a:xfrm>
          <a:prstGeom prst="rect">
            <a:avLst/>
          </a:prstGeom>
          <a:noFill/>
        </p:spPr>
        <p:txBody>
          <a:bodyPr wrap="none" rtlCol="0">
            <a:spAutoFit/>
          </a:bodyPr>
          <a:lstStyle/>
          <a:p>
            <a:pPr algn="r"/>
            <a:r>
              <a:rPr lang="en-GB" sz="1000" dirty="0">
                <a:solidFill>
                  <a:srgbClr val="4D4D4D"/>
                </a:solidFill>
              </a:rPr>
              <a:t>10</a:t>
            </a:r>
          </a:p>
        </p:txBody>
      </p:sp>
      <p:sp>
        <p:nvSpPr>
          <p:cNvPr id="34" name="TextBox 33"/>
          <p:cNvSpPr txBox="1"/>
          <p:nvPr/>
        </p:nvSpPr>
        <p:spPr>
          <a:xfrm>
            <a:off x="4299632" y="4022778"/>
            <a:ext cx="325730" cy="246221"/>
          </a:xfrm>
          <a:prstGeom prst="rect">
            <a:avLst/>
          </a:prstGeom>
          <a:noFill/>
        </p:spPr>
        <p:txBody>
          <a:bodyPr wrap="none" rtlCol="0">
            <a:spAutoFit/>
          </a:bodyPr>
          <a:lstStyle/>
          <a:p>
            <a:pPr algn="r"/>
            <a:r>
              <a:rPr lang="en-GB" sz="1000" dirty="0">
                <a:solidFill>
                  <a:srgbClr val="4D4D4D"/>
                </a:solidFill>
              </a:rPr>
              <a:t>20</a:t>
            </a:r>
          </a:p>
        </p:txBody>
      </p:sp>
      <p:sp>
        <p:nvSpPr>
          <p:cNvPr id="35" name="TextBox 34"/>
          <p:cNvSpPr txBox="1"/>
          <p:nvPr/>
        </p:nvSpPr>
        <p:spPr>
          <a:xfrm>
            <a:off x="4299632" y="3727556"/>
            <a:ext cx="325730" cy="246221"/>
          </a:xfrm>
          <a:prstGeom prst="rect">
            <a:avLst/>
          </a:prstGeom>
          <a:noFill/>
        </p:spPr>
        <p:txBody>
          <a:bodyPr wrap="none" rtlCol="0">
            <a:spAutoFit/>
          </a:bodyPr>
          <a:lstStyle/>
          <a:p>
            <a:pPr algn="r"/>
            <a:r>
              <a:rPr lang="en-GB" sz="1000" dirty="0">
                <a:solidFill>
                  <a:srgbClr val="4D4D4D"/>
                </a:solidFill>
              </a:rPr>
              <a:t>30</a:t>
            </a:r>
          </a:p>
        </p:txBody>
      </p:sp>
      <p:sp>
        <p:nvSpPr>
          <p:cNvPr id="40" name="TextBox 39"/>
          <p:cNvSpPr txBox="1"/>
          <p:nvPr/>
        </p:nvSpPr>
        <p:spPr>
          <a:xfrm>
            <a:off x="4299632" y="3432334"/>
            <a:ext cx="325730" cy="246221"/>
          </a:xfrm>
          <a:prstGeom prst="rect">
            <a:avLst/>
          </a:prstGeom>
          <a:noFill/>
        </p:spPr>
        <p:txBody>
          <a:bodyPr wrap="none" rtlCol="0">
            <a:spAutoFit/>
          </a:bodyPr>
          <a:lstStyle/>
          <a:p>
            <a:pPr algn="r"/>
            <a:r>
              <a:rPr lang="en-GB" sz="1000" dirty="0">
                <a:solidFill>
                  <a:srgbClr val="4D4D4D"/>
                </a:solidFill>
              </a:rPr>
              <a:t>40</a:t>
            </a:r>
          </a:p>
        </p:txBody>
      </p:sp>
      <p:sp>
        <p:nvSpPr>
          <p:cNvPr id="41" name="TextBox 40"/>
          <p:cNvSpPr txBox="1"/>
          <p:nvPr/>
        </p:nvSpPr>
        <p:spPr>
          <a:xfrm>
            <a:off x="4299632" y="3137112"/>
            <a:ext cx="325730" cy="246221"/>
          </a:xfrm>
          <a:prstGeom prst="rect">
            <a:avLst/>
          </a:prstGeom>
          <a:noFill/>
        </p:spPr>
        <p:txBody>
          <a:bodyPr wrap="none" rtlCol="0">
            <a:spAutoFit/>
          </a:bodyPr>
          <a:lstStyle/>
          <a:p>
            <a:pPr algn="r"/>
            <a:r>
              <a:rPr lang="en-GB" sz="1000" dirty="0">
                <a:solidFill>
                  <a:srgbClr val="4D4D4D"/>
                </a:solidFill>
              </a:rPr>
              <a:t>50</a:t>
            </a:r>
          </a:p>
        </p:txBody>
      </p:sp>
      <p:sp>
        <p:nvSpPr>
          <p:cNvPr id="42" name="TextBox 41"/>
          <p:cNvSpPr txBox="1"/>
          <p:nvPr/>
        </p:nvSpPr>
        <p:spPr>
          <a:xfrm>
            <a:off x="4299632" y="2841890"/>
            <a:ext cx="325730" cy="246221"/>
          </a:xfrm>
          <a:prstGeom prst="rect">
            <a:avLst/>
          </a:prstGeom>
          <a:noFill/>
        </p:spPr>
        <p:txBody>
          <a:bodyPr wrap="none" rtlCol="0">
            <a:spAutoFit/>
          </a:bodyPr>
          <a:lstStyle/>
          <a:p>
            <a:pPr algn="r"/>
            <a:r>
              <a:rPr lang="en-GB" sz="1000" dirty="0">
                <a:solidFill>
                  <a:srgbClr val="4D4D4D"/>
                </a:solidFill>
              </a:rPr>
              <a:t>60</a:t>
            </a:r>
          </a:p>
        </p:txBody>
      </p:sp>
      <p:sp>
        <p:nvSpPr>
          <p:cNvPr id="43" name="TextBox 42"/>
          <p:cNvSpPr txBox="1"/>
          <p:nvPr/>
        </p:nvSpPr>
        <p:spPr>
          <a:xfrm>
            <a:off x="4299632" y="2546668"/>
            <a:ext cx="325730" cy="246221"/>
          </a:xfrm>
          <a:prstGeom prst="rect">
            <a:avLst/>
          </a:prstGeom>
          <a:noFill/>
        </p:spPr>
        <p:txBody>
          <a:bodyPr wrap="none" rtlCol="0">
            <a:spAutoFit/>
          </a:bodyPr>
          <a:lstStyle/>
          <a:p>
            <a:pPr algn="r"/>
            <a:r>
              <a:rPr lang="en-GB" sz="1000" dirty="0">
                <a:solidFill>
                  <a:srgbClr val="4D4D4D"/>
                </a:solidFill>
              </a:rPr>
              <a:t>70</a:t>
            </a:r>
          </a:p>
        </p:txBody>
      </p:sp>
      <p:sp>
        <p:nvSpPr>
          <p:cNvPr id="44" name="TextBox 43"/>
          <p:cNvSpPr txBox="1"/>
          <p:nvPr/>
        </p:nvSpPr>
        <p:spPr>
          <a:xfrm>
            <a:off x="4299632" y="2251446"/>
            <a:ext cx="325730" cy="246221"/>
          </a:xfrm>
          <a:prstGeom prst="rect">
            <a:avLst/>
          </a:prstGeom>
          <a:noFill/>
        </p:spPr>
        <p:txBody>
          <a:bodyPr wrap="none" rtlCol="0">
            <a:spAutoFit/>
          </a:bodyPr>
          <a:lstStyle/>
          <a:p>
            <a:pPr algn="r"/>
            <a:r>
              <a:rPr lang="en-GB" sz="1000" dirty="0">
                <a:solidFill>
                  <a:srgbClr val="4D4D4D"/>
                </a:solidFill>
              </a:rPr>
              <a:t>80</a:t>
            </a:r>
          </a:p>
        </p:txBody>
      </p:sp>
      <p:sp>
        <p:nvSpPr>
          <p:cNvPr id="45" name="TextBox 44"/>
          <p:cNvSpPr txBox="1"/>
          <p:nvPr/>
        </p:nvSpPr>
        <p:spPr>
          <a:xfrm>
            <a:off x="4299632" y="1956224"/>
            <a:ext cx="325730" cy="246221"/>
          </a:xfrm>
          <a:prstGeom prst="rect">
            <a:avLst/>
          </a:prstGeom>
          <a:noFill/>
        </p:spPr>
        <p:txBody>
          <a:bodyPr wrap="none" rtlCol="0">
            <a:spAutoFit/>
          </a:bodyPr>
          <a:lstStyle/>
          <a:p>
            <a:pPr algn="r"/>
            <a:r>
              <a:rPr lang="en-GB" sz="1000" dirty="0">
                <a:solidFill>
                  <a:srgbClr val="4D4D4D"/>
                </a:solidFill>
              </a:rPr>
              <a:t>90</a:t>
            </a:r>
          </a:p>
        </p:txBody>
      </p:sp>
      <p:sp>
        <p:nvSpPr>
          <p:cNvPr id="46" name="TextBox 45"/>
          <p:cNvSpPr txBox="1"/>
          <p:nvPr/>
        </p:nvSpPr>
        <p:spPr>
          <a:xfrm>
            <a:off x="4229100" y="1661002"/>
            <a:ext cx="396262" cy="246221"/>
          </a:xfrm>
          <a:prstGeom prst="rect">
            <a:avLst/>
          </a:prstGeom>
          <a:noFill/>
        </p:spPr>
        <p:txBody>
          <a:bodyPr wrap="none" rtlCol="0">
            <a:spAutoFit/>
          </a:bodyPr>
          <a:lstStyle/>
          <a:p>
            <a:pPr algn="r"/>
            <a:r>
              <a:rPr lang="en-GB" sz="1000" dirty="0">
                <a:solidFill>
                  <a:srgbClr val="4D4D4D"/>
                </a:solidFill>
              </a:rPr>
              <a:t>100</a:t>
            </a:r>
          </a:p>
        </p:txBody>
      </p:sp>
      <p:cxnSp>
        <p:nvCxnSpPr>
          <p:cNvPr id="49" name="Straight Connector 48"/>
          <p:cNvCxnSpPr/>
          <p:nvPr/>
        </p:nvCxnSpPr>
        <p:spPr>
          <a:xfrm>
            <a:off x="4559300" y="178680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a:off x="4559300" y="208183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a:off x="4559300" y="237686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a:off x="4559300" y="26718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p:cNvCxnSpPr/>
          <p:nvPr/>
        </p:nvCxnSpPr>
        <p:spPr>
          <a:xfrm>
            <a:off x="4559300" y="296692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a:off x="4559300" y="32619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p:nvPr/>
        </p:nvCxnSpPr>
        <p:spPr>
          <a:xfrm>
            <a:off x="4559300" y="35569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4559300" y="385201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4559300" y="41470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a:off x="4559300" y="473710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a:off x="4559300" y="444207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4527714" y="4791020"/>
            <a:ext cx="255198" cy="246221"/>
          </a:xfrm>
          <a:prstGeom prst="rect">
            <a:avLst/>
          </a:prstGeom>
          <a:noFill/>
        </p:spPr>
        <p:txBody>
          <a:bodyPr wrap="none" rtlCol="0">
            <a:spAutoFit/>
          </a:bodyPr>
          <a:lstStyle/>
          <a:p>
            <a:pPr algn="ctr"/>
            <a:r>
              <a:rPr lang="en-GB" sz="1000" dirty="0">
                <a:solidFill>
                  <a:srgbClr val="4D4D4D"/>
                </a:solidFill>
              </a:rPr>
              <a:t>0</a:t>
            </a:r>
          </a:p>
        </p:txBody>
      </p:sp>
      <p:sp>
        <p:nvSpPr>
          <p:cNvPr id="8" name="TextBox 7"/>
          <p:cNvSpPr txBox="1"/>
          <p:nvPr/>
        </p:nvSpPr>
        <p:spPr>
          <a:xfrm>
            <a:off x="6056596" y="5045020"/>
            <a:ext cx="1186069" cy="246221"/>
          </a:xfrm>
          <a:prstGeom prst="rect">
            <a:avLst/>
          </a:prstGeom>
          <a:noFill/>
        </p:spPr>
        <p:txBody>
          <a:bodyPr wrap="none" rtlCol="0">
            <a:spAutoFit/>
          </a:bodyPr>
          <a:lstStyle/>
          <a:p>
            <a:pPr algn="ctr"/>
            <a:r>
              <a:rPr lang="en-GB" sz="1000" b="1" dirty="0">
                <a:solidFill>
                  <a:srgbClr val="4D4D4D"/>
                </a:solidFill>
              </a:rPr>
              <a:t>Days in hospital</a:t>
            </a:r>
          </a:p>
        </p:txBody>
      </p:sp>
      <p:sp>
        <p:nvSpPr>
          <p:cNvPr id="12" name="TextBox 11"/>
          <p:cNvSpPr txBox="1"/>
          <p:nvPr/>
        </p:nvSpPr>
        <p:spPr>
          <a:xfrm>
            <a:off x="4930338" y="4791020"/>
            <a:ext cx="331878" cy="246221"/>
          </a:xfrm>
          <a:prstGeom prst="rect">
            <a:avLst/>
          </a:prstGeom>
          <a:noFill/>
        </p:spPr>
        <p:txBody>
          <a:bodyPr wrap="none" rtlCol="0">
            <a:spAutoFit/>
          </a:bodyPr>
          <a:lstStyle/>
          <a:p>
            <a:pPr algn="ctr"/>
            <a:r>
              <a:rPr lang="en-GB" sz="1000" dirty="0">
                <a:solidFill>
                  <a:srgbClr val="4D4D4D"/>
                </a:solidFill>
              </a:rPr>
              <a:t>20</a:t>
            </a:r>
          </a:p>
        </p:txBody>
      </p:sp>
      <p:sp>
        <p:nvSpPr>
          <p:cNvPr id="14" name="TextBox 13"/>
          <p:cNvSpPr txBox="1"/>
          <p:nvPr/>
        </p:nvSpPr>
        <p:spPr>
          <a:xfrm>
            <a:off x="5372720" y="4791020"/>
            <a:ext cx="331878" cy="246221"/>
          </a:xfrm>
          <a:prstGeom prst="rect">
            <a:avLst/>
          </a:prstGeom>
          <a:noFill/>
        </p:spPr>
        <p:txBody>
          <a:bodyPr wrap="none" rtlCol="0">
            <a:spAutoFit/>
          </a:bodyPr>
          <a:lstStyle/>
          <a:p>
            <a:pPr algn="ctr"/>
            <a:r>
              <a:rPr lang="en-GB" sz="1000" dirty="0">
                <a:solidFill>
                  <a:srgbClr val="4D4D4D"/>
                </a:solidFill>
              </a:rPr>
              <a:t>40</a:t>
            </a:r>
          </a:p>
        </p:txBody>
      </p:sp>
      <p:sp>
        <p:nvSpPr>
          <p:cNvPr id="16" name="TextBox 15"/>
          <p:cNvSpPr txBox="1"/>
          <p:nvPr/>
        </p:nvSpPr>
        <p:spPr>
          <a:xfrm>
            <a:off x="5815103" y="4791020"/>
            <a:ext cx="331878" cy="246221"/>
          </a:xfrm>
          <a:prstGeom prst="rect">
            <a:avLst/>
          </a:prstGeom>
          <a:noFill/>
        </p:spPr>
        <p:txBody>
          <a:bodyPr wrap="none" rtlCol="0">
            <a:spAutoFit/>
          </a:bodyPr>
          <a:lstStyle/>
          <a:p>
            <a:pPr algn="ctr"/>
            <a:r>
              <a:rPr lang="en-GB" sz="1000" dirty="0">
                <a:solidFill>
                  <a:srgbClr val="4D4D4D"/>
                </a:solidFill>
              </a:rPr>
              <a:t>60</a:t>
            </a:r>
          </a:p>
        </p:txBody>
      </p:sp>
      <p:sp>
        <p:nvSpPr>
          <p:cNvPr id="18" name="TextBox 17"/>
          <p:cNvSpPr txBox="1"/>
          <p:nvPr/>
        </p:nvSpPr>
        <p:spPr>
          <a:xfrm>
            <a:off x="6257486" y="4791020"/>
            <a:ext cx="331878" cy="246221"/>
          </a:xfrm>
          <a:prstGeom prst="rect">
            <a:avLst/>
          </a:prstGeom>
          <a:noFill/>
        </p:spPr>
        <p:txBody>
          <a:bodyPr wrap="none" rtlCol="0">
            <a:spAutoFit/>
          </a:bodyPr>
          <a:lstStyle/>
          <a:p>
            <a:pPr algn="ctr"/>
            <a:r>
              <a:rPr lang="en-GB" sz="1000" dirty="0">
                <a:solidFill>
                  <a:srgbClr val="4D4D4D"/>
                </a:solidFill>
              </a:rPr>
              <a:t>80</a:t>
            </a:r>
          </a:p>
        </p:txBody>
      </p:sp>
      <p:sp>
        <p:nvSpPr>
          <p:cNvPr id="20" name="TextBox 19"/>
          <p:cNvSpPr txBox="1"/>
          <p:nvPr/>
        </p:nvSpPr>
        <p:spPr>
          <a:xfrm>
            <a:off x="6663937" y="4791020"/>
            <a:ext cx="403741" cy="246221"/>
          </a:xfrm>
          <a:prstGeom prst="rect">
            <a:avLst/>
          </a:prstGeom>
          <a:noFill/>
        </p:spPr>
        <p:txBody>
          <a:bodyPr wrap="none" rtlCol="0">
            <a:spAutoFit/>
          </a:bodyPr>
          <a:lstStyle/>
          <a:p>
            <a:pPr algn="ctr"/>
            <a:r>
              <a:rPr lang="en-GB" sz="1000" dirty="0">
                <a:solidFill>
                  <a:srgbClr val="4D4D4D"/>
                </a:solidFill>
              </a:rPr>
              <a:t>100</a:t>
            </a:r>
          </a:p>
        </p:txBody>
      </p:sp>
      <p:sp>
        <p:nvSpPr>
          <p:cNvPr id="22" name="TextBox 21"/>
          <p:cNvSpPr txBox="1"/>
          <p:nvPr/>
        </p:nvSpPr>
        <p:spPr>
          <a:xfrm>
            <a:off x="7106319" y="4791020"/>
            <a:ext cx="403741" cy="246221"/>
          </a:xfrm>
          <a:prstGeom prst="rect">
            <a:avLst/>
          </a:prstGeom>
          <a:noFill/>
        </p:spPr>
        <p:txBody>
          <a:bodyPr wrap="none" rtlCol="0">
            <a:spAutoFit/>
          </a:bodyPr>
          <a:lstStyle/>
          <a:p>
            <a:pPr algn="ctr"/>
            <a:r>
              <a:rPr lang="en-GB" sz="1000" dirty="0">
                <a:solidFill>
                  <a:srgbClr val="4D4D4D"/>
                </a:solidFill>
              </a:rPr>
              <a:t>120</a:t>
            </a:r>
          </a:p>
        </p:txBody>
      </p:sp>
      <p:sp>
        <p:nvSpPr>
          <p:cNvPr id="24" name="TextBox 23"/>
          <p:cNvSpPr txBox="1"/>
          <p:nvPr/>
        </p:nvSpPr>
        <p:spPr>
          <a:xfrm>
            <a:off x="7548702" y="4791020"/>
            <a:ext cx="403741" cy="246221"/>
          </a:xfrm>
          <a:prstGeom prst="rect">
            <a:avLst/>
          </a:prstGeom>
          <a:noFill/>
        </p:spPr>
        <p:txBody>
          <a:bodyPr wrap="none" rtlCol="0">
            <a:spAutoFit/>
          </a:bodyPr>
          <a:lstStyle/>
          <a:p>
            <a:pPr algn="ctr"/>
            <a:r>
              <a:rPr lang="en-GB" sz="1000" dirty="0">
                <a:solidFill>
                  <a:srgbClr val="4D4D4D"/>
                </a:solidFill>
              </a:rPr>
              <a:t>140</a:t>
            </a:r>
          </a:p>
        </p:txBody>
      </p:sp>
      <p:sp>
        <p:nvSpPr>
          <p:cNvPr id="26" name="TextBox 25"/>
          <p:cNvSpPr txBox="1"/>
          <p:nvPr/>
        </p:nvSpPr>
        <p:spPr>
          <a:xfrm>
            <a:off x="7994825" y="4791020"/>
            <a:ext cx="396262" cy="246221"/>
          </a:xfrm>
          <a:prstGeom prst="rect">
            <a:avLst/>
          </a:prstGeom>
          <a:noFill/>
        </p:spPr>
        <p:txBody>
          <a:bodyPr wrap="none" rtlCol="0">
            <a:spAutoFit/>
          </a:bodyPr>
          <a:lstStyle/>
          <a:p>
            <a:pPr algn="ctr"/>
            <a:r>
              <a:rPr lang="en-GB" sz="1000" dirty="0">
                <a:solidFill>
                  <a:srgbClr val="4D4D4D"/>
                </a:solidFill>
              </a:rPr>
              <a:t>160</a:t>
            </a:r>
          </a:p>
        </p:txBody>
      </p:sp>
      <p:sp>
        <p:nvSpPr>
          <p:cNvPr id="28" name="TextBox 27"/>
          <p:cNvSpPr txBox="1"/>
          <p:nvPr/>
        </p:nvSpPr>
        <p:spPr>
          <a:xfrm>
            <a:off x="8439595" y="4791020"/>
            <a:ext cx="396262" cy="246221"/>
          </a:xfrm>
          <a:prstGeom prst="rect">
            <a:avLst/>
          </a:prstGeom>
          <a:noFill/>
        </p:spPr>
        <p:txBody>
          <a:bodyPr wrap="none" rtlCol="0">
            <a:spAutoFit/>
          </a:bodyPr>
          <a:lstStyle/>
          <a:p>
            <a:pPr algn="ctr"/>
            <a:r>
              <a:rPr lang="en-GB" sz="1000" dirty="0">
                <a:solidFill>
                  <a:srgbClr val="4D4D4D"/>
                </a:solidFill>
              </a:rPr>
              <a:t>180</a:t>
            </a:r>
          </a:p>
        </p:txBody>
      </p:sp>
      <p:sp>
        <p:nvSpPr>
          <p:cNvPr id="47" name="Freeform 46"/>
          <p:cNvSpPr/>
          <p:nvPr/>
        </p:nvSpPr>
        <p:spPr>
          <a:xfrm>
            <a:off x="4654550" y="1778000"/>
            <a:ext cx="3990161" cy="2959100"/>
          </a:xfrm>
          <a:custGeom>
            <a:avLst/>
            <a:gdLst>
              <a:gd name="connsiteX0" fmla="*/ 0 w 3638550"/>
              <a:gd name="connsiteY0" fmla="*/ 0 h 2959100"/>
              <a:gd name="connsiteX1" fmla="*/ 0 w 3638550"/>
              <a:gd name="connsiteY1" fmla="*/ 2959100 h 2959100"/>
              <a:gd name="connsiteX2" fmla="*/ 3638550 w 3638550"/>
              <a:gd name="connsiteY2" fmla="*/ 2959100 h 2959100"/>
            </a:gdLst>
            <a:ahLst/>
            <a:cxnLst>
              <a:cxn ang="0">
                <a:pos x="connsiteX0" y="connsiteY0"/>
              </a:cxn>
              <a:cxn ang="0">
                <a:pos x="connsiteX1" y="connsiteY1"/>
              </a:cxn>
              <a:cxn ang="0">
                <a:pos x="connsiteX2" y="connsiteY2"/>
              </a:cxn>
            </a:cxnLst>
            <a:rect l="l" t="t" r="r" b="b"/>
            <a:pathLst>
              <a:path w="3638550" h="2959100">
                <a:moveTo>
                  <a:pt x="0" y="0"/>
                </a:moveTo>
                <a:lnTo>
                  <a:pt x="0" y="2959100"/>
                </a:lnTo>
                <a:lnTo>
                  <a:pt x="3638550" y="29591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200">
              <a:solidFill>
                <a:srgbClr val="4D4D4D"/>
              </a:solidFill>
            </a:endParaRPr>
          </a:p>
        </p:txBody>
      </p:sp>
      <p:cxnSp>
        <p:nvCxnSpPr>
          <p:cNvPr id="62" name="Straight Connector 61"/>
          <p:cNvCxnSpPr/>
          <p:nvPr/>
        </p:nvCxnSpPr>
        <p:spPr>
          <a:xfrm rot="16200000">
            <a:off x="4609550"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rot="16200000">
            <a:off x="4830705"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rot="16200000">
            <a:off x="505186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rot="16200000">
            <a:off x="5273016"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rot="16200000">
            <a:off x="5494170"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rot="16200000">
            <a:off x="5715325"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rot="16200000">
            <a:off x="5936482"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rot="16200000">
            <a:off x="6157636"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rot="16200000">
            <a:off x="637879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p:cNvCxnSpPr/>
          <p:nvPr/>
        </p:nvCxnSpPr>
        <p:spPr>
          <a:xfrm rot="16200000">
            <a:off x="6599945"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rot="16200000">
            <a:off x="682110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p:cNvCxnSpPr/>
          <p:nvPr/>
        </p:nvCxnSpPr>
        <p:spPr>
          <a:xfrm rot="16200000">
            <a:off x="7042257"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p:cNvCxnSpPr/>
          <p:nvPr/>
        </p:nvCxnSpPr>
        <p:spPr>
          <a:xfrm rot="16200000">
            <a:off x="726341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p:cNvCxnSpPr/>
          <p:nvPr/>
        </p:nvCxnSpPr>
        <p:spPr>
          <a:xfrm rot="16200000">
            <a:off x="7484566"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rot="16200000">
            <a:off x="7705722"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rot="16200000">
            <a:off x="7926876"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rot="16200000">
            <a:off x="814803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rot="16200000">
            <a:off x="8369187"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rot="16200000">
            <a:off x="8590344"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4" name="TextBox 83"/>
          <p:cNvSpPr txBox="1"/>
          <p:nvPr/>
        </p:nvSpPr>
        <p:spPr>
          <a:xfrm>
            <a:off x="6229075" y="1891348"/>
            <a:ext cx="651204" cy="707886"/>
          </a:xfrm>
          <a:prstGeom prst="rect">
            <a:avLst/>
          </a:prstGeom>
          <a:noFill/>
        </p:spPr>
        <p:txBody>
          <a:bodyPr wrap="none" rtlCol="0">
            <a:spAutoFit/>
          </a:bodyPr>
          <a:lstStyle/>
          <a:p>
            <a:endParaRPr lang="en-GB" sz="1000" dirty="0">
              <a:solidFill>
                <a:srgbClr val="4D4D4D"/>
              </a:solidFill>
            </a:endParaRPr>
          </a:p>
          <a:p>
            <a:endParaRPr lang="en-GB" sz="1000" dirty="0">
              <a:solidFill>
                <a:srgbClr val="4D4D4D"/>
              </a:solidFill>
            </a:endParaRPr>
          </a:p>
          <a:p>
            <a:r>
              <a:rPr lang="en-GB" sz="1000" dirty="0">
                <a:solidFill>
                  <a:srgbClr val="4D4D4D"/>
                </a:solidFill>
              </a:rPr>
              <a:t>Surgery</a:t>
            </a:r>
          </a:p>
          <a:p>
            <a:r>
              <a:rPr lang="en-GB" sz="1000" dirty="0">
                <a:solidFill>
                  <a:srgbClr val="4D4D4D"/>
                </a:solidFill>
              </a:rPr>
              <a:t>Stenting</a:t>
            </a:r>
          </a:p>
        </p:txBody>
      </p:sp>
      <p:sp>
        <p:nvSpPr>
          <p:cNvPr id="85" name="TextBox 84"/>
          <p:cNvSpPr txBox="1"/>
          <p:nvPr/>
        </p:nvSpPr>
        <p:spPr>
          <a:xfrm>
            <a:off x="6768529" y="1888723"/>
            <a:ext cx="630301" cy="707886"/>
          </a:xfrm>
          <a:prstGeom prst="rect">
            <a:avLst/>
          </a:prstGeom>
          <a:noFill/>
        </p:spPr>
        <p:txBody>
          <a:bodyPr wrap="none" rtlCol="0">
            <a:spAutoFit/>
          </a:bodyPr>
          <a:lstStyle/>
          <a:p>
            <a:pPr algn="ctr"/>
            <a:r>
              <a:rPr lang="en-GB" sz="1000" dirty="0">
                <a:solidFill>
                  <a:srgbClr val="4D4D4D"/>
                </a:solidFill>
              </a:rPr>
              <a:t>No.</a:t>
            </a:r>
            <a:br>
              <a:rPr lang="en-GB" sz="1000" dirty="0">
                <a:solidFill>
                  <a:srgbClr val="4D4D4D"/>
                </a:solidFill>
              </a:rPr>
            </a:br>
            <a:r>
              <a:rPr lang="en-GB" sz="1000" dirty="0">
                <a:solidFill>
                  <a:srgbClr val="4D4D4D"/>
                </a:solidFill>
              </a:rPr>
              <a:t>patients</a:t>
            </a:r>
          </a:p>
          <a:p>
            <a:pPr algn="ctr"/>
            <a:r>
              <a:rPr lang="en-GB" sz="1000" dirty="0">
                <a:solidFill>
                  <a:srgbClr val="4D4D4D"/>
                </a:solidFill>
              </a:rPr>
              <a:t>133</a:t>
            </a:r>
          </a:p>
          <a:p>
            <a:pPr algn="ctr"/>
            <a:r>
              <a:rPr lang="en-GB" sz="1000" dirty="0">
                <a:solidFill>
                  <a:srgbClr val="4D4D4D"/>
                </a:solidFill>
              </a:rPr>
              <a:t>133</a:t>
            </a:r>
          </a:p>
        </p:txBody>
      </p:sp>
      <p:sp>
        <p:nvSpPr>
          <p:cNvPr id="86" name="TextBox 85"/>
          <p:cNvSpPr txBox="1"/>
          <p:nvPr/>
        </p:nvSpPr>
        <p:spPr>
          <a:xfrm>
            <a:off x="7332944" y="1891348"/>
            <a:ext cx="453970" cy="707886"/>
          </a:xfrm>
          <a:prstGeom prst="rect">
            <a:avLst/>
          </a:prstGeom>
          <a:noFill/>
        </p:spPr>
        <p:txBody>
          <a:bodyPr wrap="none" rtlCol="0">
            <a:spAutoFit/>
          </a:bodyPr>
          <a:lstStyle/>
          <a:p>
            <a:pPr algn="ctr"/>
            <a:endParaRPr lang="en-GB" sz="1000" dirty="0">
              <a:solidFill>
                <a:srgbClr val="4D4D4D"/>
              </a:solidFill>
            </a:endParaRPr>
          </a:p>
          <a:p>
            <a:pPr algn="ctr"/>
            <a:r>
              <a:rPr lang="en-GB" sz="1000" dirty="0">
                <a:solidFill>
                  <a:srgbClr val="4D4D4D"/>
                </a:solidFill>
              </a:rPr>
              <a:t>Obs.</a:t>
            </a:r>
          </a:p>
          <a:p>
            <a:pPr algn="ctr"/>
            <a:r>
              <a:rPr lang="en-GB" sz="1000" dirty="0">
                <a:solidFill>
                  <a:srgbClr val="4D4D4D"/>
                </a:solidFill>
              </a:rPr>
              <a:t>92</a:t>
            </a:r>
          </a:p>
          <a:p>
            <a:pPr algn="ctr"/>
            <a:r>
              <a:rPr lang="en-GB" sz="1000" dirty="0">
                <a:solidFill>
                  <a:srgbClr val="4D4D4D"/>
                </a:solidFill>
              </a:rPr>
              <a:t>86</a:t>
            </a:r>
          </a:p>
        </p:txBody>
      </p:sp>
      <p:sp>
        <p:nvSpPr>
          <p:cNvPr id="88" name="TextBox 87"/>
          <p:cNvSpPr txBox="1"/>
          <p:nvPr/>
        </p:nvSpPr>
        <p:spPr>
          <a:xfrm>
            <a:off x="7317247" y="1888723"/>
            <a:ext cx="772969" cy="246221"/>
          </a:xfrm>
          <a:prstGeom prst="rect">
            <a:avLst/>
          </a:prstGeom>
          <a:noFill/>
        </p:spPr>
        <p:txBody>
          <a:bodyPr wrap="none" rtlCol="0">
            <a:spAutoFit/>
          </a:bodyPr>
          <a:lstStyle/>
          <a:p>
            <a:pPr algn="ctr"/>
            <a:r>
              <a:rPr lang="en-GB" sz="1000" dirty="0">
                <a:solidFill>
                  <a:srgbClr val="4D4D4D"/>
                </a:solidFill>
              </a:rPr>
              <a:t>No Events</a:t>
            </a:r>
          </a:p>
        </p:txBody>
      </p:sp>
      <p:sp>
        <p:nvSpPr>
          <p:cNvPr id="89" name="TextBox 88"/>
          <p:cNvSpPr txBox="1"/>
          <p:nvPr/>
        </p:nvSpPr>
        <p:spPr>
          <a:xfrm>
            <a:off x="7714807" y="1891348"/>
            <a:ext cx="439543" cy="707886"/>
          </a:xfrm>
          <a:prstGeom prst="rect">
            <a:avLst/>
          </a:prstGeom>
          <a:noFill/>
        </p:spPr>
        <p:txBody>
          <a:bodyPr wrap="none" rtlCol="0">
            <a:spAutoFit/>
          </a:bodyPr>
          <a:lstStyle/>
          <a:p>
            <a:pPr algn="ctr"/>
            <a:endParaRPr lang="en-GB" sz="1000" dirty="0">
              <a:solidFill>
                <a:srgbClr val="4D4D4D"/>
              </a:solidFill>
            </a:endParaRPr>
          </a:p>
          <a:p>
            <a:pPr algn="ctr"/>
            <a:r>
              <a:rPr lang="en-GB" sz="1000" dirty="0">
                <a:solidFill>
                  <a:srgbClr val="4D4D4D"/>
                </a:solidFill>
              </a:rPr>
              <a:t>Exp.</a:t>
            </a:r>
          </a:p>
          <a:p>
            <a:pPr algn="ctr"/>
            <a:r>
              <a:rPr lang="en-GB" sz="1000" dirty="0">
                <a:solidFill>
                  <a:srgbClr val="4D4D4D"/>
                </a:solidFill>
              </a:rPr>
              <a:t>92.1</a:t>
            </a:r>
          </a:p>
          <a:p>
            <a:pPr algn="ctr"/>
            <a:r>
              <a:rPr lang="en-GB" sz="1000" dirty="0">
                <a:solidFill>
                  <a:srgbClr val="4D4D4D"/>
                </a:solidFill>
              </a:rPr>
              <a:t>85.9</a:t>
            </a:r>
          </a:p>
        </p:txBody>
      </p:sp>
      <p:cxnSp>
        <p:nvCxnSpPr>
          <p:cNvPr id="93" name="Straight Connector 92"/>
          <p:cNvCxnSpPr/>
          <p:nvPr/>
        </p:nvCxnSpPr>
        <p:spPr>
          <a:xfrm>
            <a:off x="6127168" y="2319393"/>
            <a:ext cx="136006" cy="0"/>
          </a:xfrm>
          <a:prstGeom prst="line">
            <a:avLst/>
          </a:pr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a:off x="6127168" y="2474174"/>
            <a:ext cx="136006" cy="0"/>
          </a:xfrm>
          <a:prstGeom prst="line">
            <a:avLst/>
          </a:pr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2" name="Freeform 5"/>
          <p:cNvSpPr>
            <a:spLocks/>
          </p:cNvSpPr>
          <p:nvPr/>
        </p:nvSpPr>
        <p:spPr bwMode="auto">
          <a:xfrm>
            <a:off x="4664085" y="1790669"/>
            <a:ext cx="4042691" cy="2867067"/>
          </a:xfrm>
          <a:custGeom>
            <a:avLst/>
            <a:gdLst>
              <a:gd name="T0" fmla="*/ 2049 w 2555"/>
              <a:gd name="T1" fmla="*/ 1812 h 1812"/>
              <a:gd name="T2" fmla="*/ 2015 w 2555"/>
              <a:gd name="T3" fmla="*/ 1766 h 1812"/>
              <a:gd name="T4" fmla="*/ 1735 w 2555"/>
              <a:gd name="T5" fmla="*/ 1714 h 1812"/>
              <a:gd name="T6" fmla="*/ 1573 w 2555"/>
              <a:gd name="T7" fmla="*/ 1679 h 1812"/>
              <a:gd name="T8" fmla="*/ 1354 w 2555"/>
              <a:gd name="T9" fmla="*/ 1649 h 1812"/>
              <a:gd name="T10" fmla="*/ 1195 w 2555"/>
              <a:gd name="T11" fmla="*/ 1623 h 1812"/>
              <a:gd name="T12" fmla="*/ 1099 w 2555"/>
              <a:gd name="T13" fmla="*/ 1597 h 1812"/>
              <a:gd name="T14" fmla="*/ 1069 w 2555"/>
              <a:gd name="T15" fmla="*/ 1571 h 1812"/>
              <a:gd name="T16" fmla="*/ 1038 w 2555"/>
              <a:gd name="T17" fmla="*/ 1475 h 1812"/>
              <a:gd name="T18" fmla="*/ 1006 w 2555"/>
              <a:gd name="T19" fmla="*/ 1452 h 1812"/>
              <a:gd name="T20" fmla="*/ 974 w 2555"/>
              <a:gd name="T21" fmla="*/ 1378 h 1812"/>
              <a:gd name="T22" fmla="*/ 850 w 2555"/>
              <a:gd name="T23" fmla="*/ 1354 h 1812"/>
              <a:gd name="T24" fmla="*/ 815 w 2555"/>
              <a:gd name="T25" fmla="*/ 1308 h 1812"/>
              <a:gd name="T26" fmla="*/ 783 w 2555"/>
              <a:gd name="T27" fmla="*/ 1286 h 1812"/>
              <a:gd name="T28" fmla="*/ 753 w 2555"/>
              <a:gd name="T29" fmla="*/ 1264 h 1812"/>
              <a:gd name="T30" fmla="*/ 721 w 2555"/>
              <a:gd name="T31" fmla="*/ 1217 h 1812"/>
              <a:gd name="T32" fmla="*/ 689 w 2555"/>
              <a:gd name="T33" fmla="*/ 1195 h 1812"/>
              <a:gd name="T34" fmla="*/ 657 w 2555"/>
              <a:gd name="T35" fmla="*/ 1153 h 1812"/>
              <a:gd name="T36" fmla="*/ 629 w 2555"/>
              <a:gd name="T37" fmla="*/ 1107 h 1812"/>
              <a:gd name="T38" fmla="*/ 594 w 2555"/>
              <a:gd name="T39" fmla="*/ 1087 h 1812"/>
              <a:gd name="T40" fmla="*/ 564 w 2555"/>
              <a:gd name="T41" fmla="*/ 1025 h 1812"/>
              <a:gd name="T42" fmla="*/ 498 w 2555"/>
              <a:gd name="T43" fmla="*/ 1006 h 1812"/>
              <a:gd name="T44" fmla="*/ 468 w 2555"/>
              <a:gd name="T45" fmla="*/ 902 h 1812"/>
              <a:gd name="T46" fmla="*/ 436 w 2555"/>
              <a:gd name="T47" fmla="*/ 802 h 1812"/>
              <a:gd name="T48" fmla="*/ 408 w 2555"/>
              <a:gd name="T49" fmla="*/ 741 h 1812"/>
              <a:gd name="T50" fmla="*/ 374 w 2555"/>
              <a:gd name="T51" fmla="*/ 683 h 1812"/>
              <a:gd name="T52" fmla="*/ 341 w 2555"/>
              <a:gd name="T53" fmla="*/ 621 h 1812"/>
              <a:gd name="T54" fmla="*/ 311 w 2555"/>
              <a:gd name="T55" fmla="*/ 544 h 1812"/>
              <a:gd name="T56" fmla="*/ 279 w 2555"/>
              <a:gd name="T57" fmla="*/ 488 h 1812"/>
              <a:gd name="T58" fmla="*/ 247 w 2555"/>
              <a:gd name="T59" fmla="*/ 317 h 1812"/>
              <a:gd name="T60" fmla="*/ 215 w 2555"/>
              <a:gd name="T61" fmla="*/ 281 h 1812"/>
              <a:gd name="T62" fmla="*/ 185 w 2555"/>
              <a:gd name="T63" fmla="*/ 193 h 1812"/>
              <a:gd name="T64" fmla="*/ 151 w 2555"/>
              <a:gd name="T65" fmla="*/ 139 h 1812"/>
              <a:gd name="T66" fmla="*/ 92 w 2555"/>
              <a:gd name="T67" fmla="*/ 34 h 1812"/>
              <a:gd name="T68" fmla="*/ 58 w 2555"/>
              <a:gd name="T69" fmla="*/ 20 h 1812"/>
              <a:gd name="T70" fmla="*/ 0 w 2555"/>
              <a:gd name="T71"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5" h="1812">
                <a:moveTo>
                  <a:pt x="2555" y="1812"/>
                </a:moveTo>
                <a:lnTo>
                  <a:pt x="2049" y="1812"/>
                </a:lnTo>
                <a:lnTo>
                  <a:pt x="2049" y="1766"/>
                </a:lnTo>
                <a:lnTo>
                  <a:pt x="2015" y="1766"/>
                </a:lnTo>
                <a:lnTo>
                  <a:pt x="2015" y="1714"/>
                </a:lnTo>
                <a:lnTo>
                  <a:pt x="1735" y="1714"/>
                </a:lnTo>
                <a:lnTo>
                  <a:pt x="1735" y="1679"/>
                </a:lnTo>
                <a:lnTo>
                  <a:pt x="1573" y="1679"/>
                </a:lnTo>
                <a:lnTo>
                  <a:pt x="1573" y="1649"/>
                </a:lnTo>
                <a:lnTo>
                  <a:pt x="1354" y="1649"/>
                </a:lnTo>
                <a:lnTo>
                  <a:pt x="1354" y="1623"/>
                </a:lnTo>
                <a:lnTo>
                  <a:pt x="1195" y="1623"/>
                </a:lnTo>
                <a:lnTo>
                  <a:pt x="1195" y="1597"/>
                </a:lnTo>
                <a:lnTo>
                  <a:pt x="1099" y="1597"/>
                </a:lnTo>
                <a:lnTo>
                  <a:pt x="1099" y="1571"/>
                </a:lnTo>
                <a:lnTo>
                  <a:pt x="1069" y="1571"/>
                </a:lnTo>
                <a:lnTo>
                  <a:pt x="1069" y="1475"/>
                </a:lnTo>
                <a:lnTo>
                  <a:pt x="1038" y="1475"/>
                </a:lnTo>
                <a:lnTo>
                  <a:pt x="1038" y="1452"/>
                </a:lnTo>
                <a:lnTo>
                  <a:pt x="1006" y="1452"/>
                </a:lnTo>
                <a:lnTo>
                  <a:pt x="1006" y="1378"/>
                </a:lnTo>
                <a:lnTo>
                  <a:pt x="974" y="1378"/>
                </a:lnTo>
                <a:lnTo>
                  <a:pt x="974" y="1354"/>
                </a:lnTo>
                <a:lnTo>
                  <a:pt x="850" y="1354"/>
                </a:lnTo>
                <a:lnTo>
                  <a:pt x="850" y="1308"/>
                </a:lnTo>
                <a:lnTo>
                  <a:pt x="815" y="1308"/>
                </a:lnTo>
                <a:lnTo>
                  <a:pt x="815" y="1286"/>
                </a:lnTo>
                <a:lnTo>
                  <a:pt x="783" y="1286"/>
                </a:lnTo>
                <a:lnTo>
                  <a:pt x="783" y="1264"/>
                </a:lnTo>
                <a:lnTo>
                  <a:pt x="753" y="1264"/>
                </a:lnTo>
                <a:lnTo>
                  <a:pt x="753" y="1217"/>
                </a:lnTo>
                <a:lnTo>
                  <a:pt x="721" y="1217"/>
                </a:lnTo>
                <a:lnTo>
                  <a:pt x="721" y="1195"/>
                </a:lnTo>
                <a:lnTo>
                  <a:pt x="689" y="1195"/>
                </a:lnTo>
                <a:lnTo>
                  <a:pt x="689" y="1153"/>
                </a:lnTo>
                <a:lnTo>
                  <a:pt x="657" y="1153"/>
                </a:lnTo>
                <a:lnTo>
                  <a:pt x="657" y="1107"/>
                </a:lnTo>
                <a:lnTo>
                  <a:pt x="629" y="1107"/>
                </a:lnTo>
                <a:lnTo>
                  <a:pt x="629" y="1087"/>
                </a:lnTo>
                <a:lnTo>
                  <a:pt x="594" y="1087"/>
                </a:lnTo>
                <a:lnTo>
                  <a:pt x="594" y="1025"/>
                </a:lnTo>
                <a:lnTo>
                  <a:pt x="564" y="1025"/>
                </a:lnTo>
                <a:lnTo>
                  <a:pt x="564" y="1006"/>
                </a:lnTo>
                <a:lnTo>
                  <a:pt x="498" y="1006"/>
                </a:lnTo>
                <a:lnTo>
                  <a:pt x="498" y="902"/>
                </a:lnTo>
                <a:lnTo>
                  <a:pt x="468" y="902"/>
                </a:lnTo>
                <a:lnTo>
                  <a:pt x="468" y="802"/>
                </a:lnTo>
                <a:lnTo>
                  <a:pt x="436" y="802"/>
                </a:lnTo>
                <a:lnTo>
                  <a:pt x="436" y="741"/>
                </a:lnTo>
                <a:lnTo>
                  <a:pt x="408" y="741"/>
                </a:lnTo>
                <a:lnTo>
                  <a:pt x="408" y="683"/>
                </a:lnTo>
                <a:lnTo>
                  <a:pt x="374" y="683"/>
                </a:lnTo>
                <a:lnTo>
                  <a:pt x="374" y="621"/>
                </a:lnTo>
                <a:lnTo>
                  <a:pt x="341" y="621"/>
                </a:lnTo>
                <a:lnTo>
                  <a:pt x="341" y="544"/>
                </a:lnTo>
                <a:lnTo>
                  <a:pt x="311" y="544"/>
                </a:lnTo>
                <a:lnTo>
                  <a:pt x="311" y="488"/>
                </a:lnTo>
                <a:lnTo>
                  <a:pt x="279" y="488"/>
                </a:lnTo>
                <a:lnTo>
                  <a:pt x="279" y="317"/>
                </a:lnTo>
                <a:lnTo>
                  <a:pt x="247" y="317"/>
                </a:lnTo>
                <a:lnTo>
                  <a:pt x="247" y="281"/>
                </a:lnTo>
                <a:lnTo>
                  <a:pt x="215" y="281"/>
                </a:lnTo>
                <a:lnTo>
                  <a:pt x="215" y="193"/>
                </a:lnTo>
                <a:lnTo>
                  <a:pt x="185" y="193"/>
                </a:lnTo>
                <a:lnTo>
                  <a:pt x="185" y="139"/>
                </a:lnTo>
                <a:lnTo>
                  <a:pt x="151" y="139"/>
                </a:lnTo>
                <a:lnTo>
                  <a:pt x="151" y="34"/>
                </a:lnTo>
                <a:lnTo>
                  <a:pt x="92" y="34"/>
                </a:lnTo>
                <a:lnTo>
                  <a:pt x="92" y="20"/>
                </a:lnTo>
                <a:lnTo>
                  <a:pt x="58" y="20"/>
                </a:lnTo>
                <a:lnTo>
                  <a:pt x="58"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Freeform 6"/>
          <p:cNvSpPr>
            <a:spLocks/>
          </p:cNvSpPr>
          <p:nvPr/>
        </p:nvSpPr>
        <p:spPr bwMode="auto">
          <a:xfrm>
            <a:off x="4686237" y="1790669"/>
            <a:ext cx="4020539" cy="2835422"/>
          </a:xfrm>
          <a:custGeom>
            <a:avLst/>
            <a:gdLst>
              <a:gd name="T0" fmla="*/ 2442 w 2541"/>
              <a:gd name="T1" fmla="*/ 1792 h 1792"/>
              <a:gd name="T2" fmla="*/ 2348 w 2541"/>
              <a:gd name="T3" fmla="*/ 1758 h 1792"/>
              <a:gd name="T4" fmla="*/ 1938 w 2541"/>
              <a:gd name="T5" fmla="*/ 1724 h 1792"/>
              <a:gd name="T6" fmla="*/ 1844 w 2541"/>
              <a:gd name="T7" fmla="*/ 1696 h 1792"/>
              <a:gd name="T8" fmla="*/ 1496 w 2541"/>
              <a:gd name="T9" fmla="*/ 1639 h 1792"/>
              <a:gd name="T10" fmla="*/ 1432 w 2541"/>
              <a:gd name="T11" fmla="*/ 1613 h 1792"/>
              <a:gd name="T12" fmla="*/ 1338 w 2541"/>
              <a:gd name="T13" fmla="*/ 1563 h 1792"/>
              <a:gd name="T14" fmla="*/ 1085 w 2541"/>
              <a:gd name="T15" fmla="*/ 1539 h 1792"/>
              <a:gd name="T16" fmla="*/ 990 w 2541"/>
              <a:gd name="T17" fmla="*/ 1515 h 1792"/>
              <a:gd name="T18" fmla="*/ 896 w 2541"/>
              <a:gd name="T19" fmla="*/ 1493 h 1792"/>
              <a:gd name="T20" fmla="*/ 834 w 2541"/>
              <a:gd name="T21" fmla="*/ 1471 h 1792"/>
              <a:gd name="T22" fmla="*/ 801 w 2541"/>
              <a:gd name="T23" fmla="*/ 1426 h 1792"/>
              <a:gd name="T24" fmla="*/ 769 w 2541"/>
              <a:gd name="T25" fmla="*/ 1384 h 1792"/>
              <a:gd name="T26" fmla="*/ 739 w 2541"/>
              <a:gd name="T27" fmla="*/ 1362 h 1792"/>
              <a:gd name="T28" fmla="*/ 709 w 2541"/>
              <a:gd name="T29" fmla="*/ 1298 h 1792"/>
              <a:gd name="T30" fmla="*/ 675 w 2541"/>
              <a:gd name="T31" fmla="*/ 1254 h 1792"/>
              <a:gd name="T32" fmla="*/ 643 w 2541"/>
              <a:gd name="T33" fmla="*/ 1213 h 1792"/>
              <a:gd name="T34" fmla="*/ 615 w 2541"/>
              <a:gd name="T35" fmla="*/ 1191 h 1792"/>
              <a:gd name="T36" fmla="*/ 580 w 2541"/>
              <a:gd name="T37" fmla="*/ 1115 h 1792"/>
              <a:gd name="T38" fmla="*/ 548 w 2541"/>
              <a:gd name="T39" fmla="*/ 1039 h 1792"/>
              <a:gd name="T40" fmla="*/ 516 w 2541"/>
              <a:gd name="T41" fmla="*/ 982 h 1792"/>
              <a:gd name="T42" fmla="*/ 484 w 2541"/>
              <a:gd name="T43" fmla="*/ 944 h 1792"/>
              <a:gd name="T44" fmla="*/ 454 w 2541"/>
              <a:gd name="T45" fmla="*/ 910 h 1792"/>
              <a:gd name="T46" fmla="*/ 424 w 2541"/>
              <a:gd name="T47" fmla="*/ 834 h 1792"/>
              <a:gd name="T48" fmla="*/ 392 w 2541"/>
              <a:gd name="T49" fmla="*/ 814 h 1792"/>
              <a:gd name="T50" fmla="*/ 360 w 2541"/>
              <a:gd name="T51" fmla="*/ 667 h 1792"/>
              <a:gd name="T52" fmla="*/ 327 w 2541"/>
              <a:gd name="T53" fmla="*/ 595 h 1792"/>
              <a:gd name="T54" fmla="*/ 297 w 2541"/>
              <a:gd name="T55" fmla="*/ 488 h 1792"/>
              <a:gd name="T56" fmla="*/ 265 w 2541"/>
              <a:gd name="T57" fmla="*/ 402 h 1792"/>
              <a:gd name="T58" fmla="*/ 233 w 2541"/>
              <a:gd name="T59" fmla="*/ 313 h 1792"/>
              <a:gd name="T60" fmla="*/ 201 w 2541"/>
              <a:gd name="T61" fmla="*/ 227 h 1792"/>
              <a:gd name="T62" fmla="*/ 169 w 2541"/>
              <a:gd name="T63" fmla="*/ 123 h 1792"/>
              <a:gd name="T64" fmla="*/ 137 w 2541"/>
              <a:gd name="T65" fmla="*/ 50 h 1792"/>
              <a:gd name="T66" fmla="*/ 0 w 2541"/>
              <a:gd name="T67" fmla="*/ 0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1" h="1792">
                <a:moveTo>
                  <a:pt x="2541" y="1792"/>
                </a:moveTo>
                <a:lnTo>
                  <a:pt x="2442" y="1792"/>
                </a:lnTo>
                <a:lnTo>
                  <a:pt x="2442" y="1758"/>
                </a:lnTo>
                <a:lnTo>
                  <a:pt x="2348" y="1758"/>
                </a:lnTo>
                <a:lnTo>
                  <a:pt x="2348" y="1724"/>
                </a:lnTo>
                <a:lnTo>
                  <a:pt x="1938" y="1724"/>
                </a:lnTo>
                <a:lnTo>
                  <a:pt x="1938" y="1696"/>
                </a:lnTo>
                <a:lnTo>
                  <a:pt x="1844" y="1696"/>
                </a:lnTo>
                <a:lnTo>
                  <a:pt x="1844" y="1639"/>
                </a:lnTo>
                <a:lnTo>
                  <a:pt x="1496" y="1639"/>
                </a:lnTo>
                <a:lnTo>
                  <a:pt x="1496" y="1613"/>
                </a:lnTo>
                <a:lnTo>
                  <a:pt x="1432" y="1613"/>
                </a:lnTo>
                <a:lnTo>
                  <a:pt x="1432" y="1563"/>
                </a:lnTo>
                <a:lnTo>
                  <a:pt x="1338" y="1563"/>
                </a:lnTo>
                <a:lnTo>
                  <a:pt x="1338" y="1539"/>
                </a:lnTo>
                <a:lnTo>
                  <a:pt x="1085" y="1539"/>
                </a:lnTo>
                <a:lnTo>
                  <a:pt x="1085" y="1515"/>
                </a:lnTo>
                <a:lnTo>
                  <a:pt x="990" y="1515"/>
                </a:lnTo>
                <a:lnTo>
                  <a:pt x="990" y="1493"/>
                </a:lnTo>
                <a:lnTo>
                  <a:pt x="896" y="1493"/>
                </a:lnTo>
                <a:lnTo>
                  <a:pt x="896" y="1471"/>
                </a:lnTo>
                <a:lnTo>
                  <a:pt x="834" y="1471"/>
                </a:lnTo>
                <a:lnTo>
                  <a:pt x="834" y="1426"/>
                </a:lnTo>
                <a:lnTo>
                  <a:pt x="801" y="1426"/>
                </a:lnTo>
                <a:lnTo>
                  <a:pt x="801" y="1384"/>
                </a:lnTo>
                <a:lnTo>
                  <a:pt x="769" y="1384"/>
                </a:lnTo>
                <a:lnTo>
                  <a:pt x="769" y="1362"/>
                </a:lnTo>
                <a:lnTo>
                  <a:pt x="739" y="1362"/>
                </a:lnTo>
                <a:lnTo>
                  <a:pt x="739" y="1298"/>
                </a:lnTo>
                <a:lnTo>
                  <a:pt x="709" y="1298"/>
                </a:lnTo>
                <a:lnTo>
                  <a:pt x="709" y="1254"/>
                </a:lnTo>
                <a:lnTo>
                  <a:pt x="675" y="1254"/>
                </a:lnTo>
                <a:lnTo>
                  <a:pt x="675" y="1213"/>
                </a:lnTo>
                <a:lnTo>
                  <a:pt x="643" y="1213"/>
                </a:lnTo>
                <a:lnTo>
                  <a:pt x="643" y="1191"/>
                </a:lnTo>
                <a:lnTo>
                  <a:pt x="615" y="1191"/>
                </a:lnTo>
                <a:lnTo>
                  <a:pt x="615" y="1115"/>
                </a:lnTo>
                <a:lnTo>
                  <a:pt x="580" y="1115"/>
                </a:lnTo>
                <a:lnTo>
                  <a:pt x="580" y="1039"/>
                </a:lnTo>
                <a:lnTo>
                  <a:pt x="548" y="1039"/>
                </a:lnTo>
                <a:lnTo>
                  <a:pt x="548" y="982"/>
                </a:lnTo>
                <a:lnTo>
                  <a:pt x="516" y="982"/>
                </a:lnTo>
                <a:lnTo>
                  <a:pt x="516" y="944"/>
                </a:lnTo>
                <a:lnTo>
                  <a:pt x="484" y="944"/>
                </a:lnTo>
                <a:lnTo>
                  <a:pt x="484" y="910"/>
                </a:lnTo>
                <a:lnTo>
                  <a:pt x="454" y="910"/>
                </a:lnTo>
                <a:lnTo>
                  <a:pt x="454" y="834"/>
                </a:lnTo>
                <a:lnTo>
                  <a:pt x="424" y="834"/>
                </a:lnTo>
                <a:lnTo>
                  <a:pt x="424" y="814"/>
                </a:lnTo>
                <a:lnTo>
                  <a:pt x="392" y="814"/>
                </a:lnTo>
                <a:lnTo>
                  <a:pt x="392" y="667"/>
                </a:lnTo>
                <a:lnTo>
                  <a:pt x="360" y="667"/>
                </a:lnTo>
                <a:lnTo>
                  <a:pt x="360" y="595"/>
                </a:lnTo>
                <a:lnTo>
                  <a:pt x="327" y="595"/>
                </a:lnTo>
                <a:lnTo>
                  <a:pt x="327" y="488"/>
                </a:lnTo>
                <a:lnTo>
                  <a:pt x="297" y="488"/>
                </a:lnTo>
                <a:lnTo>
                  <a:pt x="297" y="402"/>
                </a:lnTo>
                <a:lnTo>
                  <a:pt x="265" y="402"/>
                </a:lnTo>
                <a:lnTo>
                  <a:pt x="265" y="313"/>
                </a:lnTo>
                <a:lnTo>
                  <a:pt x="233" y="313"/>
                </a:lnTo>
                <a:lnTo>
                  <a:pt x="233" y="227"/>
                </a:lnTo>
                <a:lnTo>
                  <a:pt x="201" y="227"/>
                </a:lnTo>
                <a:lnTo>
                  <a:pt x="201" y="123"/>
                </a:lnTo>
                <a:lnTo>
                  <a:pt x="169" y="123"/>
                </a:lnTo>
                <a:lnTo>
                  <a:pt x="169" y="50"/>
                </a:lnTo>
                <a:lnTo>
                  <a:pt x="137" y="50"/>
                </a:lnTo>
                <a:lnTo>
                  <a:pt x="137" y="0"/>
                </a:lnTo>
                <a:lnTo>
                  <a:pt x="0"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TextBox 124"/>
          <p:cNvSpPr txBox="1"/>
          <p:nvPr/>
        </p:nvSpPr>
        <p:spPr>
          <a:xfrm>
            <a:off x="7638664" y="2728110"/>
            <a:ext cx="591830" cy="246221"/>
          </a:xfrm>
          <a:prstGeom prst="rect">
            <a:avLst/>
          </a:prstGeom>
          <a:noFill/>
        </p:spPr>
        <p:txBody>
          <a:bodyPr wrap="none" rtlCol="0">
            <a:spAutoFit/>
          </a:bodyPr>
          <a:lstStyle/>
          <a:p>
            <a:pPr algn="ctr"/>
            <a:r>
              <a:rPr lang="en-GB" sz="1000" dirty="0">
                <a:solidFill>
                  <a:srgbClr val="4D4D4D"/>
                </a:solidFill>
              </a:rPr>
              <a:t>2P=1.0</a:t>
            </a:r>
          </a:p>
        </p:txBody>
      </p:sp>
      <p:sp>
        <p:nvSpPr>
          <p:cNvPr id="105" name="TextBox 104"/>
          <p:cNvSpPr txBox="1"/>
          <p:nvPr/>
        </p:nvSpPr>
        <p:spPr>
          <a:xfrm>
            <a:off x="8664153" y="4534625"/>
            <a:ext cx="369011" cy="246221"/>
          </a:xfrm>
          <a:prstGeom prst="rect">
            <a:avLst/>
          </a:prstGeom>
          <a:noFill/>
        </p:spPr>
        <p:txBody>
          <a:bodyPr wrap="none" rtlCol="0">
            <a:spAutoFit/>
          </a:bodyPr>
          <a:lstStyle/>
          <a:p>
            <a:pPr algn="ctr"/>
            <a:r>
              <a:rPr lang="en-GB" sz="1000" dirty="0" smtClean="0">
                <a:solidFill>
                  <a:srgbClr val="4D4D4D"/>
                </a:solidFill>
              </a:rPr>
              <a:t>3%</a:t>
            </a:r>
            <a:endParaRPr lang="en-GB" sz="1000" dirty="0">
              <a:solidFill>
                <a:srgbClr val="4D4D4D"/>
              </a:solidFill>
            </a:endParaRPr>
          </a:p>
        </p:txBody>
      </p:sp>
      <p:sp>
        <p:nvSpPr>
          <p:cNvPr id="116" name="TextBox 115"/>
          <p:cNvSpPr txBox="1"/>
          <p:nvPr/>
        </p:nvSpPr>
        <p:spPr>
          <a:xfrm>
            <a:off x="8625949" y="4319541"/>
            <a:ext cx="369011" cy="246221"/>
          </a:xfrm>
          <a:prstGeom prst="rect">
            <a:avLst/>
          </a:prstGeom>
          <a:noFill/>
        </p:spPr>
        <p:txBody>
          <a:bodyPr wrap="none" rtlCol="0">
            <a:spAutoFit/>
          </a:bodyPr>
          <a:lstStyle/>
          <a:p>
            <a:pPr algn="ctr"/>
            <a:r>
              <a:rPr lang="en-GB" sz="1000" dirty="0" smtClean="0">
                <a:solidFill>
                  <a:srgbClr val="4D4D4D"/>
                </a:solidFill>
              </a:rPr>
              <a:t>4%</a:t>
            </a:r>
            <a:endParaRPr lang="en-GB" sz="1000" dirty="0">
              <a:solidFill>
                <a:srgbClr val="4D4D4D"/>
              </a:solidFill>
            </a:endParaRPr>
          </a:p>
        </p:txBody>
      </p:sp>
      <p:graphicFrame>
        <p:nvGraphicFramePr>
          <p:cNvPr id="119" name="Group 88"/>
          <p:cNvGraphicFramePr>
            <a:graphicFrameLocks noGrp="1"/>
          </p:cNvGraphicFramePr>
          <p:nvPr>
            <p:extLst>
              <p:ext uri="{D42A27DB-BD31-4B8C-83A1-F6EECF244321}">
                <p14:modId xmlns:p14="http://schemas.microsoft.com/office/powerpoint/2010/main" val="2671945167"/>
              </p:ext>
            </p:extLst>
          </p:nvPr>
        </p:nvGraphicFramePr>
        <p:xfrm>
          <a:off x="152399" y="1807290"/>
          <a:ext cx="3938348" cy="3106037"/>
        </p:xfrm>
        <a:graphic>
          <a:graphicData uri="http://schemas.openxmlformats.org/drawingml/2006/table">
            <a:tbl>
              <a:tblPr firstRow="1" bandRow="1">
                <a:tableStyleId>{69012ECD-51FC-41F1-AA8D-1B2483CD663E}</a:tableStyleId>
              </a:tblPr>
              <a:tblGrid>
                <a:gridCol w="1436566"/>
                <a:gridCol w="1169964"/>
                <a:gridCol w="1331818"/>
              </a:tblGrid>
              <a:tr h="405409">
                <a:tc>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Stenting  </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Surgery </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78013">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Arial" charset="0"/>
                          <a:cs typeface="Arial" charset="0"/>
                        </a:rPr>
                        <a:t>Hospital days (curative patients with </a:t>
                      </a:r>
                      <a:r>
                        <a:rPr kumimoji="0" lang="en-GB" sz="1400" b="0" i="0" u="none" strike="noStrike" cap="none" normalizeH="0" baseline="0" dirty="0" smtClean="0">
                          <a:ln>
                            <a:noFill/>
                          </a:ln>
                          <a:solidFill>
                            <a:schemeClr val="tx1"/>
                          </a:solidFill>
                          <a:effectLst/>
                          <a:latin typeface="Arial" charset="0"/>
                          <a:cs typeface="Arial" charset="0"/>
                        </a:rPr>
                        <a:t>complete </a:t>
                      </a:r>
                      <a:br>
                        <a:rPr kumimoji="0" lang="en-GB" sz="1400" b="0" i="0" u="none" strike="noStrike" cap="none" normalizeH="0" baseline="0" dirty="0" smtClean="0">
                          <a:ln>
                            <a:noFill/>
                          </a:ln>
                          <a:solidFill>
                            <a:schemeClr val="tx1"/>
                          </a:solidFill>
                          <a:effectLst/>
                          <a:latin typeface="Arial" charset="0"/>
                          <a:cs typeface="Arial" charset="0"/>
                        </a:rPr>
                      </a:br>
                      <a:r>
                        <a:rPr kumimoji="0" lang="en-GB" sz="1400" b="0" i="0" u="none" strike="noStrike" cap="none" normalizeH="0" baseline="0" dirty="0" smtClean="0">
                          <a:ln>
                            <a:noFill/>
                          </a:ln>
                          <a:solidFill>
                            <a:schemeClr val="tx1"/>
                          </a:solidFill>
                          <a:effectLst/>
                          <a:latin typeface="Arial" charset="0"/>
                          <a:cs typeface="Arial" charset="0"/>
                        </a:rPr>
                        <a:t>1 </a:t>
                      </a:r>
                      <a:r>
                        <a:rPr kumimoji="0" lang="en-GB" sz="1400" b="0" i="0" u="none" strike="noStrike" cap="none" normalizeH="0" baseline="0" dirty="0">
                          <a:ln>
                            <a:noFill/>
                          </a:ln>
                          <a:solidFill>
                            <a:schemeClr val="tx1"/>
                          </a:solidFill>
                          <a:effectLst/>
                          <a:latin typeface="Arial" charset="0"/>
                          <a:cs typeface="Arial" charset="0"/>
                        </a:rPr>
                        <a:t>year </a:t>
                      </a:r>
                      <a:r>
                        <a:rPr kumimoji="0" lang="en-GB" sz="1400" b="0" i="0" u="none" strike="noStrike" cap="none" normalizeH="0" baseline="0" dirty="0" smtClean="0">
                          <a:ln>
                            <a:noFill/>
                          </a:ln>
                          <a:solidFill>
                            <a:schemeClr val="tx1"/>
                          </a:solidFill>
                          <a:effectLst/>
                          <a:latin typeface="Arial" charset="0"/>
                          <a:cs typeface="Arial" charset="0"/>
                        </a:rPr>
                        <a:t>data) </a:t>
                      </a:r>
                      <a:endParaRPr kumimoji="0" lang="en-GB" sz="1400" b="0" i="0" u="none" strike="noStrike" cap="none" normalizeH="0" baseline="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tr>
              <a:tr h="517379">
                <a:tc>
                  <a:txBody>
                    <a:bodyPr/>
                    <a:lstStyle/>
                    <a:p>
                      <a:pPr marL="0" marR="0" lvl="0" indent="0" algn="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Arial" charset="0"/>
                          <a:cs typeface="Arial" charset="0"/>
                        </a:rPr>
                        <a:t>N</a:t>
                      </a:r>
                    </a:p>
                    <a:p>
                      <a:pPr marL="0" marR="0" lvl="0" indent="0" algn="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Median (IQR</a:t>
                      </a:r>
                      <a:r>
                        <a:rPr kumimoji="0" lang="en-GB" sz="1400" b="0" i="0" u="none" strike="noStrike" cap="none" normalizeH="0" baseline="0" dirty="0">
                          <a:ln>
                            <a:noFill/>
                          </a:ln>
                          <a:solidFill>
                            <a:schemeClr val="tx1"/>
                          </a:solidFill>
                          <a:effectLst/>
                          <a:latin typeface="Arial" charset="0"/>
                          <a:cs typeface="Arial" charset="0"/>
                        </a:rPr>
                        <a:t>)</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14.5 (</a:t>
                      </a:r>
                      <a:r>
                        <a:rPr kumimoji="0" lang="en-GB" sz="1400" b="0" i="0" u="none" strike="noStrike" cap="none" normalizeH="0" baseline="0" dirty="0" smtClean="0">
                          <a:ln>
                            <a:noFill/>
                          </a:ln>
                          <a:solidFill>
                            <a:schemeClr val="tx1"/>
                          </a:solidFill>
                          <a:effectLst/>
                          <a:latin typeface="Arial" charset="0"/>
                          <a:cs typeface="Arial" charset="0"/>
                        </a:rPr>
                        <a:t>9–24</a:t>
                      </a:r>
                      <a:r>
                        <a:rPr kumimoji="0" lang="en-GB" sz="1400" b="0" i="0" u="none" strike="noStrike" cap="none" normalizeH="0" baseline="0" dirty="0">
                          <a:ln>
                            <a:noFill/>
                          </a:ln>
                          <a:solidFill>
                            <a:schemeClr val="tx1"/>
                          </a:solidFill>
                          <a:effectLst/>
                          <a:latin typeface="Arial" charset="0"/>
                          <a:cs typeface="Arial" charset="0"/>
                        </a:rPr>
                        <a:t>)</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92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13.5 (9.5–22.5)</a:t>
                      </a:r>
                      <a:endParaRPr kumimoji="0" lang="en-GB" sz="1400" b="0" i="0" u="none" strike="noStrike" cap="none" normalizeH="0" baseline="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5409">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altLang="zh-CN" sz="1400" dirty="0">
                          <a:solidFill>
                            <a:srgbClr val="4D4D4D"/>
                          </a:solidFill>
                          <a:ea typeface="SimSun" pitchFamily="2" charset="-122"/>
                        </a:rPr>
                        <a:t>Deaths</a:t>
                      </a:r>
                      <a:r>
                        <a:rPr lang="en-GB" altLang="zh-CN" sz="1400" baseline="0" dirty="0">
                          <a:solidFill>
                            <a:srgbClr val="4D4D4D"/>
                          </a:solidFill>
                          <a:ea typeface="SimSun" pitchFamily="2" charset="-122"/>
                        </a:rPr>
                        <a:t> within 30 days of randomisation </a:t>
                      </a:r>
                      <a:endParaRPr kumimoji="0" lang="en-GB" sz="1400" b="0" i="0" u="none" strike="noStrike" cap="none" normalizeH="0" baseline="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tr>
              <a:tr h="405409">
                <a:tc>
                  <a:txBody>
                    <a:bodyPr/>
                    <a:lstStyle/>
                    <a:p>
                      <a:pPr marL="0" marR="0" lvl="0" indent="0" algn="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N</a:t>
                      </a:r>
                      <a:endParaRPr kumimoji="0" lang="en-GB" sz="1400" b="0" i="0" u="none" strike="noStrike" cap="none" normalizeH="0" baseline="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5</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a:t>
                      </a:r>
                      <a:endParaRPr kumimoji="0" lang="en-GB" sz="1400" b="0" i="0" u="none" strike="noStrike" cap="none" normalizeH="0" baseline="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5409">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Days from randomisation to death</a:t>
                      </a:r>
                      <a:endParaRPr kumimoji="0" lang="en-GB" sz="1400" b="0" i="0" u="none" strike="noStrike" cap="none" normalizeH="0" baseline="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tr>
              <a:tr h="405409">
                <a:tc>
                  <a:txBody>
                    <a:bodyPr/>
                    <a:lstStyle/>
                    <a:p>
                      <a:pPr marL="0" marR="0" lvl="0" indent="0" algn="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Arial" charset="0"/>
                          <a:cs typeface="Arial" charset="0"/>
                        </a:rPr>
                        <a:t>Median (IQR)</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7 (</a:t>
                      </a:r>
                      <a:r>
                        <a:rPr kumimoji="0" lang="en-GB" sz="1400" b="0" i="0" u="none" strike="noStrike" cap="none" normalizeH="0" baseline="0" dirty="0" smtClean="0">
                          <a:ln>
                            <a:noFill/>
                          </a:ln>
                          <a:solidFill>
                            <a:schemeClr val="tx1"/>
                          </a:solidFill>
                          <a:effectLst/>
                          <a:latin typeface="Arial" charset="0"/>
                          <a:cs typeface="Arial" charset="0"/>
                        </a:rPr>
                        <a:t>6–15</a:t>
                      </a:r>
                      <a:r>
                        <a:rPr kumimoji="0" lang="en-GB" sz="1400" b="0" i="0" u="none" strike="noStrike" cap="none" normalizeH="0" baseline="0" dirty="0">
                          <a:ln>
                            <a:noFill/>
                          </a:ln>
                          <a:solidFill>
                            <a:schemeClr val="tx1"/>
                          </a:solidFill>
                          <a:effectLst/>
                          <a:latin typeface="Arial" charset="0"/>
                          <a:cs typeface="Arial" charset="0"/>
                        </a:rPr>
                        <a:t>)</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(3–9)</a:t>
                      </a:r>
                      <a:endParaRPr kumimoji="0" lang="en-GB" sz="1400" b="0" i="0" u="none" strike="noStrike" cap="none" normalizeH="0" baseline="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
        <p:nvSpPr>
          <p:cNvPr id="6" name="Rectangle 5"/>
          <p:cNvSpPr/>
          <p:nvPr/>
        </p:nvSpPr>
        <p:spPr>
          <a:xfrm>
            <a:off x="4649300" y="1404905"/>
            <a:ext cx="3962979" cy="369332"/>
          </a:xfrm>
          <a:prstGeom prst="rect">
            <a:avLst/>
          </a:prstGeom>
        </p:spPr>
        <p:txBody>
          <a:bodyPr wrap="square">
            <a:spAutoFit/>
          </a:bodyPr>
          <a:lstStyle/>
          <a:p>
            <a:pPr algn="ctr"/>
            <a:r>
              <a:rPr lang="en-GB" b="1" dirty="0" smtClean="0">
                <a:solidFill>
                  <a:srgbClr val="4D4D4D"/>
                </a:solidFill>
              </a:rPr>
              <a:t>Length </a:t>
            </a:r>
            <a:r>
              <a:rPr lang="en-GB" b="1" dirty="0">
                <a:solidFill>
                  <a:srgbClr val="4D4D4D"/>
                </a:solidFill>
              </a:rPr>
              <a:t>of hospital stay</a:t>
            </a:r>
            <a:endParaRPr lang="en-GB" dirty="0">
              <a:solidFill>
                <a:srgbClr val="4D4D4D"/>
              </a:solidFill>
            </a:endParaRPr>
          </a:p>
        </p:txBody>
      </p:sp>
    </p:spTree>
    <p:extLst>
      <p:ext uri="{BB962C8B-B14F-4D97-AF65-F5344CB8AC3E}">
        <p14:creationId xmlns:p14="http://schemas.microsoft.com/office/powerpoint/2010/main" val="5244320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3507: CREST: Randomised phase III study of stenting as a bridge to surgery in obstructing colorectal cancer—Results of the UK </a:t>
            </a:r>
            <a:r>
              <a:rPr lang="en-GB" dirty="0" err="1"/>
              <a:t>ColoRectal</a:t>
            </a:r>
            <a:r>
              <a:rPr lang="en-GB" dirty="0"/>
              <a:t> Endoscopic Stenting Trial (CREST) – Hill J, et al</a:t>
            </a:r>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err="1" smtClean="0"/>
              <a:t>QoL</a:t>
            </a:r>
            <a:r>
              <a:rPr lang="en-GB" dirty="0" smtClean="0"/>
              <a:t> and critical care utilisations at 3 and 12 months were not significantly different </a:t>
            </a:r>
          </a:p>
          <a:p>
            <a:pPr marL="0" indent="0">
              <a:buNone/>
            </a:pPr>
            <a:endParaRPr lang="en-GB" b="1" dirty="0" smtClean="0"/>
          </a:p>
          <a:p>
            <a:pPr marL="0" indent="0">
              <a:buNone/>
            </a:pPr>
            <a:r>
              <a:rPr lang="en-GB" b="1" dirty="0" smtClean="0"/>
              <a:t>Conclusions</a:t>
            </a:r>
            <a:r>
              <a:rPr lang="en-GB" dirty="0" smtClean="0"/>
              <a:t> </a:t>
            </a:r>
          </a:p>
          <a:p>
            <a:pPr>
              <a:buClrTx/>
            </a:pPr>
            <a:r>
              <a:rPr lang="en-GB" b="1" dirty="0" smtClean="0"/>
              <a:t>In patients </a:t>
            </a:r>
            <a:r>
              <a:rPr lang="en-GB" b="1" dirty="0"/>
              <a:t>with potentially curable </a:t>
            </a:r>
            <a:r>
              <a:rPr lang="en-GB" b="1" dirty="0" smtClean="0"/>
              <a:t>CRC, stenting </a:t>
            </a:r>
            <a:r>
              <a:rPr lang="en-GB" b="1" dirty="0"/>
              <a:t>as a bridge to </a:t>
            </a:r>
            <a:r>
              <a:rPr lang="en-GB" b="1" dirty="0" smtClean="0"/>
              <a:t>surgery had an </a:t>
            </a:r>
            <a:br>
              <a:rPr lang="en-GB" b="1" dirty="0" smtClean="0"/>
            </a:br>
            <a:r>
              <a:rPr lang="en-GB" b="1" dirty="0" smtClean="0"/>
              <a:t>80% clinical success rate and significantly </a:t>
            </a:r>
            <a:r>
              <a:rPr lang="en-GB" b="1" dirty="0"/>
              <a:t>reduced stoma formation </a:t>
            </a:r>
            <a:endParaRPr lang="en-GB" b="1" dirty="0" smtClean="0"/>
          </a:p>
          <a:p>
            <a:pPr>
              <a:buClrTx/>
            </a:pPr>
            <a:r>
              <a:rPr lang="en-GB" b="1" dirty="0" smtClean="0"/>
              <a:t>Mortality</a:t>
            </a:r>
            <a:r>
              <a:rPr lang="en-GB" b="1" dirty="0"/>
              <a:t>, length of hospital </a:t>
            </a:r>
            <a:r>
              <a:rPr lang="en-GB" b="1" dirty="0" smtClean="0"/>
              <a:t>stay and </a:t>
            </a:r>
            <a:r>
              <a:rPr lang="en-GB" b="1" dirty="0" err="1" smtClean="0"/>
              <a:t>QoL</a:t>
            </a:r>
            <a:r>
              <a:rPr lang="en-GB" b="1" dirty="0" smtClean="0"/>
              <a:t> were similar between </a:t>
            </a:r>
            <a:r>
              <a:rPr lang="en-GB" b="1" dirty="0"/>
              <a:t>stenting and emergency surgery </a:t>
            </a:r>
            <a:endParaRPr lang="en-GB" b="1" dirty="0" smtClean="0"/>
          </a:p>
          <a:p>
            <a:pPr>
              <a:buClrTx/>
            </a:pPr>
            <a:r>
              <a:rPr lang="en-GB" b="1" dirty="0" smtClean="0"/>
              <a:t>Stenting appears to be a reasonable alternative to emergency surgery</a:t>
            </a:r>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*Assessed by </a:t>
            </a:r>
            <a:r>
              <a:rPr lang="en-GB" dirty="0" err="1" smtClean="0"/>
              <a:t>Clavien-Dindo</a:t>
            </a:r>
            <a:r>
              <a:rPr lang="en-GB" dirty="0" smtClean="0"/>
              <a:t> classification.</a:t>
            </a:r>
            <a:endParaRPr lang="en-GB" dirty="0"/>
          </a:p>
        </p:txBody>
      </p:sp>
      <p:sp>
        <p:nvSpPr>
          <p:cNvPr id="5" name="Text Placeholder 4"/>
          <p:cNvSpPr>
            <a:spLocks noGrp="1"/>
          </p:cNvSpPr>
          <p:nvPr>
            <p:ph type="body" sz="quarter" idx="11"/>
          </p:nvPr>
        </p:nvSpPr>
        <p:spPr/>
        <p:txBody>
          <a:bodyPr/>
          <a:lstStyle/>
          <a:p>
            <a:r>
              <a:rPr lang="en-GB" dirty="0" smtClean="0"/>
              <a:t> Hill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3507</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4136317900"/>
              </p:ext>
            </p:extLst>
          </p:nvPr>
        </p:nvGraphicFramePr>
        <p:xfrm>
          <a:off x="369888" y="1676400"/>
          <a:ext cx="8316914" cy="1828800"/>
        </p:xfrm>
        <a:graphic>
          <a:graphicData uri="http://schemas.openxmlformats.org/drawingml/2006/table">
            <a:tbl>
              <a:tblPr firstRow="1" bandRow="1">
                <a:tableStyleId>{69012ECD-51FC-41F1-AA8D-1B2483CD663E}</a:tableStyleId>
              </a:tblPr>
              <a:tblGrid>
                <a:gridCol w="2373312"/>
                <a:gridCol w="2971801"/>
                <a:gridCol w="2971801"/>
              </a:tblGrid>
              <a:tr h="1749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Stenting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Emergency surgery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Stoma formation,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4984">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49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All deaths, n/N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59/123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549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Deaths, cancer patients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58/120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49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Surgical complications*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37820828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3508: A randomized trial comparing </a:t>
            </a:r>
            <a:r>
              <a:rPr lang="en-GB" dirty="0" err="1"/>
              <a:t>mesorectal</a:t>
            </a:r>
            <a:r>
              <a:rPr lang="en-GB" dirty="0"/>
              <a:t> excision with or without lateral lymph node dissection for clinical stage II, III lower rectal cancer: Primary endpoint analysis of Japan Clinical Oncology Group study </a:t>
            </a:r>
            <a:r>
              <a:rPr lang="en-GB" dirty="0" smtClean="0"/>
              <a:t>JCOG0212 – </a:t>
            </a:r>
            <a:r>
              <a:rPr lang="en-US" dirty="0" smtClean="0"/>
              <a:t>Fujita S</a:t>
            </a:r>
            <a:r>
              <a:rPr lang="en-GB" dirty="0" smtClean="0"/>
              <a:t>, et al</a:t>
            </a:r>
            <a:endParaRPr lang="en-GB" dirty="0"/>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evaluate whether the efficacy with </a:t>
            </a:r>
            <a:r>
              <a:rPr lang="en-GB" dirty="0" err="1" smtClean="0"/>
              <a:t>mesorectal</a:t>
            </a:r>
            <a:r>
              <a:rPr lang="en-GB" dirty="0" smtClean="0"/>
              <a:t> </a:t>
            </a:r>
            <a:r>
              <a:rPr lang="en-GB" dirty="0"/>
              <a:t>excision </a:t>
            </a:r>
            <a:r>
              <a:rPr lang="en-GB" dirty="0" smtClean="0"/>
              <a:t>(ME) alone is non-inferior to ME + </a:t>
            </a:r>
            <a:r>
              <a:rPr lang="en-GB" dirty="0"/>
              <a:t>lateral lymph node </a:t>
            </a:r>
            <a:r>
              <a:rPr lang="en-GB" dirty="0" smtClean="0"/>
              <a:t>dissection</a:t>
            </a:r>
            <a:r>
              <a:rPr lang="en-GB" dirty="0"/>
              <a:t> </a:t>
            </a:r>
            <a:r>
              <a:rPr lang="en-US" dirty="0"/>
              <a:t>(LLND) </a:t>
            </a:r>
            <a:r>
              <a:rPr lang="en-GB" dirty="0" smtClean="0"/>
              <a:t>in patients with Stage II/III lower rectal cancer</a:t>
            </a:r>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*Non-inferiority </a:t>
            </a:r>
            <a:r>
              <a:rPr lang="en-GB" dirty="0"/>
              <a:t>margin of HR: </a:t>
            </a:r>
            <a:r>
              <a:rPr lang="en-GB" dirty="0" smtClean="0"/>
              <a:t>1.34.</a:t>
            </a:r>
            <a:endParaRPr lang="en-GB" dirty="0"/>
          </a:p>
        </p:txBody>
      </p:sp>
      <p:sp>
        <p:nvSpPr>
          <p:cNvPr id="5" name="Text Placeholder 4"/>
          <p:cNvSpPr>
            <a:spLocks noGrp="1"/>
          </p:cNvSpPr>
          <p:nvPr>
            <p:ph type="body" sz="quarter" idx="11"/>
          </p:nvPr>
        </p:nvSpPr>
        <p:spPr>
          <a:xfrm>
            <a:off x="4038600" y="6096000"/>
            <a:ext cx="4740275" cy="487363"/>
          </a:xfrm>
        </p:spPr>
        <p:txBody>
          <a:bodyPr/>
          <a:lstStyle/>
          <a:p>
            <a:r>
              <a:rPr lang="en-GB" dirty="0" smtClean="0"/>
              <a:t> </a:t>
            </a:r>
            <a:r>
              <a:rPr lang="en-US" dirty="0"/>
              <a:t>Fujita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3508</a:t>
            </a:r>
            <a:endParaRPr lang="en-GB" dirty="0"/>
          </a:p>
        </p:txBody>
      </p:sp>
      <p:sp>
        <p:nvSpPr>
          <p:cNvPr id="6" name="Oval 14"/>
          <p:cNvSpPr>
            <a:spLocks noChangeArrowheads="1"/>
          </p:cNvSpPr>
          <p:nvPr/>
        </p:nvSpPr>
        <p:spPr bwMode="auto">
          <a:xfrm>
            <a:off x="3941537"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7885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ME alone</a:t>
            </a:r>
          </a:p>
          <a:p>
            <a:pPr algn="ctr" defTabSz="892175" eaLnBrk="0" hangingPunct="0"/>
            <a:r>
              <a:rPr lang="en-GB" altLang="zh-CN" dirty="0" smtClean="0">
                <a:solidFill>
                  <a:srgbClr val="FFFFFF"/>
                </a:solidFill>
                <a:ea typeface="SimSun" pitchFamily="2" charset="-122"/>
              </a:rPr>
              <a:t>(n=350)</a:t>
            </a:r>
            <a:endParaRPr lang="en-GB" altLang="zh-CN" dirty="0">
              <a:solidFill>
                <a:srgbClr val="FFFFFF"/>
              </a:solidFill>
              <a:ea typeface="SimSun" pitchFamily="2" charset="-122"/>
            </a:endParaRPr>
          </a:p>
        </p:txBody>
      </p:sp>
      <p:sp>
        <p:nvSpPr>
          <p:cNvPr id="13" name="AutoShape 9"/>
          <p:cNvSpPr>
            <a:spLocks noChangeArrowheads="1"/>
          </p:cNvSpPr>
          <p:nvPr/>
        </p:nvSpPr>
        <p:spPr bwMode="auto">
          <a:xfrm>
            <a:off x="365124" y="2244461"/>
            <a:ext cx="3319690"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Stage II/III rectal cancer</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M</a:t>
            </a:r>
            <a:r>
              <a:rPr lang="en-GB" altLang="zh-CN" dirty="0" smtClean="0">
                <a:solidFill>
                  <a:srgbClr val="FFFFFF"/>
                </a:solidFill>
                <a:ea typeface="SimSun" pitchFamily="2" charset="-122"/>
              </a:rPr>
              <a:t>ain </a:t>
            </a:r>
            <a:r>
              <a:rPr lang="en-GB" altLang="zh-CN" dirty="0">
                <a:solidFill>
                  <a:srgbClr val="FFFFFF"/>
                </a:solidFill>
                <a:ea typeface="SimSun" pitchFamily="2" charset="-122"/>
              </a:rPr>
              <a:t>lesion </a:t>
            </a:r>
            <a:r>
              <a:rPr lang="en-GB" altLang="zh-CN" dirty="0" smtClean="0">
                <a:solidFill>
                  <a:srgbClr val="FFFFFF"/>
                </a:solidFill>
                <a:ea typeface="SimSun" pitchFamily="2" charset="-122"/>
              </a:rPr>
              <a:t>in rectum </a:t>
            </a:r>
            <a:r>
              <a:rPr lang="en-GB" altLang="zh-CN" dirty="0">
                <a:solidFill>
                  <a:srgbClr val="FFFFFF"/>
                </a:solidFill>
                <a:ea typeface="SimSun" pitchFamily="2" charset="-122"/>
              </a:rPr>
              <a:t>and </a:t>
            </a:r>
            <a:r>
              <a:rPr lang="en-GB" altLang="zh-CN" dirty="0" smtClean="0">
                <a:solidFill>
                  <a:srgbClr val="FFFFFF"/>
                </a:solidFill>
                <a:ea typeface="SimSun" pitchFamily="2" charset="-122"/>
              </a:rPr>
              <a:t>lower </a:t>
            </a:r>
            <a:r>
              <a:rPr lang="en-GB" altLang="zh-CN" dirty="0">
                <a:solidFill>
                  <a:srgbClr val="FFFFFF"/>
                </a:solidFill>
                <a:ea typeface="SimSun" pitchFamily="2" charset="-122"/>
              </a:rPr>
              <a:t>margin below the peritoneal </a:t>
            </a:r>
            <a:r>
              <a:rPr lang="en-GB" altLang="zh-CN" dirty="0" smtClean="0">
                <a:solidFill>
                  <a:srgbClr val="FFFFFF"/>
                </a:solidFill>
                <a:ea typeface="SimSun" pitchFamily="2" charset="-122"/>
              </a:rPr>
              <a:t>reflection</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N</a:t>
            </a:r>
            <a:r>
              <a:rPr lang="en-GB" altLang="zh-CN" dirty="0" smtClean="0">
                <a:solidFill>
                  <a:srgbClr val="FFFFFF"/>
                </a:solidFill>
                <a:ea typeface="SimSun" pitchFamily="2" charset="-122"/>
              </a:rPr>
              <a:t>o </a:t>
            </a:r>
            <a:r>
              <a:rPr lang="en-GB" altLang="zh-CN" dirty="0">
                <a:solidFill>
                  <a:srgbClr val="FFFFFF"/>
                </a:solidFill>
                <a:ea typeface="SimSun" pitchFamily="2" charset="-122"/>
              </a:rPr>
              <a:t>lateral pelvic lymph node </a:t>
            </a:r>
            <a:r>
              <a:rPr lang="en-GB" altLang="zh-CN" dirty="0" smtClean="0">
                <a:solidFill>
                  <a:srgbClr val="FFFFFF"/>
                </a:solidFill>
                <a:ea typeface="SimSun" pitchFamily="2" charset="-122"/>
              </a:rPr>
              <a:t>enlargement</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PS ≤1</a:t>
            </a:r>
            <a:endParaRPr lang="en-GB" altLang="zh-CN"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(n=701)</a:t>
            </a:r>
            <a:endParaRPr lang="en-GB" altLang="zh-CN" dirty="0">
              <a:solidFill>
                <a:srgbClr val="FFFFFF"/>
              </a:solidFill>
              <a:ea typeface="SimSun" pitchFamily="2" charset="-122"/>
            </a:endParaRPr>
          </a:p>
        </p:txBody>
      </p:sp>
      <p:sp>
        <p:nvSpPr>
          <p:cNvPr id="14" name="Rectangle 9"/>
          <p:cNvSpPr txBox="1">
            <a:spLocks noChangeArrowheads="1"/>
          </p:cNvSpPr>
          <p:nvPr/>
        </p:nvSpPr>
        <p:spPr bwMode="auto">
          <a:xfrm>
            <a:off x="365124" y="5279572"/>
            <a:ext cx="4130676" cy="53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en-GB" b="1" kern="0" dirty="0" smtClean="0">
                <a:solidFill>
                  <a:srgbClr val="A0A0A0"/>
                </a:solidFill>
              </a:rPr>
              <a:t>PRIMARY ENDPOINT(S)</a:t>
            </a:r>
          </a:p>
          <a:p>
            <a:pPr>
              <a:spcAft>
                <a:spcPts val="0"/>
              </a:spcAft>
              <a:buClr>
                <a:srgbClr val="043882"/>
              </a:buClr>
            </a:pPr>
            <a:r>
              <a:rPr lang="en-GB" dirty="0" smtClean="0"/>
              <a:t>RFS*</a:t>
            </a:r>
            <a:endParaRPr lang="en-GB" kern="0" dirty="0" smtClean="0"/>
          </a:p>
        </p:txBody>
      </p:sp>
      <p:sp>
        <p:nvSpPr>
          <p:cNvPr id="15" name="Content Placeholder 26"/>
          <p:cNvSpPr txBox="1">
            <a:spLocks/>
          </p:cNvSpPr>
          <p:nvPr/>
        </p:nvSpPr>
        <p:spPr>
          <a:xfrm>
            <a:off x="4648200" y="5279572"/>
            <a:ext cx="4130675" cy="5322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en-GB" b="1" kern="0" dirty="0" smtClean="0">
                <a:solidFill>
                  <a:srgbClr val="A0A0A0"/>
                </a:solidFill>
              </a:rPr>
              <a:t>SECONDARY ENDPOINTS</a:t>
            </a:r>
          </a:p>
          <a:p>
            <a:pPr>
              <a:spcAft>
                <a:spcPts val="0"/>
              </a:spcAft>
              <a:buClr>
                <a:srgbClr val="043882"/>
              </a:buClr>
            </a:pPr>
            <a:r>
              <a:rPr lang="en-GB" kern="0" dirty="0" smtClean="0"/>
              <a:t>OS, local RFS</a:t>
            </a:r>
          </a:p>
          <a:p>
            <a:pPr>
              <a:spcAft>
                <a:spcPts val="0"/>
              </a:spcAft>
              <a:buClr>
                <a:srgbClr val="043882"/>
              </a:buClr>
            </a:pPr>
            <a:r>
              <a:rPr lang="en-GB" kern="0" dirty="0" smtClean="0"/>
              <a:t>Operation time; blood loss</a:t>
            </a:r>
          </a:p>
          <a:p>
            <a:pPr>
              <a:spcAft>
                <a:spcPts val="0"/>
              </a:spcAft>
              <a:buClr>
                <a:srgbClr val="043882"/>
              </a:buClr>
            </a:pPr>
            <a:r>
              <a:rPr lang="en-GB" kern="0" dirty="0" smtClean="0"/>
              <a:t>Safety </a:t>
            </a:r>
          </a:p>
        </p:txBody>
      </p:sp>
      <p:cxnSp>
        <p:nvCxnSpPr>
          <p:cNvPr id="16" name="AutoShape 16"/>
          <p:cNvCxnSpPr>
            <a:cxnSpLocks noChangeShapeType="1"/>
            <a:endCxn id="19" idx="1"/>
          </p:cNvCxnSpPr>
          <p:nvPr/>
        </p:nvCxnSpPr>
        <p:spPr bwMode="auto">
          <a:xfrm rot="16200000" flipH="1">
            <a:off x="4215319" y="40386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ME + LLND</a:t>
            </a:r>
          </a:p>
          <a:p>
            <a:pPr algn="ctr" defTabSz="892175" eaLnBrk="0" hangingPunct="0"/>
            <a:r>
              <a:rPr lang="en-GB" altLang="zh-CN" dirty="0" smtClean="0">
                <a:solidFill>
                  <a:srgbClr val="4D4D4D"/>
                </a:solidFill>
                <a:ea typeface="SimSun" pitchFamily="2" charset="-122"/>
              </a:rPr>
              <a:t>(n=351)</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val="1430654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early colorectal </a:t>
            </a:r>
            <a:r>
              <a:rPr lang="en-US" dirty="0" smtClean="0"/>
              <a:t>cancer – </a:t>
            </a:r>
            <a:r>
              <a:rPr lang="en-US" dirty="0" smtClean="0"/>
              <a:t>adjuvant studies</a:t>
            </a:r>
            <a:endParaRPr lang="en-GB" dirty="0"/>
          </a:p>
        </p:txBody>
      </p:sp>
      <p:sp>
        <p:nvSpPr>
          <p:cNvPr id="2" name="Text Placeholder 1"/>
          <p:cNvSpPr>
            <a:spLocks noGrp="1"/>
          </p:cNvSpPr>
          <p:nvPr>
            <p:ph type="body" idx="1"/>
          </p:nvPr>
        </p:nvSpPr>
        <p:spPr/>
        <p:txBody>
          <a:bodyPr/>
          <a:lstStyle/>
          <a:p>
            <a:r>
              <a:rPr lang="en-US" dirty="0" smtClean="0"/>
              <a:t>COLORECTAL CANCER</a:t>
            </a:r>
            <a:endParaRPr lang="en-GB" dirty="0"/>
          </a:p>
        </p:txBody>
      </p:sp>
    </p:spTree>
    <p:extLst>
      <p:ext uri="{BB962C8B-B14F-4D97-AF65-F5344CB8AC3E}">
        <p14:creationId xmlns:p14="http://schemas.microsoft.com/office/powerpoint/2010/main" val="41585144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t>Key results</a:t>
            </a:r>
          </a:p>
          <a:p>
            <a:endParaRPr lang="en-GB" dirty="0"/>
          </a:p>
          <a:p>
            <a:endParaRPr lang="en-GB" dirty="0"/>
          </a:p>
          <a:p>
            <a:endParaRPr lang="en-GB" dirty="0"/>
          </a:p>
          <a:p>
            <a:endParaRPr lang="en-GB" dirty="0"/>
          </a:p>
          <a:p>
            <a:endParaRPr lang="en-GB" dirty="0"/>
          </a:p>
        </p:txBody>
      </p:sp>
      <p:grpSp>
        <p:nvGrpSpPr>
          <p:cNvPr id="557" name="Group 556"/>
          <p:cNvGrpSpPr/>
          <p:nvPr/>
        </p:nvGrpSpPr>
        <p:grpSpPr>
          <a:xfrm>
            <a:off x="1493838" y="2738564"/>
            <a:ext cx="6702425" cy="827564"/>
            <a:chOff x="1493838" y="2360541"/>
            <a:chExt cx="6702425" cy="827564"/>
          </a:xfrm>
        </p:grpSpPr>
        <p:sp>
          <p:nvSpPr>
            <p:cNvPr id="218" name="Freeform 5"/>
            <p:cNvSpPr>
              <a:spLocks/>
            </p:cNvSpPr>
            <p:nvPr/>
          </p:nvSpPr>
          <p:spPr bwMode="auto">
            <a:xfrm>
              <a:off x="1493838" y="2360541"/>
              <a:ext cx="6702425" cy="827564"/>
            </a:xfrm>
            <a:custGeom>
              <a:avLst/>
              <a:gdLst>
                <a:gd name="T0" fmla="*/ 3401 w 4252"/>
                <a:gd name="T1" fmla="*/ 525 h 525"/>
                <a:gd name="T2" fmla="*/ 2699 w 4252"/>
                <a:gd name="T3" fmla="*/ 482 h 525"/>
                <a:gd name="T4" fmla="*/ 2474 w 4252"/>
                <a:gd name="T5" fmla="*/ 474 h 525"/>
                <a:gd name="T6" fmla="*/ 2384 w 4252"/>
                <a:gd name="T7" fmla="*/ 444 h 525"/>
                <a:gd name="T8" fmla="*/ 2133 w 4252"/>
                <a:gd name="T9" fmla="*/ 438 h 525"/>
                <a:gd name="T10" fmla="*/ 1944 w 4252"/>
                <a:gd name="T11" fmla="*/ 432 h 525"/>
                <a:gd name="T12" fmla="*/ 1932 w 4252"/>
                <a:gd name="T13" fmla="*/ 428 h 525"/>
                <a:gd name="T14" fmla="*/ 1852 w 4252"/>
                <a:gd name="T15" fmla="*/ 422 h 525"/>
                <a:gd name="T16" fmla="*/ 1818 w 4252"/>
                <a:gd name="T17" fmla="*/ 415 h 525"/>
                <a:gd name="T18" fmla="*/ 1724 w 4252"/>
                <a:gd name="T19" fmla="*/ 407 h 525"/>
                <a:gd name="T20" fmla="*/ 1429 w 4252"/>
                <a:gd name="T21" fmla="*/ 401 h 525"/>
                <a:gd name="T22" fmla="*/ 1391 w 4252"/>
                <a:gd name="T23" fmla="*/ 397 h 525"/>
                <a:gd name="T24" fmla="*/ 1383 w 4252"/>
                <a:gd name="T25" fmla="*/ 383 h 525"/>
                <a:gd name="T26" fmla="*/ 1322 w 4252"/>
                <a:gd name="T27" fmla="*/ 373 h 525"/>
                <a:gd name="T28" fmla="*/ 1212 w 4252"/>
                <a:gd name="T29" fmla="*/ 365 h 525"/>
                <a:gd name="T30" fmla="*/ 1043 w 4252"/>
                <a:gd name="T31" fmla="*/ 361 h 525"/>
                <a:gd name="T32" fmla="*/ 1029 w 4252"/>
                <a:gd name="T33" fmla="*/ 353 h 525"/>
                <a:gd name="T34" fmla="*/ 943 w 4252"/>
                <a:gd name="T35" fmla="*/ 349 h 525"/>
                <a:gd name="T36" fmla="*/ 899 w 4252"/>
                <a:gd name="T37" fmla="*/ 341 h 525"/>
                <a:gd name="T38" fmla="*/ 847 w 4252"/>
                <a:gd name="T39" fmla="*/ 334 h 525"/>
                <a:gd name="T40" fmla="*/ 809 w 4252"/>
                <a:gd name="T41" fmla="*/ 330 h 525"/>
                <a:gd name="T42" fmla="*/ 807 w 4252"/>
                <a:gd name="T43" fmla="*/ 322 h 525"/>
                <a:gd name="T44" fmla="*/ 768 w 4252"/>
                <a:gd name="T45" fmla="*/ 312 h 525"/>
                <a:gd name="T46" fmla="*/ 766 w 4252"/>
                <a:gd name="T47" fmla="*/ 304 h 525"/>
                <a:gd name="T48" fmla="*/ 760 w 4252"/>
                <a:gd name="T49" fmla="*/ 296 h 525"/>
                <a:gd name="T50" fmla="*/ 696 w 4252"/>
                <a:gd name="T51" fmla="*/ 292 h 525"/>
                <a:gd name="T52" fmla="*/ 690 w 4252"/>
                <a:gd name="T53" fmla="*/ 286 h 525"/>
                <a:gd name="T54" fmla="*/ 656 w 4252"/>
                <a:gd name="T55" fmla="*/ 268 h 525"/>
                <a:gd name="T56" fmla="*/ 596 w 4252"/>
                <a:gd name="T57" fmla="*/ 261 h 525"/>
                <a:gd name="T58" fmla="*/ 576 w 4252"/>
                <a:gd name="T59" fmla="*/ 257 h 525"/>
                <a:gd name="T60" fmla="*/ 520 w 4252"/>
                <a:gd name="T61" fmla="*/ 249 h 525"/>
                <a:gd name="T62" fmla="*/ 455 w 4252"/>
                <a:gd name="T63" fmla="*/ 239 h 525"/>
                <a:gd name="T64" fmla="*/ 441 w 4252"/>
                <a:gd name="T65" fmla="*/ 221 h 525"/>
                <a:gd name="T66" fmla="*/ 423 w 4252"/>
                <a:gd name="T67" fmla="*/ 217 h 525"/>
                <a:gd name="T68" fmla="*/ 415 w 4252"/>
                <a:gd name="T69" fmla="*/ 213 h 525"/>
                <a:gd name="T70" fmla="*/ 403 w 4252"/>
                <a:gd name="T71" fmla="*/ 207 h 525"/>
                <a:gd name="T72" fmla="*/ 399 w 4252"/>
                <a:gd name="T73" fmla="*/ 201 h 525"/>
                <a:gd name="T74" fmla="*/ 385 w 4252"/>
                <a:gd name="T75" fmla="*/ 195 h 525"/>
                <a:gd name="T76" fmla="*/ 379 w 4252"/>
                <a:gd name="T77" fmla="*/ 184 h 525"/>
                <a:gd name="T78" fmla="*/ 371 w 4252"/>
                <a:gd name="T79" fmla="*/ 180 h 525"/>
                <a:gd name="T80" fmla="*/ 369 w 4252"/>
                <a:gd name="T81" fmla="*/ 172 h 525"/>
                <a:gd name="T82" fmla="*/ 355 w 4252"/>
                <a:gd name="T83" fmla="*/ 166 h 525"/>
                <a:gd name="T84" fmla="*/ 345 w 4252"/>
                <a:gd name="T85" fmla="*/ 158 h 525"/>
                <a:gd name="T86" fmla="*/ 335 w 4252"/>
                <a:gd name="T87" fmla="*/ 140 h 525"/>
                <a:gd name="T88" fmla="*/ 333 w 4252"/>
                <a:gd name="T89" fmla="*/ 136 h 525"/>
                <a:gd name="T90" fmla="*/ 303 w 4252"/>
                <a:gd name="T91" fmla="*/ 132 h 525"/>
                <a:gd name="T92" fmla="*/ 297 w 4252"/>
                <a:gd name="T93" fmla="*/ 126 h 525"/>
                <a:gd name="T94" fmla="*/ 289 w 4252"/>
                <a:gd name="T95" fmla="*/ 118 h 525"/>
                <a:gd name="T96" fmla="*/ 265 w 4252"/>
                <a:gd name="T97" fmla="*/ 114 h 525"/>
                <a:gd name="T98" fmla="*/ 255 w 4252"/>
                <a:gd name="T99" fmla="*/ 107 h 525"/>
                <a:gd name="T100" fmla="*/ 235 w 4252"/>
                <a:gd name="T101" fmla="*/ 93 h 525"/>
                <a:gd name="T102" fmla="*/ 227 w 4252"/>
                <a:gd name="T103" fmla="*/ 89 h 525"/>
                <a:gd name="T104" fmla="*/ 221 w 4252"/>
                <a:gd name="T105" fmla="*/ 77 h 525"/>
                <a:gd name="T106" fmla="*/ 207 w 4252"/>
                <a:gd name="T107" fmla="*/ 67 h 525"/>
                <a:gd name="T108" fmla="*/ 199 w 4252"/>
                <a:gd name="T109" fmla="*/ 61 h 525"/>
                <a:gd name="T110" fmla="*/ 187 w 4252"/>
                <a:gd name="T111" fmla="*/ 55 h 525"/>
                <a:gd name="T112" fmla="*/ 178 w 4252"/>
                <a:gd name="T113" fmla="*/ 49 h 525"/>
                <a:gd name="T114" fmla="*/ 160 w 4252"/>
                <a:gd name="T115" fmla="*/ 47 h 525"/>
                <a:gd name="T116" fmla="*/ 158 w 4252"/>
                <a:gd name="T117" fmla="*/ 41 h 525"/>
                <a:gd name="T118" fmla="*/ 128 w 4252"/>
                <a:gd name="T119" fmla="*/ 37 h 525"/>
                <a:gd name="T120" fmla="*/ 116 w 4252"/>
                <a:gd name="T121" fmla="*/ 32 h 525"/>
                <a:gd name="T122" fmla="*/ 108 w 4252"/>
                <a:gd name="T123" fmla="*/ 4 h 525"/>
                <a:gd name="T124" fmla="*/ 0 w 4252"/>
                <a:gd name="T1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2" h="525">
                  <a:moveTo>
                    <a:pt x="4252" y="525"/>
                  </a:moveTo>
                  <a:lnTo>
                    <a:pt x="3401" y="525"/>
                  </a:lnTo>
                  <a:lnTo>
                    <a:pt x="3401" y="482"/>
                  </a:lnTo>
                  <a:lnTo>
                    <a:pt x="2699" y="482"/>
                  </a:lnTo>
                  <a:lnTo>
                    <a:pt x="2699" y="474"/>
                  </a:lnTo>
                  <a:lnTo>
                    <a:pt x="2474" y="474"/>
                  </a:lnTo>
                  <a:lnTo>
                    <a:pt x="2474" y="444"/>
                  </a:lnTo>
                  <a:lnTo>
                    <a:pt x="2384" y="444"/>
                  </a:lnTo>
                  <a:lnTo>
                    <a:pt x="2384" y="438"/>
                  </a:lnTo>
                  <a:lnTo>
                    <a:pt x="2133" y="438"/>
                  </a:lnTo>
                  <a:lnTo>
                    <a:pt x="2133" y="432"/>
                  </a:lnTo>
                  <a:lnTo>
                    <a:pt x="1944" y="432"/>
                  </a:lnTo>
                  <a:lnTo>
                    <a:pt x="1944" y="428"/>
                  </a:lnTo>
                  <a:lnTo>
                    <a:pt x="1932" y="428"/>
                  </a:lnTo>
                  <a:lnTo>
                    <a:pt x="1932" y="422"/>
                  </a:lnTo>
                  <a:lnTo>
                    <a:pt x="1852" y="422"/>
                  </a:lnTo>
                  <a:lnTo>
                    <a:pt x="1852" y="415"/>
                  </a:lnTo>
                  <a:lnTo>
                    <a:pt x="1818" y="415"/>
                  </a:lnTo>
                  <a:lnTo>
                    <a:pt x="1818" y="407"/>
                  </a:lnTo>
                  <a:lnTo>
                    <a:pt x="1724" y="407"/>
                  </a:lnTo>
                  <a:lnTo>
                    <a:pt x="1724" y="401"/>
                  </a:lnTo>
                  <a:lnTo>
                    <a:pt x="1429" y="401"/>
                  </a:lnTo>
                  <a:lnTo>
                    <a:pt x="1429" y="397"/>
                  </a:lnTo>
                  <a:lnTo>
                    <a:pt x="1391" y="397"/>
                  </a:lnTo>
                  <a:lnTo>
                    <a:pt x="1391" y="383"/>
                  </a:lnTo>
                  <a:lnTo>
                    <a:pt x="1383" y="383"/>
                  </a:lnTo>
                  <a:lnTo>
                    <a:pt x="1383" y="373"/>
                  </a:lnTo>
                  <a:lnTo>
                    <a:pt x="1322" y="373"/>
                  </a:lnTo>
                  <a:lnTo>
                    <a:pt x="1322" y="365"/>
                  </a:lnTo>
                  <a:lnTo>
                    <a:pt x="1212" y="365"/>
                  </a:lnTo>
                  <a:lnTo>
                    <a:pt x="1212" y="361"/>
                  </a:lnTo>
                  <a:lnTo>
                    <a:pt x="1043" y="361"/>
                  </a:lnTo>
                  <a:lnTo>
                    <a:pt x="1043" y="353"/>
                  </a:lnTo>
                  <a:lnTo>
                    <a:pt x="1029" y="353"/>
                  </a:lnTo>
                  <a:lnTo>
                    <a:pt x="1029" y="349"/>
                  </a:lnTo>
                  <a:lnTo>
                    <a:pt x="943" y="349"/>
                  </a:lnTo>
                  <a:lnTo>
                    <a:pt x="943" y="341"/>
                  </a:lnTo>
                  <a:lnTo>
                    <a:pt x="899" y="341"/>
                  </a:lnTo>
                  <a:lnTo>
                    <a:pt x="899" y="334"/>
                  </a:lnTo>
                  <a:lnTo>
                    <a:pt x="847" y="334"/>
                  </a:lnTo>
                  <a:lnTo>
                    <a:pt x="847" y="330"/>
                  </a:lnTo>
                  <a:lnTo>
                    <a:pt x="809" y="330"/>
                  </a:lnTo>
                  <a:lnTo>
                    <a:pt x="809" y="322"/>
                  </a:lnTo>
                  <a:lnTo>
                    <a:pt x="807" y="322"/>
                  </a:lnTo>
                  <a:lnTo>
                    <a:pt x="807" y="312"/>
                  </a:lnTo>
                  <a:lnTo>
                    <a:pt x="768" y="312"/>
                  </a:lnTo>
                  <a:lnTo>
                    <a:pt x="768" y="304"/>
                  </a:lnTo>
                  <a:lnTo>
                    <a:pt x="766" y="304"/>
                  </a:lnTo>
                  <a:lnTo>
                    <a:pt x="766" y="296"/>
                  </a:lnTo>
                  <a:lnTo>
                    <a:pt x="760" y="296"/>
                  </a:lnTo>
                  <a:lnTo>
                    <a:pt x="760" y="292"/>
                  </a:lnTo>
                  <a:lnTo>
                    <a:pt x="696" y="292"/>
                  </a:lnTo>
                  <a:lnTo>
                    <a:pt x="696" y="286"/>
                  </a:lnTo>
                  <a:lnTo>
                    <a:pt x="690" y="286"/>
                  </a:lnTo>
                  <a:lnTo>
                    <a:pt x="690" y="268"/>
                  </a:lnTo>
                  <a:lnTo>
                    <a:pt x="656" y="268"/>
                  </a:lnTo>
                  <a:lnTo>
                    <a:pt x="656" y="261"/>
                  </a:lnTo>
                  <a:lnTo>
                    <a:pt x="596" y="261"/>
                  </a:lnTo>
                  <a:lnTo>
                    <a:pt x="596" y="257"/>
                  </a:lnTo>
                  <a:lnTo>
                    <a:pt x="576" y="257"/>
                  </a:lnTo>
                  <a:lnTo>
                    <a:pt x="576" y="249"/>
                  </a:lnTo>
                  <a:lnTo>
                    <a:pt x="520" y="249"/>
                  </a:lnTo>
                  <a:lnTo>
                    <a:pt x="520" y="239"/>
                  </a:lnTo>
                  <a:lnTo>
                    <a:pt x="455" y="239"/>
                  </a:lnTo>
                  <a:lnTo>
                    <a:pt x="455" y="221"/>
                  </a:lnTo>
                  <a:lnTo>
                    <a:pt x="441" y="221"/>
                  </a:lnTo>
                  <a:lnTo>
                    <a:pt x="441" y="217"/>
                  </a:lnTo>
                  <a:lnTo>
                    <a:pt x="423" y="217"/>
                  </a:lnTo>
                  <a:lnTo>
                    <a:pt x="423" y="213"/>
                  </a:lnTo>
                  <a:lnTo>
                    <a:pt x="415" y="213"/>
                  </a:lnTo>
                  <a:lnTo>
                    <a:pt x="415" y="207"/>
                  </a:lnTo>
                  <a:lnTo>
                    <a:pt x="403" y="207"/>
                  </a:lnTo>
                  <a:lnTo>
                    <a:pt x="403" y="201"/>
                  </a:lnTo>
                  <a:lnTo>
                    <a:pt x="399" y="201"/>
                  </a:lnTo>
                  <a:lnTo>
                    <a:pt x="399" y="195"/>
                  </a:lnTo>
                  <a:lnTo>
                    <a:pt x="385" y="195"/>
                  </a:lnTo>
                  <a:lnTo>
                    <a:pt x="385" y="184"/>
                  </a:lnTo>
                  <a:lnTo>
                    <a:pt x="379" y="184"/>
                  </a:lnTo>
                  <a:lnTo>
                    <a:pt x="379" y="180"/>
                  </a:lnTo>
                  <a:lnTo>
                    <a:pt x="371" y="180"/>
                  </a:lnTo>
                  <a:lnTo>
                    <a:pt x="371" y="172"/>
                  </a:lnTo>
                  <a:lnTo>
                    <a:pt x="369" y="172"/>
                  </a:lnTo>
                  <a:lnTo>
                    <a:pt x="369" y="166"/>
                  </a:lnTo>
                  <a:lnTo>
                    <a:pt x="355" y="166"/>
                  </a:lnTo>
                  <a:lnTo>
                    <a:pt x="355" y="158"/>
                  </a:lnTo>
                  <a:lnTo>
                    <a:pt x="345" y="158"/>
                  </a:lnTo>
                  <a:lnTo>
                    <a:pt x="345" y="140"/>
                  </a:lnTo>
                  <a:lnTo>
                    <a:pt x="335" y="140"/>
                  </a:lnTo>
                  <a:lnTo>
                    <a:pt x="335" y="136"/>
                  </a:lnTo>
                  <a:lnTo>
                    <a:pt x="333" y="136"/>
                  </a:lnTo>
                  <a:lnTo>
                    <a:pt x="333" y="132"/>
                  </a:lnTo>
                  <a:lnTo>
                    <a:pt x="303" y="132"/>
                  </a:lnTo>
                  <a:lnTo>
                    <a:pt x="303" y="126"/>
                  </a:lnTo>
                  <a:lnTo>
                    <a:pt x="297" y="126"/>
                  </a:lnTo>
                  <a:lnTo>
                    <a:pt x="297" y="118"/>
                  </a:lnTo>
                  <a:lnTo>
                    <a:pt x="289" y="118"/>
                  </a:lnTo>
                  <a:lnTo>
                    <a:pt x="289" y="114"/>
                  </a:lnTo>
                  <a:lnTo>
                    <a:pt x="265" y="114"/>
                  </a:lnTo>
                  <a:lnTo>
                    <a:pt x="265" y="107"/>
                  </a:lnTo>
                  <a:lnTo>
                    <a:pt x="255" y="107"/>
                  </a:lnTo>
                  <a:lnTo>
                    <a:pt x="255" y="93"/>
                  </a:lnTo>
                  <a:lnTo>
                    <a:pt x="235" y="93"/>
                  </a:lnTo>
                  <a:lnTo>
                    <a:pt x="235" y="89"/>
                  </a:lnTo>
                  <a:lnTo>
                    <a:pt x="227" y="89"/>
                  </a:lnTo>
                  <a:lnTo>
                    <a:pt x="227" y="77"/>
                  </a:lnTo>
                  <a:lnTo>
                    <a:pt x="221" y="77"/>
                  </a:lnTo>
                  <a:lnTo>
                    <a:pt x="221" y="67"/>
                  </a:lnTo>
                  <a:lnTo>
                    <a:pt x="207" y="67"/>
                  </a:lnTo>
                  <a:lnTo>
                    <a:pt x="207" y="61"/>
                  </a:lnTo>
                  <a:lnTo>
                    <a:pt x="199" y="61"/>
                  </a:lnTo>
                  <a:lnTo>
                    <a:pt x="199" y="55"/>
                  </a:lnTo>
                  <a:lnTo>
                    <a:pt x="187" y="55"/>
                  </a:lnTo>
                  <a:lnTo>
                    <a:pt x="187" y="49"/>
                  </a:lnTo>
                  <a:lnTo>
                    <a:pt x="178" y="49"/>
                  </a:lnTo>
                  <a:lnTo>
                    <a:pt x="178" y="47"/>
                  </a:lnTo>
                  <a:lnTo>
                    <a:pt x="160" y="47"/>
                  </a:lnTo>
                  <a:lnTo>
                    <a:pt x="160" y="41"/>
                  </a:lnTo>
                  <a:lnTo>
                    <a:pt x="158" y="41"/>
                  </a:lnTo>
                  <a:lnTo>
                    <a:pt x="158" y="37"/>
                  </a:lnTo>
                  <a:lnTo>
                    <a:pt x="128" y="37"/>
                  </a:lnTo>
                  <a:lnTo>
                    <a:pt x="128" y="32"/>
                  </a:lnTo>
                  <a:lnTo>
                    <a:pt x="116" y="32"/>
                  </a:lnTo>
                  <a:lnTo>
                    <a:pt x="116" y="4"/>
                  </a:lnTo>
                  <a:lnTo>
                    <a:pt x="108" y="4"/>
                  </a:lnTo>
                  <a:lnTo>
                    <a:pt x="108"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6"/>
            <p:cNvSpPr>
              <a:spLocks noChangeShapeType="1"/>
            </p:cNvSpPr>
            <p:nvPr/>
          </p:nvSpPr>
          <p:spPr bwMode="auto">
            <a:xfrm>
              <a:off x="2669757" y="2762501"/>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7"/>
            <p:cNvSpPr>
              <a:spLocks noChangeShapeType="1"/>
            </p:cNvSpPr>
            <p:nvPr/>
          </p:nvSpPr>
          <p:spPr bwMode="auto">
            <a:xfrm>
              <a:off x="3137918" y="286811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8"/>
            <p:cNvSpPr>
              <a:spLocks noChangeShapeType="1"/>
            </p:cNvSpPr>
            <p:nvPr/>
          </p:nvSpPr>
          <p:spPr bwMode="auto">
            <a:xfrm>
              <a:off x="3194665" y="286811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9"/>
            <p:cNvSpPr>
              <a:spLocks noChangeShapeType="1"/>
            </p:cNvSpPr>
            <p:nvPr/>
          </p:nvSpPr>
          <p:spPr bwMode="auto">
            <a:xfrm>
              <a:off x="3584011" y="288703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10"/>
            <p:cNvSpPr>
              <a:spLocks noChangeShapeType="1"/>
            </p:cNvSpPr>
            <p:nvPr/>
          </p:nvSpPr>
          <p:spPr bwMode="auto">
            <a:xfrm>
              <a:off x="3749522"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11"/>
            <p:cNvSpPr>
              <a:spLocks noChangeShapeType="1"/>
            </p:cNvSpPr>
            <p:nvPr/>
          </p:nvSpPr>
          <p:spPr bwMode="auto">
            <a:xfrm>
              <a:off x="3806269"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12"/>
            <p:cNvSpPr>
              <a:spLocks noChangeShapeType="1"/>
            </p:cNvSpPr>
            <p:nvPr/>
          </p:nvSpPr>
          <p:spPr bwMode="auto">
            <a:xfrm>
              <a:off x="3941831"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13"/>
            <p:cNvSpPr>
              <a:spLocks noChangeShapeType="1"/>
            </p:cNvSpPr>
            <p:nvPr/>
          </p:nvSpPr>
          <p:spPr bwMode="auto">
            <a:xfrm>
              <a:off x="4001730"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14"/>
            <p:cNvSpPr>
              <a:spLocks noChangeShapeType="1"/>
            </p:cNvSpPr>
            <p:nvPr/>
          </p:nvSpPr>
          <p:spPr bwMode="auto">
            <a:xfrm>
              <a:off x="4033256"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15"/>
            <p:cNvSpPr>
              <a:spLocks noChangeShapeType="1"/>
            </p:cNvSpPr>
            <p:nvPr/>
          </p:nvSpPr>
          <p:spPr bwMode="auto">
            <a:xfrm>
              <a:off x="4108919"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16"/>
            <p:cNvSpPr>
              <a:spLocks noChangeShapeType="1"/>
            </p:cNvSpPr>
            <p:nvPr/>
          </p:nvSpPr>
          <p:spPr bwMode="auto">
            <a:xfrm>
              <a:off x="4164089"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17"/>
            <p:cNvSpPr>
              <a:spLocks noChangeShapeType="1"/>
            </p:cNvSpPr>
            <p:nvPr/>
          </p:nvSpPr>
          <p:spPr bwMode="auto">
            <a:xfrm>
              <a:off x="4176700"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18"/>
            <p:cNvSpPr>
              <a:spLocks noChangeShapeType="1"/>
            </p:cNvSpPr>
            <p:nvPr/>
          </p:nvSpPr>
          <p:spPr bwMode="auto">
            <a:xfrm>
              <a:off x="4195615"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19"/>
            <p:cNvSpPr>
              <a:spLocks noChangeShapeType="1"/>
            </p:cNvSpPr>
            <p:nvPr/>
          </p:nvSpPr>
          <p:spPr bwMode="auto">
            <a:xfrm>
              <a:off x="4211378"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20"/>
            <p:cNvSpPr>
              <a:spLocks noChangeShapeType="1"/>
            </p:cNvSpPr>
            <p:nvPr/>
          </p:nvSpPr>
          <p:spPr bwMode="auto">
            <a:xfrm>
              <a:off x="4227141"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21"/>
            <p:cNvSpPr>
              <a:spLocks noChangeShapeType="1"/>
            </p:cNvSpPr>
            <p:nvPr/>
          </p:nvSpPr>
          <p:spPr bwMode="auto">
            <a:xfrm>
              <a:off x="4239752"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22"/>
            <p:cNvSpPr>
              <a:spLocks noChangeShapeType="1"/>
            </p:cNvSpPr>
            <p:nvPr/>
          </p:nvSpPr>
          <p:spPr bwMode="auto">
            <a:xfrm>
              <a:off x="4252362"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23"/>
            <p:cNvSpPr>
              <a:spLocks noChangeShapeType="1"/>
            </p:cNvSpPr>
            <p:nvPr/>
          </p:nvSpPr>
          <p:spPr bwMode="auto">
            <a:xfrm>
              <a:off x="4264972"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24"/>
            <p:cNvSpPr>
              <a:spLocks noChangeShapeType="1"/>
            </p:cNvSpPr>
            <p:nvPr/>
          </p:nvSpPr>
          <p:spPr bwMode="auto">
            <a:xfrm>
              <a:off x="4290193"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25"/>
            <p:cNvSpPr>
              <a:spLocks noChangeShapeType="1"/>
            </p:cNvSpPr>
            <p:nvPr/>
          </p:nvSpPr>
          <p:spPr bwMode="auto">
            <a:xfrm>
              <a:off x="4277583"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26"/>
            <p:cNvSpPr>
              <a:spLocks noChangeShapeType="1"/>
            </p:cNvSpPr>
            <p:nvPr/>
          </p:nvSpPr>
          <p:spPr bwMode="auto">
            <a:xfrm>
              <a:off x="4302804"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27"/>
            <p:cNvSpPr>
              <a:spLocks noChangeShapeType="1"/>
            </p:cNvSpPr>
            <p:nvPr/>
          </p:nvSpPr>
          <p:spPr bwMode="auto">
            <a:xfrm>
              <a:off x="4318567"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29"/>
            <p:cNvSpPr>
              <a:spLocks noChangeShapeType="1"/>
            </p:cNvSpPr>
            <p:nvPr/>
          </p:nvSpPr>
          <p:spPr bwMode="auto">
            <a:xfrm>
              <a:off x="4413144"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30"/>
            <p:cNvSpPr>
              <a:spLocks noChangeShapeType="1"/>
            </p:cNvSpPr>
            <p:nvPr/>
          </p:nvSpPr>
          <p:spPr bwMode="auto">
            <a:xfrm>
              <a:off x="442575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31"/>
            <p:cNvSpPr>
              <a:spLocks noChangeShapeType="1"/>
            </p:cNvSpPr>
            <p:nvPr/>
          </p:nvSpPr>
          <p:spPr bwMode="auto">
            <a:xfrm>
              <a:off x="443836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32"/>
            <p:cNvSpPr>
              <a:spLocks noChangeShapeType="1"/>
            </p:cNvSpPr>
            <p:nvPr/>
          </p:nvSpPr>
          <p:spPr bwMode="auto">
            <a:xfrm>
              <a:off x="4450976"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Line 33"/>
            <p:cNvSpPr>
              <a:spLocks noChangeShapeType="1"/>
            </p:cNvSpPr>
            <p:nvPr/>
          </p:nvSpPr>
          <p:spPr bwMode="auto">
            <a:xfrm>
              <a:off x="4488807"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34"/>
            <p:cNvSpPr>
              <a:spLocks noChangeShapeType="1"/>
            </p:cNvSpPr>
            <p:nvPr/>
          </p:nvSpPr>
          <p:spPr bwMode="auto">
            <a:xfrm>
              <a:off x="449826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35"/>
            <p:cNvSpPr>
              <a:spLocks noChangeShapeType="1"/>
            </p:cNvSpPr>
            <p:nvPr/>
          </p:nvSpPr>
          <p:spPr bwMode="auto">
            <a:xfrm>
              <a:off x="451087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36"/>
            <p:cNvSpPr>
              <a:spLocks noChangeShapeType="1"/>
            </p:cNvSpPr>
            <p:nvPr/>
          </p:nvSpPr>
          <p:spPr bwMode="auto">
            <a:xfrm>
              <a:off x="452348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0" name="Line 37"/>
            <p:cNvSpPr>
              <a:spLocks noChangeShapeType="1"/>
            </p:cNvSpPr>
            <p:nvPr/>
          </p:nvSpPr>
          <p:spPr bwMode="auto">
            <a:xfrm>
              <a:off x="4536096"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38"/>
            <p:cNvSpPr>
              <a:spLocks noChangeShapeType="1"/>
            </p:cNvSpPr>
            <p:nvPr/>
          </p:nvSpPr>
          <p:spPr bwMode="auto">
            <a:xfrm>
              <a:off x="4570774"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39"/>
            <p:cNvSpPr>
              <a:spLocks noChangeShapeType="1"/>
            </p:cNvSpPr>
            <p:nvPr/>
          </p:nvSpPr>
          <p:spPr bwMode="auto">
            <a:xfrm>
              <a:off x="4632250"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41"/>
            <p:cNvSpPr>
              <a:spLocks noChangeShapeType="1"/>
            </p:cNvSpPr>
            <p:nvPr/>
          </p:nvSpPr>
          <p:spPr bwMode="auto">
            <a:xfrm>
              <a:off x="4695302"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42"/>
            <p:cNvSpPr>
              <a:spLocks noChangeShapeType="1"/>
            </p:cNvSpPr>
            <p:nvPr/>
          </p:nvSpPr>
          <p:spPr bwMode="auto">
            <a:xfrm>
              <a:off x="4711065"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43"/>
            <p:cNvSpPr>
              <a:spLocks noChangeShapeType="1"/>
            </p:cNvSpPr>
            <p:nvPr/>
          </p:nvSpPr>
          <p:spPr bwMode="auto">
            <a:xfrm>
              <a:off x="4723675"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44"/>
            <p:cNvSpPr>
              <a:spLocks noChangeShapeType="1"/>
            </p:cNvSpPr>
            <p:nvPr/>
          </p:nvSpPr>
          <p:spPr bwMode="auto">
            <a:xfrm>
              <a:off x="4739438"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45"/>
            <p:cNvSpPr>
              <a:spLocks noChangeShapeType="1"/>
            </p:cNvSpPr>
            <p:nvPr/>
          </p:nvSpPr>
          <p:spPr bwMode="auto">
            <a:xfrm>
              <a:off x="4755201"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Line 46"/>
            <p:cNvSpPr>
              <a:spLocks noChangeShapeType="1"/>
            </p:cNvSpPr>
            <p:nvPr/>
          </p:nvSpPr>
          <p:spPr bwMode="auto">
            <a:xfrm>
              <a:off x="4767812"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Line 47"/>
            <p:cNvSpPr>
              <a:spLocks noChangeShapeType="1"/>
            </p:cNvSpPr>
            <p:nvPr/>
          </p:nvSpPr>
          <p:spPr bwMode="auto">
            <a:xfrm>
              <a:off x="4783575"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Line 48"/>
            <p:cNvSpPr>
              <a:spLocks noChangeShapeType="1"/>
            </p:cNvSpPr>
            <p:nvPr/>
          </p:nvSpPr>
          <p:spPr bwMode="auto">
            <a:xfrm>
              <a:off x="4796185"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49"/>
            <p:cNvSpPr>
              <a:spLocks noChangeShapeType="1"/>
            </p:cNvSpPr>
            <p:nvPr/>
          </p:nvSpPr>
          <p:spPr bwMode="auto">
            <a:xfrm>
              <a:off x="4827711"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50"/>
            <p:cNvSpPr>
              <a:spLocks noChangeShapeType="1"/>
            </p:cNvSpPr>
            <p:nvPr/>
          </p:nvSpPr>
          <p:spPr bwMode="auto">
            <a:xfrm>
              <a:off x="4811948"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Line 51"/>
            <p:cNvSpPr>
              <a:spLocks noChangeShapeType="1"/>
            </p:cNvSpPr>
            <p:nvPr/>
          </p:nvSpPr>
          <p:spPr bwMode="auto">
            <a:xfrm>
              <a:off x="4840322"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52"/>
            <p:cNvSpPr>
              <a:spLocks noChangeShapeType="1"/>
            </p:cNvSpPr>
            <p:nvPr/>
          </p:nvSpPr>
          <p:spPr bwMode="auto">
            <a:xfrm>
              <a:off x="485608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Line 53"/>
            <p:cNvSpPr>
              <a:spLocks noChangeShapeType="1"/>
            </p:cNvSpPr>
            <p:nvPr/>
          </p:nvSpPr>
          <p:spPr bwMode="auto">
            <a:xfrm>
              <a:off x="486869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Line 54"/>
            <p:cNvSpPr>
              <a:spLocks noChangeShapeType="1"/>
            </p:cNvSpPr>
            <p:nvPr/>
          </p:nvSpPr>
          <p:spPr bwMode="auto">
            <a:xfrm>
              <a:off x="4884458"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Line 55"/>
            <p:cNvSpPr>
              <a:spLocks noChangeShapeType="1"/>
            </p:cNvSpPr>
            <p:nvPr/>
          </p:nvSpPr>
          <p:spPr bwMode="auto">
            <a:xfrm>
              <a:off x="4897068"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Line 56"/>
            <p:cNvSpPr>
              <a:spLocks noChangeShapeType="1"/>
            </p:cNvSpPr>
            <p:nvPr/>
          </p:nvSpPr>
          <p:spPr bwMode="auto">
            <a:xfrm>
              <a:off x="4912831"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Line 57"/>
            <p:cNvSpPr>
              <a:spLocks noChangeShapeType="1"/>
            </p:cNvSpPr>
            <p:nvPr/>
          </p:nvSpPr>
          <p:spPr bwMode="auto">
            <a:xfrm>
              <a:off x="4925442"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Line 58"/>
            <p:cNvSpPr>
              <a:spLocks noChangeShapeType="1"/>
            </p:cNvSpPr>
            <p:nvPr/>
          </p:nvSpPr>
          <p:spPr bwMode="auto">
            <a:xfrm>
              <a:off x="4956968"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Line 59"/>
            <p:cNvSpPr>
              <a:spLocks noChangeShapeType="1"/>
            </p:cNvSpPr>
            <p:nvPr/>
          </p:nvSpPr>
          <p:spPr bwMode="auto">
            <a:xfrm>
              <a:off x="4972731"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Line 60"/>
            <p:cNvSpPr>
              <a:spLocks noChangeShapeType="1"/>
            </p:cNvSpPr>
            <p:nvPr/>
          </p:nvSpPr>
          <p:spPr bwMode="auto">
            <a:xfrm>
              <a:off x="501371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Line 61"/>
            <p:cNvSpPr>
              <a:spLocks noChangeShapeType="1"/>
            </p:cNvSpPr>
            <p:nvPr/>
          </p:nvSpPr>
          <p:spPr bwMode="auto">
            <a:xfrm>
              <a:off x="502632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Line 62"/>
            <p:cNvSpPr>
              <a:spLocks noChangeShapeType="1"/>
            </p:cNvSpPr>
            <p:nvPr/>
          </p:nvSpPr>
          <p:spPr bwMode="auto">
            <a:xfrm>
              <a:off x="503893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63"/>
            <p:cNvSpPr>
              <a:spLocks noChangeShapeType="1"/>
            </p:cNvSpPr>
            <p:nvPr/>
          </p:nvSpPr>
          <p:spPr bwMode="auto">
            <a:xfrm>
              <a:off x="505154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Line 64"/>
            <p:cNvSpPr>
              <a:spLocks noChangeShapeType="1"/>
            </p:cNvSpPr>
            <p:nvPr/>
          </p:nvSpPr>
          <p:spPr bwMode="auto">
            <a:xfrm>
              <a:off x="506415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Line 65"/>
            <p:cNvSpPr>
              <a:spLocks noChangeShapeType="1"/>
            </p:cNvSpPr>
            <p:nvPr/>
          </p:nvSpPr>
          <p:spPr bwMode="auto">
            <a:xfrm>
              <a:off x="5076767"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Line 66"/>
            <p:cNvSpPr>
              <a:spLocks noChangeShapeType="1"/>
            </p:cNvSpPr>
            <p:nvPr/>
          </p:nvSpPr>
          <p:spPr bwMode="auto">
            <a:xfrm>
              <a:off x="5089377"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Line 67"/>
            <p:cNvSpPr>
              <a:spLocks noChangeShapeType="1"/>
            </p:cNvSpPr>
            <p:nvPr/>
          </p:nvSpPr>
          <p:spPr bwMode="auto">
            <a:xfrm>
              <a:off x="515400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Line 68"/>
            <p:cNvSpPr>
              <a:spLocks noChangeShapeType="1"/>
            </p:cNvSpPr>
            <p:nvPr/>
          </p:nvSpPr>
          <p:spPr bwMode="auto">
            <a:xfrm>
              <a:off x="516661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Line 69"/>
            <p:cNvSpPr>
              <a:spLocks noChangeShapeType="1"/>
            </p:cNvSpPr>
            <p:nvPr/>
          </p:nvSpPr>
          <p:spPr bwMode="auto">
            <a:xfrm>
              <a:off x="517922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Line 70"/>
            <p:cNvSpPr>
              <a:spLocks noChangeShapeType="1"/>
            </p:cNvSpPr>
            <p:nvPr/>
          </p:nvSpPr>
          <p:spPr bwMode="auto">
            <a:xfrm>
              <a:off x="519183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71"/>
            <p:cNvSpPr>
              <a:spLocks noChangeShapeType="1"/>
            </p:cNvSpPr>
            <p:nvPr/>
          </p:nvSpPr>
          <p:spPr bwMode="auto">
            <a:xfrm>
              <a:off x="521390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72"/>
            <p:cNvSpPr>
              <a:spLocks noChangeShapeType="1"/>
            </p:cNvSpPr>
            <p:nvPr/>
          </p:nvSpPr>
          <p:spPr bwMode="auto">
            <a:xfrm>
              <a:off x="5201294"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73"/>
            <p:cNvSpPr>
              <a:spLocks noChangeShapeType="1"/>
            </p:cNvSpPr>
            <p:nvPr/>
          </p:nvSpPr>
          <p:spPr bwMode="auto">
            <a:xfrm>
              <a:off x="5248583"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74"/>
            <p:cNvSpPr>
              <a:spLocks noChangeShapeType="1"/>
            </p:cNvSpPr>
            <p:nvPr/>
          </p:nvSpPr>
          <p:spPr bwMode="auto">
            <a:xfrm>
              <a:off x="5261194"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Line 75"/>
            <p:cNvSpPr>
              <a:spLocks noChangeShapeType="1"/>
            </p:cNvSpPr>
            <p:nvPr/>
          </p:nvSpPr>
          <p:spPr bwMode="auto">
            <a:xfrm>
              <a:off x="5273804"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76"/>
            <p:cNvSpPr>
              <a:spLocks noChangeShapeType="1"/>
            </p:cNvSpPr>
            <p:nvPr/>
          </p:nvSpPr>
          <p:spPr bwMode="auto">
            <a:xfrm>
              <a:off x="5286414"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Line 77"/>
            <p:cNvSpPr>
              <a:spLocks noChangeShapeType="1"/>
            </p:cNvSpPr>
            <p:nvPr/>
          </p:nvSpPr>
          <p:spPr bwMode="auto">
            <a:xfrm>
              <a:off x="5311635"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78"/>
            <p:cNvSpPr>
              <a:spLocks noChangeShapeType="1"/>
            </p:cNvSpPr>
            <p:nvPr/>
          </p:nvSpPr>
          <p:spPr bwMode="auto">
            <a:xfrm>
              <a:off x="5299025"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79"/>
            <p:cNvSpPr>
              <a:spLocks noChangeShapeType="1"/>
            </p:cNvSpPr>
            <p:nvPr/>
          </p:nvSpPr>
          <p:spPr bwMode="auto">
            <a:xfrm>
              <a:off x="5324246"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80"/>
            <p:cNvSpPr>
              <a:spLocks noChangeShapeType="1"/>
            </p:cNvSpPr>
            <p:nvPr/>
          </p:nvSpPr>
          <p:spPr bwMode="auto">
            <a:xfrm>
              <a:off x="5336856"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81"/>
            <p:cNvSpPr>
              <a:spLocks noChangeShapeType="1"/>
            </p:cNvSpPr>
            <p:nvPr/>
          </p:nvSpPr>
          <p:spPr bwMode="auto">
            <a:xfrm>
              <a:off x="5352619"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82"/>
            <p:cNvSpPr>
              <a:spLocks noChangeShapeType="1"/>
            </p:cNvSpPr>
            <p:nvPr/>
          </p:nvSpPr>
          <p:spPr bwMode="auto">
            <a:xfrm>
              <a:off x="5365229"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83"/>
            <p:cNvSpPr>
              <a:spLocks noChangeShapeType="1"/>
            </p:cNvSpPr>
            <p:nvPr/>
          </p:nvSpPr>
          <p:spPr bwMode="auto">
            <a:xfrm>
              <a:off x="5390450"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84"/>
            <p:cNvSpPr>
              <a:spLocks noChangeShapeType="1"/>
            </p:cNvSpPr>
            <p:nvPr/>
          </p:nvSpPr>
          <p:spPr bwMode="auto">
            <a:xfrm>
              <a:off x="5406213"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85"/>
            <p:cNvSpPr>
              <a:spLocks noChangeShapeType="1"/>
            </p:cNvSpPr>
            <p:nvPr/>
          </p:nvSpPr>
          <p:spPr bwMode="auto">
            <a:xfrm>
              <a:off x="5444044"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86"/>
            <p:cNvSpPr>
              <a:spLocks noChangeShapeType="1"/>
            </p:cNvSpPr>
            <p:nvPr/>
          </p:nvSpPr>
          <p:spPr bwMode="auto">
            <a:xfrm>
              <a:off x="5459807"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87"/>
            <p:cNvSpPr>
              <a:spLocks noChangeShapeType="1"/>
            </p:cNvSpPr>
            <p:nvPr/>
          </p:nvSpPr>
          <p:spPr bwMode="auto">
            <a:xfrm>
              <a:off x="5472418"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88"/>
            <p:cNvSpPr>
              <a:spLocks noChangeShapeType="1"/>
            </p:cNvSpPr>
            <p:nvPr/>
          </p:nvSpPr>
          <p:spPr bwMode="auto">
            <a:xfrm>
              <a:off x="5516554"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89"/>
            <p:cNvSpPr>
              <a:spLocks noChangeShapeType="1"/>
            </p:cNvSpPr>
            <p:nvPr/>
          </p:nvSpPr>
          <p:spPr bwMode="auto">
            <a:xfrm>
              <a:off x="5584335"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90"/>
            <p:cNvSpPr>
              <a:spLocks noChangeShapeType="1"/>
            </p:cNvSpPr>
            <p:nvPr/>
          </p:nvSpPr>
          <p:spPr bwMode="auto">
            <a:xfrm>
              <a:off x="5656845"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91"/>
            <p:cNvSpPr>
              <a:spLocks noChangeShapeType="1"/>
            </p:cNvSpPr>
            <p:nvPr/>
          </p:nvSpPr>
          <p:spPr bwMode="auto">
            <a:xfrm>
              <a:off x="5669455"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92"/>
            <p:cNvSpPr>
              <a:spLocks noChangeShapeType="1"/>
            </p:cNvSpPr>
            <p:nvPr/>
          </p:nvSpPr>
          <p:spPr bwMode="auto">
            <a:xfrm>
              <a:off x="5707286"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93"/>
            <p:cNvSpPr>
              <a:spLocks noChangeShapeType="1"/>
            </p:cNvSpPr>
            <p:nvPr/>
          </p:nvSpPr>
          <p:spPr bwMode="auto">
            <a:xfrm>
              <a:off x="5716744"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94"/>
            <p:cNvSpPr>
              <a:spLocks noChangeShapeType="1"/>
            </p:cNvSpPr>
            <p:nvPr/>
          </p:nvSpPr>
          <p:spPr bwMode="auto">
            <a:xfrm>
              <a:off x="5726202"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95"/>
            <p:cNvSpPr>
              <a:spLocks noChangeShapeType="1"/>
            </p:cNvSpPr>
            <p:nvPr/>
          </p:nvSpPr>
          <p:spPr bwMode="auto">
            <a:xfrm>
              <a:off x="577349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96"/>
            <p:cNvSpPr>
              <a:spLocks noChangeShapeType="1"/>
            </p:cNvSpPr>
            <p:nvPr/>
          </p:nvSpPr>
          <p:spPr bwMode="auto">
            <a:xfrm>
              <a:off x="578610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97"/>
            <p:cNvSpPr>
              <a:spLocks noChangeShapeType="1"/>
            </p:cNvSpPr>
            <p:nvPr/>
          </p:nvSpPr>
          <p:spPr bwMode="auto">
            <a:xfrm>
              <a:off x="579871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98"/>
            <p:cNvSpPr>
              <a:spLocks noChangeShapeType="1"/>
            </p:cNvSpPr>
            <p:nvPr/>
          </p:nvSpPr>
          <p:spPr bwMode="auto">
            <a:xfrm>
              <a:off x="581447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99"/>
            <p:cNvSpPr>
              <a:spLocks noChangeShapeType="1"/>
            </p:cNvSpPr>
            <p:nvPr/>
          </p:nvSpPr>
          <p:spPr bwMode="auto">
            <a:xfrm>
              <a:off x="582708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100"/>
            <p:cNvSpPr>
              <a:spLocks noChangeShapeType="1"/>
            </p:cNvSpPr>
            <p:nvPr/>
          </p:nvSpPr>
          <p:spPr bwMode="auto">
            <a:xfrm>
              <a:off x="583969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101"/>
            <p:cNvSpPr>
              <a:spLocks noChangeShapeType="1"/>
            </p:cNvSpPr>
            <p:nvPr/>
          </p:nvSpPr>
          <p:spPr bwMode="auto">
            <a:xfrm>
              <a:off x="5852306"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102"/>
            <p:cNvSpPr>
              <a:spLocks noChangeShapeType="1"/>
            </p:cNvSpPr>
            <p:nvPr/>
          </p:nvSpPr>
          <p:spPr bwMode="auto">
            <a:xfrm>
              <a:off x="5864916"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103"/>
            <p:cNvSpPr>
              <a:spLocks noChangeShapeType="1"/>
            </p:cNvSpPr>
            <p:nvPr/>
          </p:nvSpPr>
          <p:spPr bwMode="auto">
            <a:xfrm>
              <a:off x="587752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104"/>
            <p:cNvSpPr>
              <a:spLocks noChangeShapeType="1"/>
            </p:cNvSpPr>
            <p:nvPr/>
          </p:nvSpPr>
          <p:spPr bwMode="auto">
            <a:xfrm>
              <a:off x="589329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105"/>
            <p:cNvSpPr>
              <a:spLocks noChangeShapeType="1"/>
            </p:cNvSpPr>
            <p:nvPr/>
          </p:nvSpPr>
          <p:spPr bwMode="auto">
            <a:xfrm>
              <a:off x="590590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106"/>
            <p:cNvSpPr>
              <a:spLocks noChangeShapeType="1"/>
            </p:cNvSpPr>
            <p:nvPr/>
          </p:nvSpPr>
          <p:spPr bwMode="auto">
            <a:xfrm>
              <a:off x="591851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107"/>
            <p:cNvSpPr>
              <a:spLocks noChangeShapeType="1"/>
            </p:cNvSpPr>
            <p:nvPr/>
          </p:nvSpPr>
          <p:spPr bwMode="auto">
            <a:xfrm>
              <a:off x="593112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108"/>
            <p:cNvSpPr>
              <a:spLocks noChangeShapeType="1"/>
            </p:cNvSpPr>
            <p:nvPr/>
          </p:nvSpPr>
          <p:spPr bwMode="auto">
            <a:xfrm>
              <a:off x="594373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109"/>
            <p:cNvSpPr>
              <a:spLocks noChangeShapeType="1"/>
            </p:cNvSpPr>
            <p:nvPr/>
          </p:nvSpPr>
          <p:spPr bwMode="auto">
            <a:xfrm>
              <a:off x="595634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110"/>
            <p:cNvSpPr>
              <a:spLocks noChangeShapeType="1"/>
            </p:cNvSpPr>
            <p:nvPr/>
          </p:nvSpPr>
          <p:spPr bwMode="auto">
            <a:xfrm>
              <a:off x="597210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111"/>
            <p:cNvSpPr>
              <a:spLocks noChangeShapeType="1"/>
            </p:cNvSpPr>
            <p:nvPr/>
          </p:nvSpPr>
          <p:spPr bwMode="auto">
            <a:xfrm>
              <a:off x="5994173"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112"/>
            <p:cNvSpPr>
              <a:spLocks noChangeShapeType="1"/>
            </p:cNvSpPr>
            <p:nvPr/>
          </p:nvSpPr>
          <p:spPr bwMode="auto">
            <a:xfrm>
              <a:off x="6049343"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113"/>
            <p:cNvSpPr>
              <a:spLocks noChangeShapeType="1"/>
            </p:cNvSpPr>
            <p:nvPr/>
          </p:nvSpPr>
          <p:spPr bwMode="auto">
            <a:xfrm>
              <a:off x="6061954"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114"/>
            <p:cNvSpPr>
              <a:spLocks noChangeShapeType="1"/>
            </p:cNvSpPr>
            <p:nvPr/>
          </p:nvSpPr>
          <p:spPr bwMode="auto">
            <a:xfrm>
              <a:off x="607771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115"/>
            <p:cNvSpPr>
              <a:spLocks noChangeShapeType="1"/>
            </p:cNvSpPr>
            <p:nvPr/>
          </p:nvSpPr>
          <p:spPr bwMode="auto">
            <a:xfrm>
              <a:off x="609348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116"/>
            <p:cNvSpPr>
              <a:spLocks noChangeShapeType="1"/>
            </p:cNvSpPr>
            <p:nvPr/>
          </p:nvSpPr>
          <p:spPr bwMode="auto">
            <a:xfrm>
              <a:off x="610609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117"/>
            <p:cNvSpPr>
              <a:spLocks noChangeShapeType="1"/>
            </p:cNvSpPr>
            <p:nvPr/>
          </p:nvSpPr>
          <p:spPr bwMode="auto">
            <a:xfrm>
              <a:off x="6159684"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Line 118"/>
            <p:cNvSpPr>
              <a:spLocks noChangeShapeType="1"/>
            </p:cNvSpPr>
            <p:nvPr/>
          </p:nvSpPr>
          <p:spPr bwMode="auto">
            <a:xfrm>
              <a:off x="622904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Line 119"/>
            <p:cNvSpPr>
              <a:spLocks noChangeShapeType="1"/>
            </p:cNvSpPr>
            <p:nvPr/>
          </p:nvSpPr>
          <p:spPr bwMode="auto">
            <a:xfrm>
              <a:off x="624165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120"/>
            <p:cNvSpPr>
              <a:spLocks noChangeShapeType="1"/>
            </p:cNvSpPr>
            <p:nvPr/>
          </p:nvSpPr>
          <p:spPr bwMode="auto">
            <a:xfrm>
              <a:off x="625741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121"/>
            <p:cNvSpPr>
              <a:spLocks noChangeShapeType="1"/>
            </p:cNvSpPr>
            <p:nvPr/>
          </p:nvSpPr>
          <p:spPr bwMode="auto">
            <a:xfrm>
              <a:off x="627002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122"/>
            <p:cNvSpPr>
              <a:spLocks noChangeShapeType="1"/>
            </p:cNvSpPr>
            <p:nvPr/>
          </p:nvSpPr>
          <p:spPr bwMode="auto">
            <a:xfrm>
              <a:off x="6304704"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123"/>
            <p:cNvSpPr>
              <a:spLocks noChangeShapeType="1"/>
            </p:cNvSpPr>
            <p:nvPr/>
          </p:nvSpPr>
          <p:spPr bwMode="auto">
            <a:xfrm>
              <a:off x="634253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124"/>
            <p:cNvSpPr>
              <a:spLocks noChangeShapeType="1"/>
            </p:cNvSpPr>
            <p:nvPr/>
          </p:nvSpPr>
          <p:spPr bwMode="auto">
            <a:xfrm>
              <a:off x="635514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125"/>
            <p:cNvSpPr>
              <a:spLocks noChangeShapeType="1"/>
            </p:cNvSpPr>
            <p:nvPr/>
          </p:nvSpPr>
          <p:spPr bwMode="auto">
            <a:xfrm>
              <a:off x="6370908"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126"/>
            <p:cNvSpPr>
              <a:spLocks noChangeShapeType="1"/>
            </p:cNvSpPr>
            <p:nvPr/>
          </p:nvSpPr>
          <p:spPr bwMode="auto">
            <a:xfrm>
              <a:off x="6383519"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Line 127"/>
            <p:cNvSpPr>
              <a:spLocks noChangeShapeType="1"/>
            </p:cNvSpPr>
            <p:nvPr/>
          </p:nvSpPr>
          <p:spPr bwMode="auto">
            <a:xfrm>
              <a:off x="639928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1" name="Line 128"/>
            <p:cNvSpPr>
              <a:spLocks noChangeShapeType="1"/>
            </p:cNvSpPr>
            <p:nvPr/>
          </p:nvSpPr>
          <p:spPr bwMode="auto">
            <a:xfrm>
              <a:off x="641189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2" name="Line 129"/>
            <p:cNvSpPr>
              <a:spLocks noChangeShapeType="1"/>
            </p:cNvSpPr>
            <p:nvPr/>
          </p:nvSpPr>
          <p:spPr bwMode="auto">
            <a:xfrm>
              <a:off x="642450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Line 130"/>
            <p:cNvSpPr>
              <a:spLocks noChangeShapeType="1"/>
            </p:cNvSpPr>
            <p:nvPr/>
          </p:nvSpPr>
          <p:spPr bwMode="auto">
            <a:xfrm>
              <a:off x="650331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Line 131"/>
            <p:cNvSpPr>
              <a:spLocks noChangeShapeType="1"/>
            </p:cNvSpPr>
            <p:nvPr/>
          </p:nvSpPr>
          <p:spPr bwMode="auto">
            <a:xfrm>
              <a:off x="6509623"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Line 132"/>
            <p:cNvSpPr>
              <a:spLocks noChangeShapeType="1"/>
            </p:cNvSpPr>
            <p:nvPr/>
          </p:nvSpPr>
          <p:spPr bwMode="auto">
            <a:xfrm>
              <a:off x="6571098"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Line 133"/>
            <p:cNvSpPr>
              <a:spLocks noChangeShapeType="1"/>
            </p:cNvSpPr>
            <p:nvPr/>
          </p:nvSpPr>
          <p:spPr bwMode="auto">
            <a:xfrm>
              <a:off x="660577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Line 134"/>
            <p:cNvSpPr>
              <a:spLocks noChangeShapeType="1"/>
            </p:cNvSpPr>
            <p:nvPr/>
          </p:nvSpPr>
          <p:spPr bwMode="auto">
            <a:xfrm>
              <a:off x="661838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Line 135"/>
            <p:cNvSpPr>
              <a:spLocks noChangeShapeType="1"/>
            </p:cNvSpPr>
            <p:nvPr/>
          </p:nvSpPr>
          <p:spPr bwMode="auto">
            <a:xfrm>
              <a:off x="663415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Line 136"/>
            <p:cNvSpPr>
              <a:spLocks noChangeShapeType="1"/>
            </p:cNvSpPr>
            <p:nvPr/>
          </p:nvSpPr>
          <p:spPr bwMode="auto">
            <a:xfrm>
              <a:off x="664676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Line 137"/>
            <p:cNvSpPr>
              <a:spLocks noChangeShapeType="1"/>
            </p:cNvSpPr>
            <p:nvPr/>
          </p:nvSpPr>
          <p:spPr bwMode="auto">
            <a:xfrm>
              <a:off x="665937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Line 138"/>
            <p:cNvSpPr>
              <a:spLocks noChangeShapeType="1"/>
            </p:cNvSpPr>
            <p:nvPr/>
          </p:nvSpPr>
          <p:spPr bwMode="auto">
            <a:xfrm>
              <a:off x="667198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2" name="Line 139"/>
            <p:cNvSpPr>
              <a:spLocks noChangeShapeType="1"/>
            </p:cNvSpPr>
            <p:nvPr/>
          </p:nvSpPr>
          <p:spPr bwMode="auto">
            <a:xfrm>
              <a:off x="669720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3" name="Line 140"/>
            <p:cNvSpPr>
              <a:spLocks noChangeShapeType="1"/>
            </p:cNvSpPr>
            <p:nvPr/>
          </p:nvSpPr>
          <p:spPr bwMode="auto">
            <a:xfrm>
              <a:off x="676971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Line 141"/>
            <p:cNvSpPr>
              <a:spLocks noChangeShapeType="1"/>
            </p:cNvSpPr>
            <p:nvPr/>
          </p:nvSpPr>
          <p:spPr bwMode="auto">
            <a:xfrm>
              <a:off x="6823306"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Line 142"/>
            <p:cNvSpPr>
              <a:spLocks noChangeShapeType="1"/>
            </p:cNvSpPr>
            <p:nvPr/>
          </p:nvSpPr>
          <p:spPr bwMode="auto">
            <a:xfrm>
              <a:off x="683591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Line 143"/>
            <p:cNvSpPr>
              <a:spLocks noChangeShapeType="1"/>
            </p:cNvSpPr>
            <p:nvPr/>
          </p:nvSpPr>
          <p:spPr bwMode="auto">
            <a:xfrm>
              <a:off x="6864290"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7" name="Line 144"/>
            <p:cNvSpPr>
              <a:spLocks noChangeShapeType="1"/>
            </p:cNvSpPr>
            <p:nvPr/>
          </p:nvSpPr>
          <p:spPr bwMode="auto">
            <a:xfrm>
              <a:off x="6876900"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8" name="Line 145"/>
            <p:cNvSpPr>
              <a:spLocks noChangeShapeType="1"/>
            </p:cNvSpPr>
            <p:nvPr/>
          </p:nvSpPr>
          <p:spPr bwMode="auto">
            <a:xfrm>
              <a:off x="6889511"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Line 146"/>
            <p:cNvSpPr>
              <a:spLocks noChangeShapeType="1"/>
            </p:cNvSpPr>
            <p:nvPr/>
          </p:nvSpPr>
          <p:spPr bwMode="auto">
            <a:xfrm>
              <a:off x="692103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0" name="Line 147"/>
            <p:cNvSpPr>
              <a:spLocks noChangeShapeType="1"/>
            </p:cNvSpPr>
            <p:nvPr/>
          </p:nvSpPr>
          <p:spPr bwMode="auto">
            <a:xfrm>
              <a:off x="6936800"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1" name="Line 148"/>
            <p:cNvSpPr>
              <a:spLocks noChangeShapeType="1"/>
            </p:cNvSpPr>
            <p:nvPr/>
          </p:nvSpPr>
          <p:spPr bwMode="auto">
            <a:xfrm>
              <a:off x="695256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2" name="Line 149"/>
            <p:cNvSpPr>
              <a:spLocks noChangeShapeType="1"/>
            </p:cNvSpPr>
            <p:nvPr/>
          </p:nvSpPr>
          <p:spPr bwMode="auto">
            <a:xfrm>
              <a:off x="696517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3" name="Line 150"/>
            <p:cNvSpPr>
              <a:spLocks noChangeShapeType="1"/>
            </p:cNvSpPr>
            <p:nvPr/>
          </p:nvSpPr>
          <p:spPr bwMode="auto">
            <a:xfrm>
              <a:off x="699512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4" name="Line 151"/>
            <p:cNvSpPr>
              <a:spLocks noChangeShapeType="1"/>
            </p:cNvSpPr>
            <p:nvPr/>
          </p:nvSpPr>
          <p:spPr bwMode="auto">
            <a:xfrm>
              <a:off x="7010886"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5" name="Line 152"/>
            <p:cNvSpPr>
              <a:spLocks noChangeShapeType="1"/>
            </p:cNvSpPr>
            <p:nvPr/>
          </p:nvSpPr>
          <p:spPr bwMode="auto">
            <a:xfrm>
              <a:off x="7023496"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6" name="Line 153"/>
            <p:cNvSpPr>
              <a:spLocks noChangeShapeType="1"/>
            </p:cNvSpPr>
            <p:nvPr/>
          </p:nvSpPr>
          <p:spPr bwMode="auto">
            <a:xfrm>
              <a:off x="703610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7" name="Line 154"/>
            <p:cNvSpPr>
              <a:spLocks noChangeShapeType="1"/>
            </p:cNvSpPr>
            <p:nvPr/>
          </p:nvSpPr>
          <p:spPr bwMode="auto">
            <a:xfrm>
              <a:off x="7259941"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8" name="Line 155"/>
            <p:cNvSpPr>
              <a:spLocks noChangeShapeType="1"/>
            </p:cNvSpPr>
            <p:nvPr/>
          </p:nvSpPr>
          <p:spPr bwMode="auto">
            <a:xfrm>
              <a:off x="7272552"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9" name="Line 156"/>
            <p:cNvSpPr>
              <a:spLocks noChangeShapeType="1"/>
            </p:cNvSpPr>
            <p:nvPr/>
          </p:nvSpPr>
          <p:spPr bwMode="auto">
            <a:xfrm>
              <a:off x="7285162"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Line 157"/>
            <p:cNvSpPr>
              <a:spLocks noChangeShapeType="1"/>
            </p:cNvSpPr>
            <p:nvPr/>
          </p:nvSpPr>
          <p:spPr bwMode="auto">
            <a:xfrm>
              <a:off x="735136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Line 158"/>
            <p:cNvSpPr>
              <a:spLocks noChangeShapeType="1"/>
            </p:cNvSpPr>
            <p:nvPr/>
          </p:nvSpPr>
          <p:spPr bwMode="auto">
            <a:xfrm>
              <a:off x="736397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Line 159"/>
            <p:cNvSpPr>
              <a:spLocks noChangeShapeType="1"/>
            </p:cNvSpPr>
            <p:nvPr/>
          </p:nvSpPr>
          <p:spPr bwMode="auto">
            <a:xfrm>
              <a:off x="737658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160"/>
            <p:cNvSpPr>
              <a:spLocks noChangeShapeType="1"/>
            </p:cNvSpPr>
            <p:nvPr/>
          </p:nvSpPr>
          <p:spPr bwMode="auto">
            <a:xfrm>
              <a:off x="744909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4" name="Line 161"/>
            <p:cNvSpPr>
              <a:spLocks noChangeShapeType="1"/>
            </p:cNvSpPr>
            <p:nvPr/>
          </p:nvSpPr>
          <p:spPr bwMode="auto">
            <a:xfrm>
              <a:off x="746170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162"/>
            <p:cNvSpPr>
              <a:spLocks noChangeShapeType="1"/>
            </p:cNvSpPr>
            <p:nvPr/>
          </p:nvSpPr>
          <p:spPr bwMode="auto">
            <a:xfrm>
              <a:off x="747904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163"/>
            <p:cNvSpPr>
              <a:spLocks noChangeShapeType="1"/>
            </p:cNvSpPr>
            <p:nvPr/>
          </p:nvSpPr>
          <p:spPr bwMode="auto">
            <a:xfrm>
              <a:off x="749165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164"/>
            <p:cNvSpPr>
              <a:spLocks noChangeShapeType="1"/>
            </p:cNvSpPr>
            <p:nvPr/>
          </p:nvSpPr>
          <p:spPr bwMode="auto">
            <a:xfrm>
              <a:off x="7507420"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165"/>
            <p:cNvSpPr>
              <a:spLocks noChangeShapeType="1"/>
            </p:cNvSpPr>
            <p:nvPr/>
          </p:nvSpPr>
          <p:spPr bwMode="auto">
            <a:xfrm>
              <a:off x="768081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166"/>
            <p:cNvSpPr>
              <a:spLocks noChangeShapeType="1"/>
            </p:cNvSpPr>
            <p:nvPr/>
          </p:nvSpPr>
          <p:spPr bwMode="auto">
            <a:xfrm>
              <a:off x="7740712"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167"/>
            <p:cNvSpPr>
              <a:spLocks noChangeShapeType="1"/>
            </p:cNvSpPr>
            <p:nvPr/>
          </p:nvSpPr>
          <p:spPr bwMode="auto">
            <a:xfrm>
              <a:off x="7876274"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168"/>
            <p:cNvSpPr>
              <a:spLocks noChangeShapeType="1"/>
            </p:cNvSpPr>
            <p:nvPr/>
          </p:nvSpPr>
          <p:spPr bwMode="auto">
            <a:xfrm>
              <a:off x="819626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169"/>
            <p:cNvSpPr>
              <a:spLocks noChangeShapeType="1"/>
            </p:cNvSpPr>
            <p:nvPr/>
          </p:nvSpPr>
          <p:spPr bwMode="auto">
            <a:xfrm>
              <a:off x="7146448"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170"/>
            <p:cNvSpPr>
              <a:spLocks noChangeShapeType="1"/>
            </p:cNvSpPr>
            <p:nvPr/>
          </p:nvSpPr>
          <p:spPr bwMode="auto">
            <a:xfrm>
              <a:off x="668459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171"/>
            <p:cNvSpPr>
              <a:spLocks noChangeShapeType="1"/>
            </p:cNvSpPr>
            <p:nvPr/>
          </p:nvSpPr>
          <p:spPr bwMode="auto">
            <a:xfrm>
              <a:off x="5377840"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172"/>
            <p:cNvSpPr>
              <a:spLocks noChangeShapeType="1"/>
            </p:cNvSpPr>
            <p:nvPr/>
          </p:nvSpPr>
          <p:spPr bwMode="auto">
            <a:xfrm>
              <a:off x="2376566" y="269629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 name="Title 1"/>
          <p:cNvSpPr>
            <a:spLocks noGrp="1"/>
          </p:cNvSpPr>
          <p:nvPr>
            <p:ph type="title"/>
          </p:nvPr>
        </p:nvSpPr>
        <p:spPr/>
        <p:txBody>
          <a:bodyPr/>
          <a:lstStyle/>
          <a:p>
            <a:pPr>
              <a:lnSpc>
                <a:spcPct val="90000"/>
              </a:lnSpc>
            </a:pPr>
            <a:r>
              <a:rPr lang="en-GB" dirty="0"/>
              <a:t>3508: A randomized trial comparing </a:t>
            </a:r>
            <a:r>
              <a:rPr lang="en-GB" dirty="0" err="1"/>
              <a:t>mesorectal</a:t>
            </a:r>
            <a:r>
              <a:rPr lang="en-GB" dirty="0"/>
              <a:t> excision with or without lateral lymph node dissection for clinical stage II, III lower rectal cancer: Primary endpoint analysis of Japan Clinical Oncology Group study JCOG0212 – </a:t>
            </a:r>
            <a:r>
              <a:rPr lang="en-US" dirty="0"/>
              <a:t>Fujita S</a:t>
            </a:r>
            <a:r>
              <a:rPr lang="en-GB" dirty="0"/>
              <a:t>, et al</a:t>
            </a:r>
          </a:p>
        </p:txBody>
      </p:sp>
      <p:sp>
        <p:nvSpPr>
          <p:cNvPr id="4" name="Text Placeholder 3"/>
          <p:cNvSpPr>
            <a:spLocks noGrp="1"/>
          </p:cNvSpPr>
          <p:nvPr>
            <p:ph type="body" sz="quarter" idx="10"/>
          </p:nvPr>
        </p:nvSpPr>
        <p:spPr>
          <a:xfrm>
            <a:off x="365124" y="6324600"/>
            <a:ext cx="4860000" cy="258763"/>
          </a:xfrm>
        </p:spPr>
        <p:txBody>
          <a:bodyPr/>
          <a:lstStyle/>
          <a:p>
            <a:r>
              <a:rPr lang="en-GB" dirty="0" smtClean="0"/>
              <a:t>*</a:t>
            </a:r>
            <a:r>
              <a:rPr lang="en-GB" dirty="0"/>
              <a:t>Cox proportional hazard model adjusted by sex </a:t>
            </a:r>
            <a:r>
              <a:rPr lang="en-GB" dirty="0" smtClean="0"/>
              <a:t>+ </a:t>
            </a:r>
            <a:r>
              <a:rPr lang="en-GB" dirty="0"/>
              <a:t>N stage (</a:t>
            </a:r>
            <a:r>
              <a:rPr lang="en-GB" dirty="0" smtClean="0"/>
              <a:t>N0/N1–2).</a:t>
            </a:r>
            <a:endParaRPr lang="en-GB" dirty="0"/>
          </a:p>
        </p:txBody>
      </p:sp>
      <p:sp>
        <p:nvSpPr>
          <p:cNvPr id="5" name="Text Placeholder 4"/>
          <p:cNvSpPr>
            <a:spLocks noGrp="1"/>
          </p:cNvSpPr>
          <p:nvPr>
            <p:ph type="body" sz="quarter" idx="11"/>
          </p:nvPr>
        </p:nvSpPr>
        <p:spPr/>
        <p:txBody>
          <a:bodyPr/>
          <a:lstStyle/>
          <a:p>
            <a:r>
              <a:rPr lang="en-GB" dirty="0"/>
              <a:t> </a:t>
            </a:r>
            <a:r>
              <a:rPr lang="en-US" dirty="0"/>
              <a:t>Fujita </a:t>
            </a:r>
            <a:r>
              <a:rPr lang="en-GB" dirty="0"/>
              <a:t>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3508</a:t>
            </a:r>
          </a:p>
        </p:txBody>
      </p:sp>
      <p:sp>
        <p:nvSpPr>
          <p:cNvPr id="7" name="TextBox 6"/>
          <p:cNvSpPr txBox="1"/>
          <p:nvPr/>
        </p:nvSpPr>
        <p:spPr>
          <a:xfrm rot="16200000">
            <a:off x="-17974" y="3740765"/>
            <a:ext cx="1726755" cy="307777"/>
          </a:xfrm>
          <a:prstGeom prst="rect">
            <a:avLst/>
          </a:prstGeom>
          <a:noFill/>
        </p:spPr>
        <p:txBody>
          <a:bodyPr wrap="none" rtlCol="0">
            <a:spAutoFit/>
          </a:bodyPr>
          <a:lstStyle/>
          <a:p>
            <a:r>
              <a:rPr lang="en-GB" sz="1400" b="1" dirty="0">
                <a:solidFill>
                  <a:srgbClr val="4D4D4D"/>
                </a:solidFill>
              </a:rPr>
              <a:t>Proportion of RFS</a:t>
            </a:r>
          </a:p>
        </p:txBody>
      </p:sp>
      <p:sp>
        <p:nvSpPr>
          <p:cNvPr id="8" name="TextBox 7"/>
          <p:cNvSpPr txBox="1"/>
          <p:nvPr/>
        </p:nvSpPr>
        <p:spPr>
          <a:xfrm>
            <a:off x="3859290" y="5483423"/>
            <a:ext cx="2374111" cy="307777"/>
          </a:xfrm>
          <a:prstGeom prst="rect">
            <a:avLst/>
          </a:prstGeom>
          <a:noFill/>
        </p:spPr>
        <p:txBody>
          <a:bodyPr wrap="none" rtlCol="0">
            <a:spAutoFit/>
          </a:bodyPr>
          <a:lstStyle/>
          <a:p>
            <a:r>
              <a:rPr lang="en-GB" sz="1400" b="1" dirty="0">
                <a:solidFill>
                  <a:srgbClr val="4D4D4D"/>
                </a:solidFill>
              </a:rPr>
              <a:t>Years after randomization</a:t>
            </a:r>
          </a:p>
        </p:txBody>
      </p:sp>
      <p:sp>
        <p:nvSpPr>
          <p:cNvPr id="11" name="TextBox 10"/>
          <p:cNvSpPr txBox="1"/>
          <p:nvPr/>
        </p:nvSpPr>
        <p:spPr>
          <a:xfrm>
            <a:off x="1343037" y="5274323"/>
            <a:ext cx="284052" cy="307777"/>
          </a:xfrm>
          <a:prstGeom prst="rect">
            <a:avLst/>
          </a:prstGeom>
          <a:noFill/>
        </p:spPr>
        <p:txBody>
          <a:bodyPr wrap="none" rtlCol="0">
            <a:spAutoFit/>
          </a:bodyPr>
          <a:lstStyle/>
          <a:p>
            <a:pPr algn="ctr"/>
            <a:r>
              <a:rPr lang="en-GB" sz="1400" dirty="0">
                <a:solidFill>
                  <a:srgbClr val="4D4D4D"/>
                </a:solidFill>
              </a:rPr>
              <a:t>0</a:t>
            </a:r>
          </a:p>
        </p:txBody>
      </p:sp>
      <p:sp>
        <p:nvSpPr>
          <p:cNvPr id="12" name="TextBox 11"/>
          <p:cNvSpPr txBox="1"/>
          <p:nvPr/>
        </p:nvSpPr>
        <p:spPr>
          <a:xfrm>
            <a:off x="1890166" y="5274323"/>
            <a:ext cx="284052" cy="307777"/>
          </a:xfrm>
          <a:prstGeom prst="rect">
            <a:avLst/>
          </a:prstGeom>
          <a:noFill/>
        </p:spPr>
        <p:txBody>
          <a:bodyPr wrap="none" rtlCol="0">
            <a:spAutoFit/>
          </a:bodyPr>
          <a:lstStyle/>
          <a:p>
            <a:pPr algn="ctr"/>
            <a:r>
              <a:rPr lang="en-GB" sz="1400" dirty="0">
                <a:solidFill>
                  <a:srgbClr val="4D4D4D"/>
                </a:solidFill>
              </a:rPr>
              <a:t>1</a:t>
            </a:r>
          </a:p>
        </p:txBody>
      </p:sp>
      <p:sp>
        <p:nvSpPr>
          <p:cNvPr id="13" name="TextBox 12"/>
          <p:cNvSpPr txBox="1"/>
          <p:nvPr/>
        </p:nvSpPr>
        <p:spPr>
          <a:xfrm>
            <a:off x="2437295" y="5274323"/>
            <a:ext cx="284052" cy="307777"/>
          </a:xfrm>
          <a:prstGeom prst="rect">
            <a:avLst/>
          </a:prstGeom>
          <a:noFill/>
        </p:spPr>
        <p:txBody>
          <a:bodyPr wrap="none" rtlCol="0">
            <a:spAutoFit/>
          </a:bodyPr>
          <a:lstStyle/>
          <a:p>
            <a:pPr algn="ctr"/>
            <a:r>
              <a:rPr lang="en-GB" sz="1400" dirty="0">
                <a:solidFill>
                  <a:srgbClr val="4D4D4D"/>
                </a:solidFill>
              </a:rPr>
              <a:t>2</a:t>
            </a:r>
          </a:p>
        </p:txBody>
      </p:sp>
      <p:sp>
        <p:nvSpPr>
          <p:cNvPr id="14" name="TextBox 13"/>
          <p:cNvSpPr txBox="1"/>
          <p:nvPr/>
        </p:nvSpPr>
        <p:spPr>
          <a:xfrm>
            <a:off x="2984424" y="5274323"/>
            <a:ext cx="284052" cy="307777"/>
          </a:xfrm>
          <a:prstGeom prst="rect">
            <a:avLst/>
          </a:prstGeom>
          <a:noFill/>
        </p:spPr>
        <p:txBody>
          <a:bodyPr wrap="none" rtlCol="0">
            <a:spAutoFit/>
          </a:bodyPr>
          <a:lstStyle/>
          <a:p>
            <a:pPr algn="ctr"/>
            <a:r>
              <a:rPr lang="en-GB" sz="1400" dirty="0">
                <a:solidFill>
                  <a:srgbClr val="4D4D4D"/>
                </a:solidFill>
              </a:rPr>
              <a:t>3</a:t>
            </a:r>
          </a:p>
        </p:txBody>
      </p:sp>
      <p:sp>
        <p:nvSpPr>
          <p:cNvPr id="15" name="TextBox 14"/>
          <p:cNvSpPr txBox="1"/>
          <p:nvPr/>
        </p:nvSpPr>
        <p:spPr>
          <a:xfrm>
            <a:off x="3531553" y="5274323"/>
            <a:ext cx="284052" cy="307777"/>
          </a:xfrm>
          <a:prstGeom prst="rect">
            <a:avLst/>
          </a:prstGeom>
          <a:noFill/>
        </p:spPr>
        <p:txBody>
          <a:bodyPr wrap="none" rtlCol="0">
            <a:spAutoFit/>
          </a:bodyPr>
          <a:lstStyle/>
          <a:p>
            <a:pPr algn="ctr"/>
            <a:r>
              <a:rPr lang="en-GB" sz="1400" dirty="0">
                <a:solidFill>
                  <a:srgbClr val="4D4D4D"/>
                </a:solidFill>
              </a:rPr>
              <a:t>4</a:t>
            </a:r>
          </a:p>
        </p:txBody>
      </p:sp>
      <p:sp>
        <p:nvSpPr>
          <p:cNvPr id="16" name="TextBox 15"/>
          <p:cNvSpPr txBox="1"/>
          <p:nvPr/>
        </p:nvSpPr>
        <p:spPr>
          <a:xfrm>
            <a:off x="4078682" y="5274323"/>
            <a:ext cx="284052" cy="307777"/>
          </a:xfrm>
          <a:prstGeom prst="rect">
            <a:avLst/>
          </a:prstGeom>
          <a:noFill/>
        </p:spPr>
        <p:txBody>
          <a:bodyPr wrap="none" rtlCol="0">
            <a:spAutoFit/>
          </a:bodyPr>
          <a:lstStyle/>
          <a:p>
            <a:pPr algn="ctr"/>
            <a:r>
              <a:rPr lang="en-GB" sz="1400" dirty="0">
                <a:solidFill>
                  <a:srgbClr val="4D4D4D"/>
                </a:solidFill>
              </a:rPr>
              <a:t>5</a:t>
            </a:r>
          </a:p>
        </p:txBody>
      </p:sp>
      <p:sp>
        <p:nvSpPr>
          <p:cNvPr id="17" name="TextBox 16"/>
          <p:cNvSpPr txBox="1"/>
          <p:nvPr/>
        </p:nvSpPr>
        <p:spPr>
          <a:xfrm>
            <a:off x="4625811" y="5274323"/>
            <a:ext cx="284052" cy="307777"/>
          </a:xfrm>
          <a:prstGeom prst="rect">
            <a:avLst/>
          </a:prstGeom>
          <a:noFill/>
        </p:spPr>
        <p:txBody>
          <a:bodyPr wrap="none" rtlCol="0">
            <a:spAutoFit/>
          </a:bodyPr>
          <a:lstStyle/>
          <a:p>
            <a:pPr algn="ctr"/>
            <a:r>
              <a:rPr lang="en-GB" sz="1400" dirty="0">
                <a:solidFill>
                  <a:srgbClr val="4D4D4D"/>
                </a:solidFill>
              </a:rPr>
              <a:t>6</a:t>
            </a:r>
          </a:p>
        </p:txBody>
      </p:sp>
      <p:sp>
        <p:nvSpPr>
          <p:cNvPr id="18" name="TextBox 17"/>
          <p:cNvSpPr txBox="1"/>
          <p:nvPr/>
        </p:nvSpPr>
        <p:spPr>
          <a:xfrm>
            <a:off x="5172940" y="5274323"/>
            <a:ext cx="284052" cy="307777"/>
          </a:xfrm>
          <a:prstGeom prst="rect">
            <a:avLst/>
          </a:prstGeom>
          <a:noFill/>
        </p:spPr>
        <p:txBody>
          <a:bodyPr wrap="none" rtlCol="0">
            <a:spAutoFit/>
          </a:bodyPr>
          <a:lstStyle/>
          <a:p>
            <a:pPr algn="ctr"/>
            <a:r>
              <a:rPr lang="en-GB" sz="1400" dirty="0">
                <a:solidFill>
                  <a:srgbClr val="4D4D4D"/>
                </a:solidFill>
              </a:rPr>
              <a:t>7</a:t>
            </a:r>
          </a:p>
        </p:txBody>
      </p:sp>
      <p:sp>
        <p:nvSpPr>
          <p:cNvPr id="19" name="TextBox 18"/>
          <p:cNvSpPr txBox="1"/>
          <p:nvPr/>
        </p:nvSpPr>
        <p:spPr>
          <a:xfrm>
            <a:off x="5720069" y="5274323"/>
            <a:ext cx="284052" cy="307777"/>
          </a:xfrm>
          <a:prstGeom prst="rect">
            <a:avLst/>
          </a:prstGeom>
          <a:noFill/>
        </p:spPr>
        <p:txBody>
          <a:bodyPr wrap="none" rtlCol="0">
            <a:spAutoFit/>
          </a:bodyPr>
          <a:lstStyle/>
          <a:p>
            <a:pPr algn="ctr"/>
            <a:r>
              <a:rPr lang="en-GB" sz="1400" dirty="0">
                <a:solidFill>
                  <a:srgbClr val="4D4D4D"/>
                </a:solidFill>
              </a:rPr>
              <a:t>8</a:t>
            </a:r>
          </a:p>
        </p:txBody>
      </p:sp>
      <p:sp>
        <p:nvSpPr>
          <p:cNvPr id="20" name="TextBox 19"/>
          <p:cNvSpPr txBox="1"/>
          <p:nvPr/>
        </p:nvSpPr>
        <p:spPr>
          <a:xfrm>
            <a:off x="6267198" y="5274323"/>
            <a:ext cx="284052" cy="307777"/>
          </a:xfrm>
          <a:prstGeom prst="rect">
            <a:avLst/>
          </a:prstGeom>
          <a:noFill/>
        </p:spPr>
        <p:txBody>
          <a:bodyPr wrap="none" rtlCol="0">
            <a:spAutoFit/>
          </a:bodyPr>
          <a:lstStyle/>
          <a:p>
            <a:pPr algn="ctr"/>
            <a:r>
              <a:rPr lang="en-GB" sz="1400" dirty="0">
                <a:solidFill>
                  <a:srgbClr val="4D4D4D"/>
                </a:solidFill>
              </a:rPr>
              <a:t>9</a:t>
            </a:r>
          </a:p>
        </p:txBody>
      </p:sp>
      <p:sp>
        <p:nvSpPr>
          <p:cNvPr id="21" name="TextBox 20"/>
          <p:cNvSpPr txBox="1"/>
          <p:nvPr/>
        </p:nvSpPr>
        <p:spPr>
          <a:xfrm>
            <a:off x="6764634" y="5274323"/>
            <a:ext cx="383438" cy="307777"/>
          </a:xfrm>
          <a:prstGeom prst="rect">
            <a:avLst/>
          </a:prstGeom>
          <a:noFill/>
        </p:spPr>
        <p:txBody>
          <a:bodyPr wrap="none" rtlCol="0">
            <a:spAutoFit/>
          </a:bodyPr>
          <a:lstStyle/>
          <a:p>
            <a:pPr algn="ctr"/>
            <a:r>
              <a:rPr lang="en-GB" sz="1400" dirty="0">
                <a:solidFill>
                  <a:srgbClr val="4D4D4D"/>
                </a:solidFill>
              </a:rPr>
              <a:t>10</a:t>
            </a:r>
          </a:p>
        </p:txBody>
      </p:sp>
      <p:sp>
        <p:nvSpPr>
          <p:cNvPr id="22" name="TextBox 21"/>
          <p:cNvSpPr txBox="1"/>
          <p:nvPr/>
        </p:nvSpPr>
        <p:spPr>
          <a:xfrm>
            <a:off x="7318432" y="5274323"/>
            <a:ext cx="370101" cy="307777"/>
          </a:xfrm>
          <a:prstGeom prst="rect">
            <a:avLst/>
          </a:prstGeom>
          <a:noFill/>
        </p:spPr>
        <p:txBody>
          <a:bodyPr wrap="none" rtlCol="0">
            <a:spAutoFit/>
          </a:bodyPr>
          <a:lstStyle/>
          <a:p>
            <a:pPr algn="ctr"/>
            <a:r>
              <a:rPr lang="en-GB" sz="1400" dirty="0">
                <a:solidFill>
                  <a:srgbClr val="4D4D4D"/>
                </a:solidFill>
              </a:rPr>
              <a:t>11</a:t>
            </a:r>
          </a:p>
        </p:txBody>
      </p:sp>
      <p:sp>
        <p:nvSpPr>
          <p:cNvPr id="23" name="TextBox 22"/>
          <p:cNvSpPr txBox="1"/>
          <p:nvPr/>
        </p:nvSpPr>
        <p:spPr>
          <a:xfrm>
            <a:off x="7858892" y="5274323"/>
            <a:ext cx="383438" cy="307777"/>
          </a:xfrm>
          <a:prstGeom prst="rect">
            <a:avLst/>
          </a:prstGeom>
          <a:noFill/>
        </p:spPr>
        <p:txBody>
          <a:bodyPr wrap="none" rtlCol="0">
            <a:spAutoFit/>
          </a:bodyPr>
          <a:lstStyle/>
          <a:p>
            <a:pPr algn="ctr"/>
            <a:r>
              <a:rPr lang="en-GB" sz="1400" dirty="0">
                <a:solidFill>
                  <a:srgbClr val="4D4D4D"/>
                </a:solidFill>
              </a:rPr>
              <a:t>12</a:t>
            </a:r>
          </a:p>
        </p:txBody>
      </p:sp>
      <p:sp>
        <p:nvSpPr>
          <p:cNvPr id="24" name="TextBox 23"/>
          <p:cNvSpPr txBox="1"/>
          <p:nvPr/>
        </p:nvSpPr>
        <p:spPr>
          <a:xfrm>
            <a:off x="8406021" y="5274323"/>
            <a:ext cx="383438" cy="307777"/>
          </a:xfrm>
          <a:prstGeom prst="rect">
            <a:avLst/>
          </a:prstGeom>
          <a:noFill/>
        </p:spPr>
        <p:txBody>
          <a:bodyPr wrap="none" rtlCol="0">
            <a:spAutoFit/>
          </a:bodyPr>
          <a:lstStyle/>
          <a:p>
            <a:pPr algn="ctr"/>
            <a:r>
              <a:rPr lang="en-GB" sz="1400" dirty="0">
                <a:solidFill>
                  <a:srgbClr val="4D4D4D"/>
                </a:solidFill>
              </a:rPr>
              <a:t>13</a:t>
            </a:r>
          </a:p>
        </p:txBody>
      </p:sp>
      <p:sp>
        <p:nvSpPr>
          <p:cNvPr id="25" name="TextBox 24"/>
          <p:cNvSpPr txBox="1"/>
          <p:nvPr/>
        </p:nvSpPr>
        <p:spPr>
          <a:xfrm>
            <a:off x="1012691" y="5064774"/>
            <a:ext cx="433132" cy="307777"/>
          </a:xfrm>
          <a:prstGeom prst="rect">
            <a:avLst/>
          </a:prstGeom>
          <a:noFill/>
        </p:spPr>
        <p:txBody>
          <a:bodyPr wrap="none" rtlCol="0">
            <a:spAutoFit/>
          </a:bodyPr>
          <a:lstStyle/>
          <a:p>
            <a:pPr algn="r"/>
            <a:r>
              <a:rPr lang="en-GB" sz="1400" dirty="0">
                <a:solidFill>
                  <a:srgbClr val="4D4D4D"/>
                </a:solidFill>
              </a:rPr>
              <a:t>0.0</a:t>
            </a:r>
          </a:p>
        </p:txBody>
      </p:sp>
      <p:sp>
        <p:nvSpPr>
          <p:cNvPr id="26" name="TextBox 25"/>
          <p:cNvSpPr txBox="1"/>
          <p:nvPr/>
        </p:nvSpPr>
        <p:spPr>
          <a:xfrm>
            <a:off x="1012691" y="4814232"/>
            <a:ext cx="433132" cy="307777"/>
          </a:xfrm>
          <a:prstGeom prst="rect">
            <a:avLst/>
          </a:prstGeom>
          <a:noFill/>
        </p:spPr>
        <p:txBody>
          <a:bodyPr wrap="none" rtlCol="0">
            <a:spAutoFit/>
          </a:bodyPr>
          <a:lstStyle/>
          <a:p>
            <a:pPr algn="r"/>
            <a:r>
              <a:rPr lang="en-GB" sz="1400" dirty="0">
                <a:solidFill>
                  <a:srgbClr val="4D4D4D"/>
                </a:solidFill>
              </a:rPr>
              <a:t>0.1</a:t>
            </a:r>
          </a:p>
        </p:txBody>
      </p:sp>
      <p:sp>
        <p:nvSpPr>
          <p:cNvPr id="27" name="TextBox 26"/>
          <p:cNvSpPr txBox="1"/>
          <p:nvPr/>
        </p:nvSpPr>
        <p:spPr>
          <a:xfrm>
            <a:off x="1012691" y="4563693"/>
            <a:ext cx="433132" cy="307777"/>
          </a:xfrm>
          <a:prstGeom prst="rect">
            <a:avLst/>
          </a:prstGeom>
          <a:noFill/>
        </p:spPr>
        <p:txBody>
          <a:bodyPr wrap="none" rtlCol="0">
            <a:spAutoFit/>
          </a:bodyPr>
          <a:lstStyle/>
          <a:p>
            <a:pPr algn="r"/>
            <a:r>
              <a:rPr lang="en-GB" sz="1400" dirty="0">
                <a:solidFill>
                  <a:srgbClr val="4D4D4D"/>
                </a:solidFill>
              </a:rPr>
              <a:t>0.2</a:t>
            </a:r>
          </a:p>
        </p:txBody>
      </p:sp>
      <p:sp>
        <p:nvSpPr>
          <p:cNvPr id="28" name="TextBox 27"/>
          <p:cNvSpPr txBox="1"/>
          <p:nvPr/>
        </p:nvSpPr>
        <p:spPr>
          <a:xfrm>
            <a:off x="1012691" y="4313154"/>
            <a:ext cx="433132" cy="307777"/>
          </a:xfrm>
          <a:prstGeom prst="rect">
            <a:avLst/>
          </a:prstGeom>
          <a:noFill/>
        </p:spPr>
        <p:txBody>
          <a:bodyPr wrap="none" rtlCol="0">
            <a:spAutoFit/>
          </a:bodyPr>
          <a:lstStyle/>
          <a:p>
            <a:pPr algn="r"/>
            <a:r>
              <a:rPr lang="en-GB" sz="1400" dirty="0">
                <a:solidFill>
                  <a:srgbClr val="4D4D4D"/>
                </a:solidFill>
              </a:rPr>
              <a:t>0.3</a:t>
            </a:r>
          </a:p>
        </p:txBody>
      </p:sp>
      <p:sp>
        <p:nvSpPr>
          <p:cNvPr id="29" name="TextBox 28"/>
          <p:cNvSpPr txBox="1"/>
          <p:nvPr/>
        </p:nvSpPr>
        <p:spPr>
          <a:xfrm>
            <a:off x="1012691" y="4062615"/>
            <a:ext cx="433132" cy="307777"/>
          </a:xfrm>
          <a:prstGeom prst="rect">
            <a:avLst/>
          </a:prstGeom>
          <a:noFill/>
        </p:spPr>
        <p:txBody>
          <a:bodyPr wrap="none" rtlCol="0">
            <a:spAutoFit/>
          </a:bodyPr>
          <a:lstStyle/>
          <a:p>
            <a:pPr algn="r"/>
            <a:r>
              <a:rPr lang="en-GB" sz="1400" dirty="0">
                <a:solidFill>
                  <a:srgbClr val="4D4D4D"/>
                </a:solidFill>
              </a:rPr>
              <a:t>0.4</a:t>
            </a:r>
          </a:p>
        </p:txBody>
      </p:sp>
      <p:sp>
        <p:nvSpPr>
          <p:cNvPr id="30" name="TextBox 29"/>
          <p:cNvSpPr txBox="1"/>
          <p:nvPr/>
        </p:nvSpPr>
        <p:spPr>
          <a:xfrm>
            <a:off x="1012691" y="3812076"/>
            <a:ext cx="433132" cy="307777"/>
          </a:xfrm>
          <a:prstGeom prst="rect">
            <a:avLst/>
          </a:prstGeom>
          <a:noFill/>
        </p:spPr>
        <p:txBody>
          <a:bodyPr wrap="none" rtlCol="0">
            <a:spAutoFit/>
          </a:bodyPr>
          <a:lstStyle/>
          <a:p>
            <a:pPr algn="r"/>
            <a:r>
              <a:rPr lang="en-GB" sz="1400" dirty="0">
                <a:solidFill>
                  <a:srgbClr val="4D4D4D"/>
                </a:solidFill>
              </a:rPr>
              <a:t>0.5</a:t>
            </a:r>
          </a:p>
        </p:txBody>
      </p:sp>
      <p:sp>
        <p:nvSpPr>
          <p:cNvPr id="31" name="TextBox 30"/>
          <p:cNvSpPr txBox="1"/>
          <p:nvPr/>
        </p:nvSpPr>
        <p:spPr>
          <a:xfrm>
            <a:off x="1012691" y="3561537"/>
            <a:ext cx="433132" cy="307777"/>
          </a:xfrm>
          <a:prstGeom prst="rect">
            <a:avLst/>
          </a:prstGeom>
          <a:noFill/>
        </p:spPr>
        <p:txBody>
          <a:bodyPr wrap="none" rtlCol="0">
            <a:spAutoFit/>
          </a:bodyPr>
          <a:lstStyle/>
          <a:p>
            <a:pPr algn="r"/>
            <a:r>
              <a:rPr lang="en-GB" sz="1400" dirty="0">
                <a:solidFill>
                  <a:srgbClr val="4D4D4D"/>
                </a:solidFill>
              </a:rPr>
              <a:t>0.6</a:t>
            </a:r>
          </a:p>
        </p:txBody>
      </p:sp>
      <p:sp>
        <p:nvSpPr>
          <p:cNvPr id="32" name="TextBox 31"/>
          <p:cNvSpPr txBox="1"/>
          <p:nvPr/>
        </p:nvSpPr>
        <p:spPr>
          <a:xfrm>
            <a:off x="1012691" y="3310998"/>
            <a:ext cx="433132" cy="307777"/>
          </a:xfrm>
          <a:prstGeom prst="rect">
            <a:avLst/>
          </a:prstGeom>
          <a:noFill/>
        </p:spPr>
        <p:txBody>
          <a:bodyPr wrap="none" rtlCol="0">
            <a:spAutoFit/>
          </a:bodyPr>
          <a:lstStyle/>
          <a:p>
            <a:pPr algn="r"/>
            <a:r>
              <a:rPr lang="en-GB" sz="1400" dirty="0">
                <a:solidFill>
                  <a:srgbClr val="4D4D4D"/>
                </a:solidFill>
              </a:rPr>
              <a:t>0.7</a:t>
            </a:r>
          </a:p>
        </p:txBody>
      </p:sp>
      <p:sp>
        <p:nvSpPr>
          <p:cNvPr id="33" name="TextBox 32"/>
          <p:cNvSpPr txBox="1"/>
          <p:nvPr/>
        </p:nvSpPr>
        <p:spPr>
          <a:xfrm>
            <a:off x="1012691" y="3060459"/>
            <a:ext cx="433132" cy="307777"/>
          </a:xfrm>
          <a:prstGeom prst="rect">
            <a:avLst/>
          </a:prstGeom>
          <a:noFill/>
        </p:spPr>
        <p:txBody>
          <a:bodyPr wrap="none" rtlCol="0">
            <a:spAutoFit/>
          </a:bodyPr>
          <a:lstStyle/>
          <a:p>
            <a:pPr algn="r"/>
            <a:r>
              <a:rPr lang="en-GB" sz="1400" dirty="0">
                <a:solidFill>
                  <a:srgbClr val="4D4D4D"/>
                </a:solidFill>
              </a:rPr>
              <a:t>0.8</a:t>
            </a:r>
          </a:p>
        </p:txBody>
      </p:sp>
      <p:sp>
        <p:nvSpPr>
          <p:cNvPr id="34" name="TextBox 33"/>
          <p:cNvSpPr txBox="1"/>
          <p:nvPr/>
        </p:nvSpPr>
        <p:spPr>
          <a:xfrm>
            <a:off x="1012691" y="2809920"/>
            <a:ext cx="433132" cy="307777"/>
          </a:xfrm>
          <a:prstGeom prst="rect">
            <a:avLst/>
          </a:prstGeom>
          <a:noFill/>
        </p:spPr>
        <p:txBody>
          <a:bodyPr wrap="none" rtlCol="0">
            <a:spAutoFit/>
          </a:bodyPr>
          <a:lstStyle/>
          <a:p>
            <a:pPr algn="r"/>
            <a:r>
              <a:rPr lang="en-GB" sz="1400" dirty="0">
                <a:solidFill>
                  <a:srgbClr val="4D4D4D"/>
                </a:solidFill>
              </a:rPr>
              <a:t>0.9</a:t>
            </a:r>
          </a:p>
        </p:txBody>
      </p:sp>
      <p:sp>
        <p:nvSpPr>
          <p:cNvPr id="35" name="TextBox 34"/>
          <p:cNvSpPr txBox="1"/>
          <p:nvPr/>
        </p:nvSpPr>
        <p:spPr>
          <a:xfrm>
            <a:off x="1012691" y="2559381"/>
            <a:ext cx="433132" cy="307777"/>
          </a:xfrm>
          <a:prstGeom prst="rect">
            <a:avLst/>
          </a:prstGeom>
          <a:noFill/>
        </p:spPr>
        <p:txBody>
          <a:bodyPr wrap="none" rtlCol="0">
            <a:spAutoFit/>
          </a:bodyPr>
          <a:lstStyle/>
          <a:p>
            <a:pPr algn="r"/>
            <a:r>
              <a:rPr lang="en-GB" sz="1400" dirty="0">
                <a:solidFill>
                  <a:srgbClr val="4D4D4D"/>
                </a:solidFill>
              </a:rPr>
              <a:t>1.0</a:t>
            </a:r>
          </a:p>
        </p:txBody>
      </p:sp>
      <p:sp>
        <p:nvSpPr>
          <p:cNvPr id="36" name="TextBox 35"/>
          <p:cNvSpPr txBox="1"/>
          <p:nvPr/>
        </p:nvSpPr>
        <p:spPr>
          <a:xfrm>
            <a:off x="1765186" y="4492823"/>
            <a:ext cx="4168129" cy="307777"/>
          </a:xfrm>
          <a:prstGeom prst="rect">
            <a:avLst/>
          </a:prstGeom>
          <a:noFill/>
        </p:spPr>
        <p:txBody>
          <a:bodyPr wrap="none" rtlCol="0">
            <a:spAutoFit/>
          </a:bodyPr>
          <a:lstStyle/>
          <a:p>
            <a:pPr>
              <a:spcAft>
                <a:spcPts val="600"/>
              </a:spcAft>
            </a:pPr>
            <a:r>
              <a:rPr lang="en-GB" sz="1400" dirty="0" smtClean="0">
                <a:solidFill>
                  <a:srgbClr val="4D4D4D"/>
                </a:solidFill>
                <a:latin typeface="Arial"/>
              </a:rPr>
              <a:t>HR</a:t>
            </a:r>
            <a:r>
              <a:rPr lang="en-GB" sz="1400" dirty="0">
                <a:solidFill>
                  <a:srgbClr val="4D4D4D"/>
                </a:solidFill>
                <a:latin typeface="Arial"/>
              </a:rPr>
              <a:t>: 1.07 </a:t>
            </a:r>
            <a:r>
              <a:rPr lang="en-GB" sz="1400" dirty="0" smtClean="0">
                <a:solidFill>
                  <a:srgbClr val="4D4D4D"/>
                </a:solidFill>
                <a:latin typeface="Arial"/>
              </a:rPr>
              <a:t>(90.9</a:t>
            </a:r>
            <a:r>
              <a:rPr lang="en-GB" sz="1400" dirty="0">
                <a:solidFill>
                  <a:srgbClr val="4D4D4D"/>
                </a:solidFill>
                <a:latin typeface="Arial"/>
              </a:rPr>
              <a:t>% CI </a:t>
            </a:r>
            <a:r>
              <a:rPr lang="en-GB" sz="1400" dirty="0" smtClean="0">
                <a:solidFill>
                  <a:srgbClr val="4D4D4D"/>
                </a:solidFill>
                <a:latin typeface="Arial"/>
              </a:rPr>
              <a:t>0.84, 1.36</a:t>
            </a:r>
            <a:r>
              <a:rPr lang="en-GB" sz="1400" dirty="0">
                <a:solidFill>
                  <a:srgbClr val="4D4D4D"/>
                </a:solidFill>
                <a:latin typeface="Arial"/>
              </a:rPr>
              <a:t>) </a:t>
            </a:r>
            <a:r>
              <a:rPr lang="en-GB" sz="1400" dirty="0" smtClean="0">
                <a:solidFill>
                  <a:srgbClr val="4D4D4D"/>
                </a:solidFill>
                <a:latin typeface="Arial"/>
              </a:rPr>
              <a:t>[&gt;1.34]) (p=0.055)*</a:t>
            </a:r>
            <a:endParaRPr lang="en-GB" sz="1400" dirty="0">
              <a:solidFill>
                <a:srgbClr val="4D4D4D"/>
              </a:solidFill>
              <a:latin typeface="Arial"/>
            </a:endParaRPr>
          </a:p>
        </p:txBody>
      </p:sp>
      <p:sp>
        <p:nvSpPr>
          <p:cNvPr id="37" name="Freeform 36"/>
          <p:cNvSpPr/>
          <p:nvPr/>
        </p:nvSpPr>
        <p:spPr>
          <a:xfrm>
            <a:off x="1485900" y="2572583"/>
            <a:ext cx="7120890" cy="2644140"/>
          </a:xfrm>
          <a:custGeom>
            <a:avLst/>
            <a:gdLst>
              <a:gd name="connsiteX0" fmla="*/ 0 w 7124700"/>
              <a:gd name="connsiteY0" fmla="*/ 0 h 2644140"/>
              <a:gd name="connsiteX1" fmla="*/ 0 w 7124700"/>
              <a:gd name="connsiteY1" fmla="*/ 2644140 h 2644140"/>
              <a:gd name="connsiteX2" fmla="*/ 7124700 w 7124700"/>
              <a:gd name="connsiteY2" fmla="*/ 2644140 h 2644140"/>
            </a:gdLst>
            <a:ahLst/>
            <a:cxnLst>
              <a:cxn ang="0">
                <a:pos x="connsiteX0" y="connsiteY0"/>
              </a:cxn>
              <a:cxn ang="0">
                <a:pos x="connsiteX1" y="connsiteY1"/>
              </a:cxn>
              <a:cxn ang="0">
                <a:pos x="connsiteX2" y="connsiteY2"/>
              </a:cxn>
            </a:cxnLst>
            <a:rect l="l" t="t" r="r" b="b"/>
            <a:pathLst>
              <a:path w="7124700" h="2644140">
                <a:moveTo>
                  <a:pt x="0" y="0"/>
                </a:moveTo>
                <a:lnTo>
                  <a:pt x="0" y="2644140"/>
                </a:lnTo>
                <a:lnTo>
                  <a:pt x="7124700" y="264414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9" name="Straight Connector 38"/>
          <p:cNvCxnSpPr/>
          <p:nvPr/>
        </p:nvCxnSpPr>
        <p:spPr>
          <a:xfrm>
            <a:off x="1395900" y="271326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1395900" y="296361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1395900" y="321395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1395900" y="346430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1395900" y="371464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1395900" y="396499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a:off x="1395900" y="421533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a:off x="1395900" y="446568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a:off x="1395900" y="47160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1395900" y="49663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1395900" y="521672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5400000">
            <a:off x="144090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rot="5400000">
            <a:off x="198796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rot="5400000">
            <a:off x="253503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p:cNvCxnSpPr/>
          <p:nvPr/>
        </p:nvCxnSpPr>
        <p:spPr>
          <a:xfrm rot="5400000">
            <a:off x="308209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rot="5400000">
            <a:off x="362916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p:nvPr/>
        </p:nvCxnSpPr>
        <p:spPr>
          <a:xfrm rot="5400000">
            <a:off x="417622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rot="5400000">
            <a:off x="472329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rot="5400000">
            <a:off x="527035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rot="5400000">
            <a:off x="581742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a:xfrm rot="5400000">
            <a:off x="636448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p:nvPr/>
        </p:nvCxnSpPr>
        <p:spPr>
          <a:xfrm rot="5400000">
            <a:off x="691155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rot="5400000">
            <a:off x="745861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p:cNvCxnSpPr/>
          <p:nvPr/>
        </p:nvCxnSpPr>
        <p:spPr>
          <a:xfrm rot="5400000">
            <a:off x="800568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rot="5400000">
            <a:off x="855274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558" name="Group 557"/>
          <p:cNvGrpSpPr/>
          <p:nvPr/>
        </p:nvGrpSpPr>
        <p:grpSpPr>
          <a:xfrm>
            <a:off x="1500143" y="2725954"/>
            <a:ext cx="6472285" cy="747172"/>
            <a:chOff x="1500143" y="2347931"/>
            <a:chExt cx="6472285" cy="747172"/>
          </a:xfrm>
        </p:grpSpPr>
        <p:sp>
          <p:nvSpPr>
            <p:cNvPr id="387" name="Line 174"/>
            <p:cNvSpPr>
              <a:spLocks noChangeShapeType="1"/>
            </p:cNvSpPr>
            <p:nvPr/>
          </p:nvSpPr>
          <p:spPr bwMode="auto">
            <a:xfrm>
              <a:off x="2263072" y="264112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Freeform 173"/>
            <p:cNvSpPr>
              <a:spLocks/>
            </p:cNvSpPr>
            <p:nvPr/>
          </p:nvSpPr>
          <p:spPr bwMode="auto">
            <a:xfrm>
              <a:off x="1500143" y="2347931"/>
              <a:ext cx="6472285" cy="747172"/>
            </a:xfrm>
            <a:custGeom>
              <a:avLst/>
              <a:gdLst>
                <a:gd name="T0" fmla="*/ 3042 w 4106"/>
                <a:gd name="T1" fmla="*/ 452 h 474"/>
                <a:gd name="T2" fmla="*/ 1978 w 4106"/>
                <a:gd name="T3" fmla="*/ 440 h 474"/>
                <a:gd name="T4" fmla="*/ 1848 w 4106"/>
                <a:gd name="T5" fmla="*/ 417 h 474"/>
                <a:gd name="T6" fmla="*/ 1551 w 4106"/>
                <a:gd name="T7" fmla="*/ 409 h 474"/>
                <a:gd name="T8" fmla="*/ 1397 w 4106"/>
                <a:gd name="T9" fmla="*/ 393 h 474"/>
                <a:gd name="T10" fmla="*/ 1218 w 4106"/>
                <a:gd name="T11" fmla="*/ 385 h 474"/>
                <a:gd name="T12" fmla="*/ 1152 w 4106"/>
                <a:gd name="T13" fmla="*/ 367 h 474"/>
                <a:gd name="T14" fmla="*/ 1090 w 4106"/>
                <a:gd name="T15" fmla="*/ 363 h 474"/>
                <a:gd name="T16" fmla="*/ 1033 w 4106"/>
                <a:gd name="T17" fmla="*/ 355 h 474"/>
                <a:gd name="T18" fmla="*/ 997 w 4106"/>
                <a:gd name="T19" fmla="*/ 344 h 474"/>
                <a:gd name="T20" fmla="*/ 897 w 4106"/>
                <a:gd name="T21" fmla="*/ 330 h 474"/>
                <a:gd name="T22" fmla="*/ 845 w 4106"/>
                <a:gd name="T23" fmla="*/ 320 h 474"/>
                <a:gd name="T24" fmla="*/ 839 w 4106"/>
                <a:gd name="T25" fmla="*/ 308 h 474"/>
                <a:gd name="T26" fmla="*/ 811 w 4106"/>
                <a:gd name="T27" fmla="*/ 304 h 474"/>
                <a:gd name="T28" fmla="*/ 698 w 4106"/>
                <a:gd name="T29" fmla="*/ 294 h 474"/>
                <a:gd name="T30" fmla="*/ 636 w 4106"/>
                <a:gd name="T31" fmla="*/ 286 h 474"/>
                <a:gd name="T32" fmla="*/ 628 w 4106"/>
                <a:gd name="T33" fmla="*/ 274 h 474"/>
                <a:gd name="T34" fmla="*/ 582 w 4106"/>
                <a:gd name="T35" fmla="*/ 269 h 474"/>
                <a:gd name="T36" fmla="*/ 580 w 4106"/>
                <a:gd name="T37" fmla="*/ 255 h 474"/>
                <a:gd name="T38" fmla="*/ 532 w 4106"/>
                <a:gd name="T39" fmla="*/ 251 h 474"/>
                <a:gd name="T40" fmla="*/ 494 w 4106"/>
                <a:gd name="T41" fmla="*/ 227 h 474"/>
                <a:gd name="T42" fmla="*/ 480 w 4106"/>
                <a:gd name="T43" fmla="*/ 219 h 474"/>
                <a:gd name="T44" fmla="*/ 467 w 4106"/>
                <a:gd name="T45" fmla="*/ 209 h 474"/>
                <a:gd name="T46" fmla="*/ 457 w 4106"/>
                <a:gd name="T47" fmla="*/ 203 h 474"/>
                <a:gd name="T48" fmla="*/ 451 w 4106"/>
                <a:gd name="T49" fmla="*/ 180 h 474"/>
                <a:gd name="T50" fmla="*/ 433 w 4106"/>
                <a:gd name="T51" fmla="*/ 174 h 474"/>
                <a:gd name="T52" fmla="*/ 417 w 4106"/>
                <a:gd name="T53" fmla="*/ 164 h 474"/>
                <a:gd name="T54" fmla="*/ 407 w 4106"/>
                <a:gd name="T55" fmla="*/ 160 h 474"/>
                <a:gd name="T56" fmla="*/ 379 w 4106"/>
                <a:gd name="T57" fmla="*/ 146 h 474"/>
                <a:gd name="T58" fmla="*/ 353 w 4106"/>
                <a:gd name="T59" fmla="*/ 140 h 474"/>
                <a:gd name="T60" fmla="*/ 345 w 4106"/>
                <a:gd name="T61" fmla="*/ 130 h 474"/>
                <a:gd name="T62" fmla="*/ 335 w 4106"/>
                <a:gd name="T63" fmla="*/ 118 h 474"/>
                <a:gd name="T64" fmla="*/ 329 w 4106"/>
                <a:gd name="T65" fmla="*/ 103 h 474"/>
                <a:gd name="T66" fmla="*/ 303 w 4106"/>
                <a:gd name="T67" fmla="*/ 99 h 474"/>
                <a:gd name="T68" fmla="*/ 295 w 4106"/>
                <a:gd name="T69" fmla="*/ 87 h 474"/>
                <a:gd name="T70" fmla="*/ 223 w 4106"/>
                <a:gd name="T71" fmla="*/ 79 h 474"/>
                <a:gd name="T72" fmla="*/ 219 w 4106"/>
                <a:gd name="T73" fmla="*/ 63 h 474"/>
                <a:gd name="T74" fmla="*/ 201 w 4106"/>
                <a:gd name="T75" fmla="*/ 55 h 474"/>
                <a:gd name="T76" fmla="*/ 189 w 4106"/>
                <a:gd name="T77" fmla="*/ 43 h 474"/>
                <a:gd name="T78" fmla="*/ 150 w 4106"/>
                <a:gd name="T79" fmla="*/ 36 h 474"/>
                <a:gd name="T80" fmla="*/ 140 w 4106"/>
                <a:gd name="T81" fmla="*/ 26 h 474"/>
                <a:gd name="T82" fmla="*/ 94 w 4106"/>
                <a:gd name="T83" fmla="*/ 16 h 474"/>
                <a:gd name="T84" fmla="*/ 52 w 4106"/>
                <a:gd name="T85" fmla="*/ 4 h 474"/>
                <a:gd name="T86" fmla="*/ 0 w 4106"/>
                <a:gd name="T8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06" h="474">
                  <a:moveTo>
                    <a:pt x="4106" y="474"/>
                  </a:moveTo>
                  <a:lnTo>
                    <a:pt x="3042" y="474"/>
                  </a:lnTo>
                  <a:lnTo>
                    <a:pt x="3042" y="452"/>
                  </a:lnTo>
                  <a:lnTo>
                    <a:pt x="2691" y="452"/>
                  </a:lnTo>
                  <a:lnTo>
                    <a:pt x="2691" y="440"/>
                  </a:lnTo>
                  <a:lnTo>
                    <a:pt x="1978" y="440"/>
                  </a:lnTo>
                  <a:lnTo>
                    <a:pt x="1978" y="423"/>
                  </a:lnTo>
                  <a:lnTo>
                    <a:pt x="1848" y="423"/>
                  </a:lnTo>
                  <a:lnTo>
                    <a:pt x="1848" y="417"/>
                  </a:lnTo>
                  <a:lnTo>
                    <a:pt x="1609" y="417"/>
                  </a:lnTo>
                  <a:lnTo>
                    <a:pt x="1609" y="409"/>
                  </a:lnTo>
                  <a:lnTo>
                    <a:pt x="1551" y="409"/>
                  </a:lnTo>
                  <a:lnTo>
                    <a:pt x="1551" y="397"/>
                  </a:lnTo>
                  <a:lnTo>
                    <a:pt x="1397" y="397"/>
                  </a:lnTo>
                  <a:lnTo>
                    <a:pt x="1397" y="393"/>
                  </a:lnTo>
                  <a:lnTo>
                    <a:pt x="1368" y="393"/>
                  </a:lnTo>
                  <a:lnTo>
                    <a:pt x="1368" y="385"/>
                  </a:lnTo>
                  <a:lnTo>
                    <a:pt x="1218" y="385"/>
                  </a:lnTo>
                  <a:lnTo>
                    <a:pt x="1218" y="375"/>
                  </a:lnTo>
                  <a:lnTo>
                    <a:pt x="1152" y="375"/>
                  </a:lnTo>
                  <a:lnTo>
                    <a:pt x="1152" y="367"/>
                  </a:lnTo>
                  <a:lnTo>
                    <a:pt x="1108" y="367"/>
                  </a:lnTo>
                  <a:lnTo>
                    <a:pt x="1108" y="363"/>
                  </a:lnTo>
                  <a:lnTo>
                    <a:pt x="1090" y="363"/>
                  </a:lnTo>
                  <a:lnTo>
                    <a:pt x="1090" y="361"/>
                  </a:lnTo>
                  <a:lnTo>
                    <a:pt x="1033" y="361"/>
                  </a:lnTo>
                  <a:lnTo>
                    <a:pt x="1033" y="355"/>
                  </a:lnTo>
                  <a:lnTo>
                    <a:pt x="1021" y="355"/>
                  </a:lnTo>
                  <a:lnTo>
                    <a:pt x="1021" y="344"/>
                  </a:lnTo>
                  <a:lnTo>
                    <a:pt x="997" y="344"/>
                  </a:lnTo>
                  <a:lnTo>
                    <a:pt x="997" y="340"/>
                  </a:lnTo>
                  <a:lnTo>
                    <a:pt x="897" y="340"/>
                  </a:lnTo>
                  <a:lnTo>
                    <a:pt x="897" y="330"/>
                  </a:lnTo>
                  <a:lnTo>
                    <a:pt x="849" y="330"/>
                  </a:lnTo>
                  <a:lnTo>
                    <a:pt x="849" y="320"/>
                  </a:lnTo>
                  <a:lnTo>
                    <a:pt x="845" y="320"/>
                  </a:lnTo>
                  <a:lnTo>
                    <a:pt x="845" y="314"/>
                  </a:lnTo>
                  <a:lnTo>
                    <a:pt x="839" y="314"/>
                  </a:lnTo>
                  <a:lnTo>
                    <a:pt x="839" y="308"/>
                  </a:lnTo>
                  <a:lnTo>
                    <a:pt x="829" y="308"/>
                  </a:lnTo>
                  <a:lnTo>
                    <a:pt x="829" y="304"/>
                  </a:lnTo>
                  <a:lnTo>
                    <a:pt x="811" y="304"/>
                  </a:lnTo>
                  <a:lnTo>
                    <a:pt x="811" y="300"/>
                  </a:lnTo>
                  <a:lnTo>
                    <a:pt x="698" y="300"/>
                  </a:lnTo>
                  <a:lnTo>
                    <a:pt x="698" y="294"/>
                  </a:lnTo>
                  <a:lnTo>
                    <a:pt x="686" y="294"/>
                  </a:lnTo>
                  <a:lnTo>
                    <a:pt x="686" y="286"/>
                  </a:lnTo>
                  <a:lnTo>
                    <a:pt x="636" y="286"/>
                  </a:lnTo>
                  <a:lnTo>
                    <a:pt x="636" y="280"/>
                  </a:lnTo>
                  <a:lnTo>
                    <a:pt x="628" y="280"/>
                  </a:lnTo>
                  <a:lnTo>
                    <a:pt x="628" y="274"/>
                  </a:lnTo>
                  <a:lnTo>
                    <a:pt x="612" y="274"/>
                  </a:lnTo>
                  <a:lnTo>
                    <a:pt x="612" y="269"/>
                  </a:lnTo>
                  <a:lnTo>
                    <a:pt x="582" y="269"/>
                  </a:lnTo>
                  <a:lnTo>
                    <a:pt x="582" y="263"/>
                  </a:lnTo>
                  <a:lnTo>
                    <a:pt x="580" y="263"/>
                  </a:lnTo>
                  <a:lnTo>
                    <a:pt x="580" y="255"/>
                  </a:lnTo>
                  <a:lnTo>
                    <a:pt x="568" y="255"/>
                  </a:lnTo>
                  <a:lnTo>
                    <a:pt x="568" y="251"/>
                  </a:lnTo>
                  <a:lnTo>
                    <a:pt x="532" y="251"/>
                  </a:lnTo>
                  <a:lnTo>
                    <a:pt x="532" y="237"/>
                  </a:lnTo>
                  <a:lnTo>
                    <a:pt x="494" y="237"/>
                  </a:lnTo>
                  <a:lnTo>
                    <a:pt x="494" y="227"/>
                  </a:lnTo>
                  <a:lnTo>
                    <a:pt x="484" y="227"/>
                  </a:lnTo>
                  <a:lnTo>
                    <a:pt x="484" y="219"/>
                  </a:lnTo>
                  <a:lnTo>
                    <a:pt x="480" y="219"/>
                  </a:lnTo>
                  <a:lnTo>
                    <a:pt x="480" y="213"/>
                  </a:lnTo>
                  <a:lnTo>
                    <a:pt x="467" y="213"/>
                  </a:lnTo>
                  <a:lnTo>
                    <a:pt x="467" y="209"/>
                  </a:lnTo>
                  <a:lnTo>
                    <a:pt x="461" y="209"/>
                  </a:lnTo>
                  <a:lnTo>
                    <a:pt x="461" y="203"/>
                  </a:lnTo>
                  <a:lnTo>
                    <a:pt x="457" y="203"/>
                  </a:lnTo>
                  <a:lnTo>
                    <a:pt x="457" y="190"/>
                  </a:lnTo>
                  <a:lnTo>
                    <a:pt x="451" y="190"/>
                  </a:lnTo>
                  <a:lnTo>
                    <a:pt x="451" y="180"/>
                  </a:lnTo>
                  <a:lnTo>
                    <a:pt x="443" y="180"/>
                  </a:lnTo>
                  <a:lnTo>
                    <a:pt x="443" y="174"/>
                  </a:lnTo>
                  <a:lnTo>
                    <a:pt x="433" y="174"/>
                  </a:lnTo>
                  <a:lnTo>
                    <a:pt x="433" y="170"/>
                  </a:lnTo>
                  <a:lnTo>
                    <a:pt x="417" y="170"/>
                  </a:lnTo>
                  <a:lnTo>
                    <a:pt x="417" y="164"/>
                  </a:lnTo>
                  <a:lnTo>
                    <a:pt x="413" y="164"/>
                  </a:lnTo>
                  <a:lnTo>
                    <a:pt x="413" y="160"/>
                  </a:lnTo>
                  <a:lnTo>
                    <a:pt x="407" y="160"/>
                  </a:lnTo>
                  <a:lnTo>
                    <a:pt x="407" y="156"/>
                  </a:lnTo>
                  <a:lnTo>
                    <a:pt x="379" y="156"/>
                  </a:lnTo>
                  <a:lnTo>
                    <a:pt x="379" y="146"/>
                  </a:lnTo>
                  <a:lnTo>
                    <a:pt x="367" y="146"/>
                  </a:lnTo>
                  <a:lnTo>
                    <a:pt x="367" y="140"/>
                  </a:lnTo>
                  <a:lnTo>
                    <a:pt x="353" y="140"/>
                  </a:lnTo>
                  <a:lnTo>
                    <a:pt x="353" y="134"/>
                  </a:lnTo>
                  <a:lnTo>
                    <a:pt x="345" y="134"/>
                  </a:lnTo>
                  <a:lnTo>
                    <a:pt x="345" y="130"/>
                  </a:lnTo>
                  <a:lnTo>
                    <a:pt x="341" y="130"/>
                  </a:lnTo>
                  <a:lnTo>
                    <a:pt x="341" y="118"/>
                  </a:lnTo>
                  <a:lnTo>
                    <a:pt x="335" y="118"/>
                  </a:lnTo>
                  <a:lnTo>
                    <a:pt x="335" y="109"/>
                  </a:lnTo>
                  <a:lnTo>
                    <a:pt x="329" y="109"/>
                  </a:lnTo>
                  <a:lnTo>
                    <a:pt x="329" y="103"/>
                  </a:lnTo>
                  <a:lnTo>
                    <a:pt x="317" y="103"/>
                  </a:lnTo>
                  <a:lnTo>
                    <a:pt x="317" y="99"/>
                  </a:lnTo>
                  <a:lnTo>
                    <a:pt x="303" y="99"/>
                  </a:lnTo>
                  <a:lnTo>
                    <a:pt x="303" y="93"/>
                  </a:lnTo>
                  <a:lnTo>
                    <a:pt x="295" y="93"/>
                  </a:lnTo>
                  <a:lnTo>
                    <a:pt x="295" y="87"/>
                  </a:lnTo>
                  <a:lnTo>
                    <a:pt x="231" y="87"/>
                  </a:lnTo>
                  <a:lnTo>
                    <a:pt x="231" y="79"/>
                  </a:lnTo>
                  <a:lnTo>
                    <a:pt x="223" y="79"/>
                  </a:lnTo>
                  <a:lnTo>
                    <a:pt x="223" y="71"/>
                  </a:lnTo>
                  <a:lnTo>
                    <a:pt x="219" y="71"/>
                  </a:lnTo>
                  <a:lnTo>
                    <a:pt x="219" y="63"/>
                  </a:lnTo>
                  <a:lnTo>
                    <a:pt x="211" y="63"/>
                  </a:lnTo>
                  <a:lnTo>
                    <a:pt x="211" y="55"/>
                  </a:lnTo>
                  <a:lnTo>
                    <a:pt x="201" y="55"/>
                  </a:lnTo>
                  <a:lnTo>
                    <a:pt x="201" y="49"/>
                  </a:lnTo>
                  <a:lnTo>
                    <a:pt x="189" y="49"/>
                  </a:lnTo>
                  <a:lnTo>
                    <a:pt x="189" y="43"/>
                  </a:lnTo>
                  <a:lnTo>
                    <a:pt x="168" y="43"/>
                  </a:lnTo>
                  <a:lnTo>
                    <a:pt x="168" y="36"/>
                  </a:lnTo>
                  <a:lnTo>
                    <a:pt x="150" y="36"/>
                  </a:lnTo>
                  <a:lnTo>
                    <a:pt x="150" y="32"/>
                  </a:lnTo>
                  <a:lnTo>
                    <a:pt x="140" y="32"/>
                  </a:lnTo>
                  <a:lnTo>
                    <a:pt x="140" y="26"/>
                  </a:lnTo>
                  <a:lnTo>
                    <a:pt x="108" y="26"/>
                  </a:lnTo>
                  <a:lnTo>
                    <a:pt x="108" y="16"/>
                  </a:lnTo>
                  <a:lnTo>
                    <a:pt x="94" y="16"/>
                  </a:lnTo>
                  <a:lnTo>
                    <a:pt x="94" y="8"/>
                  </a:lnTo>
                  <a:lnTo>
                    <a:pt x="52" y="8"/>
                  </a:lnTo>
                  <a:lnTo>
                    <a:pt x="52" y="4"/>
                  </a:lnTo>
                  <a:lnTo>
                    <a:pt x="42" y="4"/>
                  </a:lnTo>
                  <a:lnTo>
                    <a:pt x="42"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Line 175"/>
            <p:cNvSpPr>
              <a:spLocks noChangeShapeType="1"/>
            </p:cNvSpPr>
            <p:nvPr/>
          </p:nvSpPr>
          <p:spPr bwMode="auto">
            <a:xfrm>
              <a:off x="3366482" y="2883877"/>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Line 176"/>
            <p:cNvSpPr>
              <a:spLocks noChangeShapeType="1"/>
            </p:cNvSpPr>
            <p:nvPr/>
          </p:nvSpPr>
          <p:spPr bwMode="auto">
            <a:xfrm>
              <a:off x="3524112" y="2904369"/>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0" name="Line 177"/>
            <p:cNvSpPr>
              <a:spLocks noChangeShapeType="1"/>
            </p:cNvSpPr>
            <p:nvPr/>
          </p:nvSpPr>
          <p:spPr bwMode="auto">
            <a:xfrm>
              <a:off x="3796811" y="2920132"/>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1" name="Line 178"/>
            <p:cNvSpPr>
              <a:spLocks noChangeShapeType="1"/>
            </p:cNvSpPr>
            <p:nvPr/>
          </p:nvSpPr>
          <p:spPr bwMode="auto">
            <a:xfrm>
              <a:off x="3970204" y="293904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2" name="Line 179"/>
            <p:cNvSpPr>
              <a:spLocks noChangeShapeType="1"/>
            </p:cNvSpPr>
            <p:nvPr/>
          </p:nvSpPr>
          <p:spPr bwMode="auto">
            <a:xfrm>
              <a:off x="4233446"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3" name="Line 180"/>
            <p:cNvSpPr>
              <a:spLocks noChangeShapeType="1"/>
            </p:cNvSpPr>
            <p:nvPr/>
          </p:nvSpPr>
          <p:spPr bwMode="auto">
            <a:xfrm>
              <a:off x="4249209"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4" name="Line 181"/>
            <p:cNvSpPr>
              <a:spLocks noChangeShapeType="1"/>
            </p:cNvSpPr>
            <p:nvPr/>
          </p:nvSpPr>
          <p:spPr bwMode="auto">
            <a:xfrm>
              <a:off x="4264972"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5" name="Line 182"/>
            <p:cNvSpPr>
              <a:spLocks noChangeShapeType="1"/>
            </p:cNvSpPr>
            <p:nvPr/>
          </p:nvSpPr>
          <p:spPr bwMode="auto">
            <a:xfrm>
              <a:off x="4280735"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7" name="Line 184"/>
            <p:cNvSpPr>
              <a:spLocks noChangeShapeType="1"/>
            </p:cNvSpPr>
            <p:nvPr/>
          </p:nvSpPr>
          <p:spPr bwMode="auto">
            <a:xfrm>
              <a:off x="4309109"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28"/>
            <p:cNvSpPr>
              <a:spLocks noChangeShapeType="1"/>
            </p:cNvSpPr>
            <p:nvPr/>
          </p:nvSpPr>
          <p:spPr bwMode="auto">
            <a:xfrm>
              <a:off x="4331177" y="2945353"/>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40"/>
            <p:cNvSpPr>
              <a:spLocks noChangeShapeType="1"/>
            </p:cNvSpPr>
            <p:nvPr/>
          </p:nvSpPr>
          <p:spPr bwMode="auto">
            <a:xfrm>
              <a:off x="4666929" y="2989490"/>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6" name="Line 183"/>
            <p:cNvSpPr>
              <a:spLocks noChangeShapeType="1"/>
            </p:cNvSpPr>
            <p:nvPr/>
          </p:nvSpPr>
          <p:spPr bwMode="auto">
            <a:xfrm>
              <a:off x="4293346"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8" name="Line 185"/>
            <p:cNvSpPr>
              <a:spLocks noChangeShapeType="1"/>
            </p:cNvSpPr>
            <p:nvPr/>
          </p:nvSpPr>
          <p:spPr bwMode="auto">
            <a:xfrm>
              <a:off x="4340635"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9" name="Line 186"/>
            <p:cNvSpPr>
              <a:spLocks noChangeShapeType="1"/>
            </p:cNvSpPr>
            <p:nvPr/>
          </p:nvSpPr>
          <p:spPr bwMode="auto">
            <a:xfrm>
              <a:off x="4324872"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0" name="Line 187"/>
            <p:cNvSpPr>
              <a:spLocks noChangeShapeType="1"/>
            </p:cNvSpPr>
            <p:nvPr/>
          </p:nvSpPr>
          <p:spPr bwMode="auto">
            <a:xfrm>
              <a:off x="4356398"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1" name="Line 188"/>
            <p:cNvSpPr>
              <a:spLocks noChangeShapeType="1"/>
            </p:cNvSpPr>
            <p:nvPr/>
          </p:nvSpPr>
          <p:spPr bwMode="auto">
            <a:xfrm>
              <a:off x="4372161"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2" name="Line 189"/>
            <p:cNvSpPr>
              <a:spLocks noChangeShapeType="1"/>
            </p:cNvSpPr>
            <p:nvPr/>
          </p:nvSpPr>
          <p:spPr bwMode="auto">
            <a:xfrm>
              <a:off x="4403687" y="2948506"/>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3" name="Line 190"/>
            <p:cNvSpPr>
              <a:spLocks noChangeShapeType="1"/>
            </p:cNvSpPr>
            <p:nvPr/>
          </p:nvSpPr>
          <p:spPr bwMode="auto">
            <a:xfrm>
              <a:off x="4422602"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4" name="Line 191"/>
            <p:cNvSpPr>
              <a:spLocks noChangeShapeType="1"/>
            </p:cNvSpPr>
            <p:nvPr/>
          </p:nvSpPr>
          <p:spPr bwMode="auto">
            <a:xfrm>
              <a:off x="4438365"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5" name="Line 192"/>
            <p:cNvSpPr>
              <a:spLocks noChangeShapeType="1"/>
            </p:cNvSpPr>
            <p:nvPr/>
          </p:nvSpPr>
          <p:spPr bwMode="auto">
            <a:xfrm>
              <a:off x="4450976"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6" name="Line 193"/>
            <p:cNvSpPr>
              <a:spLocks noChangeShapeType="1"/>
            </p:cNvSpPr>
            <p:nvPr/>
          </p:nvSpPr>
          <p:spPr bwMode="auto">
            <a:xfrm>
              <a:off x="4466739"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7" name="Line 194"/>
            <p:cNvSpPr>
              <a:spLocks noChangeShapeType="1"/>
            </p:cNvSpPr>
            <p:nvPr/>
          </p:nvSpPr>
          <p:spPr bwMode="auto">
            <a:xfrm>
              <a:off x="4479349"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8" name="Line 195"/>
            <p:cNvSpPr>
              <a:spLocks noChangeShapeType="1"/>
            </p:cNvSpPr>
            <p:nvPr/>
          </p:nvSpPr>
          <p:spPr bwMode="auto">
            <a:xfrm>
              <a:off x="4495112"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 name="Line 196"/>
            <p:cNvSpPr>
              <a:spLocks noChangeShapeType="1"/>
            </p:cNvSpPr>
            <p:nvPr/>
          </p:nvSpPr>
          <p:spPr bwMode="auto">
            <a:xfrm>
              <a:off x="4510875"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0" name="Line 197"/>
            <p:cNvSpPr>
              <a:spLocks noChangeShapeType="1"/>
            </p:cNvSpPr>
            <p:nvPr/>
          </p:nvSpPr>
          <p:spPr bwMode="auto">
            <a:xfrm>
              <a:off x="4523485"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1" name="Line 198"/>
            <p:cNvSpPr>
              <a:spLocks noChangeShapeType="1"/>
            </p:cNvSpPr>
            <p:nvPr/>
          </p:nvSpPr>
          <p:spPr bwMode="auto">
            <a:xfrm>
              <a:off x="4564469"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2" name="Line 199"/>
            <p:cNvSpPr>
              <a:spLocks noChangeShapeType="1"/>
            </p:cNvSpPr>
            <p:nvPr/>
          </p:nvSpPr>
          <p:spPr bwMode="auto">
            <a:xfrm>
              <a:off x="4580232"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3" name="Line 200"/>
            <p:cNvSpPr>
              <a:spLocks noChangeShapeType="1"/>
            </p:cNvSpPr>
            <p:nvPr/>
          </p:nvSpPr>
          <p:spPr bwMode="auto">
            <a:xfrm>
              <a:off x="4595995"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4" name="Line 201"/>
            <p:cNvSpPr>
              <a:spLocks noChangeShapeType="1"/>
            </p:cNvSpPr>
            <p:nvPr/>
          </p:nvSpPr>
          <p:spPr bwMode="auto">
            <a:xfrm>
              <a:off x="4651166" y="2980032"/>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5" name="Line 202"/>
            <p:cNvSpPr>
              <a:spLocks noChangeShapeType="1"/>
            </p:cNvSpPr>
            <p:nvPr/>
          </p:nvSpPr>
          <p:spPr bwMode="auto">
            <a:xfrm>
              <a:off x="4670081" y="2980032"/>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6" name="Line 203"/>
            <p:cNvSpPr>
              <a:spLocks noChangeShapeType="1"/>
            </p:cNvSpPr>
            <p:nvPr/>
          </p:nvSpPr>
          <p:spPr bwMode="auto">
            <a:xfrm>
              <a:off x="4685844" y="2980032"/>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2" name="Line 206"/>
            <p:cNvSpPr>
              <a:spLocks noChangeShapeType="1"/>
            </p:cNvSpPr>
            <p:nvPr/>
          </p:nvSpPr>
          <p:spPr bwMode="auto">
            <a:xfrm>
              <a:off x="4717370"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3" name="Line 207"/>
            <p:cNvSpPr>
              <a:spLocks noChangeShapeType="1"/>
            </p:cNvSpPr>
            <p:nvPr/>
          </p:nvSpPr>
          <p:spPr bwMode="auto">
            <a:xfrm>
              <a:off x="4729981"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4" name="Line 208"/>
            <p:cNvSpPr>
              <a:spLocks noChangeShapeType="1"/>
            </p:cNvSpPr>
            <p:nvPr/>
          </p:nvSpPr>
          <p:spPr bwMode="auto">
            <a:xfrm>
              <a:off x="4745744"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5" name="Line 209"/>
            <p:cNvSpPr>
              <a:spLocks noChangeShapeType="1"/>
            </p:cNvSpPr>
            <p:nvPr/>
          </p:nvSpPr>
          <p:spPr bwMode="auto">
            <a:xfrm>
              <a:off x="4758354"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6" name="Line 210"/>
            <p:cNvSpPr>
              <a:spLocks noChangeShapeType="1"/>
            </p:cNvSpPr>
            <p:nvPr/>
          </p:nvSpPr>
          <p:spPr bwMode="auto">
            <a:xfrm>
              <a:off x="4774117"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7" name="Line 211"/>
            <p:cNvSpPr>
              <a:spLocks noChangeShapeType="1"/>
            </p:cNvSpPr>
            <p:nvPr/>
          </p:nvSpPr>
          <p:spPr bwMode="auto">
            <a:xfrm>
              <a:off x="4862390"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8" name="Line 212"/>
            <p:cNvSpPr>
              <a:spLocks noChangeShapeType="1"/>
            </p:cNvSpPr>
            <p:nvPr/>
          </p:nvSpPr>
          <p:spPr bwMode="auto">
            <a:xfrm>
              <a:off x="487815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9" name="Line 213"/>
            <p:cNvSpPr>
              <a:spLocks noChangeShapeType="1"/>
            </p:cNvSpPr>
            <p:nvPr/>
          </p:nvSpPr>
          <p:spPr bwMode="auto">
            <a:xfrm>
              <a:off x="489076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0" name="Line 214"/>
            <p:cNvSpPr>
              <a:spLocks noChangeShapeType="1"/>
            </p:cNvSpPr>
            <p:nvPr/>
          </p:nvSpPr>
          <p:spPr bwMode="auto">
            <a:xfrm>
              <a:off x="490337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1" name="Line 215"/>
            <p:cNvSpPr>
              <a:spLocks noChangeShapeType="1"/>
            </p:cNvSpPr>
            <p:nvPr/>
          </p:nvSpPr>
          <p:spPr bwMode="auto">
            <a:xfrm>
              <a:off x="491598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2" name="Line 216"/>
            <p:cNvSpPr>
              <a:spLocks noChangeShapeType="1"/>
            </p:cNvSpPr>
            <p:nvPr/>
          </p:nvSpPr>
          <p:spPr bwMode="auto">
            <a:xfrm>
              <a:off x="492859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3" name="Line 217"/>
            <p:cNvSpPr>
              <a:spLocks noChangeShapeType="1"/>
            </p:cNvSpPr>
            <p:nvPr/>
          </p:nvSpPr>
          <p:spPr bwMode="auto">
            <a:xfrm>
              <a:off x="496327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4" name="Line 218"/>
            <p:cNvSpPr>
              <a:spLocks noChangeShapeType="1"/>
            </p:cNvSpPr>
            <p:nvPr/>
          </p:nvSpPr>
          <p:spPr bwMode="auto">
            <a:xfrm>
              <a:off x="500110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5" name="Line 219"/>
            <p:cNvSpPr>
              <a:spLocks noChangeShapeType="1"/>
            </p:cNvSpPr>
            <p:nvPr/>
          </p:nvSpPr>
          <p:spPr bwMode="auto">
            <a:xfrm>
              <a:off x="5016867"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6" name="Line 220"/>
            <p:cNvSpPr>
              <a:spLocks noChangeShapeType="1"/>
            </p:cNvSpPr>
            <p:nvPr/>
          </p:nvSpPr>
          <p:spPr bwMode="auto">
            <a:xfrm>
              <a:off x="502947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7" name="Line 221"/>
            <p:cNvSpPr>
              <a:spLocks noChangeShapeType="1"/>
            </p:cNvSpPr>
            <p:nvPr/>
          </p:nvSpPr>
          <p:spPr bwMode="auto">
            <a:xfrm>
              <a:off x="504208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8" name="Line 222"/>
            <p:cNvSpPr>
              <a:spLocks noChangeShapeType="1"/>
            </p:cNvSpPr>
            <p:nvPr/>
          </p:nvSpPr>
          <p:spPr bwMode="auto">
            <a:xfrm>
              <a:off x="5070461"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9" name="Line 223"/>
            <p:cNvSpPr>
              <a:spLocks noChangeShapeType="1"/>
            </p:cNvSpPr>
            <p:nvPr/>
          </p:nvSpPr>
          <p:spPr bwMode="auto">
            <a:xfrm>
              <a:off x="505469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0" name="Line 224"/>
            <p:cNvSpPr>
              <a:spLocks noChangeShapeType="1"/>
            </p:cNvSpPr>
            <p:nvPr/>
          </p:nvSpPr>
          <p:spPr bwMode="auto">
            <a:xfrm>
              <a:off x="508307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1" name="Line 225"/>
            <p:cNvSpPr>
              <a:spLocks noChangeShapeType="1"/>
            </p:cNvSpPr>
            <p:nvPr/>
          </p:nvSpPr>
          <p:spPr bwMode="auto">
            <a:xfrm>
              <a:off x="509725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226"/>
            <p:cNvSpPr>
              <a:spLocks noChangeShapeType="1"/>
            </p:cNvSpPr>
            <p:nvPr/>
          </p:nvSpPr>
          <p:spPr bwMode="auto">
            <a:xfrm>
              <a:off x="5113021"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227"/>
            <p:cNvSpPr>
              <a:spLocks noChangeShapeType="1"/>
            </p:cNvSpPr>
            <p:nvPr/>
          </p:nvSpPr>
          <p:spPr bwMode="auto">
            <a:xfrm>
              <a:off x="5135090"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228"/>
            <p:cNvSpPr>
              <a:spLocks noChangeShapeType="1"/>
            </p:cNvSpPr>
            <p:nvPr/>
          </p:nvSpPr>
          <p:spPr bwMode="auto">
            <a:xfrm>
              <a:off x="515085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Line 229"/>
            <p:cNvSpPr>
              <a:spLocks noChangeShapeType="1"/>
            </p:cNvSpPr>
            <p:nvPr/>
          </p:nvSpPr>
          <p:spPr bwMode="auto">
            <a:xfrm>
              <a:off x="516976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6" name="Line 230"/>
            <p:cNvSpPr>
              <a:spLocks noChangeShapeType="1"/>
            </p:cNvSpPr>
            <p:nvPr/>
          </p:nvSpPr>
          <p:spPr bwMode="auto">
            <a:xfrm>
              <a:off x="517922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7" name="Line 231"/>
            <p:cNvSpPr>
              <a:spLocks noChangeShapeType="1"/>
            </p:cNvSpPr>
            <p:nvPr/>
          </p:nvSpPr>
          <p:spPr bwMode="auto">
            <a:xfrm>
              <a:off x="518868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8" name="Line 232"/>
            <p:cNvSpPr>
              <a:spLocks noChangeShapeType="1"/>
            </p:cNvSpPr>
            <p:nvPr/>
          </p:nvSpPr>
          <p:spPr bwMode="auto">
            <a:xfrm>
              <a:off x="526119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9" name="Line 233"/>
            <p:cNvSpPr>
              <a:spLocks noChangeShapeType="1"/>
            </p:cNvSpPr>
            <p:nvPr/>
          </p:nvSpPr>
          <p:spPr bwMode="auto">
            <a:xfrm>
              <a:off x="527380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0" name="Line 234"/>
            <p:cNvSpPr>
              <a:spLocks noChangeShapeType="1"/>
            </p:cNvSpPr>
            <p:nvPr/>
          </p:nvSpPr>
          <p:spPr bwMode="auto">
            <a:xfrm>
              <a:off x="528641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1" name="Line 235"/>
            <p:cNvSpPr>
              <a:spLocks noChangeShapeType="1"/>
            </p:cNvSpPr>
            <p:nvPr/>
          </p:nvSpPr>
          <p:spPr bwMode="auto">
            <a:xfrm>
              <a:off x="529587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2" name="Line 236"/>
            <p:cNvSpPr>
              <a:spLocks noChangeShapeType="1"/>
            </p:cNvSpPr>
            <p:nvPr/>
          </p:nvSpPr>
          <p:spPr bwMode="auto">
            <a:xfrm>
              <a:off x="530848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3" name="Line 237"/>
            <p:cNvSpPr>
              <a:spLocks noChangeShapeType="1"/>
            </p:cNvSpPr>
            <p:nvPr/>
          </p:nvSpPr>
          <p:spPr bwMode="auto">
            <a:xfrm>
              <a:off x="532109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4" name="Line 238"/>
            <p:cNvSpPr>
              <a:spLocks noChangeShapeType="1"/>
            </p:cNvSpPr>
            <p:nvPr/>
          </p:nvSpPr>
          <p:spPr bwMode="auto">
            <a:xfrm>
              <a:off x="533370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5" name="Line 239"/>
            <p:cNvSpPr>
              <a:spLocks noChangeShapeType="1"/>
            </p:cNvSpPr>
            <p:nvPr/>
          </p:nvSpPr>
          <p:spPr bwMode="auto">
            <a:xfrm>
              <a:off x="534631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6" name="Line 240"/>
            <p:cNvSpPr>
              <a:spLocks noChangeShapeType="1"/>
            </p:cNvSpPr>
            <p:nvPr/>
          </p:nvSpPr>
          <p:spPr bwMode="auto">
            <a:xfrm>
              <a:off x="537153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7" name="Line 241"/>
            <p:cNvSpPr>
              <a:spLocks noChangeShapeType="1"/>
            </p:cNvSpPr>
            <p:nvPr/>
          </p:nvSpPr>
          <p:spPr bwMode="auto">
            <a:xfrm>
              <a:off x="5384145"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8" name="Line 242"/>
            <p:cNvSpPr>
              <a:spLocks noChangeShapeType="1"/>
            </p:cNvSpPr>
            <p:nvPr/>
          </p:nvSpPr>
          <p:spPr bwMode="auto">
            <a:xfrm>
              <a:off x="5396755"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9" name="Line 243"/>
            <p:cNvSpPr>
              <a:spLocks noChangeShapeType="1"/>
            </p:cNvSpPr>
            <p:nvPr/>
          </p:nvSpPr>
          <p:spPr bwMode="auto">
            <a:xfrm>
              <a:off x="542197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0" name="Line 244"/>
            <p:cNvSpPr>
              <a:spLocks noChangeShapeType="1"/>
            </p:cNvSpPr>
            <p:nvPr/>
          </p:nvSpPr>
          <p:spPr bwMode="auto">
            <a:xfrm>
              <a:off x="540936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1" name="Line 245"/>
            <p:cNvSpPr>
              <a:spLocks noChangeShapeType="1"/>
            </p:cNvSpPr>
            <p:nvPr/>
          </p:nvSpPr>
          <p:spPr bwMode="auto">
            <a:xfrm>
              <a:off x="5459807"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2" name="Line 246"/>
            <p:cNvSpPr>
              <a:spLocks noChangeShapeType="1"/>
            </p:cNvSpPr>
            <p:nvPr/>
          </p:nvSpPr>
          <p:spPr bwMode="auto">
            <a:xfrm>
              <a:off x="547241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3" name="Line 247"/>
            <p:cNvSpPr>
              <a:spLocks noChangeShapeType="1"/>
            </p:cNvSpPr>
            <p:nvPr/>
          </p:nvSpPr>
          <p:spPr bwMode="auto">
            <a:xfrm>
              <a:off x="548502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4" name="Line 248"/>
            <p:cNvSpPr>
              <a:spLocks noChangeShapeType="1"/>
            </p:cNvSpPr>
            <p:nvPr/>
          </p:nvSpPr>
          <p:spPr bwMode="auto">
            <a:xfrm>
              <a:off x="5513401"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5" name="Line 249"/>
            <p:cNvSpPr>
              <a:spLocks noChangeShapeType="1"/>
            </p:cNvSpPr>
            <p:nvPr/>
          </p:nvSpPr>
          <p:spPr bwMode="auto">
            <a:xfrm>
              <a:off x="5500791"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6" name="Line 250"/>
            <p:cNvSpPr>
              <a:spLocks noChangeShapeType="1"/>
            </p:cNvSpPr>
            <p:nvPr/>
          </p:nvSpPr>
          <p:spPr bwMode="auto">
            <a:xfrm>
              <a:off x="5554385"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7" name="Line 251"/>
            <p:cNvSpPr>
              <a:spLocks noChangeShapeType="1"/>
            </p:cNvSpPr>
            <p:nvPr/>
          </p:nvSpPr>
          <p:spPr bwMode="auto">
            <a:xfrm>
              <a:off x="556699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8" name="Line 252"/>
            <p:cNvSpPr>
              <a:spLocks noChangeShapeType="1"/>
            </p:cNvSpPr>
            <p:nvPr/>
          </p:nvSpPr>
          <p:spPr bwMode="auto">
            <a:xfrm>
              <a:off x="558118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9" name="Line 253"/>
            <p:cNvSpPr>
              <a:spLocks noChangeShapeType="1"/>
            </p:cNvSpPr>
            <p:nvPr/>
          </p:nvSpPr>
          <p:spPr bwMode="auto">
            <a:xfrm>
              <a:off x="560955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0" name="Line 254"/>
            <p:cNvSpPr>
              <a:spLocks noChangeShapeType="1"/>
            </p:cNvSpPr>
            <p:nvPr/>
          </p:nvSpPr>
          <p:spPr bwMode="auto">
            <a:xfrm>
              <a:off x="5637929"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1" name="Line 255"/>
            <p:cNvSpPr>
              <a:spLocks noChangeShapeType="1"/>
            </p:cNvSpPr>
            <p:nvPr/>
          </p:nvSpPr>
          <p:spPr bwMode="auto">
            <a:xfrm>
              <a:off x="559379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2" name="Line 256"/>
            <p:cNvSpPr>
              <a:spLocks noChangeShapeType="1"/>
            </p:cNvSpPr>
            <p:nvPr/>
          </p:nvSpPr>
          <p:spPr bwMode="auto">
            <a:xfrm>
              <a:off x="5650539"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3" name="Line 257"/>
            <p:cNvSpPr>
              <a:spLocks noChangeShapeType="1"/>
            </p:cNvSpPr>
            <p:nvPr/>
          </p:nvSpPr>
          <p:spPr bwMode="auto">
            <a:xfrm>
              <a:off x="5757728"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4" name="Line 258"/>
            <p:cNvSpPr>
              <a:spLocks noChangeShapeType="1"/>
            </p:cNvSpPr>
            <p:nvPr/>
          </p:nvSpPr>
          <p:spPr bwMode="auto">
            <a:xfrm>
              <a:off x="5823932"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5" name="Line 259"/>
            <p:cNvSpPr>
              <a:spLocks noChangeShapeType="1"/>
            </p:cNvSpPr>
            <p:nvPr/>
          </p:nvSpPr>
          <p:spPr bwMode="auto">
            <a:xfrm>
              <a:off x="5808169"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6" name="Line 260"/>
            <p:cNvSpPr>
              <a:spLocks noChangeShapeType="1"/>
            </p:cNvSpPr>
            <p:nvPr/>
          </p:nvSpPr>
          <p:spPr bwMode="auto">
            <a:xfrm>
              <a:off x="583654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7" name="Line 261"/>
            <p:cNvSpPr>
              <a:spLocks noChangeShapeType="1"/>
            </p:cNvSpPr>
            <p:nvPr/>
          </p:nvSpPr>
          <p:spPr bwMode="auto">
            <a:xfrm>
              <a:off x="584915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8" name="Line 262"/>
            <p:cNvSpPr>
              <a:spLocks noChangeShapeType="1"/>
            </p:cNvSpPr>
            <p:nvPr/>
          </p:nvSpPr>
          <p:spPr bwMode="auto">
            <a:xfrm>
              <a:off x="5864916"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9" name="Line 263"/>
            <p:cNvSpPr>
              <a:spLocks noChangeShapeType="1"/>
            </p:cNvSpPr>
            <p:nvPr/>
          </p:nvSpPr>
          <p:spPr bwMode="auto">
            <a:xfrm>
              <a:off x="5877527"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0" name="Line 264"/>
            <p:cNvSpPr>
              <a:spLocks noChangeShapeType="1"/>
            </p:cNvSpPr>
            <p:nvPr/>
          </p:nvSpPr>
          <p:spPr bwMode="auto">
            <a:xfrm>
              <a:off x="5890137"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1" name="Line 265"/>
            <p:cNvSpPr>
              <a:spLocks noChangeShapeType="1"/>
            </p:cNvSpPr>
            <p:nvPr/>
          </p:nvSpPr>
          <p:spPr bwMode="auto">
            <a:xfrm>
              <a:off x="590590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2" name="Line 266"/>
            <p:cNvSpPr>
              <a:spLocks noChangeShapeType="1"/>
            </p:cNvSpPr>
            <p:nvPr/>
          </p:nvSpPr>
          <p:spPr bwMode="auto">
            <a:xfrm>
              <a:off x="591851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3" name="Line 267"/>
            <p:cNvSpPr>
              <a:spLocks noChangeShapeType="1"/>
            </p:cNvSpPr>
            <p:nvPr/>
          </p:nvSpPr>
          <p:spPr bwMode="auto">
            <a:xfrm>
              <a:off x="5931121"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4" name="Line 268"/>
            <p:cNvSpPr>
              <a:spLocks noChangeShapeType="1"/>
            </p:cNvSpPr>
            <p:nvPr/>
          </p:nvSpPr>
          <p:spPr bwMode="auto">
            <a:xfrm>
              <a:off x="5946884"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5" name="Line 269"/>
            <p:cNvSpPr>
              <a:spLocks noChangeShapeType="1"/>
            </p:cNvSpPr>
            <p:nvPr/>
          </p:nvSpPr>
          <p:spPr bwMode="auto">
            <a:xfrm>
              <a:off x="5959494"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6" name="Line 270"/>
            <p:cNvSpPr>
              <a:spLocks noChangeShapeType="1"/>
            </p:cNvSpPr>
            <p:nvPr/>
          </p:nvSpPr>
          <p:spPr bwMode="auto">
            <a:xfrm>
              <a:off x="5972105"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7" name="Line 271"/>
            <p:cNvSpPr>
              <a:spLocks noChangeShapeType="1"/>
            </p:cNvSpPr>
            <p:nvPr/>
          </p:nvSpPr>
          <p:spPr bwMode="auto">
            <a:xfrm>
              <a:off x="604934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8" name="Line 272"/>
            <p:cNvSpPr>
              <a:spLocks noChangeShapeType="1"/>
            </p:cNvSpPr>
            <p:nvPr/>
          </p:nvSpPr>
          <p:spPr bwMode="auto">
            <a:xfrm>
              <a:off x="6080869"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9" name="Line 273"/>
            <p:cNvSpPr>
              <a:spLocks noChangeShapeType="1"/>
            </p:cNvSpPr>
            <p:nvPr/>
          </p:nvSpPr>
          <p:spPr bwMode="auto">
            <a:xfrm>
              <a:off x="609348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0" name="Line 274"/>
            <p:cNvSpPr>
              <a:spLocks noChangeShapeType="1"/>
            </p:cNvSpPr>
            <p:nvPr/>
          </p:nvSpPr>
          <p:spPr bwMode="auto">
            <a:xfrm>
              <a:off x="610924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1" name="Line 275"/>
            <p:cNvSpPr>
              <a:spLocks noChangeShapeType="1"/>
            </p:cNvSpPr>
            <p:nvPr/>
          </p:nvSpPr>
          <p:spPr bwMode="auto">
            <a:xfrm>
              <a:off x="617860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2" name="Line 276"/>
            <p:cNvSpPr>
              <a:spLocks noChangeShapeType="1"/>
            </p:cNvSpPr>
            <p:nvPr/>
          </p:nvSpPr>
          <p:spPr bwMode="auto">
            <a:xfrm>
              <a:off x="619121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3" name="Line 277"/>
            <p:cNvSpPr>
              <a:spLocks noChangeShapeType="1"/>
            </p:cNvSpPr>
            <p:nvPr/>
          </p:nvSpPr>
          <p:spPr bwMode="auto">
            <a:xfrm>
              <a:off x="620697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4" name="Line 278"/>
            <p:cNvSpPr>
              <a:spLocks noChangeShapeType="1"/>
            </p:cNvSpPr>
            <p:nvPr/>
          </p:nvSpPr>
          <p:spPr bwMode="auto">
            <a:xfrm>
              <a:off x="6257415"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5" name="Line 279"/>
            <p:cNvSpPr>
              <a:spLocks noChangeShapeType="1"/>
            </p:cNvSpPr>
            <p:nvPr/>
          </p:nvSpPr>
          <p:spPr bwMode="auto">
            <a:xfrm>
              <a:off x="6270025"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6" name="Line 280"/>
            <p:cNvSpPr>
              <a:spLocks noChangeShapeType="1"/>
            </p:cNvSpPr>
            <p:nvPr/>
          </p:nvSpPr>
          <p:spPr bwMode="auto">
            <a:xfrm>
              <a:off x="6282636"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7" name="Line 281"/>
            <p:cNvSpPr>
              <a:spLocks noChangeShapeType="1"/>
            </p:cNvSpPr>
            <p:nvPr/>
          </p:nvSpPr>
          <p:spPr bwMode="auto">
            <a:xfrm>
              <a:off x="6295246"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8" name="Line 282"/>
            <p:cNvSpPr>
              <a:spLocks noChangeShapeType="1"/>
            </p:cNvSpPr>
            <p:nvPr/>
          </p:nvSpPr>
          <p:spPr bwMode="auto">
            <a:xfrm>
              <a:off x="636145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9" name="Line 283"/>
            <p:cNvSpPr>
              <a:spLocks noChangeShapeType="1"/>
            </p:cNvSpPr>
            <p:nvPr/>
          </p:nvSpPr>
          <p:spPr bwMode="auto">
            <a:xfrm>
              <a:off x="637406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0" name="Line 284"/>
            <p:cNvSpPr>
              <a:spLocks noChangeShapeType="1"/>
            </p:cNvSpPr>
            <p:nvPr/>
          </p:nvSpPr>
          <p:spPr bwMode="auto">
            <a:xfrm>
              <a:off x="6389824"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1" name="Line 285"/>
            <p:cNvSpPr>
              <a:spLocks noChangeShapeType="1"/>
            </p:cNvSpPr>
            <p:nvPr/>
          </p:nvSpPr>
          <p:spPr bwMode="auto">
            <a:xfrm>
              <a:off x="6402434"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2" name="Line 286"/>
            <p:cNvSpPr>
              <a:spLocks noChangeShapeType="1"/>
            </p:cNvSpPr>
            <p:nvPr/>
          </p:nvSpPr>
          <p:spPr bwMode="auto">
            <a:xfrm>
              <a:off x="6415045"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3" name="Line 287"/>
            <p:cNvSpPr>
              <a:spLocks noChangeShapeType="1"/>
            </p:cNvSpPr>
            <p:nvPr/>
          </p:nvSpPr>
          <p:spPr bwMode="auto">
            <a:xfrm>
              <a:off x="643080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288"/>
            <p:cNvSpPr>
              <a:spLocks noChangeShapeType="1"/>
            </p:cNvSpPr>
            <p:nvPr/>
          </p:nvSpPr>
          <p:spPr bwMode="auto">
            <a:xfrm>
              <a:off x="644341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289"/>
            <p:cNvSpPr>
              <a:spLocks noChangeShapeType="1"/>
            </p:cNvSpPr>
            <p:nvPr/>
          </p:nvSpPr>
          <p:spPr bwMode="auto">
            <a:xfrm>
              <a:off x="645602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290"/>
            <p:cNvSpPr>
              <a:spLocks noChangeShapeType="1"/>
            </p:cNvSpPr>
            <p:nvPr/>
          </p:nvSpPr>
          <p:spPr bwMode="auto">
            <a:xfrm>
              <a:off x="647179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291"/>
            <p:cNvSpPr>
              <a:spLocks noChangeShapeType="1"/>
            </p:cNvSpPr>
            <p:nvPr/>
          </p:nvSpPr>
          <p:spPr bwMode="auto">
            <a:xfrm>
              <a:off x="6497012"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292"/>
            <p:cNvSpPr>
              <a:spLocks noChangeShapeType="1"/>
            </p:cNvSpPr>
            <p:nvPr/>
          </p:nvSpPr>
          <p:spPr bwMode="auto">
            <a:xfrm>
              <a:off x="6509623"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293"/>
            <p:cNvSpPr>
              <a:spLocks noChangeShapeType="1"/>
            </p:cNvSpPr>
            <p:nvPr/>
          </p:nvSpPr>
          <p:spPr bwMode="auto">
            <a:xfrm>
              <a:off x="6523809"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294"/>
            <p:cNvSpPr>
              <a:spLocks noChangeShapeType="1"/>
            </p:cNvSpPr>
            <p:nvPr/>
          </p:nvSpPr>
          <p:spPr bwMode="auto">
            <a:xfrm>
              <a:off x="6539572"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Line 295"/>
            <p:cNvSpPr>
              <a:spLocks noChangeShapeType="1"/>
            </p:cNvSpPr>
            <p:nvPr/>
          </p:nvSpPr>
          <p:spPr bwMode="auto">
            <a:xfrm>
              <a:off x="656164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 name="Line 296"/>
            <p:cNvSpPr>
              <a:spLocks noChangeShapeType="1"/>
            </p:cNvSpPr>
            <p:nvPr/>
          </p:nvSpPr>
          <p:spPr bwMode="auto">
            <a:xfrm>
              <a:off x="657425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 name="Line 297"/>
            <p:cNvSpPr>
              <a:spLocks noChangeShapeType="1"/>
            </p:cNvSpPr>
            <p:nvPr/>
          </p:nvSpPr>
          <p:spPr bwMode="auto">
            <a:xfrm>
              <a:off x="658686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 name="Line 298"/>
            <p:cNvSpPr>
              <a:spLocks noChangeShapeType="1"/>
            </p:cNvSpPr>
            <p:nvPr/>
          </p:nvSpPr>
          <p:spPr bwMode="auto">
            <a:xfrm>
              <a:off x="6599472"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 name="Line 299"/>
            <p:cNvSpPr>
              <a:spLocks noChangeShapeType="1"/>
            </p:cNvSpPr>
            <p:nvPr/>
          </p:nvSpPr>
          <p:spPr bwMode="auto">
            <a:xfrm flipH="1">
              <a:off x="6612082"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 name="Line 300"/>
            <p:cNvSpPr>
              <a:spLocks noChangeShapeType="1"/>
            </p:cNvSpPr>
            <p:nvPr/>
          </p:nvSpPr>
          <p:spPr bwMode="auto">
            <a:xfrm flipH="1">
              <a:off x="6624693"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 name="Line 301"/>
            <p:cNvSpPr>
              <a:spLocks noChangeShapeType="1"/>
            </p:cNvSpPr>
            <p:nvPr/>
          </p:nvSpPr>
          <p:spPr bwMode="auto">
            <a:xfrm>
              <a:off x="6880053"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 name="Line 302"/>
            <p:cNvSpPr>
              <a:spLocks noChangeShapeType="1"/>
            </p:cNvSpPr>
            <p:nvPr/>
          </p:nvSpPr>
          <p:spPr bwMode="auto">
            <a:xfrm flipH="1">
              <a:off x="6892663"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 name="Line 303"/>
            <p:cNvSpPr>
              <a:spLocks noChangeShapeType="1"/>
            </p:cNvSpPr>
            <p:nvPr/>
          </p:nvSpPr>
          <p:spPr bwMode="auto">
            <a:xfrm>
              <a:off x="6908426"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0" name="Line 304"/>
            <p:cNvSpPr>
              <a:spLocks noChangeShapeType="1"/>
            </p:cNvSpPr>
            <p:nvPr/>
          </p:nvSpPr>
          <p:spPr bwMode="auto">
            <a:xfrm>
              <a:off x="692103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1" name="Line 305"/>
            <p:cNvSpPr>
              <a:spLocks noChangeShapeType="1"/>
            </p:cNvSpPr>
            <p:nvPr/>
          </p:nvSpPr>
          <p:spPr bwMode="auto">
            <a:xfrm>
              <a:off x="693364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2" name="Line 306"/>
            <p:cNvSpPr>
              <a:spLocks noChangeShapeType="1"/>
            </p:cNvSpPr>
            <p:nvPr/>
          </p:nvSpPr>
          <p:spPr bwMode="auto">
            <a:xfrm>
              <a:off x="694625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3" name="Line 307"/>
            <p:cNvSpPr>
              <a:spLocks noChangeShapeType="1"/>
            </p:cNvSpPr>
            <p:nvPr/>
          </p:nvSpPr>
          <p:spPr bwMode="auto">
            <a:xfrm>
              <a:off x="695886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4" name="Line 308"/>
            <p:cNvSpPr>
              <a:spLocks noChangeShapeType="1"/>
            </p:cNvSpPr>
            <p:nvPr/>
          </p:nvSpPr>
          <p:spPr bwMode="auto">
            <a:xfrm>
              <a:off x="697147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5" name="Line 309"/>
            <p:cNvSpPr>
              <a:spLocks noChangeShapeType="1"/>
            </p:cNvSpPr>
            <p:nvPr/>
          </p:nvSpPr>
          <p:spPr bwMode="auto">
            <a:xfrm flipH="1">
              <a:off x="6984089"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6" name="Line 310"/>
            <p:cNvSpPr>
              <a:spLocks noChangeShapeType="1"/>
            </p:cNvSpPr>
            <p:nvPr/>
          </p:nvSpPr>
          <p:spPr bwMode="auto">
            <a:xfrm>
              <a:off x="700142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7" name="Line 311"/>
            <p:cNvSpPr>
              <a:spLocks noChangeShapeType="1"/>
            </p:cNvSpPr>
            <p:nvPr/>
          </p:nvSpPr>
          <p:spPr bwMode="auto">
            <a:xfrm>
              <a:off x="701403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8" name="Line 312"/>
            <p:cNvSpPr>
              <a:spLocks noChangeShapeType="1"/>
            </p:cNvSpPr>
            <p:nvPr/>
          </p:nvSpPr>
          <p:spPr bwMode="auto">
            <a:xfrm>
              <a:off x="7026649"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9" name="Line 313"/>
            <p:cNvSpPr>
              <a:spLocks noChangeShapeType="1"/>
            </p:cNvSpPr>
            <p:nvPr/>
          </p:nvSpPr>
          <p:spPr bwMode="auto">
            <a:xfrm>
              <a:off x="7111769"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0" name="Line 314"/>
            <p:cNvSpPr>
              <a:spLocks noChangeShapeType="1"/>
            </p:cNvSpPr>
            <p:nvPr/>
          </p:nvSpPr>
          <p:spPr bwMode="auto">
            <a:xfrm>
              <a:off x="714644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1" name="Line 315"/>
            <p:cNvSpPr>
              <a:spLocks noChangeShapeType="1"/>
            </p:cNvSpPr>
            <p:nvPr/>
          </p:nvSpPr>
          <p:spPr bwMode="auto">
            <a:xfrm>
              <a:off x="719373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2" name="Line 316"/>
            <p:cNvSpPr>
              <a:spLocks noChangeShapeType="1"/>
            </p:cNvSpPr>
            <p:nvPr/>
          </p:nvSpPr>
          <p:spPr bwMode="auto">
            <a:xfrm>
              <a:off x="720634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3" name="Line 317"/>
            <p:cNvSpPr>
              <a:spLocks noChangeShapeType="1"/>
            </p:cNvSpPr>
            <p:nvPr/>
          </p:nvSpPr>
          <p:spPr bwMode="auto">
            <a:xfrm>
              <a:off x="7282009"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4" name="Line 318"/>
            <p:cNvSpPr>
              <a:spLocks noChangeShapeType="1"/>
            </p:cNvSpPr>
            <p:nvPr/>
          </p:nvSpPr>
          <p:spPr bwMode="auto">
            <a:xfrm>
              <a:off x="7348214"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5" name="Line 319"/>
            <p:cNvSpPr>
              <a:spLocks noChangeShapeType="1"/>
            </p:cNvSpPr>
            <p:nvPr/>
          </p:nvSpPr>
          <p:spPr bwMode="auto">
            <a:xfrm flipH="1">
              <a:off x="7564167"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6" name="Line 320"/>
            <p:cNvSpPr>
              <a:spLocks noChangeShapeType="1"/>
            </p:cNvSpPr>
            <p:nvPr/>
          </p:nvSpPr>
          <p:spPr bwMode="auto">
            <a:xfrm>
              <a:off x="7680813"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7" name="Line 321"/>
            <p:cNvSpPr>
              <a:spLocks noChangeShapeType="1"/>
            </p:cNvSpPr>
            <p:nvPr/>
          </p:nvSpPr>
          <p:spPr bwMode="auto">
            <a:xfrm>
              <a:off x="787942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8" name="Line 322"/>
            <p:cNvSpPr>
              <a:spLocks noChangeShapeType="1"/>
            </p:cNvSpPr>
            <p:nvPr/>
          </p:nvSpPr>
          <p:spPr bwMode="auto">
            <a:xfrm>
              <a:off x="7895190"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9" name="Line 323"/>
            <p:cNvSpPr>
              <a:spLocks noChangeShapeType="1"/>
            </p:cNvSpPr>
            <p:nvPr/>
          </p:nvSpPr>
          <p:spPr bwMode="auto">
            <a:xfrm>
              <a:off x="7907800"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0" name="Line 324"/>
            <p:cNvSpPr>
              <a:spLocks noChangeShapeType="1"/>
            </p:cNvSpPr>
            <p:nvPr/>
          </p:nvSpPr>
          <p:spPr bwMode="auto">
            <a:xfrm>
              <a:off x="7969276"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1" name="Line 325"/>
            <p:cNvSpPr>
              <a:spLocks noChangeShapeType="1"/>
            </p:cNvSpPr>
            <p:nvPr/>
          </p:nvSpPr>
          <p:spPr bwMode="auto">
            <a:xfrm>
              <a:off x="6653066"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2" name="Line 326"/>
            <p:cNvSpPr>
              <a:spLocks noChangeShapeType="1"/>
            </p:cNvSpPr>
            <p:nvPr/>
          </p:nvSpPr>
          <p:spPr bwMode="auto">
            <a:xfrm>
              <a:off x="6665676"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3" name="Line 327"/>
            <p:cNvSpPr>
              <a:spLocks noChangeShapeType="1"/>
            </p:cNvSpPr>
            <p:nvPr/>
          </p:nvSpPr>
          <p:spPr bwMode="auto">
            <a:xfrm>
              <a:off x="667828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4" name="Line 328"/>
            <p:cNvSpPr>
              <a:spLocks noChangeShapeType="1"/>
            </p:cNvSpPr>
            <p:nvPr/>
          </p:nvSpPr>
          <p:spPr bwMode="auto">
            <a:xfrm>
              <a:off x="678862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5" name="Line 329"/>
            <p:cNvSpPr>
              <a:spLocks noChangeShapeType="1"/>
            </p:cNvSpPr>
            <p:nvPr/>
          </p:nvSpPr>
          <p:spPr bwMode="auto">
            <a:xfrm>
              <a:off x="680123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6" name="Line 330"/>
            <p:cNvSpPr>
              <a:spLocks noChangeShapeType="1"/>
            </p:cNvSpPr>
            <p:nvPr/>
          </p:nvSpPr>
          <p:spPr bwMode="auto">
            <a:xfrm>
              <a:off x="681384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7" name="Line 331"/>
            <p:cNvSpPr>
              <a:spLocks noChangeShapeType="1"/>
            </p:cNvSpPr>
            <p:nvPr/>
          </p:nvSpPr>
          <p:spPr bwMode="auto">
            <a:xfrm>
              <a:off x="672872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8" name="Line 332"/>
            <p:cNvSpPr>
              <a:spLocks noChangeShapeType="1"/>
            </p:cNvSpPr>
            <p:nvPr/>
          </p:nvSpPr>
          <p:spPr bwMode="auto">
            <a:xfrm>
              <a:off x="6219584"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9" name="Line 333"/>
            <p:cNvSpPr>
              <a:spLocks noChangeShapeType="1"/>
            </p:cNvSpPr>
            <p:nvPr/>
          </p:nvSpPr>
          <p:spPr bwMode="auto">
            <a:xfrm>
              <a:off x="6140769"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0" name="Line 334"/>
            <p:cNvSpPr>
              <a:spLocks noChangeShapeType="1"/>
            </p:cNvSpPr>
            <p:nvPr/>
          </p:nvSpPr>
          <p:spPr bwMode="auto">
            <a:xfrm>
              <a:off x="6153379"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1" name="Line 335"/>
            <p:cNvSpPr>
              <a:spLocks noChangeShapeType="1"/>
            </p:cNvSpPr>
            <p:nvPr/>
          </p:nvSpPr>
          <p:spPr bwMode="auto">
            <a:xfrm>
              <a:off x="5663150"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2" name="Line 336"/>
            <p:cNvSpPr>
              <a:spLocks noChangeShapeType="1"/>
            </p:cNvSpPr>
            <p:nvPr/>
          </p:nvSpPr>
          <p:spPr bwMode="auto">
            <a:xfrm>
              <a:off x="553862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3" name="Line 337"/>
            <p:cNvSpPr>
              <a:spLocks noChangeShapeType="1"/>
            </p:cNvSpPr>
            <p:nvPr/>
          </p:nvSpPr>
          <p:spPr bwMode="auto">
            <a:xfrm>
              <a:off x="552601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4" name="Line 338"/>
            <p:cNvSpPr>
              <a:spLocks noChangeShapeType="1"/>
            </p:cNvSpPr>
            <p:nvPr/>
          </p:nvSpPr>
          <p:spPr bwMode="auto">
            <a:xfrm>
              <a:off x="522336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339"/>
            <p:cNvSpPr>
              <a:spLocks noChangeShapeType="1"/>
            </p:cNvSpPr>
            <p:nvPr/>
          </p:nvSpPr>
          <p:spPr bwMode="auto">
            <a:xfrm>
              <a:off x="3555638" y="2904347"/>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560" name="Straight Connector 559"/>
          <p:cNvCxnSpPr/>
          <p:nvPr/>
        </p:nvCxnSpPr>
        <p:spPr>
          <a:xfrm>
            <a:off x="1881659" y="3993568"/>
            <a:ext cx="18000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1" name="Straight Connector 560"/>
          <p:cNvCxnSpPr/>
          <p:nvPr/>
        </p:nvCxnSpPr>
        <p:spPr>
          <a:xfrm>
            <a:off x="1881659" y="4203119"/>
            <a:ext cx="18000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62" name="TextBox 561"/>
          <p:cNvSpPr txBox="1"/>
          <p:nvPr/>
        </p:nvSpPr>
        <p:spPr>
          <a:xfrm>
            <a:off x="2044077" y="3834143"/>
            <a:ext cx="1016625" cy="523220"/>
          </a:xfrm>
          <a:prstGeom prst="rect">
            <a:avLst/>
          </a:prstGeom>
          <a:noFill/>
        </p:spPr>
        <p:txBody>
          <a:bodyPr wrap="none" rtlCol="0">
            <a:spAutoFit/>
          </a:bodyPr>
          <a:lstStyle/>
          <a:p>
            <a:r>
              <a:rPr lang="en-GB" sz="1400" dirty="0">
                <a:solidFill>
                  <a:srgbClr val="4D4D4D"/>
                </a:solidFill>
              </a:rPr>
              <a:t>ME</a:t>
            </a:r>
          </a:p>
          <a:p>
            <a:r>
              <a:rPr lang="en-GB" sz="1400" dirty="0">
                <a:solidFill>
                  <a:srgbClr val="4D4D4D"/>
                </a:solidFill>
              </a:rPr>
              <a:t>ME+LLND</a:t>
            </a:r>
          </a:p>
        </p:txBody>
      </p:sp>
      <p:graphicFrame>
        <p:nvGraphicFramePr>
          <p:cNvPr id="418" name="Group 88"/>
          <p:cNvGraphicFramePr>
            <a:graphicFrameLocks noGrp="1"/>
          </p:cNvGraphicFramePr>
          <p:nvPr>
            <p:extLst>
              <p:ext uri="{D42A27DB-BD31-4B8C-83A1-F6EECF244321}">
                <p14:modId xmlns:p14="http://schemas.microsoft.com/office/powerpoint/2010/main" val="2364186088"/>
              </p:ext>
            </p:extLst>
          </p:nvPr>
        </p:nvGraphicFramePr>
        <p:xfrm>
          <a:off x="4033257" y="2282549"/>
          <a:ext cx="4430526" cy="777240"/>
        </p:xfrm>
        <a:graphic>
          <a:graphicData uri="http://schemas.openxmlformats.org/drawingml/2006/table">
            <a:tbl>
              <a:tblPr firstRow="1" bandRow="1">
                <a:tableStyleId>{69012ECD-51FC-41F1-AA8D-1B2483CD663E}</a:tableStyleId>
              </a:tblPr>
              <a:tblGrid>
                <a:gridCol w="1497034">
                  <a:extLst>
                    <a:ext uri="{9D8B030D-6E8A-4147-A177-3AD203B41FA5}">
                      <a16:colId xmlns:a16="http://schemas.microsoft.com/office/drawing/2014/main" xmlns="" val="20000"/>
                    </a:ext>
                  </a:extLst>
                </a:gridCol>
                <a:gridCol w="1491310">
                  <a:extLst>
                    <a:ext uri="{9D8B030D-6E8A-4147-A177-3AD203B41FA5}">
                      <a16:colId xmlns:a16="http://schemas.microsoft.com/office/drawing/2014/main" xmlns="" val="20001"/>
                    </a:ext>
                  </a:extLst>
                </a:gridCol>
                <a:gridCol w="1442182">
                  <a:extLst>
                    <a:ext uri="{9D8B030D-6E8A-4147-A177-3AD203B41FA5}">
                      <a16:colId xmlns:a16="http://schemas.microsoft.com/office/drawing/2014/main" xmlns="" val="20002"/>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ME + LLND (n=351)  </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ME (n=350) </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Events, N</a:t>
                      </a:r>
                      <a:endParaRPr kumimoji="0" lang="en-GB" sz="11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99</a:t>
                      </a:r>
                      <a:endParaRPr kumimoji="0" lang="en-GB" sz="11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103</a:t>
                      </a:r>
                      <a:endParaRPr kumimoji="0" lang="en-GB" sz="11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5-year RFS (95% CI)</a:t>
                      </a:r>
                      <a:endParaRPr kumimoji="0" lang="en-GB" sz="11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73.4 (68.5, 77.7)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73.3 (68.3, 77.6)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6" name="TextBox 5"/>
          <p:cNvSpPr txBox="1"/>
          <p:nvPr/>
        </p:nvSpPr>
        <p:spPr>
          <a:xfrm>
            <a:off x="1493260" y="1752600"/>
            <a:ext cx="7141792" cy="369332"/>
          </a:xfrm>
          <a:prstGeom prst="rect">
            <a:avLst/>
          </a:prstGeom>
          <a:noFill/>
        </p:spPr>
        <p:txBody>
          <a:bodyPr wrap="square" rtlCol="0">
            <a:spAutoFit/>
          </a:bodyPr>
          <a:lstStyle/>
          <a:p>
            <a:pPr algn="ctr"/>
            <a:r>
              <a:rPr lang="en-GB" b="1" dirty="0" smtClean="0">
                <a:solidFill>
                  <a:srgbClr val="4D4D4D"/>
                </a:solidFill>
              </a:rPr>
              <a:t>RFS</a:t>
            </a:r>
            <a:endParaRPr lang="en-GB" b="1" dirty="0">
              <a:solidFill>
                <a:srgbClr val="4D4D4D"/>
              </a:solidFill>
            </a:endParaRPr>
          </a:p>
        </p:txBody>
      </p:sp>
    </p:spTree>
    <p:extLst>
      <p:ext uri="{BB962C8B-B14F-4D97-AF65-F5344CB8AC3E}">
        <p14:creationId xmlns:p14="http://schemas.microsoft.com/office/powerpoint/2010/main" val="16087637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3508: A randomized trial comparing </a:t>
            </a:r>
            <a:r>
              <a:rPr lang="en-GB" dirty="0" err="1"/>
              <a:t>mesorectal</a:t>
            </a:r>
            <a:r>
              <a:rPr lang="en-GB" dirty="0"/>
              <a:t> excision with or without lateral lymph node dissection for clinical stage II, III lower rectal cancer: Primary endpoint analysis of Japan Clinical Oncology Group study </a:t>
            </a:r>
            <a:r>
              <a:rPr lang="en-GB" dirty="0" smtClean="0"/>
              <a:t>JCOG0212 – </a:t>
            </a:r>
            <a:r>
              <a:rPr lang="en-US" dirty="0" smtClean="0"/>
              <a:t>Fujita S</a:t>
            </a:r>
            <a:r>
              <a:rPr lang="en-GB" dirty="0" smtClean="0"/>
              <a: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(continued)</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endParaRPr lang="en-GB" dirty="0" smtClean="0"/>
          </a:p>
          <a:p>
            <a:pPr>
              <a:spcBef>
                <a:spcPts val="600"/>
              </a:spcBef>
            </a:pPr>
            <a:r>
              <a:rPr lang="en-GB" dirty="0" smtClean="0"/>
              <a:t>Local recurrence, n (%): 26 </a:t>
            </a:r>
            <a:r>
              <a:rPr lang="en-GB" dirty="0"/>
              <a:t>(</a:t>
            </a:r>
            <a:r>
              <a:rPr lang="en-GB" dirty="0" smtClean="0"/>
              <a:t>7.4</a:t>
            </a:r>
            <a:r>
              <a:rPr lang="en-GB" dirty="0"/>
              <a:t>) with ME + LLND vs 44 (</a:t>
            </a:r>
            <a:r>
              <a:rPr lang="en-GB" dirty="0" smtClean="0"/>
              <a:t>12.6) with ME alone (p=0.024) </a:t>
            </a:r>
          </a:p>
          <a:p>
            <a:endParaRPr lang="en-GB" dirty="0" smtClean="0"/>
          </a:p>
          <a:p>
            <a:pPr marL="0" indent="0">
              <a:buNone/>
            </a:pPr>
            <a:r>
              <a:rPr lang="en-GB" b="1" dirty="0" smtClean="0"/>
              <a:t>Conclusions</a:t>
            </a:r>
            <a:endParaRPr lang="en-GB" b="1" dirty="0"/>
          </a:p>
          <a:p>
            <a:pPr>
              <a:buClrTx/>
            </a:pPr>
            <a:r>
              <a:rPr lang="en-GB" b="1" dirty="0" smtClean="0"/>
              <a:t>Non-inferiority of ME alone vs ME + LLND remained unconfirmed </a:t>
            </a:r>
          </a:p>
          <a:p>
            <a:pPr>
              <a:buClrTx/>
            </a:pPr>
            <a:r>
              <a:rPr lang="en-GB" b="1" dirty="0" smtClean="0"/>
              <a:t>ME + LLND </a:t>
            </a:r>
            <a:r>
              <a:rPr lang="en-GB" b="1" dirty="0"/>
              <a:t>significantly reduced local recurrence after surgery </a:t>
            </a:r>
            <a:r>
              <a:rPr lang="en-GB" b="1" dirty="0" smtClean="0"/>
              <a:t>vs ME alone i</a:t>
            </a:r>
            <a:r>
              <a:rPr lang="en-GB" b="1" dirty="0"/>
              <a:t>n patients with Stage II/III lower rectal cancer</a:t>
            </a:r>
            <a:endParaRPr lang="en-GB" b="1" dirty="0" smtClean="0"/>
          </a:p>
          <a:p>
            <a:pPr>
              <a:buClrTx/>
            </a:pPr>
            <a:r>
              <a:rPr lang="en-GB" b="1" dirty="0" smtClean="0"/>
              <a:t>These data support ME + LLND as a viable procedure in this setting</a:t>
            </a:r>
            <a:endParaRPr lang="en-GB" b="1" dirty="0"/>
          </a:p>
        </p:txBody>
      </p:sp>
      <p:sp>
        <p:nvSpPr>
          <p:cNvPr id="5" name="Text Placeholder 4"/>
          <p:cNvSpPr>
            <a:spLocks noGrp="1"/>
          </p:cNvSpPr>
          <p:nvPr>
            <p:ph type="body" sz="quarter" idx="11"/>
          </p:nvPr>
        </p:nvSpPr>
        <p:spPr/>
        <p:txBody>
          <a:bodyPr/>
          <a:lstStyle/>
          <a:p>
            <a:r>
              <a:rPr lang="en-GB" dirty="0" smtClean="0"/>
              <a:t> </a:t>
            </a:r>
            <a:r>
              <a:rPr lang="en-US" dirty="0"/>
              <a:t>Fujita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3508</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486840526"/>
              </p:ext>
            </p:extLst>
          </p:nvPr>
        </p:nvGraphicFramePr>
        <p:xfrm>
          <a:off x="381000" y="1676400"/>
          <a:ext cx="8382001" cy="1295400"/>
        </p:xfrm>
        <a:graphic>
          <a:graphicData uri="http://schemas.openxmlformats.org/drawingml/2006/table">
            <a:tbl>
              <a:tblPr firstRow="1" bandRow="1">
                <a:tableStyleId>{69012ECD-51FC-41F1-AA8D-1B2483CD663E}</a:tableStyleId>
              </a:tblPr>
              <a:tblGrid>
                <a:gridCol w="2119050">
                  <a:extLst>
                    <a:ext uri="{9D8B030D-6E8A-4147-A177-3AD203B41FA5}">
                      <a16:colId xmlns:a16="http://schemas.microsoft.com/office/drawing/2014/main" xmlns="" val="20000"/>
                    </a:ext>
                  </a:extLst>
                </a:gridCol>
                <a:gridCol w="2211184">
                  <a:extLst>
                    <a:ext uri="{9D8B030D-6E8A-4147-A177-3AD203B41FA5}">
                      <a16:colId xmlns:a16="http://schemas.microsoft.com/office/drawing/2014/main" xmlns="" val="20001"/>
                    </a:ext>
                  </a:extLst>
                </a:gridCol>
                <a:gridCol w="1788776">
                  <a:extLst>
                    <a:ext uri="{9D8B030D-6E8A-4147-A177-3AD203B41FA5}">
                      <a16:colId xmlns:a16="http://schemas.microsoft.com/office/drawing/2014/main" xmlns="" val="20002"/>
                    </a:ext>
                  </a:extLst>
                </a:gridCol>
                <a:gridCol w="2262991"/>
              </a:tblGrid>
              <a:tr h="431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 (95% CI)</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ME + LLND (n=351)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ME (n=350)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HR (95% CI)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5-year OS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92.6 (89.3, 94.9)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90.2 (86.5, 92.9)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1.25 (0.85, 1.84)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5-year LRFS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87.7 (83.8, 90.7)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82.4 (78.0, 86.1)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1.37 (0.97, 1.93)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745188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rectal cancer</a:t>
            </a:r>
            <a:endParaRPr lang="en-GB" dirty="0"/>
          </a:p>
        </p:txBody>
      </p:sp>
      <p:sp>
        <p:nvSpPr>
          <p:cNvPr id="2" name="Text Placeholder 1"/>
          <p:cNvSpPr>
            <a:spLocks noGrp="1"/>
          </p:cNvSpPr>
          <p:nvPr>
            <p:ph type="body" idx="1"/>
          </p:nvPr>
        </p:nvSpPr>
        <p:spPr/>
        <p:txBody>
          <a:bodyPr/>
          <a:lstStyle/>
          <a:p>
            <a:r>
              <a:rPr lang="en-US" dirty="0"/>
              <a:t>COLORECTAL </a:t>
            </a:r>
            <a:r>
              <a:rPr lang="en-US" dirty="0" smtClean="0"/>
              <a:t>CANCER</a:t>
            </a:r>
            <a:endParaRPr lang="en-GB" dirty="0"/>
          </a:p>
        </p:txBody>
      </p:sp>
    </p:spTree>
    <p:extLst>
      <p:ext uri="{BB962C8B-B14F-4D97-AF65-F5344CB8AC3E}">
        <p14:creationId xmlns:p14="http://schemas.microsoft.com/office/powerpoint/2010/main" val="17224498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3513: FOLFIRINOX as induction treatment in </a:t>
            </a:r>
            <a:r>
              <a:rPr lang="en-GB" dirty="0" smtClean="0"/>
              <a:t>rectal </a:t>
            </a:r>
            <a:r>
              <a:rPr lang="en-GB" dirty="0"/>
              <a:t>cancer patients with synchronous metastases (RCSM): Results of the FFCD 1102 phase II trial – </a:t>
            </a:r>
            <a:r>
              <a:rPr lang="en-GB" dirty="0" err="1"/>
              <a:t>Bachet</a:t>
            </a:r>
            <a:r>
              <a:rPr lang="en-GB" dirty="0"/>
              <a:t> JB, 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evaluate the efficacy and safety </a:t>
            </a:r>
            <a:r>
              <a:rPr lang="en-GB" dirty="0"/>
              <a:t>of </a:t>
            </a:r>
            <a:r>
              <a:rPr lang="en-GB" dirty="0" smtClean="0"/>
              <a:t>aggressive systemic CT </a:t>
            </a:r>
            <a:r>
              <a:rPr lang="en-GB" dirty="0"/>
              <a:t>with </a:t>
            </a:r>
            <a:r>
              <a:rPr lang="en-GB" dirty="0" smtClean="0"/>
              <a:t>FOLFIRINOX induction treatment in patients with rectal cancer and synchronous metastases</a:t>
            </a:r>
            <a:endParaRPr lang="en-GB" dirty="0"/>
          </a:p>
        </p:txBody>
      </p:sp>
      <p:sp>
        <p:nvSpPr>
          <p:cNvPr id="4" name="Text Placeholder 3"/>
          <p:cNvSpPr>
            <a:spLocks noGrp="1"/>
          </p:cNvSpPr>
          <p:nvPr>
            <p:ph type="body" sz="quarter" idx="10"/>
          </p:nvPr>
        </p:nvSpPr>
        <p:spPr>
          <a:xfrm>
            <a:off x="365125" y="6096000"/>
            <a:ext cx="4435475" cy="487363"/>
          </a:xfrm>
        </p:spPr>
        <p:txBody>
          <a:bodyPr/>
          <a:lstStyle/>
          <a:p>
            <a:r>
              <a:rPr lang="en-GB" dirty="0" smtClean="0"/>
              <a:t>*Oxaliplatin 85 </a:t>
            </a:r>
            <a:r>
              <a:rPr lang="en-GB" dirty="0"/>
              <a:t>mg/m</a:t>
            </a:r>
            <a:r>
              <a:rPr lang="en-GB" baseline="30000" dirty="0"/>
              <a:t>2</a:t>
            </a:r>
            <a:r>
              <a:rPr lang="en-GB" dirty="0"/>
              <a:t> </a:t>
            </a:r>
            <a:r>
              <a:rPr lang="en-GB" dirty="0" smtClean="0"/>
              <a:t>d1 + </a:t>
            </a:r>
            <a:r>
              <a:rPr lang="en-GB" dirty="0"/>
              <a:t>irinotecan </a:t>
            </a:r>
            <a:r>
              <a:rPr lang="en-GB" dirty="0" smtClean="0"/>
              <a:t>180 </a:t>
            </a:r>
            <a:r>
              <a:rPr lang="en-GB" dirty="0"/>
              <a:t>mg/m</a:t>
            </a:r>
            <a:r>
              <a:rPr lang="en-GB" baseline="30000" dirty="0"/>
              <a:t>2</a:t>
            </a:r>
            <a:r>
              <a:rPr lang="en-GB" dirty="0"/>
              <a:t> </a:t>
            </a:r>
            <a:r>
              <a:rPr lang="en-GB" dirty="0" smtClean="0"/>
              <a:t>d1 + leucovorin </a:t>
            </a:r>
            <a:r>
              <a:rPr lang="en-GB" dirty="0"/>
              <a:t>400 mg/m</a:t>
            </a:r>
            <a:r>
              <a:rPr lang="en-GB" baseline="30000" dirty="0"/>
              <a:t>2</a:t>
            </a:r>
            <a:r>
              <a:rPr lang="en-GB" dirty="0"/>
              <a:t> </a:t>
            </a:r>
            <a:r>
              <a:rPr lang="en-GB" dirty="0" smtClean="0"/>
              <a:t>d1, then 5FU </a:t>
            </a:r>
            <a:r>
              <a:rPr lang="en-GB" dirty="0"/>
              <a:t>400 mg/m</a:t>
            </a:r>
            <a:r>
              <a:rPr lang="en-GB" baseline="30000" dirty="0"/>
              <a:t>2</a:t>
            </a:r>
            <a:r>
              <a:rPr lang="en-GB" dirty="0"/>
              <a:t> bolus d1 </a:t>
            </a:r>
            <a:r>
              <a:rPr lang="en-GB" dirty="0" smtClean="0"/>
              <a:t>+ 2400 mg/m</a:t>
            </a:r>
            <a:r>
              <a:rPr lang="en-GB" baseline="30000" dirty="0" smtClean="0"/>
              <a:t>2</a:t>
            </a:r>
            <a:r>
              <a:rPr lang="en-GB" dirty="0" smtClean="0"/>
              <a:t> 46h </a:t>
            </a:r>
            <a:r>
              <a:rPr lang="en-GB" dirty="0"/>
              <a:t>continuous infusion </a:t>
            </a:r>
            <a:r>
              <a:rPr lang="en-GB" dirty="0" smtClean="0"/>
              <a:t>biweekly (8 mandatory </a:t>
            </a:r>
            <a:r>
              <a:rPr lang="en-GB" dirty="0"/>
              <a:t>cycles </a:t>
            </a:r>
            <a:r>
              <a:rPr lang="en-GB" dirty="0" smtClean="0"/>
              <a:t>followed by investigators</a:t>
            </a:r>
            <a:r>
              <a:rPr lang="en-GB" dirty="0"/>
              <a:t>’ </a:t>
            </a:r>
            <a:r>
              <a:rPr lang="en-GB" dirty="0" smtClean="0"/>
              <a:t>choice).</a:t>
            </a:r>
            <a:endParaRPr lang="en-GB" dirty="0"/>
          </a:p>
        </p:txBody>
      </p:sp>
      <p:sp>
        <p:nvSpPr>
          <p:cNvPr id="5" name="Text Placeholder 4"/>
          <p:cNvSpPr>
            <a:spLocks noGrp="1"/>
          </p:cNvSpPr>
          <p:nvPr>
            <p:ph type="body" sz="quarter" idx="11"/>
          </p:nvPr>
        </p:nvSpPr>
        <p:spPr/>
        <p:txBody>
          <a:bodyPr/>
          <a:lstStyle/>
          <a:p>
            <a:r>
              <a:rPr lang="en-US" dirty="0" err="1"/>
              <a:t>Bachet</a:t>
            </a:r>
            <a:r>
              <a:rPr lang="en-US" dirty="0"/>
              <a:t> </a:t>
            </a:r>
            <a:r>
              <a:rPr lang="en-US" dirty="0" smtClean="0"/>
              <a:t>et al. </a:t>
            </a:r>
            <a:r>
              <a:rPr lang="en-GB" dirty="0" smtClean="0"/>
              <a:t>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3513</a:t>
            </a:r>
            <a:endParaRPr lang="en-GB" dirty="0"/>
          </a:p>
        </p:txBody>
      </p:sp>
      <p:sp>
        <p:nvSpPr>
          <p:cNvPr id="7" name="Rectangle 9"/>
          <p:cNvSpPr txBox="1">
            <a:spLocks noChangeArrowheads="1"/>
          </p:cNvSpPr>
          <p:nvPr/>
        </p:nvSpPr>
        <p:spPr bwMode="auto">
          <a:xfrm>
            <a:off x="365124" y="4830168"/>
            <a:ext cx="4130676" cy="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DCR at 4 months</a:t>
            </a:r>
          </a:p>
        </p:txBody>
      </p:sp>
      <p:sp>
        <p:nvSpPr>
          <p:cNvPr id="8" name="Content Placeholder 26"/>
          <p:cNvSpPr txBox="1">
            <a:spLocks/>
          </p:cNvSpPr>
          <p:nvPr/>
        </p:nvSpPr>
        <p:spPr>
          <a:xfrm>
            <a:off x="4648200" y="4830168"/>
            <a:ext cx="4267200"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ORR, PFS, OS, secondary resection rate</a:t>
            </a:r>
          </a:p>
          <a:p>
            <a:pPr>
              <a:buClr>
                <a:srgbClr val="043882"/>
              </a:buClr>
            </a:pPr>
            <a:r>
              <a:rPr lang="en-GB" kern="0" dirty="0" smtClean="0"/>
              <a:t>Safety</a:t>
            </a:r>
          </a:p>
        </p:txBody>
      </p:sp>
      <p:sp>
        <p:nvSpPr>
          <p:cNvPr id="9" name="AutoShape 12"/>
          <p:cNvSpPr>
            <a:spLocks noChangeArrowheads="1"/>
          </p:cNvSpPr>
          <p:nvPr/>
        </p:nvSpPr>
        <p:spPr bwMode="auto">
          <a:xfrm>
            <a:off x="4618241" y="2866870"/>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FOLFIRINOX*</a:t>
            </a:r>
            <a:endParaRPr lang="en-GB" altLang="zh-CN" dirty="0">
              <a:solidFill>
                <a:srgbClr val="FFFFFF"/>
              </a:solidFill>
              <a:ea typeface="SimSun" pitchFamily="2" charset="-122"/>
            </a:endParaRPr>
          </a:p>
        </p:txBody>
      </p:sp>
      <p:cxnSp>
        <p:nvCxnSpPr>
          <p:cNvPr id="10" name="AutoShape 19"/>
          <p:cNvCxnSpPr>
            <a:cxnSpLocks noChangeShapeType="1"/>
          </p:cNvCxnSpPr>
          <p:nvPr/>
        </p:nvCxnSpPr>
        <p:spPr bwMode="auto">
          <a:xfrm>
            <a:off x="3684814" y="3451070"/>
            <a:ext cx="933427"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179408" y="3451070"/>
            <a:ext cx="933427"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12835" y="3186752"/>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3" name="AutoShape 9"/>
          <p:cNvSpPr>
            <a:spLocks noChangeArrowheads="1"/>
          </p:cNvSpPr>
          <p:nvPr/>
        </p:nvSpPr>
        <p:spPr bwMode="auto">
          <a:xfrm>
            <a:off x="365124" y="2411640"/>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Rectal </a:t>
            </a:r>
            <a:r>
              <a:rPr lang="en-GB" altLang="zh-CN" dirty="0">
                <a:solidFill>
                  <a:srgbClr val="FFFFFF"/>
                </a:solidFill>
                <a:ea typeface="SimSun" pitchFamily="2" charset="-122"/>
              </a:rPr>
              <a:t>cancer </a:t>
            </a:r>
            <a:r>
              <a:rPr lang="en-GB" altLang="zh-CN" dirty="0" smtClean="0">
                <a:solidFill>
                  <a:srgbClr val="FFFFFF"/>
                </a:solidFill>
                <a:ea typeface="SimSun" pitchFamily="2" charset="-122"/>
              </a:rPr>
              <a:t>with synchronous </a:t>
            </a:r>
            <a:r>
              <a:rPr lang="en-GB" altLang="zh-CN" dirty="0">
                <a:solidFill>
                  <a:srgbClr val="FFFFFF"/>
                </a:solidFill>
                <a:ea typeface="SimSun" pitchFamily="2" charset="-122"/>
              </a:rPr>
              <a:t>metastases </a:t>
            </a:r>
            <a:endParaRPr lang="en-GB"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≤2</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No </a:t>
            </a:r>
            <a:r>
              <a:rPr lang="en-GB" altLang="zh-CN" dirty="0">
                <a:solidFill>
                  <a:srgbClr val="FFFFFF"/>
                </a:solidFill>
                <a:ea typeface="SimSun" pitchFamily="2" charset="-122"/>
              </a:rPr>
              <a:t>prior RT or CT</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(n=65)</a:t>
            </a:r>
            <a:endParaRPr lang="en-GB" altLang="zh-CN" dirty="0">
              <a:solidFill>
                <a:srgbClr val="FFFFFF"/>
              </a:solidFill>
              <a:ea typeface="SimSun" pitchFamily="2" charset="-122"/>
            </a:endParaRPr>
          </a:p>
        </p:txBody>
      </p:sp>
    </p:spTree>
    <p:extLst>
      <p:ext uri="{BB962C8B-B14F-4D97-AF65-F5344CB8AC3E}">
        <p14:creationId xmlns:p14="http://schemas.microsoft.com/office/powerpoint/2010/main" val="2200980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3513: FOLFIRINOX </a:t>
            </a:r>
            <a:r>
              <a:rPr lang="en-GB" dirty="0"/>
              <a:t>as induction treatment in rectal cancer patients with synchronous metastases (RCSM): Results of the FFCD 1102 phase II </a:t>
            </a:r>
            <a:r>
              <a:rPr lang="en-GB" dirty="0" smtClean="0"/>
              <a:t>trial – </a:t>
            </a:r>
            <a:r>
              <a:rPr lang="en-GB" dirty="0" err="1" smtClean="0"/>
              <a:t>Bachet</a:t>
            </a:r>
            <a:r>
              <a:rPr lang="en-GB" dirty="0" smtClean="0"/>
              <a:t> JB,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endParaRPr lang="en-GB" dirty="0" smtClean="0"/>
          </a:p>
          <a:p>
            <a:endParaRPr lang="en-GB" dirty="0"/>
          </a:p>
          <a:p>
            <a:endParaRPr lang="en-GB" dirty="0" smtClean="0"/>
          </a:p>
          <a:p>
            <a:endParaRPr lang="en-GB" dirty="0"/>
          </a:p>
          <a:p>
            <a:endParaRPr lang="en-GB" dirty="0" smtClean="0"/>
          </a:p>
          <a:p>
            <a:pPr>
              <a:spcBef>
                <a:spcPts val="1200"/>
              </a:spcBef>
            </a:pPr>
            <a:r>
              <a:rPr lang="en-GB" dirty="0" smtClean="0"/>
              <a:t>DCR at 4 months: 94%</a:t>
            </a:r>
          </a:p>
        </p:txBody>
      </p:sp>
      <p:sp>
        <p:nvSpPr>
          <p:cNvPr id="5" name="Text Placeholder 4"/>
          <p:cNvSpPr>
            <a:spLocks noGrp="1"/>
          </p:cNvSpPr>
          <p:nvPr>
            <p:ph type="body" sz="quarter" idx="11"/>
          </p:nvPr>
        </p:nvSpPr>
        <p:spPr/>
        <p:txBody>
          <a:bodyPr/>
          <a:lstStyle/>
          <a:p>
            <a:r>
              <a:rPr lang="en-US" dirty="0" err="1"/>
              <a:t>Bachet</a:t>
            </a:r>
            <a:r>
              <a:rPr lang="en-US" dirty="0"/>
              <a:t> </a:t>
            </a:r>
            <a:r>
              <a:rPr lang="en-US" dirty="0" smtClean="0"/>
              <a:t>et al. </a:t>
            </a:r>
            <a:r>
              <a:rPr lang="en-GB" dirty="0" smtClean="0"/>
              <a:t>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3513</a:t>
            </a:r>
            <a:endParaRPr lang="en-GB" dirty="0"/>
          </a:p>
        </p:txBody>
      </p:sp>
      <p:graphicFrame>
        <p:nvGraphicFramePr>
          <p:cNvPr id="12" name="Group 88"/>
          <p:cNvGraphicFramePr>
            <a:graphicFrameLocks noGrp="1"/>
          </p:cNvGraphicFramePr>
          <p:nvPr>
            <p:extLst>
              <p:ext uri="{D42A27DB-BD31-4B8C-83A1-F6EECF244321}">
                <p14:modId xmlns:p14="http://schemas.microsoft.com/office/powerpoint/2010/main" val="2558378835"/>
              </p:ext>
            </p:extLst>
          </p:nvPr>
        </p:nvGraphicFramePr>
        <p:xfrm>
          <a:off x="359835" y="1600200"/>
          <a:ext cx="8403165" cy="1524000"/>
        </p:xfrm>
        <a:graphic>
          <a:graphicData uri="http://schemas.openxmlformats.org/drawingml/2006/table">
            <a:tbl>
              <a:tblPr firstRow="1" bandRow="1">
                <a:tableStyleId>{69012ECD-51FC-41F1-AA8D-1B2483CD663E}</a:tableStyleId>
              </a:tblPr>
              <a:tblGrid>
                <a:gridCol w="2218435"/>
                <a:gridCol w="3092365"/>
                <a:gridCol w="3092365"/>
              </a:tblGrid>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Response rate, n (%)</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After 4 cycles (n=64)</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After 8 cycles (n=64)</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30 (46.9)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55 (86.0)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29 (45.3)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Non-evaluable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13" name="Group 88"/>
          <p:cNvGraphicFramePr>
            <a:graphicFrameLocks noGrp="1"/>
          </p:cNvGraphicFramePr>
          <p:nvPr>
            <p:extLst>
              <p:ext uri="{D42A27DB-BD31-4B8C-83A1-F6EECF244321}">
                <p14:modId xmlns:p14="http://schemas.microsoft.com/office/powerpoint/2010/main" val="1641184872"/>
              </p:ext>
            </p:extLst>
          </p:nvPr>
        </p:nvGraphicFramePr>
        <p:xfrm>
          <a:off x="4114800" y="3886200"/>
          <a:ext cx="4114800" cy="1219200"/>
        </p:xfrm>
        <a:graphic>
          <a:graphicData uri="http://schemas.openxmlformats.org/drawingml/2006/table">
            <a:tbl>
              <a:tblPr firstRow="1" bandRow="1">
                <a:tableStyleId>{69012ECD-51FC-41F1-AA8D-1B2483CD663E}</a:tableStyleId>
              </a:tblPr>
              <a:tblGrid>
                <a:gridCol w="2286000"/>
                <a:gridCol w="1828800"/>
              </a:tblGrid>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All patients (n=65)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mPFS</a:t>
                      </a:r>
                      <a:r>
                        <a:rPr kumimoji="0" lang="en-GB" sz="1400" b="0" i="0" u="none" strike="noStrike" cap="none" normalizeH="0" baseline="0" dirty="0" smtClean="0">
                          <a:ln>
                            <a:noFill/>
                          </a:ln>
                          <a:solidFill>
                            <a:schemeClr val="tx1"/>
                          </a:solidFill>
                          <a:effectLst/>
                          <a:latin typeface="Arial" charset="0"/>
                          <a:cs typeface="Arial" charset="0"/>
                        </a:rPr>
                        <a:t>, months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10.9 (8.8, 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6-month PFS,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12-month PFS,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5" name="TextBox 14"/>
          <p:cNvSpPr txBox="1"/>
          <p:nvPr/>
        </p:nvSpPr>
        <p:spPr>
          <a:xfrm>
            <a:off x="2262093" y="3669268"/>
            <a:ext cx="633507" cy="369332"/>
          </a:xfrm>
          <a:prstGeom prst="rect">
            <a:avLst/>
          </a:prstGeom>
          <a:noFill/>
        </p:spPr>
        <p:txBody>
          <a:bodyPr wrap="none" rtlCol="0">
            <a:spAutoFit/>
          </a:bodyPr>
          <a:lstStyle/>
          <a:p>
            <a:r>
              <a:rPr lang="en-GB" b="1" dirty="0">
                <a:solidFill>
                  <a:srgbClr val="4D4D4D"/>
                </a:solidFill>
              </a:rPr>
              <a:t>PFS</a:t>
            </a:r>
            <a:endParaRPr lang="en-US" b="1" dirty="0">
              <a:solidFill>
                <a:srgbClr val="4D4D4D"/>
              </a:solidFill>
            </a:endParaRPr>
          </a:p>
        </p:txBody>
      </p:sp>
      <p:sp>
        <p:nvSpPr>
          <p:cNvPr id="16" name="TextBox 15"/>
          <p:cNvSpPr txBox="1"/>
          <p:nvPr/>
        </p:nvSpPr>
        <p:spPr>
          <a:xfrm>
            <a:off x="635058" y="3726299"/>
            <a:ext cx="183426" cy="158878"/>
          </a:xfrm>
          <a:prstGeom prst="rect">
            <a:avLst/>
          </a:prstGeom>
          <a:noFill/>
        </p:spPr>
        <p:txBody>
          <a:bodyPr wrap="none" lIns="0" tIns="0" rIns="0" bIns="0" rtlCol="0" anchor="ctr" anchorCtr="0">
            <a:spAutoFit/>
          </a:bodyPr>
          <a:lstStyle/>
          <a:p>
            <a:pPr algn="r"/>
            <a:r>
              <a:rPr lang="en-US" sz="1200" dirty="0">
                <a:solidFill>
                  <a:srgbClr val="4D4D4D"/>
                </a:solidFill>
              </a:rPr>
              <a:t>1.0</a:t>
            </a:r>
            <a:endParaRPr lang="en-GB" sz="1200" dirty="0">
              <a:solidFill>
                <a:srgbClr val="4D4D4D"/>
              </a:solidFill>
            </a:endParaRPr>
          </a:p>
        </p:txBody>
      </p:sp>
      <p:sp>
        <p:nvSpPr>
          <p:cNvPr id="17" name="TextBox 16"/>
          <p:cNvSpPr txBox="1"/>
          <p:nvPr/>
        </p:nvSpPr>
        <p:spPr>
          <a:xfrm rot="16200000">
            <a:off x="-504902" y="4706766"/>
            <a:ext cx="1853071" cy="184666"/>
          </a:xfrm>
          <a:prstGeom prst="rect">
            <a:avLst/>
          </a:prstGeom>
          <a:noFill/>
        </p:spPr>
        <p:txBody>
          <a:bodyPr wrap="none" lIns="0" tIns="0" rIns="0" bIns="0" rtlCol="0" anchor="ctr" anchorCtr="0">
            <a:spAutoFit/>
          </a:bodyPr>
          <a:lstStyle/>
          <a:p>
            <a:pPr algn="ctr"/>
            <a:r>
              <a:rPr lang="en-US" sz="1200" b="1" dirty="0">
                <a:solidFill>
                  <a:srgbClr val="4D4D4D"/>
                </a:solidFill>
              </a:rPr>
              <a:t>Progression-free survival</a:t>
            </a:r>
            <a:endParaRPr lang="en-GB" sz="1200" b="1" dirty="0">
              <a:solidFill>
                <a:srgbClr val="4D4D4D"/>
              </a:solidFill>
            </a:endParaRPr>
          </a:p>
        </p:txBody>
      </p:sp>
      <p:sp>
        <p:nvSpPr>
          <p:cNvPr id="18" name="TextBox 17"/>
          <p:cNvSpPr txBox="1"/>
          <p:nvPr/>
        </p:nvSpPr>
        <p:spPr>
          <a:xfrm>
            <a:off x="635058" y="5713019"/>
            <a:ext cx="183426" cy="158878"/>
          </a:xfrm>
          <a:prstGeom prst="rect">
            <a:avLst/>
          </a:prstGeom>
          <a:noFill/>
        </p:spPr>
        <p:txBody>
          <a:bodyPr wrap="none" lIns="0" tIns="0" rIns="0" bIns="0" rtlCol="0" anchor="ctr" anchorCtr="0">
            <a:spAutoFit/>
          </a:bodyPr>
          <a:lstStyle/>
          <a:p>
            <a:pPr algn="r"/>
            <a:r>
              <a:rPr lang="en-US" sz="1200" dirty="0">
                <a:solidFill>
                  <a:srgbClr val="4D4D4D"/>
                </a:solidFill>
              </a:rPr>
              <a:t>0.0</a:t>
            </a:r>
            <a:endParaRPr lang="en-GB" sz="1200" dirty="0">
              <a:solidFill>
                <a:srgbClr val="4D4D4D"/>
              </a:solidFill>
            </a:endParaRPr>
          </a:p>
        </p:txBody>
      </p:sp>
      <p:sp>
        <p:nvSpPr>
          <p:cNvPr id="19" name="TextBox 18"/>
          <p:cNvSpPr txBox="1"/>
          <p:nvPr/>
        </p:nvSpPr>
        <p:spPr>
          <a:xfrm>
            <a:off x="635058" y="4123643"/>
            <a:ext cx="183426" cy="158878"/>
          </a:xfrm>
          <a:prstGeom prst="rect">
            <a:avLst/>
          </a:prstGeom>
          <a:noFill/>
        </p:spPr>
        <p:txBody>
          <a:bodyPr wrap="none" lIns="0" tIns="0" rIns="0" bIns="0" rtlCol="0" anchor="ctr" anchorCtr="0">
            <a:spAutoFit/>
          </a:bodyPr>
          <a:lstStyle/>
          <a:p>
            <a:pPr algn="r"/>
            <a:r>
              <a:rPr lang="en-US" sz="1200" dirty="0">
                <a:solidFill>
                  <a:srgbClr val="4D4D4D"/>
                </a:solidFill>
              </a:rPr>
              <a:t>0.8</a:t>
            </a:r>
            <a:endParaRPr lang="en-GB" sz="1200" dirty="0">
              <a:solidFill>
                <a:srgbClr val="4D4D4D"/>
              </a:solidFill>
            </a:endParaRPr>
          </a:p>
        </p:txBody>
      </p:sp>
      <p:sp>
        <p:nvSpPr>
          <p:cNvPr id="20" name="TextBox 19"/>
          <p:cNvSpPr txBox="1"/>
          <p:nvPr/>
        </p:nvSpPr>
        <p:spPr>
          <a:xfrm>
            <a:off x="635058" y="4520987"/>
            <a:ext cx="183426" cy="158878"/>
          </a:xfrm>
          <a:prstGeom prst="rect">
            <a:avLst/>
          </a:prstGeom>
          <a:noFill/>
        </p:spPr>
        <p:txBody>
          <a:bodyPr wrap="none" lIns="0" tIns="0" rIns="0" bIns="0" rtlCol="0" anchor="ctr" anchorCtr="0">
            <a:spAutoFit/>
          </a:bodyPr>
          <a:lstStyle/>
          <a:p>
            <a:pPr algn="r"/>
            <a:r>
              <a:rPr lang="en-US" sz="1200" dirty="0">
                <a:solidFill>
                  <a:srgbClr val="4D4D4D"/>
                </a:solidFill>
              </a:rPr>
              <a:t>0.6</a:t>
            </a:r>
            <a:endParaRPr lang="en-GB" sz="1200" dirty="0">
              <a:solidFill>
                <a:srgbClr val="4D4D4D"/>
              </a:solidFill>
            </a:endParaRPr>
          </a:p>
        </p:txBody>
      </p:sp>
      <p:sp>
        <p:nvSpPr>
          <p:cNvPr id="21" name="TextBox 20"/>
          <p:cNvSpPr txBox="1"/>
          <p:nvPr/>
        </p:nvSpPr>
        <p:spPr>
          <a:xfrm>
            <a:off x="635058" y="4918331"/>
            <a:ext cx="183426" cy="158878"/>
          </a:xfrm>
          <a:prstGeom prst="rect">
            <a:avLst/>
          </a:prstGeom>
          <a:noFill/>
        </p:spPr>
        <p:txBody>
          <a:bodyPr wrap="none" lIns="0" tIns="0" rIns="0" bIns="0" rtlCol="0" anchor="ctr" anchorCtr="0">
            <a:spAutoFit/>
          </a:bodyPr>
          <a:lstStyle/>
          <a:p>
            <a:pPr algn="r"/>
            <a:r>
              <a:rPr lang="en-US" sz="1200" dirty="0">
                <a:solidFill>
                  <a:srgbClr val="4D4D4D"/>
                </a:solidFill>
              </a:rPr>
              <a:t>0.4</a:t>
            </a:r>
            <a:endParaRPr lang="en-GB" sz="1200" dirty="0">
              <a:solidFill>
                <a:srgbClr val="4D4D4D"/>
              </a:solidFill>
            </a:endParaRPr>
          </a:p>
        </p:txBody>
      </p:sp>
      <p:sp>
        <p:nvSpPr>
          <p:cNvPr id="22" name="TextBox 21"/>
          <p:cNvSpPr txBox="1"/>
          <p:nvPr/>
        </p:nvSpPr>
        <p:spPr>
          <a:xfrm>
            <a:off x="635058" y="5315676"/>
            <a:ext cx="183426" cy="158878"/>
          </a:xfrm>
          <a:prstGeom prst="rect">
            <a:avLst/>
          </a:prstGeom>
          <a:noFill/>
        </p:spPr>
        <p:txBody>
          <a:bodyPr wrap="none" lIns="0" tIns="0" rIns="0" bIns="0" rtlCol="0" anchor="ctr" anchorCtr="0">
            <a:spAutoFit/>
          </a:bodyPr>
          <a:lstStyle/>
          <a:p>
            <a:pPr algn="r"/>
            <a:r>
              <a:rPr lang="en-US" sz="1200" dirty="0">
                <a:solidFill>
                  <a:srgbClr val="4D4D4D"/>
                </a:solidFill>
              </a:rPr>
              <a:t>0.2</a:t>
            </a:r>
            <a:endParaRPr lang="en-GB" sz="1200" dirty="0">
              <a:solidFill>
                <a:srgbClr val="4D4D4D"/>
              </a:solidFill>
            </a:endParaRPr>
          </a:p>
        </p:txBody>
      </p:sp>
      <p:sp>
        <p:nvSpPr>
          <p:cNvPr id="23" name="Freeform 22"/>
          <p:cNvSpPr/>
          <p:nvPr/>
        </p:nvSpPr>
        <p:spPr>
          <a:xfrm>
            <a:off x="919778" y="3794234"/>
            <a:ext cx="3578886" cy="2000709"/>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sz="1200">
              <a:solidFill>
                <a:srgbClr val="4D4D4D"/>
              </a:solidFill>
            </a:endParaRPr>
          </a:p>
        </p:txBody>
      </p:sp>
      <p:grpSp>
        <p:nvGrpSpPr>
          <p:cNvPr id="24" name="Group 23"/>
          <p:cNvGrpSpPr/>
          <p:nvPr/>
        </p:nvGrpSpPr>
        <p:grpSpPr>
          <a:xfrm>
            <a:off x="919555" y="5796107"/>
            <a:ext cx="3569222" cy="72237"/>
            <a:chOff x="919555" y="5796107"/>
            <a:chExt cx="3569222" cy="72237"/>
          </a:xfrm>
        </p:grpSpPr>
        <p:cxnSp>
          <p:nvCxnSpPr>
            <p:cNvPr id="25" name="Straight Connector 24"/>
            <p:cNvCxnSpPr/>
            <p:nvPr/>
          </p:nvCxnSpPr>
          <p:spPr>
            <a:xfrm rot="16200000">
              <a:off x="883437" y="583222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1393326" y="583222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a:off x="1903215" y="583222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2413104" y="5832226"/>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a:off x="2922993" y="5832226"/>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a:off x="3432882" y="5832226"/>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3942771" y="583222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a:off x="4452659" y="5832226"/>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84019" y="5913677"/>
            <a:ext cx="73096" cy="158878"/>
          </a:xfrm>
          <a:prstGeom prst="rect">
            <a:avLst/>
          </a:prstGeom>
          <a:noFill/>
        </p:spPr>
        <p:txBody>
          <a:bodyPr wrap="none" lIns="0" tIns="0" rIns="0" bIns="0" rtlCol="0" anchor="ctr" anchorCtr="0">
            <a:spAutoFit/>
          </a:bodyPr>
          <a:lstStyle/>
          <a:p>
            <a:pPr algn="ctr"/>
            <a:r>
              <a:rPr lang="en-US" sz="1200" dirty="0">
                <a:solidFill>
                  <a:srgbClr val="4D4D4D"/>
                </a:solidFill>
              </a:rPr>
              <a:t>0</a:t>
            </a:r>
            <a:endParaRPr lang="en-GB" sz="1200" dirty="0">
              <a:solidFill>
                <a:srgbClr val="4D4D4D"/>
              </a:solidFill>
            </a:endParaRPr>
          </a:p>
        </p:txBody>
      </p:sp>
      <p:sp>
        <p:nvSpPr>
          <p:cNvPr id="34" name="TextBox 33"/>
          <p:cNvSpPr txBox="1"/>
          <p:nvPr/>
        </p:nvSpPr>
        <p:spPr>
          <a:xfrm>
            <a:off x="1387373" y="5897200"/>
            <a:ext cx="84960" cy="184666"/>
          </a:xfrm>
          <a:prstGeom prst="rect">
            <a:avLst/>
          </a:prstGeom>
          <a:noFill/>
        </p:spPr>
        <p:txBody>
          <a:bodyPr wrap="none" lIns="0" tIns="0" rIns="0" bIns="0" rtlCol="0" anchor="ctr" anchorCtr="0">
            <a:spAutoFit/>
          </a:bodyPr>
          <a:lstStyle/>
          <a:p>
            <a:pPr algn="ctr"/>
            <a:r>
              <a:rPr lang="en-US" sz="1200" dirty="0">
                <a:solidFill>
                  <a:srgbClr val="4D4D4D"/>
                </a:solidFill>
              </a:rPr>
              <a:t>4</a:t>
            </a:r>
            <a:endParaRPr lang="en-GB" sz="1200" dirty="0">
              <a:solidFill>
                <a:srgbClr val="4D4D4D"/>
              </a:solidFill>
            </a:endParaRPr>
          </a:p>
        </p:txBody>
      </p:sp>
      <p:sp>
        <p:nvSpPr>
          <p:cNvPr id="35" name="TextBox 34"/>
          <p:cNvSpPr txBox="1"/>
          <p:nvPr/>
        </p:nvSpPr>
        <p:spPr>
          <a:xfrm>
            <a:off x="1896988" y="5897200"/>
            <a:ext cx="84959" cy="184666"/>
          </a:xfrm>
          <a:prstGeom prst="rect">
            <a:avLst/>
          </a:prstGeom>
          <a:noFill/>
        </p:spPr>
        <p:txBody>
          <a:bodyPr wrap="none" lIns="0" tIns="0" rIns="0" bIns="0" rtlCol="0" anchor="ctr" anchorCtr="0">
            <a:spAutoFit/>
          </a:bodyPr>
          <a:lstStyle/>
          <a:p>
            <a:pPr algn="ctr"/>
            <a:r>
              <a:rPr lang="en-US" sz="1200" dirty="0">
                <a:solidFill>
                  <a:srgbClr val="4D4D4D"/>
                </a:solidFill>
              </a:rPr>
              <a:t>8</a:t>
            </a:r>
            <a:endParaRPr lang="en-GB" sz="1200" dirty="0">
              <a:solidFill>
                <a:srgbClr val="4D4D4D"/>
              </a:solidFill>
            </a:endParaRPr>
          </a:p>
        </p:txBody>
      </p:sp>
      <p:sp>
        <p:nvSpPr>
          <p:cNvPr id="36" name="TextBox 35"/>
          <p:cNvSpPr txBox="1"/>
          <p:nvPr/>
        </p:nvSpPr>
        <p:spPr>
          <a:xfrm>
            <a:off x="2365328" y="589720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12</a:t>
            </a:r>
            <a:endParaRPr lang="en-GB" sz="1200" dirty="0">
              <a:solidFill>
                <a:srgbClr val="4D4D4D"/>
              </a:solidFill>
            </a:endParaRPr>
          </a:p>
        </p:txBody>
      </p:sp>
      <p:sp>
        <p:nvSpPr>
          <p:cNvPr id="37" name="TextBox 36"/>
          <p:cNvSpPr txBox="1"/>
          <p:nvPr/>
        </p:nvSpPr>
        <p:spPr>
          <a:xfrm>
            <a:off x="2874464" y="5900783"/>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16</a:t>
            </a:r>
            <a:endParaRPr lang="en-GB" sz="1200" dirty="0">
              <a:solidFill>
                <a:srgbClr val="4D4D4D"/>
              </a:solidFill>
            </a:endParaRPr>
          </a:p>
        </p:txBody>
      </p:sp>
      <p:sp>
        <p:nvSpPr>
          <p:cNvPr id="38" name="TextBox 37"/>
          <p:cNvSpPr txBox="1"/>
          <p:nvPr/>
        </p:nvSpPr>
        <p:spPr>
          <a:xfrm>
            <a:off x="3384461" y="589720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20</a:t>
            </a:r>
            <a:endParaRPr lang="en-GB" sz="1200" dirty="0">
              <a:solidFill>
                <a:srgbClr val="4D4D4D"/>
              </a:solidFill>
            </a:endParaRPr>
          </a:p>
        </p:txBody>
      </p:sp>
      <p:sp>
        <p:nvSpPr>
          <p:cNvPr id="39" name="TextBox 38"/>
          <p:cNvSpPr txBox="1"/>
          <p:nvPr/>
        </p:nvSpPr>
        <p:spPr>
          <a:xfrm>
            <a:off x="3894458" y="589720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24</a:t>
            </a:r>
            <a:endParaRPr lang="en-GB" sz="1200" dirty="0">
              <a:solidFill>
                <a:srgbClr val="4D4D4D"/>
              </a:solidFill>
            </a:endParaRPr>
          </a:p>
        </p:txBody>
      </p:sp>
      <p:sp>
        <p:nvSpPr>
          <p:cNvPr id="40" name="TextBox 39"/>
          <p:cNvSpPr txBox="1"/>
          <p:nvPr/>
        </p:nvSpPr>
        <p:spPr>
          <a:xfrm>
            <a:off x="4404454" y="589720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28</a:t>
            </a:r>
            <a:endParaRPr lang="en-GB" sz="1200" dirty="0">
              <a:solidFill>
                <a:srgbClr val="4D4D4D"/>
              </a:solidFill>
            </a:endParaRPr>
          </a:p>
        </p:txBody>
      </p:sp>
      <p:sp>
        <p:nvSpPr>
          <p:cNvPr id="41" name="TextBox 40"/>
          <p:cNvSpPr txBox="1"/>
          <p:nvPr/>
        </p:nvSpPr>
        <p:spPr>
          <a:xfrm>
            <a:off x="2175778" y="6179075"/>
            <a:ext cx="1058431" cy="184666"/>
          </a:xfrm>
          <a:prstGeom prst="rect">
            <a:avLst/>
          </a:prstGeom>
          <a:noFill/>
        </p:spPr>
        <p:txBody>
          <a:bodyPr wrap="none" lIns="0" tIns="0" rIns="0" bIns="0" rtlCol="0" anchor="ctr" anchorCtr="0">
            <a:spAutoFit/>
          </a:bodyPr>
          <a:lstStyle/>
          <a:p>
            <a:pPr algn="ctr"/>
            <a:r>
              <a:rPr lang="en-US" sz="1200" b="1" dirty="0">
                <a:solidFill>
                  <a:srgbClr val="4D4D4D"/>
                </a:solidFill>
              </a:rPr>
              <a:t>Time (</a:t>
            </a:r>
            <a:r>
              <a:rPr lang="en-US" sz="1200" b="1" dirty="0" smtClean="0">
                <a:solidFill>
                  <a:srgbClr val="4D4D4D"/>
                </a:solidFill>
              </a:rPr>
              <a:t>months)</a:t>
            </a:r>
            <a:endParaRPr lang="en-GB" sz="1200" b="1" dirty="0">
              <a:solidFill>
                <a:srgbClr val="4D4D4D"/>
              </a:solidFill>
            </a:endParaRPr>
          </a:p>
        </p:txBody>
      </p:sp>
      <p:grpSp>
        <p:nvGrpSpPr>
          <p:cNvPr id="42" name="Group 41"/>
          <p:cNvGrpSpPr/>
          <p:nvPr/>
        </p:nvGrpSpPr>
        <p:grpSpPr>
          <a:xfrm>
            <a:off x="839887" y="3804049"/>
            <a:ext cx="72237" cy="1991914"/>
            <a:chOff x="839887" y="3804049"/>
            <a:chExt cx="72237" cy="1991914"/>
          </a:xfrm>
        </p:grpSpPr>
        <p:cxnSp>
          <p:nvCxnSpPr>
            <p:cNvPr id="43" name="Straight Connector 42"/>
            <p:cNvCxnSpPr/>
            <p:nvPr/>
          </p:nvCxnSpPr>
          <p:spPr>
            <a:xfrm>
              <a:off x="839888" y="3804049"/>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39888" y="4202432"/>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39887" y="460081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9887" y="4999198"/>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39888" y="5397581"/>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9887" y="5795963"/>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Freeform 5"/>
          <p:cNvSpPr>
            <a:spLocks/>
          </p:cNvSpPr>
          <p:nvPr/>
        </p:nvSpPr>
        <p:spPr bwMode="auto">
          <a:xfrm>
            <a:off x="924720" y="3805638"/>
            <a:ext cx="3404394" cy="1863948"/>
          </a:xfrm>
          <a:custGeom>
            <a:avLst/>
            <a:gdLst>
              <a:gd name="T0" fmla="*/ 168 w 4312"/>
              <a:gd name="T1" fmla="*/ 0 h 2358"/>
              <a:gd name="T2" fmla="*/ 248 w 4312"/>
              <a:gd name="T3" fmla="*/ 34 h 2358"/>
              <a:gd name="T4" fmla="*/ 260 w 4312"/>
              <a:gd name="T5" fmla="*/ 70 h 2358"/>
              <a:gd name="T6" fmla="*/ 285 w 4312"/>
              <a:gd name="T7" fmla="*/ 82 h 2358"/>
              <a:gd name="T8" fmla="*/ 299 w 4312"/>
              <a:gd name="T9" fmla="*/ 108 h 2358"/>
              <a:gd name="T10" fmla="*/ 563 w 4312"/>
              <a:gd name="T11" fmla="*/ 192 h 2358"/>
              <a:gd name="T12" fmla="*/ 575 w 4312"/>
              <a:gd name="T13" fmla="*/ 202 h 2358"/>
              <a:gd name="T14" fmla="*/ 591 w 4312"/>
              <a:gd name="T15" fmla="*/ 235 h 2358"/>
              <a:gd name="T16" fmla="*/ 599 w 4312"/>
              <a:gd name="T17" fmla="*/ 271 h 2358"/>
              <a:gd name="T18" fmla="*/ 609 w 4312"/>
              <a:gd name="T19" fmla="*/ 305 h 2358"/>
              <a:gd name="T20" fmla="*/ 709 w 4312"/>
              <a:gd name="T21" fmla="*/ 347 h 2358"/>
              <a:gd name="T22" fmla="*/ 852 w 4312"/>
              <a:gd name="T23" fmla="*/ 381 h 2358"/>
              <a:gd name="T24" fmla="*/ 908 w 4312"/>
              <a:gd name="T25" fmla="*/ 419 h 2358"/>
              <a:gd name="T26" fmla="*/ 972 w 4312"/>
              <a:gd name="T27" fmla="*/ 463 h 2358"/>
              <a:gd name="T28" fmla="*/ 1000 w 4312"/>
              <a:gd name="T29" fmla="*/ 497 h 2358"/>
              <a:gd name="T30" fmla="*/ 1012 w 4312"/>
              <a:gd name="T31" fmla="*/ 505 h 2358"/>
              <a:gd name="T32" fmla="*/ 1042 w 4312"/>
              <a:gd name="T33" fmla="*/ 581 h 2358"/>
              <a:gd name="T34" fmla="*/ 1064 w 4312"/>
              <a:gd name="T35" fmla="*/ 626 h 2358"/>
              <a:gd name="T36" fmla="*/ 1080 w 4312"/>
              <a:gd name="T37" fmla="*/ 668 h 2358"/>
              <a:gd name="T38" fmla="*/ 1094 w 4312"/>
              <a:gd name="T39" fmla="*/ 710 h 2358"/>
              <a:gd name="T40" fmla="*/ 1214 w 4312"/>
              <a:gd name="T41" fmla="*/ 746 h 2358"/>
              <a:gd name="T42" fmla="*/ 1302 w 4312"/>
              <a:gd name="T43" fmla="*/ 790 h 2358"/>
              <a:gd name="T44" fmla="*/ 1332 w 4312"/>
              <a:gd name="T45" fmla="*/ 826 h 2358"/>
              <a:gd name="T46" fmla="*/ 1345 w 4312"/>
              <a:gd name="T47" fmla="*/ 866 h 2358"/>
              <a:gd name="T48" fmla="*/ 1425 w 4312"/>
              <a:gd name="T49" fmla="*/ 900 h 2358"/>
              <a:gd name="T50" fmla="*/ 1465 w 4312"/>
              <a:gd name="T51" fmla="*/ 938 h 2358"/>
              <a:gd name="T52" fmla="*/ 1557 w 4312"/>
              <a:gd name="T53" fmla="*/ 982 h 2358"/>
              <a:gd name="T54" fmla="*/ 1571 w 4312"/>
              <a:gd name="T55" fmla="*/ 1023 h 2358"/>
              <a:gd name="T56" fmla="*/ 1621 w 4312"/>
              <a:gd name="T57" fmla="*/ 1065 h 2358"/>
              <a:gd name="T58" fmla="*/ 1675 w 4312"/>
              <a:gd name="T59" fmla="*/ 1105 h 2358"/>
              <a:gd name="T60" fmla="*/ 1683 w 4312"/>
              <a:gd name="T61" fmla="*/ 1139 h 2358"/>
              <a:gd name="T62" fmla="*/ 1697 w 4312"/>
              <a:gd name="T63" fmla="*/ 1151 h 2358"/>
              <a:gd name="T64" fmla="*/ 1711 w 4312"/>
              <a:gd name="T65" fmla="*/ 1175 h 2358"/>
              <a:gd name="T66" fmla="*/ 1753 w 4312"/>
              <a:gd name="T67" fmla="*/ 1223 h 2358"/>
              <a:gd name="T68" fmla="*/ 1777 w 4312"/>
              <a:gd name="T69" fmla="*/ 1265 h 2358"/>
              <a:gd name="T70" fmla="*/ 1791 w 4312"/>
              <a:gd name="T71" fmla="*/ 1277 h 2358"/>
              <a:gd name="T72" fmla="*/ 1821 w 4312"/>
              <a:gd name="T73" fmla="*/ 1303 h 2358"/>
              <a:gd name="T74" fmla="*/ 1833 w 4312"/>
              <a:gd name="T75" fmla="*/ 1353 h 2358"/>
              <a:gd name="T76" fmla="*/ 1884 w 4312"/>
              <a:gd name="T77" fmla="*/ 1400 h 2358"/>
              <a:gd name="T78" fmla="*/ 1966 w 4312"/>
              <a:gd name="T79" fmla="*/ 1488 h 2358"/>
              <a:gd name="T80" fmla="*/ 1978 w 4312"/>
              <a:gd name="T81" fmla="*/ 1532 h 2358"/>
              <a:gd name="T82" fmla="*/ 1990 w 4312"/>
              <a:gd name="T83" fmla="*/ 1540 h 2358"/>
              <a:gd name="T84" fmla="*/ 2070 w 4312"/>
              <a:gd name="T85" fmla="*/ 1578 h 2358"/>
              <a:gd name="T86" fmla="*/ 2174 w 4312"/>
              <a:gd name="T87" fmla="*/ 1630 h 2358"/>
              <a:gd name="T88" fmla="*/ 2190 w 4312"/>
              <a:gd name="T89" fmla="*/ 1698 h 2358"/>
              <a:gd name="T90" fmla="*/ 2402 w 4312"/>
              <a:gd name="T91" fmla="*/ 1750 h 2358"/>
              <a:gd name="T92" fmla="*/ 2447 w 4312"/>
              <a:gd name="T93" fmla="*/ 1813 h 2358"/>
              <a:gd name="T94" fmla="*/ 2749 w 4312"/>
              <a:gd name="T95" fmla="*/ 1887 h 2358"/>
              <a:gd name="T96" fmla="*/ 2925 w 4312"/>
              <a:gd name="T97" fmla="*/ 1959 h 2358"/>
              <a:gd name="T98" fmla="*/ 3050 w 4312"/>
              <a:gd name="T99" fmla="*/ 2031 h 2358"/>
              <a:gd name="T100" fmla="*/ 3262 w 4312"/>
              <a:gd name="T101" fmla="*/ 2117 h 2358"/>
              <a:gd name="T102" fmla="*/ 4068 w 4312"/>
              <a:gd name="T103" fmla="*/ 2198 h 2358"/>
              <a:gd name="T104" fmla="*/ 4292 w 4312"/>
              <a:gd name="T105" fmla="*/ 2350 h 2358"/>
              <a:gd name="T106" fmla="*/ 4312 w 4312"/>
              <a:gd name="T107" fmla="*/ 2358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12" h="2358">
                <a:moveTo>
                  <a:pt x="0" y="0"/>
                </a:moveTo>
                <a:lnTo>
                  <a:pt x="168" y="0"/>
                </a:lnTo>
                <a:lnTo>
                  <a:pt x="168" y="34"/>
                </a:lnTo>
                <a:lnTo>
                  <a:pt x="248" y="34"/>
                </a:lnTo>
                <a:lnTo>
                  <a:pt x="248" y="70"/>
                </a:lnTo>
                <a:lnTo>
                  <a:pt x="260" y="70"/>
                </a:lnTo>
                <a:lnTo>
                  <a:pt x="260" y="82"/>
                </a:lnTo>
                <a:lnTo>
                  <a:pt x="285" y="82"/>
                </a:lnTo>
                <a:lnTo>
                  <a:pt x="285" y="108"/>
                </a:lnTo>
                <a:lnTo>
                  <a:pt x="299" y="108"/>
                </a:lnTo>
                <a:lnTo>
                  <a:pt x="299" y="192"/>
                </a:lnTo>
                <a:lnTo>
                  <a:pt x="563" y="192"/>
                </a:lnTo>
                <a:lnTo>
                  <a:pt x="563" y="202"/>
                </a:lnTo>
                <a:lnTo>
                  <a:pt x="575" y="202"/>
                </a:lnTo>
                <a:lnTo>
                  <a:pt x="575" y="235"/>
                </a:lnTo>
                <a:lnTo>
                  <a:pt x="591" y="235"/>
                </a:lnTo>
                <a:lnTo>
                  <a:pt x="591" y="271"/>
                </a:lnTo>
                <a:lnTo>
                  <a:pt x="599" y="271"/>
                </a:lnTo>
                <a:lnTo>
                  <a:pt x="599" y="305"/>
                </a:lnTo>
                <a:lnTo>
                  <a:pt x="609" y="305"/>
                </a:lnTo>
                <a:lnTo>
                  <a:pt x="609" y="347"/>
                </a:lnTo>
                <a:lnTo>
                  <a:pt x="709" y="347"/>
                </a:lnTo>
                <a:lnTo>
                  <a:pt x="709" y="381"/>
                </a:lnTo>
                <a:lnTo>
                  <a:pt x="852" y="381"/>
                </a:lnTo>
                <a:lnTo>
                  <a:pt x="852" y="419"/>
                </a:lnTo>
                <a:lnTo>
                  <a:pt x="908" y="419"/>
                </a:lnTo>
                <a:lnTo>
                  <a:pt x="908" y="463"/>
                </a:lnTo>
                <a:lnTo>
                  <a:pt x="972" y="463"/>
                </a:lnTo>
                <a:lnTo>
                  <a:pt x="972" y="497"/>
                </a:lnTo>
                <a:lnTo>
                  <a:pt x="1000" y="497"/>
                </a:lnTo>
                <a:lnTo>
                  <a:pt x="1000" y="505"/>
                </a:lnTo>
                <a:lnTo>
                  <a:pt x="1012" y="505"/>
                </a:lnTo>
                <a:lnTo>
                  <a:pt x="1012" y="581"/>
                </a:lnTo>
                <a:lnTo>
                  <a:pt x="1042" y="581"/>
                </a:lnTo>
                <a:lnTo>
                  <a:pt x="1042" y="626"/>
                </a:lnTo>
                <a:lnTo>
                  <a:pt x="1064" y="626"/>
                </a:lnTo>
                <a:lnTo>
                  <a:pt x="1064" y="668"/>
                </a:lnTo>
                <a:lnTo>
                  <a:pt x="1080" y="668"/>
                </a:lnTo>
                <a:lnTo>
                  <a:pt x="1080" y="710"/>
                </a:lnTo>
                <a:lnTo>
                  <a:pt x="1094" y="710"/>
                </a:lnTo>
                <a:lnTo>
                  <a:pt x="1094" y="746"/>
                </a:lnTo>
                <a:lnTo>
                  <a:pt x="1214" y="746"/>
                </a:lnTo>
                <a:lnTo>
                  <a:pt x="1214" y="790"/>
                </a:lnTo>
                <a:lnTo>
                  <a:pt x="1302" y="790"/>
                </a:lnTo>
                <a:lnTo>
                  <a:pt x="1302" y="826"/>
                </a:lnTo>
                <a:lnTo>
                  <a:pt x="1332" y="826"/>
                </a:lnTo>
                <a:lnTo>
                  <a:pt x="1332" y="866"/>
                </a:lnTo>
                <a:lnTo>
                  <a:pt x="1345" y="866"/>
                </a:lnTo>
                <a:lnTo>
                  <a:pt x="1345" y="900"/>
                </a:lnTo>
                <a:lnTo>
                  <a:pt x="1425" y="900"/>
                </a:lnTo>
                <a:lnTo>
                  <a:pt x="1425" y="938"/>
                </a:lnTo>
                <a:lnTo>
                  <a:pt x="1465" y="938"/>
                </a:lnTo>
                <a:lnTo>
                  <a:pt x="1465" y="982"/>
                </a:lnTo>
                <a:lnTo>
                  <a:pt x="1557" y="982"/>
                </a:lnTo>
                <a:lnTo>
                  <a:pt x="1557" y="1023"/>
                </a:lnTo>
                <a:lnTo>
                  <a:pt x="1571" y="1023"/>
                </a:lnTo>
                <a:lnTo>
                  <a:pt x="1571" y="1065"/>
                </a:lnTo>
                <a:lnTo>
                  <a:pt x="1621" y="1065"/>
                </a:lnTo>
                <a:lnTo>
                  <a:pt x="1621" y="1105"/>
                </a:lnTo>
                <a:lnTo>
                  <a:pt x="1675" y="1105"/>
                </a:lnTo>
                <a:lnTo>
                  <a:pt x="1675" y="1139"/>
                </a:lnTo>
                <a:lnTo>
                  <a:pt x="1683" y="1139"/>
                </a:lnTo>
                <a:lnTo>
                  <a:pt x="1683" y="1151"/>
                </a:lnTo>
                <a:lnTo>
                  <a:pt x="1697" y="1151"/>
                </a:lnTo>
                <a:lnTo>
                  <a:pt x="1697" y="1175"/>
                </a:lnTo>
                <a:lnTo>
                  <a:pt x="1711" y="1175"/>
                </a:lnTo>
                <a:lnTo>
                  <a:pt x="1711" y="1223"/>
                </a:lnTo>
                <a:lnTo>
                  <a:pt x="1753" y="1223"/>
                </a:lnTo>
                <a:lnTo>
                  <a:pt x="1753" y="1265"/>
                </a:lnTo>
                <a:lnTo>
                  <a:pt x="1777" y="1265"/>
                </a:lnTo>
                <a:lnTo>
                  <a:pt x="1777" y="1277"/>
                </a:lnTo>
                <a:lnTo>
                  <a:pt x="1791" y="1277"/>
                </a:lnTo>
                <a:lnTo>
                  <a:pt x="1791" y="1303"/>
                </a:lnTo>
                <a:lnTo>
                  <a:pt x="1821" y="1303"/>
                </a:lnTo>
                <a:lnTo>
                  <a:pt x="1821" y="1353"/>
                </a:lnTo>
                <a:lnTo>
                  <a:pt x="1833" y="1353"/>
                </a:lnTo>
                <a:lnTo>
                  <a:pt x="1833" y="1400"/>
                </a:lnTo>
                <a:lnTo>
                  <a:pt x="1884" y="1400"/>
                </a:lnTo>
                <a:lnTo>
                  <a:pt x="1884" y="1488"/>
                </a:lnTo>
                <a:lnTo>
                  <a:pt x="1966" y="1488"/>
                </a:lnTo>
                <a:lnTo>
                  <a:pt x="1966" y="1532"/>
                </a:lnTo>
                <a:lnTo>
                  <a:pt x="1978" y="1532"/>
                </a:lnTo>
                <a:lnTo>
                  <a:pt x="1978" y="1540"/>
                </a:lnTo>
                <a:lnTo>
                  <a:pt x="1990" y="1540"/>
                </a:lnTo>
                <a:lnTo>
                  <a:pt x="1990" y="1578"/>
                </a:lnTo>
                <a:lnTo>
                  <a:pt x="2070" y="1578"/>
                </a:lnTo>
                <a:lnTo>
                  <a:pt x="2070" y="1630"/>
                </a:lnTo>
                <a:lnTo>
                  <a:pt x="2174" y="1630"/>
                </a:lnTo>
                <a:lnTo>
                  <a:pt x="2174" y="1698"/>
                </a:lnTo>
                <a:lnTo>
                  <a:pt x="2190" y="1698"/>
                </a:lnTo>
                <a:lnTo>
                  <a:pt x="2190" y="1750"/>
                </a:lnTo>
                <a:lnTo>
                  <a:pt x="2402" y="1750"/>
                </a:lnTo>
                <a:lnTo>
                  <a:pt x="2402" y="1813"/>
                </a:lnTo>
                <a:lnTo>
                  <a:pt x="2447" y="1813"/>
                </a:lnTo>
                <a:lnTo>
                  <a:pt x="2447" y="1887"/>
                </a:lnTo>
                <a:lnTo>
                  <a:pt x="2749" y="1887"/>
                </a:lnTo>
                <a:lnTo>
                  <a:pt x="2749" y="1959"/>
                </a:lnTo>
                <a:lnTo>
                  <a:pt x="2925" y="1959"/>
                </a:lnTo>
                <a:lnTo>
                  <a:pt x="2925" y="2031"/>
                </a:lnTo>
                <a:lnTo>
                  <a:pt x="3050" y="2031"/>
                </a:lnTo>
                <a:lnTo>
                  <a:pt x="3050" y="2117"/>
                </a:lnTo>
                <a:lnTo>
                  <a:pt x="3262" y="2117"/>
                </a:lnTo>
                <a:lnTo>
                  <a:pt x="3262" y="2198"/>
                </a:lnTo>
                <a:lnTo>
                  <a:pt x="4068" y="2198"/>
                </a:lnTo>
                <a:lnTo>
                  <a:pt x="4068" y="2350"/>
                </a:lnTo>
                <a:lnTo>
                  <a:pt x="4292" y="2350"/>
                </a:lnTo>
                <a:lnTo>
                  <a:pt x="4292" y="2358"/>
                </a:lnTo>
                <a:lnTo>
                  <a:pt x="4312" y="2358"/>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val="30609649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3513: FOLFIRINOX </a:t>
            </a:r>
            <a:r>
              <a:rPr lang="en-GB" dirty="0"/>
              <a:t>as induction treatment in rectal cancer patients with synchronous metastases (RCSM): Results of the FFCD 1102 phase II </a:t>
            </a:r>
            <a:r>
              <a:rPr lang="en-GB" dirty="0" smtClean="0"/>
              <a:t>trial – </a:t>
            </a:r>
            <a:r>
              <a:rPr lang="en-GB" dirty="0" err="1" smtClean="0"/>
              <a:t>Bachet</a:t>
            </a:r>
            <a:r>
              <a:rPr lang="en-GB" dirty="0" smtClean="0"/>
              <a:t> JB,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 (continued)</a:t>
            </a:r>
          </a:p>
          <a:p>
            <a:endParaRPr lang="en-GB" dirty="0" smtClean="0"/>
          </a:p>
          <a:p>
            <a:endParaRPr lang="en-GB" dirty="0"/>
          </a:p>
          <a:p>
            <a:endParaRPr lang="en-GB" dirty="0" smtClean="0"/>
          </a:p>
          <a:p>
            <a:endParaRPr lang="en-GB"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spcBef>
                <a:spcPts val="600"/>
              </a:spcBef>
              <a:buNone/>
            </a:pPr>
            <a:r>
              <a:rPr lang="en-GB" b="1" dirty="0" smtClean="0"/>
              <a:t>Conclusions</a:t>
            </a:r>
          </a:p>
          <a:p>
            <a:r>
              <a:rPr lang="en-GB" b="1" dirty="0" smtClean="0"/>
              <a:t>Aggressive CT with FOLFIRINOX allowed good control </a:t>
            </a:r>
            <a:r>
              <a:rPr lang="en-GB" b="1" dirty="0"/>
              <a:t>in patients with rectal cancer and synchronous </a:t>
            </a:r>
            <a:r>
              <a:rPr lang="en-GB" b="1" dirty="0" smtClean="0"/>
              <a:t>unresectable metastases</a:t>
            </a:r>
          </a:p>
          <a:p>
            <a:r>
              <a:rPr lang="en-GB" b="1" dirty="0" smtClean="0"/>
              <a:t>Such a strategy gives the opportunity to decide best </a:t>
            </a:r>
            <a:r>
              <a:rPr lang="en-GB" b="1" dirty="0" err="1" smtClean="0"/>
              <a:t>locoregional</a:t>
            </a:r>
            <a:r>
              <a:rPr lang="en-GB" b="1" dirty="0" smtClean="0"/>
              <a:t> treatment and surgery of metastatic legions on a controlled disease at 4 months</a:t>
            </a:r>
          </a:p>
          <a:p>
            <a:r>
              <a:rPr lang="en-GB" b="1" dirty="0" smtClean="0"/>
              <a:t>Toxicities were acceptable and consistent with previous studies</a:t>
            </a:r>
          </a:p>
          <a:p>
            <a:pPr marL="0" indent="0">
              <a:buNone/>
            </a:pPr>
            <a:endParaRPr lang="en-GB" b="1" dirty="0"/>
          </a:p>
        </p:txBody>
      </p:sp>
      <p:sp>
        <p:nvSpPr>
          <p:cNvPr id="5" name="Text Placeholder 4"/>
          <p:cNvSpPr>
            <a:spLocks noGrp="1"/>
          </p:cNvSpPr>
          <p:nvPr>
            <p:ph type="body" sz="quarter" idx="11"/>
          </p:nvPr>
        </p:nvSpPr>
        <p:spPr/>
        <p:txBody>
          <a:bodyPr/>
          <a:lstStyle/>
          <a:p>
            <a:r>
              <a:rPr lang="en-US" dirty="0" err="1"/>
              <a:t>Bachet</a:t>
            </a:r>
            <a:r>
              <a:rPr lang="en-US" dirty="0"/>
              <a:t> </a:t>
            </a:r>
            <a:r>
              <a:rPr lang="en-US" dirty="0" smtClean="0"/>
              <a:t>et al. </a:t>
            </a:r>
            <a:r>
              <a:rPr lang="en-GB" dirty="0" smtClean="0"/>
              <a:t>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3513</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136443551"/>
              </p:ext>
            </p:extLst>
          </p:nvPr>
        </p:nvGraphicFramePr>
        <p:xfrm>
          <a:off x="359834" y="1600200"/>
          <a:ext cx="8403165" cy="2819403"/>
        </p:xfrm>
        <a:graphic>
          <a:graphicData uri="http://schemas.openxmlformats.org/drawingml/2006/table">
            <a:tbl>
              <a:tblPr firstRow="1" bandRow="1">
                <a:tableStyleId>{69012ECD-51FC-41F1-AA8D-1B2483CD663E}</a:tableStyleId>
              </a:tblPr>
              <a:tblGrid>
                <a:gridCol w="4516966"/>
                <a:gridCol w="3886199"/>
              </a:tblGrid>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3–4 AEs of interest in ≥3% of patients, n (%)</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All patients (n=65)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 (29.2)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Febrile 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Mucositis</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Abdominal pain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Thromboembolic event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8655759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3521: Final results of STAR-01: A randomized phase III trial comparing preoperative chemoradiation with or without oxaliplatin in locally advanced rectal </a:t>
            </a:r>
            <a:r>
              <a:rPr lang="en-GB" dirty="0" smtClean="0"/>
              <a:t>cancer </a:t>
            </a:r>
            <a:r>
              <a:rPr lang="en-GB" dirty="0"/>
              <a:t>– </a:t>
            </a:r>
            <a:r>
              <a:rPr lang="en-GB" dirty="0" err="1" smtClean="0"/>
              <a:t>Aschele</a:t>
            </a:r>
            <a:r>
              <a:rPr lang="en-GB" dirty="0" smtClean="0"/>
              <a:t> C,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investigate the efficacy and safety </a:t>
            </a:r>
            <a:r>
              <a:rPr lang="en-GB" dirty="0"/>
              <a:t>of </a:t>
            </a:r>
            <a:r>
              <a:rPr lang="en-GB" dirty="0" smtClean="0"/>
              <a:t>oxaliplatin added to </a:t>
            </a:r>
            <a:r>
              <a:rPr lang="en-GB" dirty="0"/>
              <a:t>preoperative </a:t>
            </a:r>
            <a:r>
              <a:rPr lang="en-GB" dirty="0" smtClean="0"/>
              <a:t>CRT vs CRT alone in </a:t>
            </a:r>
            <a:r>
              <a:rPr lang="en-GB" dirty="0"/>
              <a:t>patients with locally advanced rectal cancer </a:t>
            </a:r>
          </a:p>
        </p:txBody>
      </p:sp>
      <p:sp>
        <p:nvSpPr>
          <p:cNvPr id="4" name="Text Placeholder 3"/>
          <p:cNvSpPr>
            <a:spLocks noGrp="1"/>
          </p:cNvSpPr>
          <p:nvPr>
            <p:ph type="body" sz="quarter" idx="10"/>
          </p:nvPr>
        </p:nvSpPr>
        <p:spPr/>
        <p:txBody>
          <a:bodyPr/>
          <a:lstStyle/>
          <a:p>
            <a:r>
              <a:rPr lang="en-GB" dirty="0" smtClean="0"/>
              <a:t>*</a:t>
            </a:r>
            <a:r>
              <a:rPr lang="de-DE" dirty="0" smtClean="0"/>
              <a:t>5FU </a:t>
            </a:r>
            <a:r>
              <a:rPr lang="de-DE" dirty="0"/>
              <a:t>225</a:t>
            </a:r>
            <a:r>
              <a:rPr lang="de-DE" dirty="0">
                <a:solidFill>
                  <a:schemeClr val="tx1"/>
                </a:solidFill>
              </a:rPr>
              <a:t> </a:t>
            </a:r>
            <a:r>
              <a:rPr lang="en-GB" altLang="zh-CN" dirty="0">
                <a:solidFill>
                  <a:schemeClr val="tx1"/>
                </a:solidFill>
                <a:ea typeface="SimSun" pitchFamily="2" charset="-122"/>
              </a:rPr>
              <a:t>mg/m</a:t>
            </a:r>
            <a:r>
              <a:rPr lang="en-GB" altLang="zh-CN" baseline="30000" dirty="0">
                <a:solidFill>
                  <a:schemeClr val="tx1"/>
                </a:solidFill>
                <a:ea typeface="SimSun" pitchFamily="2" charset="-122"/>
              </a:rPr>
              <a:t>2</a:t>
            </a:r>
            <a:r>
              <a:rPr lang="en-GB" altLang="zh-CN" dirty="0">
                <a:solidFill>
                  <a:schemeClr val="tx1"/>
                </a:solidFill>
                <a:ea typeface="SimSun" pitchFamily="2" charset="-122"/>
              </a:rPr>
              <a:t>/d</a:t>
            </a:r>
            <a:r>
              <a:rPr lang="de-DE" dirty="0" smtClean="0">
                <a:solidFill>
                  <a:schemeClr val="tx1"/>
                </a:solidFill>
              </a:rPr>
              <a:t> </a:t>
            </a:r>
            <a:r>
              <a:rPr lang="de-DE" dirty="0"/>
              <a:t>+ </a:t>
            </a:r>
            <a:r>
              <a:rPr lang="en-US" dirty="0"/>
              <a:t>external-beam pelvic </a:t>
            </a:r>
            <a:r>
              <a:rPr lang="en-US" dirty="0" smtClean="0"/>
              <a:t>(</a:t>
            </a:r>
            <a:r>
              <a:rPr lang="de-DE" dirty="0" smtClean="0"/>
              <a:t>50.4 Gy </a:t>
            </a:r>
            <a:r>
              <a:rPr lang="en-US" dirty="0"/>
              <a:t>in </a:t>
            </a:r>
            <a:r>
              <a:rPr lang="en-US" dirty="0" smtClean="0"/>
              <a:t/>
            </a:r>
            <a:br>
              <a:rPr lang="en-US" dirty="0" smtClean="0"/>
            </a:br>
            <a:r>
              <a:rPr lang="en-US" dirty="0" smtClean="0"/>
              <a:t>28 </a:t>
            </a:r>
            <a:r>
              <a:rPr lang="en-US" dirty="0"/>
              <a:t>daily </a:t>
            </a:r>
            <a:r>
              <a:rPr lang="en-US" dirty="0" smtClean="0"/>
              <a:t>fractions)</a:t>
            </a:r>
            <a:r>
              <a:rPr lang="de-DE" dirty="0" smtClean="0"/>
              <a:t>.</a:t>
            </a:r>
            <a:endParaRPr lang="en-GB" dirty="0"/>
          </a:p>
        </p:txBody>
      </p:sp>
      <p:sp>
        <p:nvSpPr>
          <p:cNvPr id="5" name="Text Placeholder 4"/>
          <p:cNvSpPr>
            <a:spLocks noGrp="1"/>
          </p:cNvSpPr>
          <p:nvPr>
            <p:ph type="body" sz="quarter" idx="11"/>
          </p:nvPr>
        </p:nvSpPr>
        <p:spPr/>
        <p:txBody>
          <a:bodyPr/>
          <a:lstStyle/>
          <a:p>
            <a:r>
              <a:rPr lang="en-US" dirty="0" err="1" smtClean="0"/>
              <a:t>Aschele</a:t>
            </a:r>
            <a:r>
              <a:rPr lang="en-US" dirty="0" smtClean="0"/>
              <a:t> et al. </a:t>
            </a:r>
            <a:r>
              <a:rPr lang="en-GB" dirty="0" smtClean="0"/>
              <a:t>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3521</a:t>
            </a:r>
            <a:endParaRPr lang="en-GB" dirty="0"/>
          </a:p>
        </p:txBody>
      </p:sp>
      <p:sp>
        <p:nvSpPr>
          <p:cNvPr id="6" name="Oval 14"/>
          <p:cNvSpPr>
            <a:spLocks noChangeArrowheads="1"/>
          </p:cNvSpPr>
          <p:nvPr/>
        </p:nvSpPr>
        <p:spPr bwMode="auto">
          <a:xfrm>
            <a:off x="3941537" y="33276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679679"/>
            <a:ext cx="663905" cy="63197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39939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0" name="AutoShape 19"/>
          <p:cNvCxnSpPr>
            <a:cxnSpLocks noChangeShapeType="1"/>
          </p:cNvCxnSpPr>
          <p:nvPr/>
        </p:nvCxnSpPr>
        <p:spPr bwMode="auto">
          <a:xfrm>
            <a:off x="3684814" y="3619718"/>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663713"/>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09" y="2253344"/>
            <a:ext cx="2810329"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Oxaliplatin 60 </a:t>
            </a:r>
            <a:r>
              <a:rPr lang="en-GB" altLang="zh-CN" dirty="0" smtClean="0">
                <a:solidFill>
                  <a:srgbClr val="FFFFFF"/>
                </a:solidFill>
                <a:ea typeface="SimSun" pitchFamily="2" charset="-122"/>
              </a:rPr>
              <a:t>mg/m</a:t>
            </a:r>
            <a:r>
              <a:rPr lang="en-GB" altLang="zh-CN" baseline="30000" dirty="0" smtClean="0">
                <a:solidFill>
                  <a:srgbClr val="FFFFFF"/>
                </a:solidFill>
                <a:ea typeface="SimSun" pitchFamily="2" charset="-122"/>
              </a:rPr>
              <a:t>2</a:t>
            </a:r>
            <a:r>
              <a:rPr lang="en-GB" altLang="zh-CN" dirty="0" smtClean="0">
                <a:solidFill>
                  <a:srgbClr val="FFFFFF"/>
                </a:solidFill>
                <a:ea typeface="SimSun" pitchFamily="2" charset="-122"/>
              </a:rPr>
              <a:t>/d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x </a:t>
            </a:r>
            <a:r>
              <a:rPr lang="en-GB" altLang="zh-CN" dirty="0">
                <a:solidFill>
                  <a:srgbClr val="FFFFFF"/>
                </a:solidFill>
                <a:ea typeface="SimSun" pitchFamily="2" charset="-122"/>
              </a:rPr>
              <a:t>6 </a:t>
            </a:r>
            <a:r>
              <a:rPr lang="en-GB" altLang="zh-CN" dirty="0" smtClean="0">
                <a:solidFill>
                  <a:srgbClr val="FFFFFF"/>
                </a:solidFill>
                <a:ea typeface="SimSun" pitchFamily="2" charset="-122"/>
              </a:rPr>
              <a:t>+ CRT* </a:t>
            </a:r>
          </a:p>
          <a:p>
            <a:pPr algn="ctr" defTabSz="892175" eaLnBrk="0" hangingPunct="0"/>
            <a:r>
              <a:rPr lang="en-GB" altLang="zh-CN" dirty="0" smtClean="0">
                <a:solidFill>
                  <a:srgbClr val="FFFFFF"/>
                </a:solidFill>
                <a:ea typeface="SimSun" pitchFamily="2" charset="-122"/>
              </a:rPr>
              <a:t>(n=362)</a:t>
            </a:r>
            <a:endParaRPr lang="en-GB" altLang="zh-CN" dirty="0">
              <a:solidFill>
                <a:srgbClr val="FFFFFF"/>
              </a:solidFill>
              <a:ea typeface="SimSun" pitchFamily="2" charset="-122"/>
            </a:endParaRPr>
          </a:p>
        </p:txBody>
      </p:sp>
      <p:sp>
        <p:nvSpPr>
          <p:cNvPr id="13" name="AutoShape 9"/>
          <p:cNvSpPr>
            <a:spLocks noChangeArrowheads="1"/>
          </p:cNvSpPr>
          <p:nvPr/>
        </p:nvSpPr>
        <p:spPr bwMode="auto">
          <a:xfrm>
            <a:off x="365124" y="2755112"/>
            <a:ext cx="331969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Resectable</a:t>
            </a:r>
            <a:r>
              <a:rPr lang="en-GB" altLang="zh-CN" dirty="0">
                <a:solidFill>
                  <a:srgbClr val="FFFFFF"/>
                </a:solidFill>
                <a:ea typeface="SimSun" pitchFamily="2" charset="-122"/>
              </a:rPr>
              <a:t>, biopsy-proven rectal </a:t>
            </a:r>
            <a:r>
              <a:rPr lang="en-GB" altLang="zh-CN" dirty="0" smtClean="0">
                <a:solidFill>
                  <a:srgbClr val="FFFFFF"/>
                </a:solidFill>
                <a:ea typeface="SimSun" pitchFamily="2" charset="-122"/>
              </a:rPr>
              <a:t>ADC</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≤12 </a:t>
            </a:r>
            <a:r>
              <a:rPr lang="en-GB" altLang="zh-CN" dirty="0">
                <a:solidFill>
                  <a:srgbClr val="FFFFFF"/>
                </a:solidFill>
                <a:ea typeface="SimSun" pitchFamily="2" charset="-122"/>
              </a:rPr>
              <a:t>cm from the anal </a:t>
            </a:r>
            <a:r>
              <a:rPr lang="en-GB" altLang="zh-CN" dirty="0" smtClean="0">
                <a:solidFill>
                  <a:srgbClr val="FFFFFF"/>
                </a:solidFill>
                <a:ea typeface="SimSun" pitchFamily="2" charset="-122"/>
              </a:rPr>
              <a:t>verge</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(ITT population; n=739)</a:t>
            </a:r>
            <a:endParaRPr lang="en-GB" altLang="zh-CN" dirty="0">
              <a:solidFill>
                <a:srgbClr val="FFFFFF"/>
              </a:solidFill>
              <a:ea typeface="SimSun" pitchFamily="2" charset="-122"/>
            </a:endParaRPr>
          </a:p>
        </p:txBody>
      </p:sp>
      <p:sp>
        <p:nvSpPr>
          <p:cNvPr id="14" name="Rectangle 9"/>
          <p:cNvSpPr txBox="1">
            <a:spLocks noChangeArrowheads="1"/>
          </p:cNvSpPr>
          <p:nvPr/>
        </p:nvSpPr>
        <p:spPr bwMode="auto">
          <a:xfrm>
            <a:off x="365124" y="5022270"/>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OS</a:t>
            </a:r>
          </a:p>
          <a:p>
            <a:pPr>
              <a:buClr>
                <a:srgbClr val="043882"/>
              </a:buClr>
            </a:pPr>
            <a:endParaRPr lang="en-GB" kern="0" dirty="0" smtClean="0"/>
          </a:p>
        </p:txBody>
      </p:sp>
      <p:sp>
        <p:nvSpPr>
          <p:cNvPr id="15" name="Content Placeholder 26"/>
          <p:cNvSpPr txBox="1">
            <a:spLocks/>
          </p:cNvSpPr>
          <p:nvPr/>
        </p:nvSpPr>
        <p:spPr>
          <a:xfrm>
            <a:off x="4648200" y="5022270"/>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EFS</a:t>
            </a:r>
          </a:p>
          <a:p>
            <a:pPr>
              <a:buClr>
                <a:srgbClr val="043882"/>
              </a:buClr>
            </a:pPr>
            <a:r>
              <a:rPr lang="en-GB" kern="0" dirty="0" smtClean="0"/>
              <a:t>Cumulative incidence of local failure and distant metastasis</a:t>
            </a:r>
          </a:p>
        </p:txBody>
      </p:sp>
      <p:cxnSp>
        <p:nvCxnSpPr>
          <p:cNvPr id="16" name="AutoShape 16"/>
          <p:cNvCxnSpPr>
            <a:cxnSpLocks noChangeShapeType="1"/>
            <a:endCxn id="19" idx="1"/>
          </p:cNvCxnSpPr>
          <p:nvPr/>
        </p:nvCxnSpPr>
        <p:spPr bwMode="auto">
          <a:xfrm rot="16200000" flipH="1">
            <a:off x="4215318" y="3929833"/>
            <a:ext cx="668006" cy="631976"/>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31550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8" name="AutoShape 20"/>
          <p:cNvCxnSpPr>
            <a:cxnSpLocks noChangeShapeType="1"/>
          </p:cNvCxnSpPr>
          <p:nvPr/>
        </p:nvCxnSpPr>
        <p:spPr bwMode="auto">
          <a:xfrm>
            <a:off x="7542220" y="457982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09" y="4169456"/>
            <a:ext cx="280867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CRT* alone</a:t>
            </a:r>
          </a:p>
          <a:p>
            <a:pPr algn="ctr" defTabSz="892175" eaLnBrk="0" hangingPunct="0"/>
            <a:r>
              <a:rPr lang="en-GB" altLang="zh-CN" dirty="0" smtClean="0">
                <a:solidFill>
                  <a:srgbClr val="4D4D4D"/>
                </a:solidFill>
                <a:ea typeface="SimSun" pitchFamily="2" charset="-122"/>
              </a:rPr>
              <a:t>(n=377)</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val="20765352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3521: Final results of STAR-01: A randomized phase III trial comparing preoperative chemoradiation with or without oxaliplatin in locally advanced rectal </a:t>
            </a:r>
            <a:r>
              <a:rPr lang="en-GB" dirty="0" smtClean="0"/>
              <a:t>cancer </a:t>
            </a:r>
            <a:r>
              <a:rPr lang="en-GB" dirty="0"/>
              <a:t>– </a:t>
            </a:r>
            <a:r>
              <a:rPr lang="en-GB" dirty="0" err="1" smtClean="0"/>
              <a:t>Aschele</a:t>
            </a:r>
            <a:r>
              <a:rPr lang="en-GB" dirty="0" smtClean="0"/>
              <a:t> C,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a:t>
            </a:r>
          </a:p>
          <a:p>
            <a:pPr marL="0" indent="0">
              <a:buNone/>
            </a:pPr>
            <a:endParaRPr lang="en-GB" b="1" dirty="0"/>
          </a:p>
          <a:p>
            <a:endParaRPr lang="en-GB" dirty="0" smtClean="0"/>
          </a:p>
          <a:p>
            <a:endParaRPr lang="en-GB" dirty="0"/>
          </a:p>
          <a:p>
            <a:pPr marL="0" indent="0">
              <a:buNone/>
            </a:pPr>
            <a:endParaRPr lang="en-GB" dirty="0"/>
          </a:p>
        </p:txBody>
      </p:sp>
      <p:sp>
        <p:nvSpPr>
          <p:cNvPr id="5" name="Text Placeholder 4"/>
          <p:cNvSpPr>
            <a:spLocks noGrp="1"/>
          </p:cNvSpPr>
          <p:nvPr>
            <p:ph type="body" sz="quarter" idx="11"/>
          </p:nvPr>
        </p:nvSpPr>
        <p:spPr/>
        <p:txBody>
          <a:bodyPr/>
          <a:lstStyle/>
          <a:p>
            <a:r>
              <a:rPr lang="en-US" dirty="0" err="1" smtClean="0"/>
              <a:t>Aschele</a:t>
            </a:r>
            <a:r>
              <a:rPr lang="en-US" dirty="0" smtClean="0"/>
              <a:t> et al. </a:t>
            </a:r>
            <a:r>
              <a:rPr lang="en-GB" dirty="0" smtClean="0"/>
              <a:t>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3521</a:t>
            </a:r>
            <a:endParaRPr lang="en-GB" dirty="0"/>
          </a:p>
        </p:txBody>
      </p:sp>
      <p:sp>
        <p:nvSpPr>
          <p:cNvPr id="12" name="TextBox 11"/>
          <p:cNvSpPr txBox="1"/>
          <p:nvPr/>
        </p:nvSpPr>
        <p:spPr>
          <a:xfrm>
            <a:off x="397853" y="1698174"/>
            <a:ext cx="8610600" cy="338554"/>
          </a:xfrm>
          <a:prstGeom prst="rect">
            <a:avLst/>
          </a:prstGeom>
          <a:noFill/>
        </p:spPr>
        <p:txBody>
          <a:bodyPr wrap="square" rtlCol="0">
            <a:spAutoFit/>
          </a:bodyPr>
          <a:lstStyle/>
          <a:p>
            <a:r>
              <a:rPr lang="en-GB" sz="1600" b="1" dirty="0">
                <a:solidFill>
                  <a:srgbClr val="4D4D4D"/>
                </a:solidFill>
              </a:rPr>
              <a:t>	    </a:t>
            </a:r>
            <a:r>
              <a:rPr lang="en-GB" sz="1600" b="1" dirty="0" smtClean="0">
                <a:solidFill>
                  <a:srgbClr val="4D4D4D"/>
                </a:solidFill>
              </a:rPr>
              <a:t>	OS</a:t>
            </a:r>
            <a:r>
              <a:rPr lang="en-GB" sz="1600" b="1" dirty="0">
                <a:solidFill>
                  <a:srgbClr val="4D4D4D"/>
                </a:solidFill>
              </a:rPr>
              <a:t>				  </a:t>
            </a:r>
            <a:r>
              <a:rPr lang="en-GB" sz="1600" b="1" dirty="0" smtClean="0">
                <a:solidFill>
                  <a:srgbClr val="4D4D4D"/>
                </a:solidFill>
              </a:rPr>
              <a:t>         EFS</a:t>
            </a:r>
            <a:endParaRPr lang="en-GB" sz="1600" b="1" dirty="0">
              <a:solidFill>
                <a:srgbClr val="4D4D4D"/>
              </a:solidFill>
            </a:endParaRPr>
          </a:p>
        </p:txBody>
      </p:sp>
      <p:sp>
        <p:nvSpPr>
          <p:cNvPr id="13" name="TextBox 12"/>
          <p:cNvSpPr txBox="1"/>
          <p:nvPr/>
        </p:nvSpPr>
        <p:spPr>
          <a:xfrm rot="16200000">
            <a:off x="-199329" y="3393343"/>
            <a:ext cx="1148071" cy="276999"/>
          </a:xfrm>
          <a:prstGeom prst="rect">
            <a:avLst/>
          </a:prstGeom>
          <a:noFill/>
        </p:spPr>
        <p:txBody>
          <a:bodyPr wrap="none" rtlCol="0">
            <a:spAutoFit/>
          </a:bodyPr>
          <a:lstStyle/>
          <a:p>
            <a:pPr algn="ctr"/>
            <a:r>
              <a:rPr lang="en-GB" sz="1200" dirty="0" smtClean="0">
                <a:solidFill>
                  <a:srgbClr val="363636"/>
                </a:solidFill>
              </a:rPr>
              <a:t>OS probability</a:t>
            </a:r>
            <a:endParaRPr lang="en-GB" sz="1200" dirty="0">
              <a:solidFill>
                <a:srgbClr val="363636"/>
              </a:solidFill>
            </a:endParaRPr>
          </a:p>
        </p:txBody>
      </p:sp>
      <p:grpSp>
        <p:nvGrpSpPr>
          <p:cNvPr id="14" name="Group 13"/>
          <p:cNvGrpSpPr/>
          <p:nvPr/>
        </p:nvGrpSpPr>
        <p:grpSpPr>
          <a:xfrm>
            <a:off x="441336" y="2322098"/>
            <a:ext cx="3719602" cy="2412660"/>
            <a:chOff x="767707" y="2322098"/>
            <a:chExt cx="3719602" cy="2412660"/>
          </a:xfrm>
        </p:grpSpPr>
        <p:grpSp>
          <p:nvGrpSpPr>
            <p:cNvPr id="15" name="Group 14"/>
            <p:cNvGrpSpPr/>
            <p:nvPr/>
          </p:nvGrpSpPr>
          <p:grpSpPr>
            <a:xfrm>
              <a:off x="1079795" y="2441940"/>
              <a:ext cx="3407514" cy="2263289"/>
              <a:chOff x="876599" y="2441940"/>
              <a:chExt cx="3407514" cy="2263289"/>
            </a:xfrm>
          </p:grpSpPr>
          <p:sp>
            <p:nvSpPr>
              <p:cNvPr id="22" name="Freeform 21"/>
              <p:cNvSpPr>
                <a:spLocks/>
              </p:cNvSpPr>
              <p:nvPr/>
            </p:nvSpPr>
            <p:spPr bwMode="auto">
              <a:xfrm>
                <a:off x="954240" y="2441941"/>
                <a:ext cx="3329873" cy="21669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6"/>
              <p:cNvSpPr>
                <a:spLocks noChangeShapeType="1"/>
              </p:cNvSpPr>
              <p:nvPr/>
            </p:nvSpPr>
            <p:spPr bwMode="auto">
              <a:xfrm>
                <a:off x="876599" y="244194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7"/>
              <p:cNvSpPr>
                <a:spLocks noChangeShapeType="1"/>
              </p:cNvSpPr>
              <p:nvPr/>
            </p:nvSpPr>
            <p:spPr bwMode="auto">
              <a:xfrm>
                <a:off x="876599" y="2875406"/>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 name="Line 8"/>
              <p:cNvSpPr>
                <a:spLocks noChangeShapeType="1"/>
              </p:cNvSpPr>
              <p:nvPr/>
            </p:nvSpPr>
            <p:spPr bwMode="auto">
              <a:xfrm>
                <a:off x="876599" y="3308872"/>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6" name="Line 9"/>
              <p:cNvSpPr>
                <a:spLocks noChangeShapeType="1"/>
              </p:cNvSpPr>
              <p:nvPr/>
            </p:nvSpPr>
            <p:spPr bwMode="auto">
              <a:xfrm>
                <a:off x="876599" y="3742339"/>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7" name="Line 10"/>
              <p:cNvSpPr>
                <a:spLocks noChangeShapeType="1"/>
              </p:cNvSpPr>
              <p:nvPr/>
            </p:nvSpPr>
            <p:spPr bwMode="auto">
              <a:xfrm>
                <a:off x="876599" y="4175805"/>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 name="Line 11"/>
              <p:cNvSpPr>
                <a:spLocks noChangeShapeType="1"/>
              </p:cNvSpPr>
              <p:nvPr/>
            </p:nvSpPr>
            <p:spPr bwMode="auto">
              <a:xfrm>
                <a:off x="876599" y="460927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 name="Line 12"/>
              <p:cNvSpPr>
                <a:spLocks noChangeShapeType="1"/>
              </p:cNvSpPr>
              <p:nvPr/>
            </p:nvSpPr>
            <p:spPr bwMode="auto">
              <a:xfrm>
                <a:off x="2677853"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0" name="Line 13"/>
              <p:cNvSpPr>
                <a:spLocks noChangeShapeType="1"/>
              </p:cNvSpPr>
              <p:nvPr/>
            </p:nvSpPr>
            <p:spPr bwMode="auto">
              <a:xfrm>
                <a:off x="2370463"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1" name="Line 14"/>
              <p:cNvSpPr>
                <a:spLocks noChangeShapeType="1"/>
              </p:cNvSpPr>
              <p:nvPr/>
            </p:nvSpPr>
            <p:spPr bwMode="auto">
              <a:xfrm>
                <a:off x="3313712"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2" name="Line 15"/>
              <p:cNvSpPr>
                <a:spLocks noChangeShapeType="1"/>
              </p:cNvSpPr>
              <p:nvPr/>
            </p:nvSpPr>
            <p:spPr bwMode="auto">
              <a:xfrm>
                <a:off x="2990421"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3" name="Line 17"/>
              <p:cNvSpPr>
                <a:spLocks noChangeShapeType="1"/>
              </p:cNvSpPr>
              <p:nvPr/>
            </p:nvSpPr>
            <p:spPr bwMode="auto">
              <a:xfrm>
                <a:off x="3636549"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4" name="Line 18"/>
              <p:cNvSpPr>
                <a:spLocks noChangeShapeType="1"/>
              </p:cNvSpPr>
              <p:nvPr/>
            </p:nvSpPr>
            <p:spPr bwMode="auto">
              <a:xfrm>
                <a:off x="2039221"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5" name="Line 19"/>
              <p:cNvSpPr>
                <a:spLocks noChangeShapeType="1"/>
              </p:cNvSpPr>
              <p:nvPr/>
            </p:nvSpPr>
            <p:spPr bwMode="auto">
              <a:xfrm>
                <a:off x="172008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6" name="Line 20"/>
              <p:cNvSpPr>
                <a:spLocks noChangeShapeType="1"/>
              </p:cNvSpPr>
              <p:nvPr/>
            </p:nvSpPr>
            <p:spPr bwMode="auto">
              <a:xfrm>
                <a:off x="141269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7" name="Line 21"/>
              <p:cNvSpPr>
                <a:spLocks noChangeShapeType="1"/>
              </p:cNvSpPr>
              <p:nvPr/>
            </p:nvSpPr>
            <p:spPr bwMode="auto">
              <a:xfrm>
                <a:off x="1081455"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16" name="TextBox 15"/>
            <p:cNvSpPr txBox="1"/>
            <p:nvPr/>
          </p:nvSpPr>
          <p:spPr>
            <a:xfrm>
              <a:off x="767707" y="2322098"/>
              <a:ext cx="372218" cy="253916"/>
            </a:xfrm>
            <a:prstGeom prst="rect">
              <a:avLst/>
            </a:prstGeom>
            <a:noFill/>
          </p:spPr>
          <p:txBody>
            <a:bodyPr wrap="none" rtlCol="0" anchor="ctr" anchorCtr="0">
              <a:spAutoFit/>
            </a:bodyPr>
            <a:lstStyle/>
            <a:p>
              <a:pPr algn="r"/>
              <a:r>
                <a:rPr lang="en-GB" sz="1050" dirty="0" smtClean="0">
                  <a:solidFill>
                    <a:srgbClr val="4D4D4D"/>
                  </a:solidFill>
                </a:rPr>
                <a:t>1.0</a:t>
              </a:r>
              <a:endParaRPr lang="en-GB" sz="1050" dirty="0">
                <a:solidFill>
                  <a:srgbClr val="4D4D4D"/>
                </a:solidFill>
              </a:endParaRPr>
            </a:p>
          </p:txBody>
        </p:sp>
        <p:sp>
          <p:nvSpPr>
            <p:cNvPr id="17" name="TextBox 16"/>
            <p:cNvSpPr txBox="1"/>
            <p:nvPr/>
          </p:nvSpPr>
          <p:spPr>
            <a:xfrm>
              <a:off x="767707" y="2747748"/>
              <a:ext cx="372218" cy="253916"/>
            </a:xfrm>
            <a:prstGeom prst="rect">
              <a:avLst/>
            </a:prstGeom>
            <a:noFill/>
          </p:spPr>
          <p:txBody>
            <a:bodyPr wrap="none" rtlCol="0" anchor="ctr" anchorCtr="0">
              <a:spAutoFit/>
            </a:bodyPr>
            <a:lstStyle/>
            <a:p>
              <a:pPr algn="r"/>
              <a:r>
                <a:rPr lang="en-GB" sz="1050" dirty="0" smtClean="0">
                  <a:solidFill>
                    <a:srgbClr val="4D4D4D"/>
                  </a:solidFill>
                </a:rPr>
                <a:t>0.8</a:t>
              </a:r>
              <a:endParaRPr lang="en-GB" sz="1050" dirty="0">
                <a:solidFill>
                  <a:srgbClr val="4D4D4D"/>
                </a:solidFill>
              </a:endParaRPr>
            </a:p>
          </p:txBody>
        </p:sp>
        <p:sp>
          <p:nvSpPr>
            <p:cNvPr id="18" name="TextBox 17"/>
            <p:cNvSpPr txBox="1"/>
            <p:nvPr/>
          </p:nvSpPr>
          <p:spPr>
            <a:xfrm>
              <a:off x="767707" y="3181021"/>
              <a:ext cx="372218" cy="253916"/>
            </a:xfrm>
            <a:prstGeom prst="rect">
              <a:avLst/>
            </a:prstGeom>
            <a:noFill/>
          </p:spPr>
          <p:txBody>
            <a:bodyPr wrap="none" rtlCol="0" anchor="ctr" anchorCtr="0">
              <a:spAutoFit/>
            </a:bodyPr>
            <a:lstStyle/>
            <a:p>
              <a:pPr algn="r"/>
              <a:r>
                <a:rPr lang="en-GB" sz="1050" dirty="0" smtClean="0">
                  <a:solidFill>
                    <a:srgbClr val="4D4D4D"/>
                  </a:solidFill>
                </a:rPr>
                <a:t>0.6</a:t>
              </a:r>
              <a:endParaRPr lang="en-GB" sz="1050" dirty="0">
                <a:solidFill>
                  <a:srgbClr val="4D4D4D"/>
                </a:solidFill>
              </a:endParaRPr>
            </a:p>
          </p:txBody>
        </p:sp>
        <p:sp>
          <p:nvSpPr>
            <p:cNvPr id="19" name="TextBox 18"/>
            <p:cNvSpPr txBox="1"/>
            <p:nvPr/>
          </p:nvSpPr>
          <p:spPr>
            <a:xfrm>
              <a:off x="767707" y="3614295"/>
              <a:ext cx="372218" cy="253916"/>
            </a:xfrm>
            <a:prstGeom prst="rect">
              <a:avLst/>
            </a:prstGeom>
            <a:noFill/>
          </p:spPr>
          <p:txBody>
            <a:bodyPr wrap="none" rtlCol="0" anchor="ctr" anchorCtr="0">
              <a:spAutoFit/>
            </a:bodyPr>
            <a:lstStyle/>
            <a:p>
              <a:pPr algn="r"/>
              <a:r>
                <a:rPr lang="en-GB" sz="1050" dirty="0" smtClean="0">
                  <a:solidFill>
                    <a:srgbClr val="4D4D4D"/>
                  </a:solidFill>
                </a:rPr>
                <a:t>0.4</a:t>
              </a:r>
              <a:endParaRPr lang="en-GB" sz="1050" dirty="0">
                <a:solidFill>
                  <a:srgbClr val="4D4D4D"/>
                </a:solidFill>
              </a:endParaRPr>
            </a:p>
          </p:txBody>
        </p:sp>
        <p:sp>
          <p:nvSpPr>
            <p:cNvPr id="20" name="TextBox 19"/>
            <p:cNvSpPr txBox="1"/>
            <p:nvPr/>
          </p:nvSpPr>
          <p:spPr>
            <a:xfrm>
              <a:off x="767707" y="4047568"/>
              <a:ext cx="372218" cy="253916"/>
            </a:xfrm>
            <a:prstGeom prst="rect">
              <a:avLst/>
            </a:prstGeom>
            <a:noFill/>
          </p:spPr>
          <p:txBody>
            <a:bodyPr wrap="none" rtlCol="0" anchor="ctr" anchorCtr="0">
              <a:spAutoFit/>
            </a:bodyPr>
            <a:lstStyle/>
            <a:p>
              <a:pPr algn="r"/>
              <a:r>
                <a:rPr lang="en-GB" sz="1050" dirty="0" smtClean="0">
                  <a:solidFill>
                    <a:srgbClr val="4D4D4D"/>
                  </a:solidFill>
                </a:rPr>
                <a:t>0.2</a:t>
              </a:r>
              <a:endParaRPr lang="en-GB" sz="1050" dirty="0">
                <a:solidFill>
                  <a:srgbClr val="4D4D4D"/>
                </a:solidFill>
              </a:endParaRPr>
            </a:p>
          </p:txBody>
        </p:sp>
        <p:sp>
          <p:nvSpPr>
            <p:cNvPr id="21" name="TextBox 20"/>
            <p:cNvSpPr txBox="1"/>
            <p:nvPr/>
          </p:nvSpPr>
          <p:spPr>
            <a:xfrm>
              <a:off x="879917" y="4480842"/>
              <a:ext cx="260008" cy="253916"/>
            </a:xfrm>
            <a:prstGeom prst="rect">
              <a:avLst/>
            </a:prstGeom>
            <a:noFill/>
          </p:spPr>
          <p:txBody>
            <a:bodyPr wrap="none" rtlCol="0" anchor="ctr" anchorCtr="0">
              <a:spAutoFit/>
            </a:bodyPr>
            <a:lstStyle/>
            <a:p>
              <a:pPr algn="r"/>
              <a:r>
                <a:rPr lang="en-GB" sz="1050" dirty="0" smtClean="0">
                  <a:solidFill>
                    <a:srgbClr val="4D4D4D"/>
                  </a:solidFill>
                </a:rPr>
                <a:t>0</a:t>
              </a:r>
              <a:endParaRPr lang="en-GB" sz="1050" dirty="0">
                <a:solidFill>
                  <a:srgbClr val="4D4D4D"/>
                </a:solidFill>
              </a:endParaRPr>
            </a:p>
          </p:txBody>
        </p:sp>
      </p:grpSp>
      <p:sp>
        <p:nvSpPr>
          <p:cNvPr id="38" name="TextBox 37"/>
          <p:cNvSpPr txBox="1"/>
          <p:nvPr/>
        </p:nvSpPr>
        <p:spPr>
          <a:xfrm>
            <a:off x="832513" y="4657897"/>
            <a:ext cx="260008" cy="415498"/>
          </a:xfrm>
          <a:prstGeom prst="rect">
            <a:avLst/>
          </a:prstGeom>
          <a:noFill/>
        </p:spPr>
        <p:txBody>
          <a:bodyPr wrap="none" rtlCol="0" anchor="t" anchorCtr="0">
            <a:spAutoFit/>
          </a:bodyPr>
          <a:lstStyle/>
          <a:p>
            <a:pPr algn="ctr"/>
            <a:r>
              <a:rPr lang="en-GB" sz="1050" dirty="0" smtClean="0">
                <a:solidFill>
                  <a:srgbClr val="4D4D4D"/>
                </a:solidFill>
              </a:rPr>
              <a:t>0</a:t>
            </a:r>
          </a:p>
          <a:p>
            <a:pPr algn="ctr"/>
            <a:endParaRPr lang="en-GB" sz="1050" dirty="0">
              <a:solidFill>
                <a:srgbClr val="4D4D4D"/>
              </a:solidFill>
            </a:endParaRPr>
          </a:p>
        </p:txBody>
      </p:sp>
      <p:sp>
        <p:nvSpPr>
          <p:cNvPr id="39" name="TextBox 38"/>
          <p:cNvSpPr txBox="1"/>
          <p:nvPr/>
        </p:nvSpPr>
        <p:spPr>
          <a:xfrm>
            <a:off x="1159245" y="4663251"/>
            <a:ext cx="260008" cy="415498"/>
          </a:xfrm>
          <a:prstGeom prst="rect">
            <a:avLst/>
          </a:prstGeom>
          <a:noFill/>
        </p:spPr>
        <p:txBody>
          <a:bodyPr wrap="none" rtlCol="0" anchor="t" anchorCtr="0">
            <a:spAutoFit/>
          </a:bodyPr>
          <a:lstStyle/>
          <a:p>
            <a:pPr algn="ctr"/>
            <a:r>
              <a:rPr lang="en-GB" sz="1050" dirty="0" smtClean="0">
                <a:solidFill>
                  <a:srgbClr val="4D4D4D"/>
                </a:solidFill>
              </a:rPr>
              <a:t>1</a:t>
            </a:r>
          </a:p>
          <a:p>
            <a:pPr algn="ctr"/>
            <a:endParaRPr lang="en-GB" sz="1050" dirty="0">
              <a:solidFill>
                <a:srgbClr val="4D4D4D"/>
              </a:solidFill>
            </a:endParaRPr>
          </a:p>
        </p:txBody>
      </p:sp>
      <p:sp>
        <p:nvSpPr>
          <p:cNvPr id="40" name="TextBox 39"/>
          <p:cNvSpPr txBox="1"/>
          <p:nvPr/>
        </p:nvSpPr>
        <p:spPr>
          <a:xfrm>
            <a:off x="1468512" y="4657897"/>
            <a:ext cx="260008" cy="415498"/>
          </a:xfrm>
          <a:prstGeom prst="rect">
            <a:avLst/>
          </a:prstGeom>
          <a:noFill/>
        </p:spPr>
        <p:txBody>
          <a:bodyPr wrap="none" rtlCol="0" anchor="t" anchorCtr="0">
            <a:spAutoFit/>
          </a:bodyPr>
          <a:lstStyle/>
          <a:p>
            <a:pPr algn="ctr"/>
            <a:r>
              <a:rPr lang="en-GB" sz="1050" dirty="0" smtClean="0">
                <a:solidFill>
                  <a:srgbClr val="4D4D4D"/>
                </a:solidFill>
              </a:rPr>
              <a:t>2</a:t>
            </a:r>
          </a:p>
          <a:p>
            <a:pPr algn="ctr"/>
            <a:endParaRPr lang="en-GB" sz="1050" dirty="0">
              <a:solidFill>
                <a:srgbClr val="4D4D4D"/>
              </a:solidFill>
            </a:endParaRPr>
          </a:p>
        </p:txBody>
      </p:sp>
      <p:sp>
        <p:nvSpPr>
          <p:cNvPr id="41" name="TextBox 40"/>
          <p:cNvSpPr txBox="1"/>
          <p:nvPr/>
        </p:nvSpPr>
        <p:spPr>
          <a:xfrm>
            <a:off x="1793682" y="4657897"/>
            <a:ext cx="260008" cy="415498"/>
          </a:xfrm>
          <a:prstGeom prst="rect">
            <a:avLst/>
          </a:prstGeom>
          <a:noFill/>
        </p:spPr>
        <p:txBody>
          <a:bodyPr wrap="none" rtlCol="0" anchor="t" anchorCtr="0">
            <a:spAutoFit/>
          </a:bodyPr>
          <a:lstStyle/>
          <a:p>
            <a:pPr algn="ctr"/>
            <a:r>
              <a:rPr lang="en-GB" sz="1050" dirty="0" smtClean="0">
                <a:solidFill>
                  <a:srgbClr val="4D4D4D"/>
                </a:solidFill>
              </a:rPr>
              <a:t>3</a:t>
            </a:r>
          </a:p>
          <a:p>
            <a:pPr algn="ctr"/>
            <a:endParaRPr lang="en-GB" sz="1050" dirty="0">
              <a:solidFill>
                <a:srgbClr val="4D4D4D"/>
              </a:solidFill>
            </a:endParaRPr>
          </a:p>
        </p:txBody>
      </p:sp>
      <p:sp>
        <p:nvSpPr>
          <p:cNvPr id="42" name="TextBox 41"/>
          <p:cNvSpPr txBox="1"/>
          <p:nvPr/>
        </p:nvSpPr>
        <p:spPr>
          <a:xfrm>
            <a:off x="2114025" y="4657897"/>
            <a:ext cx="260008" cy="415498"/>
          </a:xfrm>
          <a:prstGeom prst="rect">
            <a:avLst/>
          </a:prstGeom>
          <a:noFill/>
        </p:spPr>
        <p:txBody>
          <a:bodyPr wrap="none" rtlCol="0" anchor="t" anchorCtr="0">
            <a:spAutoFit/>
          </a:bodyPr>
          <a:lstStyle/>
          <a:p>
            <a:pPr algn="ctr"/>
            <a:r>
              <a:rPr lang="en-GB" sz="1050" dirty="0" smtClean="0">
                <a:solidFill>
                  <a:srgbClr val="4D4D4D"/>
                </a:solidFill>
              </a:rPr>
              <a:t>4</a:t>
            </a:r>
          </a:p>
          <a:p>
            <a:pPr algn="ctr"/>
            <a:endParaRPr lang="en-GB" sz="1050" dirty="0">
              <a:solidFill>
                <a:srgbClr val="4D4D4D"/>
              </a:solidFill>
            </a:endParaRPr>
          </a:p>
        </p:txBody>
      </p:sp>
      <p:sp>
        <p:nvSpPr>
          <p:cNvPr id="43" name="TextBox 42"/>
          <p:cNvSpPr txBox="1"/>
          <p:nvPr/>
        </p:nvSpPr>
        <p:spPr>
          <a:xfrm>
            <a:off x="2429681" y="4657897"/>
            <a:ext cx="260008" cy="415498"/>
          </a:xfrm>
          <a:prstGeom prst="rect">
            <a:avLst/>
          </a:prstGeom>
          <a:noFill/>
        </p:spPr>
        <p:txBody>
          <a:bodyPr wrap="none" rtlCol="0" anchor="t" anchorCtr="0">
            <a:spAutoFit/>
          </a:bodyPr>
          <a:lstStyle/>
          <a:p>
            <a:pPr algn="ctr"/>
            <a:r>
              <a:rPr lang="en-GB" sz="1050" dirty="0" smtClean="0">
                <a:solidFill>
                  <a:srgbClr val="4D4D4D"/>
                </a:solidFill>
              </a:rPr>
              <a:t>5</a:t>
            </a:r>
          </a:p>
          <a:p>
            <a:pPr algn="ctr"/>
            <a:endParaRPr lang="en-GB" sz="1050" dirty="0">
              <a:solidFill>
                <a:srgbClr val="4D4D4D"/>
              </a:solidFill>
            </a:endParaRPr>
          </a:p>
        </p:txBody>
      </p:sp>
      <p:sp>
        <p:nvSpPr>
          <p:cNvPr id="44" name="TextBox 43"/>
          <p:cNvSpPr txBox="1"/>
          <p:nvPr/>
        </p:nvSpPr>
        <p:spPr>
          <a:xfrm>
            <a:off x="2740511" y="4663251"/>
            <a:ext cx="260008" cy="415498"/>
          </a:xfrm>
          <a:prstGeom prst="rect">
            <a:avLst/>
          </a:prstGeom>
          <a:noFill/>
        </p:spPr>
        <p:txBody>
          <a:bodyPr wrap="none" rtlCol="0" anchor="t" anchorCtr="0">
            <a:spAutoFit/>
          </a:bodyPr>
          <a:lstStyle/>
          <a:p>
            <a:pPr algn="ctr"/>
            <a:r>
              <a:rPr lang="en-GB" sz="1050" dirty="0" smtClean="0">
                <a:solidFill>
                  <a:srgbClr val="4D4D4D"/>
                </a:solidFill>
              </a:rPr>
              <a:t>6</a:t>
            </a:r>
          </a:p>
          <a:p>
            <a:pPr algn="ctr"/>
            <a:endParaRPr lang="en-GB" sz="1050" dirty="0">
              <a:solidFill>
                <a:srgbClr val="4D4D4D"/>
              </a:solidFill>
            </a:endParaRPr>
          </a:p>
        </p:txBody>
      </p:sp>
      <p:sp>
        <p:nvSpPr>
          <p:cNvPr id="45" name="TextBox 44"/>
          <p:cNvSpPr txBox="1"/>
          <p:nvPr/>
        </p:nvSpPr>
        <p:spPr>
          <a:xfrm>
            <a:off x="3059291" y="4657897"/>
            <a:ext cx="260008" cy="415498"/>
          </a:xfrm>
          <a:prstGeom prst="rect">
            <a:avLst/>
          </a:prstGeom>
          <a:noFill/>
        </p:spPr>
        <p:txBody>
          <a:bodyPr wrap="none" rtlCol="0" anchor="t" anchorCtr="0">
            <a:spAutoFit/>
          </a:bodyPr>
          <a:lstStyle/>
          <a:p>
            <a:pPr algn="ctr"/>
            <a:r>
              <a:rPr lang="en-GB" sz="1050" dirty="0" smtClean="0">
                <a:solidFill>
                  <a:srgbClr val="4D4D4D"/>
                </a:solidFill>
              </a:rPr>
              <a:t>7</a:t>
            </a:r>
          </a:p>
          <a:p>
            <a:pPr algn="ctr"/>
            <a:endParaRPr lang="en-GB" sz="1050" dirty="0">
              <a:solidFill>
                <a:srgbClr val="4D4D4D"/>
              </a:solidFill>
            </a:endParaRPr>
          </a:p>
        </p:txBody>
      </p:sp>
      <p:sp>
        <p:nvSpPr>
          <p:cNvPr id="46" name="TextBox 45"/>
          <p:cNvSpPr txBox="1"/>
          <p:nvPr/>
        </p:nvSpPr>
        <p:spPr>
          <a:xfrm>
            <a:off x="3399671" y="4657897"/>
            <a:ext cx="260008" cy="415498"/>
          </a:xfrm>
          <a:prstGeom prst="rect">
            <a:avLst/>
          </a:prstGeom>
          <a:noFill/>
        </p:spPr>
        <p:txBody>
          <a:bodyPr wrap="none" rtlCol="0" anchor="t" anchorCtr="0">
            <a:spAutoFit/>
          </a:bodyPr>
          <a:lstStyle/>
          <a:p>
            <a:pPr algn="ctr"/>
            <a:r>
              <a:rPr lang="en-GB" sz="1050" dirty="0" smtClean="0">
                <a:solidFill>
                  <a:srgbClr val="4D4D4D"/>
                </a:solidFill>
              </a:rPr>
              <a:t>8</a:t>
            </a:r>
          </a:p>
          <a:p>
            <a:pPr algn="ctr"/>
            <a:endParaRPr lang="en-GB" sz="1050" dirty="0">
              <a:solidFill>
                <a:srgbClr val="4D4D4D"/>
              </a:solidFill>
            </a:endParaRPr>
          </a:p>
        </p:txBody>
      </p:sp>
      <p:sp>
        <p:nvSpPr>
          <p:cNvPr id="47" name="Line 17"/>
          <p:cNvSpPr>
            <a:spLocks noChangeShapeType="1"/>
          </p:cNvSpPr>
          <p:nvPr/>
        </p:nvSpPr>
        <p:spPr bwMode="auto">
          <a:xfrm>
            <a:off x="3819494" y="4610602"/>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endParaRPr>
          </a:p>
        </p:txBody>
      </p:sp>
      <p:sp>
        <p:nvSpPr>
          <p:cNvPr id="48" name="TextBox 47"/>
          <p:cNvSpPr txBox="1"/>
          <p:nvPr/>
        </p:nvSpPr>
        <p:spPr>
          <a:xfrm>
            <a:off x="3692144" y="4663251"/>
            <a:ext cx="260008" cy="415498"/>
          </a:xfrm>
          <a:prstGeom prst="rect">
            <a:avLst/>
          </a:prstGeom>
          <a:noFill/>
        </p:spPr>
        <p:txBody>
          <a:bodyPr wrap="none" rtlCol="0" anchor="t" anchorCtr="0">
            <a:spAutoFit/>
          </a:bodyPr>
          <a:lstStyle/>
          <a:p>
            <a:pPr algn="ctr"/>
            <a:r>
              <a:rPr lang="en-GB" sz="1050" dirty="0" smtClean="0">
                <a:solidFill>
                  <a:srgbClr val="4D4D4D"/>
                </a:solidFill>
              </a:rPr>
              <a:t>9</a:t>
            </a:r>
          </a:p>
          <a:p>
            <a:pPr algn="ctr"/>
            <a:endParaRPr lang="en-GB" sz="1050" dirty="0">
              <a:solidFill>
                <a:srgbClr val="4D4D4D"/>
              </a:solidFill>
            </a:endParaRPr>
          </a:p>
        </p:txBody>
      </p:sp>
      <p:sp>
        <p:nvSpPr>
          <p:cNvPr id="49" name="Line 17"/>
          <p:cNvSpPr>
            <a:spLocks noChangeShapeType="1"/>
          </p:cNvSpPr>
          <p:nvPr/>
        </p:nvSpPr>
        <p:spPr bwMode="auto">
          <a:xfrm>
            <a:off x="4138865" y="4603346"/>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endParaRPr>
          </a:p>
        </p:txBody>
      </p:sp>
      <p:sp>
        <p:nvSpPr>
          <p:cNvPr id="50" name="TextBox 49"/>
          <p:cNvSpPr txBox="1"/>
          <p:nvPr/>
        </p:nvSpPr>
        <p:spPr>
          <a:xfrm>
            <a:off x="3960197" y="4663251"/>
            <a:ext cx="335348" cy="415498"/>
          </a:xfrm>
          <a:prstGeom prst="rect">
            <a:avLst/>
          </a:prstGeom>
          <a:noFill/>
        </p:spPr>
        <p:txBody>
          <a:bodyPr wrap="none" rtlCol="0" anchor="t" anchorCtr="0">
            <a:spAutoFit/>
          </a:bodyPr>
          <a:lstStyle/>
          <a:p>
            <a:pPr algn="ctr"/>
            <a:r>
              <a:rPr lang="en-GB" sz="1050" dirty="0" smtClean="0">
                <a:solidFill>
                  <a:srgbClr val="4D4D4D"/>
                </a:solidFill>
              </a:rPr>
              <a:t>10</a:t>
            </a:r>
          </a:p>
          <a:p>
            <a:pPr algn="ctr"/>
            <a:endParaRPr lang="en-GB" sz="1050" dirty="0">
              <a:solidFill>
                <a:srgbClr val="4D4D4D"/>
              </a:solidFill>
            </a:endParaRPr>
          </a:p>
        </p:txBody>
      </p:sp>
      <p:grpSp>
        <p:nvGrpSpPr>
          <p:cNvPr id="53" name="Group 52"/>
          <p:cNvGrpSpPr/>
          <p:nvPr/>
        </p:nvGrpSpPr>
        <p:grpSpPr>
          <a:xfrm>
            <a:off x="955529" y="2437273"/>
            <a:ext cx="3190160" cy="827998"/>
            <a:chOff x="3368675" y="3114675"/>
            <a:chExt cx="2400300" cy="628648"/>
          </a:xfrm>
        </p:grpSpPr>
        <p:sp>
          <p:nvSpPr>
            <p:cNvPr id="54" name="Line 2"/>
            <p:cNvSpPr>
              <a:spLocks noChangeShapeType="1"/>
            </p:cNvSpPr>
            <p:nvPr/>
          </p:nvSpPr>
          <p:spPr bwMode="auto">
            <a:xfrm>
              <a:off x="5540375" y="3667122"/>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3"/>
            <p:cNvSpPr>
              <a:spLocks noChangeShapeType="1"/>
            </p:cNvSpPr>
            <p:nvPr/>
          </p:nvSpPr>
          <p:spPr bwMode="auto">
            <a:xfrm>
              <a:off x="5549900" y="3667122"/>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4"/>
            <p:cNvSpPr>
              <a:spLocks noChangeShapeType="1"/>
            </p:cNvSpPr>
            <p:nvPr/>
          </p:nvSpPr>
          <p:spPr bwMode="auto">
            <a:xfrm>
              <a:off x="5702300" y="36956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5"/>
            <p:cNvSpPr>
              <a:spLocks noChangeShapeType="1"/>
            </p:cNvSpPr>
            <p:nvPr/>
          </p:nvSpPr>
          <p:spPr bwMode="auto">
            <a:xfrm>
              <a:off x="5721350" y="36956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6"/>
            <p:cNvSpPr>
              <a:spLocks noChangeShapeType="1"/>
            </p:cNvSpPr>
            <p:nvPr/>
          </p:nvSpPr>
          <p:spPr bwMode="auto">
            <a:xfrm>
              <a:off x="5740400" y="36956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7"/>
            <p:cNvSpPr>
              <a:spLocks noChangeShapeType="1"/>
            </p:cNvSpPr>
            <p:nvPr/>
          </p:nvSpPr>
          <p:spPr bwMode="auto">
            <a:xfrm>
              <a:off x="5759450" y="36956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8"/>
            <p:cNvSpPr>
              <a:spLocks noChangeShapeType="1"/>
            </p:cNvSpPr>
            <p:nvPr/>
          </p:nvSpPr>
          <p:spPr bwMode="auto">
            <a:xfrm>
              <a:off x="5645150" y="36861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9"/>
            <p:cNvSpPr>
              <a:spLocks noChangeShapeType="1"/>
            </p:cNvSpPr>
            <p:nvPr/>
          </p:nvSpPr>
          <p:spPr bwMode="auto">
            <a:xfrm>
              <a:off x="5664200" y="36861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10"/>
            <p:cNvSpPr>
              <a:spLocks noChangeShapeType="1"/>
            </p:cNvSpPr>
            <p:nvPr/>
          </p:nvSpPr>
          <p:spPr bwMode="auto">
            <a:xfrm>
              <a:off x="5683250" y="36861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11"/>
            <p:cNvSpPr>
              <a:spLocks noChangeShapeType="1"/>
            </p:cNvSpPr>
            <p:nvPr/>
          </p:nvSpPr>
          <p:spPr bwMode="auto">
            <a:xfrm>
              <a:off x="5702300" y="3686172"/>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12"/>
            <p:cNvSpPr>
              <a:spLocks noChangeShapeType="1"/>
            </p:cNvSpPr>
            <p:nvPr/>
          </p:nvSpPr>
          <p:spPr bwMode="auto">
            <a:xfrm>
              <a:off x="5445125" y="36575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13"/>
            <p:cNvSpPr>
              <a:spLocks noChangeShapeType="1"/>
            </p:cNvSpPr>
            <p:nvPr/>
          </p:nvSpPr>
          <p:spPr bwMode="auto">
            <a:xfrm>
              <a:off x="5464175" y="36575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14"/>
            <p:cNvSpPr>
              <a:spLocks noChangeShapeType="1"/>
            </p:cNvSpPr>
            <p:nvPr/>
          </p:nvSpPr>
          <p:spPr bwMode="auto">
            <a:xfrm>
              <a:off x="5473700" y="36575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15"/>
            <p:cNvSpPr>
              <a:spLocks noChangeShapeType="1"/>
            </p:cNvSpPr>
            <p:nvPr/>
          </p:nvSpPr>
          <p:spPr bwMode="auto">
            <a:xfrm>
              <a:off x="5483225" y="36575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6"/>
            <p:cNvSpPr>
              <a:spLocks noChangeShapeType="1"/>
            </p:cNvSpPr>
            <p:nvPr/>
          </p:nvSpPr>
          <p:spPr bwMode="auto">
            <a:xfrm>
              <a:off x="5473700" y="3657597"/>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7"/>
            <p:cNvSpPr>
              <a:spLocks noChangeShapeType="1"/>
            </p:cNvSpPr>
            <p:nvPr/>
          </p:nvSpPr>
          <p:spPr bwMode="auto">
            <a:xfrm>
              <a:off x="5492750" y="3657597"/>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18"/>
            <p:cNvSpPr>
              <a:spLocks noChangeShapeType="1"/>
            </p:cNvSpPr>
            <p:nvPr/>
          </p:nvSpPr>
          <p:spPr bwMode="auto">
            <a:xfrm>
              <a:off x="5502275" y="3657597"/>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19"/>
            <p:cNvSpPr>
              <a:spLocks noChangeShapeType="1"/>
            </p:cNvSpPr>
            <p:nvPr/>
          </p:nvSpPr>
          <p:spPr bwMode="auto">
            <a:xfrm>
              <a:off x="5511800" y="3657597"/>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20"/>
            <p:cNvSpPr>
              <a:spLocks noChangeShapeType="1"/>
            </p:cNvSpPr>
            <p:nvPr/>
          </p:nvSpPr>
          <p:spPr bwMode="auto">
            <a:xfrm>
              <a:off x="556895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21"/>
            <p:cNvSpPr>
              <a:spLocks noChangeShapeType="1"/>
            </p:cNvSpPr>
            <p:nvPr/>
          </p:nvSpPr>
          <p:spPr bwMode="auto">
            <a:xfrm>
              <a:off x="558800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22"/>
            <p:cNvSpPr>
              <a:spLocks noChangeShapeType="1"/>
            </p:cNvSpPr>
            <p:nvPr/>
          </p:nvSpPr>
          <p:spPr bwMode="auto">
            <a:xfrm>
              <a:off x="5597525"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23"/>
            <p:cNvSpPr>
              <a:spLocks noChangeShapeType="1"/>
            </p:cNvSpPr>
            <p:nvPr/>
          </p:nvSpPr>
          <p:spPr bwMode="auto">
            <a:xfrm>
              <a:off x="560705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24"/>
            <p:cNvSpPr>
              <a:spLocks noChangeShapeType="1"/>
            </p:cNvSpPr>
            <p:nvPr/>
          </p:nvSpPr>
          <p:spPr bwMode="auto">
            <a:xfrm>
              <a:off x="5616575"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25"/>
            <p:cNvSpPr>
              <a:spLocks noChangeShapeType="1"/>
            </p:cNvSpPr>
            <p:nvPr/>
          </p:nvSpPr>
          <p:spPr bwMode="auto">
            <a:xfrm>
              <a:off x="562610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26"/>
            <p:cNvSpPr>
              <a:spLocks noChangeShapeType="1"/>
            </p:cNvSpPr>
            <p:nvPr/>
          </p:nvSpPr>
          <p:spPr bwMode="auto">
            <a:xfrm>
              <a:off x="564515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27"/>
            <p:cNvSpPr>
              <a:spLocks noChangeShapeType="1"/>
            </p:cNvSpPr>
            <p:nvPr/>
          </p:nvSpPr>
          <p:spPr bwMode="auto">
            <a:xfrm>
              <a:off x="5654675" y="36766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28"/>
            <p:cNvSpPr>
              <a:spLocks noChangeShapeType="1"/>
            </p:cNvSpPr>
            <p:nvPr/>
          </p:nvSpPr>
          <p:spPr bwMode="auto">
            <a:xfrm>
              <a:off x="5397500" y="36575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29"/>
            <p:cNvSpPr>
              <a:spLocks noChangeShapeType="1"/>
            </p:cNvSpPr>
            <p:nvPr/>
          </p:nvSpPr>
          <p:spPr bwMode="auto">
            <a:xfrm>
              <a:off x="5407025" y="36575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30"/>
            <p:cNvSpPr>
              <a:spLocks noChangeShapeType="1"/>
            </p:cNvSpPr>
            <p:nvPr/>
          </p:nvSpPr>
          <p:spPr bwMode="auto">
            <a:xfrm>
              <a:off x="5426075" y="36575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31"/>
            <p:cNvSpPr>
              <a:spLocks noChangeShapeType="1"/>
            </p:cNvSpPr>
            <p:nvPr/>
          </p:nvSpPr>
          <p:spPr bwMode="auto">
            <a:xfrm>
              <a:off x="5435600" y="36575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32"/>
            <p:cNvSpPr>
              <a:spLocks noChangeShapeType="1"/>
            </p:cNvSpPr>
            <p:nvPr/>
          </p:nvSpPr>
          <p:spPr bwMode="auto">
            <a:xfrm>
              <a:off x="5349875"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33"/>
            <p:cNvSpPr>
              <a:spLocks noChangeShapeType="1"/>
            </p:cNvSpPr>
            <p:nvPr/>
          </p:nvSpPr>
          <p:spPr bwMode="auto">
            <a:xfrm>
              <a:off x="5359400"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34"/>
            <p:cNvSpPr>
              <a:spLocks noChangeShapeType="1"/>
            </p:cNvSpPr>
            <p:nvPr/>
          </p:nvSpPr>
          <p:spPr bwMode="auto">
            <a:xfrm>
              <a:off x="5378450"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35"/>
            <p:cNvSpPr>
              <a:spLocks noChangeShapeType="1"/>
            </p:cNvSpPr>
            <p:nvPr/>
          </p:nvSpPr>
          <p:spPr bwMode="auto">
            <a:xfrm>
              <a:off x="5387975"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36"/>
            <p:cNvSpPr>
              <a:spLocks noChangeShapeType="1"/>
            </p:cNvSpPr>
            <p:nvPr/>
          </p:nvSpPr>
          <p:spPr bwMode="auto">
            <a:xfrm>
              <a:off x="5311775" y="36575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37"/>
            <p:cNvSpPr>
              <a:spLocks noChangeShapeType="1"/>
            </p:cNvSpPr>
            <p:nvPr/>
          </p:nvSpPr>
          <p:spPr bwMode="auto">
            <a:xfrm>
              <a:off x="5330825" y="36575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38"/>
            <p:cNvSpPr>
              <a:spLocks noChangeShapeType="1"/>
            </p:cNvSpPr>
            <p:nvPr/>
          </p:nvSpPr>
          <p:spPr bwMode="auto">
            <a:xfrm>
              <a:off x="5340350" y="36575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39"/>
            <p:cNvSpPr>
              <a:spLocks noChangeShapeType="1"/>
            </p:cNvSpPr>
            <p:nvPr/>
          </p:nvSpPr>
          <p:spPr bwMode="auto">
            <a:xfrm>
              <a:off x="5349875" y="36575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40"/>
            <p:cNvSpPr>
              <a:spLocks noChangeShapeType="1"/>
            </p:cNvSpPr>
            <p:nvPr/>
          </p:nvSpPr>
          <p:spPr bwMode="auto">
            <a:xfrm>
              <a:off x="5207000" y="36385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41"/>
            <p:cNvSpPr>
              <a:spLocks noChangeShapeType="1"/>
            </p:cNvSpPr>
            <p:nvPr/>
          </p:nvSpPr>
          <p:spPr bwMode="auto">
            <a:xfrm>
              <a:off x="5216525" y="36385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42"/>
            <p:cNvSpPr>
              <a:spLocks noChangeShapeType="1"/>
            </p:cNvSpPr>
            <p:nvPr/>
          </p:nvSpPr>
          <p:spPr bwMode="auto">
            <a:xfrm>
              <a:off x="5235575" y="36385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43"/>
            <p:cNvSpPr>
              <a:spLocks noChangeShapeType="1"/>
            </p:cNvSpPr>
            <p:nvPr/>
          </p:nvSpPr>
          <p:spPr bwMode="auto">
            <a:xfrm>
              <a:off x="5245100" y="36385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44"/>
            <p:cNvSpPr>
              <a:spLocks noChangeShapeType="1"/>
            </p:cNvSpPr>
            <p:nvPr/>
          </p:nvSpPr>
          <p:spPr bwMode="auto">
            <a:xfrm>
              <a:off x="5102225" y="36194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45"/>
            <p:cNvSpPr>
              <a:spLocks noChangeShapeType="1"/>
            </p:cNvSpPr>
            <p:nvPr/>
          </p:nvSpPr>
          <p:spPr bwMode="auto">
            <a:xfrm>
              <a:off x="5130800" y="36194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46"/>
            <p:cNvSpPr>
              <a:spLocks noChangeShapeType="1"/>
            </p:cNvSpPr>
            <p:nvPr/>
          </p:nvSpPr>
          <p:spPr bwMode="auto">
            <a:xfrm>
              <a:off x="5168900" y="36194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47"/>
            <p:cNvSpPr>
              <a:spLocks noChangeShapeType="1"/>
            </p:cNvSpPr>
            <p:nvPr/>
          </p:nvSpPr>
          <p:spPr bwMode="auto">
            <a:xfrm>
              <a:off x="5197475" y="36194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48"/>
            <p:cNvSpPr>
              <a:spLocks noChangeShapeType="1"/>
            </p:cNvSpPr>
            <p:nvPr/>
          </p:nvSpPr>
          <p:spPr bwMode="auto">
            <a:xfrm>
              <a:off x="5073650" y="36004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49"/>
            <p:cNvSpPr>
              <a:spLocks noChangeShapeType="1"/>
            </p:cNvSpPr>
            <p:nvPr/>
          </p:nvSpPr>
          <p:spPr bwMode="auto">
            <a:xfrm>
              <a:off x="5092700" y="36004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50"/>
            <p:cNvSpPr>
              <a:spLocks noChangeShapeType="1"/>
            </p:cNvSpPr>
            <p:nvPr/>
          </p:nvSpPr>
          <p:spPr bwMode="auto">
            <a:xfrm>
              <a:off x="5111750" y="36004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51"/>
            <p:cNvSpPr>
              <a:spLocks noChangeShapeType="1"/>
            </p:cNvSpPr>
            <p:nvPr/>
          </p:nvSpPr>
          <p:spPr bwMode="auto">
            <a:xfrm>
              <a:off x="5130800" y="36004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52"/>
            <p:cNvSpPr>
              <a:spLocks noChangeShapeType="1"/>
            </p:cNvSpPr>
            <p:nvPr/>
          </p:nvSpPr>
          <p:spPr bwMode="auto">
            <a:xfrm>
              <a:off x="5006975" y="35813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53"/>
            <p:cNvSpPr>
              <a:spLocks noChangeShapeType="1"/>
            </p:cNvSpPr>
            <p:nvPr/>
          </p:nvSpPr>
          <p:spPr bwMode="auto">
            <a:xfrm>
              <a:off x="5026025" y="35813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54"/>
            <p:cNvSpPr>
              <a:spLocks noChangeShapeType="1"/>
            </p:cNvSpPr>
            <p:nvPr/>
          </p:nvSpPr>
          <p:spPr bwMode="auto">
            <a:xfrm>
              <a:off x="5045075" y="35813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55"/>
            <p:cNvSpPr>
              <a:spLocks noChangeShapeType="1"/>
            </p:cNvSpPr>
            <p:nvPr/>
          </p:nvSpPr>
          <p:spPr bwMode="auto">
            <a:xfrm>
              <a:off x="5064125" y="35813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56"/>
            <p:cNvSpPr>
              <a:spLocks noChangeShapeType="1"/>
            </p:cNvSpPr>
            <p:nvPr/>
          </p:nvSpPr>
          <p:spPr bwMode="auto">
            <a:xfrm>
              <a:off x="4940300" y="35813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57"/>
            <p:cNvSpPr>
              <a:spLocks noChangeShapeType="1"/>
            </p:cNvSpPr>
            <p:nvPr/>
          </p:nvSpPr>
          <p:spPr bwMode="auto">
            <a:xfrm>
              <a:off x="4959350" y="35813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58"/>
            <p:cNvSpPr>
              <a:spLocks noChangeShapeType="1"/>
            </p:cNvSpPr>
            <p:nvPr/>
          </p:nvSpPr>
          <p:spPr bwMode="auto">
            <a:xfrm>
              <a:off x="4978400" y="35813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59"/>
            <p:cNvSpPr>
              <a:spLocks noChangeShapeType="1"/>
            </p:cNvSpPr>
            <p:nvPr/>
          </p:nvSpPr>
          <p:spPr bwMode="auto">
            <a:xfrm>
              <a:off x="4997450" y="35813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60"/>
            <p:cNvSpPr>
              <a:spLocks noChangeShapeType="1"/>
            </p:cNvSpPr>
            <p:nvPr/>
          </p:nvSpPr>
          <p:spPr bwMode="auto">
            <a:xfrm>
              <a:off x="5254625"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61"/>
            <p:cNvSpPr>
              <a:spLocks noChangeShapeType="1"/>
            </p:cNvSpPr>
            <p:nvPr/>
          </p:nvSpPr>
          <p:spPr bwMode="auto">
            <a:xfrm>
              <a:off x="5264150"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62"/>
            <p:cNvSpPr>
              <a:spLocks noChangeShapeType="1"/>
            </p:cNvSpPr>
            <p:nvPr/>
          </p:nvSpPr>
          <p:spPr bwMode="auto">
            <a:xfrm>
              <a:off x="5283200"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63"/>
            <p:cNvSpPr>
              <a:spLocks noChangeShapeType="1"/>
            </p:cNvSpPr>
            <p:nvPr/>
          </p:nvSpPr>
          <p:spPr bwMode="auto">
            <a:xfrm>
              <a:off x="5292725"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Freeform 64"/>
            <p:cNvSpPr>
              <a:spLocks/>
            </p:cNvSpPr>
            <p:nvPr/>
          </p:nvSpPr>
          <p:spPr bwMode="auto">
            <a:xfrm>
              <a:off x="3368675" y="3114675"/>
              <a:ext cx="2400300" cy="600075"/>
            </a:xfrm>
            <a:custGeom>
              <a:avLst/>
              <a:gdLst>
                <a:gd name="T0" fmla="*/ 240 w 252"/>
                <a:gd name="T1" fmla="*/ 63 h 63"/>
                <a:gd name="T2" fmla="*/ 228 w 252"/>
                <a:gd name="T3" fmla="*/ 61 h 63"/>
                <a:gd name="T4" fmla="*/ 203 w 252"/>
                <a:gd name="T5" fmla="*/ 59 h 63"/>
                <a:gd name="T6" fmla="*/ 199 w 252"/>
                <a:gd name="T7" fmla="*/ 58 h 63"/>
                <a:gd name="T8" fmla="*/ 193 w 252"/>
                <a:gd name="T9" fmla="*/ 57 h 63"/>
                <a:gd name="T10" fmla="*/ 189 w 252"/>
                <a:gd name="T11" fmla="*/ 56 h 63"/>
                <a:gd name="T12" fmla="*/ 182 w 252"/>
                <a:gd name="T13" fmla="*/ 52 h 63"/>
                <a:gd name="T14" fmla="*/ 168 w 252"/>
                <a:gd name="T15" fmla="*/ 51 h 63"/>
                <a:gd name="T16" fmla="*/ 162 w 252"/>
                <a:gd name="T17" fmla="*/ 50 h 63"/>
                <a:gd name="T18" fmla="*/ 158 w 252"/>
                <a:gd name="T19" fmla="*/ 48 h 63"/>
                <a:gd name="T20" fmla="*/ 151 w 252"/>
                <a:gd name="T21" fmla="*/ 45 h 63"/>
                <a:gd name="T22" fmla="*/ 145 w 252"/>
                <a:gd name="T23" fmla="*/ 44 h 63"/>
                <a:gd name="T24" fmla="*/ 143 w 252"/>
                <a:gd name="T25" fmla="*/ 43 h 63"/>
                <a:gd name="T26" fmla="*/ 137 w 252"/>
                <a:gd name="T27" fmla="*/ 42 h 63"/>
                <a:gd name="T28" fmla="*/ 135 w 252"/>
                <a:gd name="T29" fmla="*/ 41 h 63"/>
                <a:gd name="T30" fmla="*/ 132 w 252"/>
                <a:gd name="T31" fmla="*/ 40 h 63"/>
                <a:gd name="T32" fmla="*/ 126 w 252"/>
                <a:gd name="T33" fmla="*/ 37 h 63"/>
                <a:gd name="T34" fmla="*/ 117 w 252"/>
                <a:gd name="T35" fmla="*/ 35 h 63"/>
                <a:gd name="T36" fmla="*/ 111 w 252"/>
                <a:gd name="T37" fmla="*/ 34 h 63"/>
                <a:gd name="T38" fmla="*/ 102 w 252"/>
                <a:gd name="T39" fmla="*/ 33 h 63"/>
                <a:gd name="T40" fmla="*/ 100 w 252"/>
                <a:gd name="T41" fmla="*/ 32 h 63"/>
                <a:gd name="T42" fmla="*/ 96 w 252"/>
                <a:gd name="T43" fmla="*/ 31 h 63"/>
                <a:gd name="T44" fmla="*/ 93 w 252"/>
                <a:gd name="T45" fmla="*/ 29 h 63"/>
                <a:gd name="T46" fmla="*/ 91 w 252"/>
                <a:gd name="T47" fmla="*/ 28 h 63"/>
                <a:gd name="T48" fmla="*/ 88 w 252"/>
                <a:gd name="T49" fmla="*/ 27 h 63"/>
                <a:gd name="T50" fmla="*/ 85 w 252"/>
                <a:gd name="T51" fmla="*/ 25 h 63"/>
                <a:gd name="T52" fmla="*/ 82 w 252"/>
                <a:gd name="T53" fmla="*/ 23 h 63"/>
                <a:gd name="T54" fmla="*/ 75 w 252"/>
                <a:gd name="T55" fmla="*/ 21 h 63"/>
                <a:gd name="T56" fmla="*/ 70 w 252"/>
                <a:gd name="T57" fmla="*/ 20 h 63"/>
                <a:gd name="T58" fmla="*/ 67 w 252"/>
                <a:gd name="T59" fmla="*/ 19 h 63"/>
                <a:gd name="T60" fmla="*/ 65 w 252"/>
                <a:gd name="T61" fmla="*/ 17 h 63"/>
                <a:gd name="T62" fmla="*/ 62 w 252"/>
                <a:gd name="T63" fmla="*/ 16 h 63"/>
                <a:gd name="T64" fmla="*/ 56 w 252"/>
                <a:gd name="T65" fmla="*/ 15 h 63"/>
                <a:gd name="T66" fmla="*/ 50 w 252"/>
                <a:gd name="T67" fmla="*/ 15 h 63"/>
                <a:gd name="T68" fmla="*/ 48 w 252"/>
                <a:gd name="T69" fmla="*/ 13 h 63"/>
                <a:gd name="T70" fmla="*/ 44 w 252"/>
                <a:gd name="T71" fmla="*/ 12 h 63"/>
                <a:gd name="T72" fmla="*/ 42 w 252"/>
                <a:gd name="T73" fmla="*/ 11 h 63"/>
                <a:gd name="T74" fmla="*/ 37 w 252"/>
                <a:gd name="T75" fmla="*/ 10 h 63"/>
                <a:gd name="T76" fmla="*/ 35 w 252"/>
                <a:gd name="T77" fmla="*/ 10 h 63"/>
                <a:gd name="T78" fmla="*/ 31 w 252"/>
                <a:gd name="T79" fmla="*/ 8 h 63"/>
                <a:gd name="T80" fmla="*/ 28 w 252"/>
                <a:gd name="T81" fmla="*/ 7 h 63"/>
                <a:gd name="T82" fmla="*/ 23 w 252"/>
                <a:gd name="T83" fmla="*/ 6 h 63"/>
                <a:gd name="T84" fmla="*/ 18 w 252"/>
                <a:gd name="T85" fmla="*/ 5 h 63"/>
                <a:gd name="T86" fmla="*/ 14 w 252"/>
                <a:gd name="T87" fmla="*/ 4 h 63"/>
                <a:gd name="T88" fmla="*/ 8 w 252"/>
                <a:gd name="T89" fmla="*/ 2 h 63"/>
                <a:gd name="T90" fmla="*/ 3 w 252"/>
                <a:gd name="T91" fmla="*/ 1 h 63"/>
                <a:gd name="T92" fmla="*/ 0 w 252"/>
                <a:gd name="T9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2" h="63">
                  <a:moveTo>
                    <a:pt x="252" y="63"/>
                  </a:moveTo>
                  <a:lnTo>
                    <a:pt x="240" y="63"/>
                  </a:lnTo>
                  <a:lnTo>
                    <a:pt x="240" y="61"/>
                  </a:lnTo>
                  <a:lnTo>
                    <a:pt x="228" y="61"/>
                  </a:lnTo>
                  <a:lnTo>
                    <a:pt x="228" y="59"/>
                  </a:lnTo>
                  <a:lnTo>
                    <a:pt x="203" y="59"/>
                  </a:lnTo>
                  <a:lnTo>
                    <a:pt x="199" y="59"/>
                  </a:lnTo>
                  <a:lnTo>
                    <a:pt x="199" y="58"/>
                  </a:lnTo>
                  <a:lnTo>
                    <a:pt x="193" y="58"/>
                  </a:lnTo>
                  <a:lnTo>
                    <a:pt x="193" y="57"/>
                  </a:lnTo>
                  <a:lnTo>
                    <a:pt x="189" y="57"/>
                  </a:lnTo>
                  <a:lnTo>
                    <a:pt x="189" y="56"/>
                  </a:lnTo>
                  <a:lnTo>
                    <a:pt x="182" y="56"/>
                  </a:lnTo>
                  <a:lnTo>
                    <a:pt x="182" y="52"/>
                  </a:lnTo>
                  <a:lnTo>
                    <a:pt x="168" y="52"/>
                  </a:lnTo>
                  <a:lnTo>
                    <a:pt x="168" y="51"/>
                  </a:lnTo>
                  <a:lnTo>
                    <a:pt x="162" y="51"/>
                  </a:lnTo>
                  <a:lnTo>
                    <a:pt x="162" y="50"/>
                  </a:lnTo>
                  <a:lnTo>
                    <a:pt x="158" y="50"/>
                  </a:lnTo>
                  <a:lnTo>
                    <a:pt x="158" y="48"/>
                  </a:lnTo>
                  <a:lnTo>
                    <a:pt x="151" y="48"/>
                  </a:lnTo>
                  <a:lnTo>
                    <a:pt x="151" y="45"/>
                  </a:lnTo>
                  <a:lnTo>
                    <a:pt x="145" y="45"/>
                  </a:lnTo>
                  <a:lnTo>
                    <a:pt x="145" y="44"/>
                  </a:lnTo>
                  <a:lnTo>
                    <a:pt x="143" y="44"/>
                  </a:lnTo>
                  <a:lnTo>
                    <a:pt x="143" y="43"/>
                  </a:lnTo>
                  <a:lnTo>
                    <a:pt x="137" y="43"/>
                  </a:lnTo>
                  <a:lnTo>
                    <a:pt x="137" y="42"/>
                  </a:lnTo>
                  <a:lnTo>
                    <a:pt x="135" y="42"/>
                  </a:lnTo>
                  <a:lnTo>
                    <a:pt x="135" y="41"/>
                  </a:lnTo>
                  <a:lnTo>
                    <a:pt x="132" y="41"/>
                  </a:lnTo>
                  <a:lnTo>
                    <a:pt x="132" y="40"/>
                  </a:lnTo>
                  <a:lnTo>
                    <a:pt x="126" y="40"/>
                  </a:lnTo>
                  <a:lnTo>
                    <a:pt x="126" y="37"/>
                  </a:lnTo>
                  <a:lnTo>
                    <a:pt x="117" y="37"/>
                  </a:lnTo>
                  <a:lnTo>
                    <a:pt x="117" y="35"/>
                  </a:lnTo>
                  <a:lnTo>
                    <a:pt x="111" y="35"/>
                  </a:lnTo>
                  <a:lnTo>
                    <a:pt x="111" y="34"/>
                  </a:lnTo>
                  <a:lnTo>
                    <a:pt x="102" y="34"/>
                  </a:lnTo>
                  <a:lnTo>
                    <a:pt x="102" y="33"/>
                  </a:lnTo>
                  <a:lnTo>
                    <a:pt x="100" y="33"/>
                  </a:lnTo>
                  <a:lnTo>
                    <a:pt x="100" y="32"/>
                  </a:lnTo>
                  <a:lnTo>
                    <a:pt x="96" y="32"/>
                  </a:lnTo>
                  <a:lnTo>
                    <a:pt x="96" y="31"/>
                  </a:lnTo>
                  <a:lnTo>
                    <a:pt x="93" y="31"/>
                  </a:lnTo>
                  <a:lnTo>
                    <a:pt x="93" y="29"/>
                  </a:lnTo>
                  <a:lnTo>
                    <a:pt x="91" y="29"/>
                  </a:lnTo>
                  <a:lnTo>
                    <a:pt x="91" y="28"/>
                  </a:lnTo>
                  <a:lnTo>
                    <a:pt x="88" y="28"/>
                  </a:lnTo>
                  <a:lnTo>
                    <a:pt x="88" y="27"/>
                  </a:lnTo>
                  <a:lnTo>
                    <a:pt x="85" y="27"/>
                  </a:lnTo>
                  <a:lnTo>
                    <a:pt x="85" y="25"/>
                  </a:lnTo>
                  <a:cubicBezTo>
                    <a:pt x="85" y="25"/>
                    <a:pt x="83" y="25"/>
                    <a:pt x="82" y="25"/>
                  </a:cubicBezTo>
                  <a:cubicBezTo>
                    <a:pt x="81" y="25"/>
                    <a:pt x="83" y="23"/>
                    <a:pt x="82" y="23"/>
                  </a:cubicBezTo>
                  <a:cubicBezTo>
                    <a:pt x="81" y="23"/>
                    <a:pt x="75" y="23"/>
                    <a:pt x="75" y="23"/>
                  </a:cubicBezTo>
                  <a:lnTo>
                    <a:pt x="75" y="21"/>
                  </a:lnTo>
                  <a:lnTo>
                    <a:pt x="70" y="21"/>
                  </a:lnTo>
                  <a:lnTo>
                    <a:pt x="70" y="20"/>
                  </a:lnTo>
                  <a:lnTo>
                    <a:pt x="67" y="20"/>
                  </a:lnTo>
                  <a:lnTo>
                    <a:pt x="67" y="19"/>
                  </a:lnTo>
                  <a:lnTo>
                    <a:pt x="65" y="19"/>
                  </a:lnTo>
                  <a:lnTo>
                    <a:pt x="65" y="17"/>
                  </a:lnTo>
                  <a:lnTo>
                    <a:pt x="62" y="17"/>
                  </a:lnTo>
                  <a:lnTo>
                    <a:pt x="62" y="16"/>
                  </a:lnTo>
                  <a:lnTo>
                    <a:pt x="56" y="16"/>
                  </a:lnTo>
                  <a:lnTo>
                    <a:pt x="56" y="15"/>
                  </a:lnTo>
                  <a:lnTo>
                    <a:pt x="53" y="15"/>
                  </a:lnTo>
                  <a:lnTo>
                    <a:pt x="50" y="15"/>
                  </a:lnTo>
                  <a:lnTo>
                    <a:pt x="50" y="13"/>
                  </a:lnTo>
                  <a:lnTo>
                    <a:pt x="48" y="13"/>
                  </a:lnTo>
                  <a:lnTo>
                    <a:pt x="48" y="12"/>
                  </a:lnTo>
                  <a:lnTo>
                    <a:pt x="44" y="12"/>
                  </a:lnTo>
                  <a:lnTo>
                    <a:pt x="44" y="11"/>
                  </a:lnTo>
                  <a:lnTo>
                    <a:pt x="42" y="11"/>
                  </a:lnTo>
                  <a:lnTo>
                    <a:pt x="42" y="10"/>
                  </a:lnTo>
                  <a:lnTo>
                    <a:pt x="37" y="10"/>
                  </a:lnTo>
                  <a:lnTo>
                    <a:pt x="37" y="10"/>
                  </a:lnTo>
                  <a:lnTo>
                    <a:pt x="35" y="10"/>
                  </a:lnTo>
                  <a:lnTo>
                    <a:pt x="35" y="8"/>
                  </a:lnTo>
                  <a:lnTo>
                    <a:pt x="31" y="8"/>
                  </a:lnTo>
                  <a:lnTo>
                    <a:pt x="31" y="7"/>
                  </a:lnTo>
                  <a:lnTo>
                    <a:pt x="28" y="7"/>
                  </a:lnTo>
                  <a:lnTo>
                    <a:pt x="28" y="6"/>
                  </a:lnTo>
                  <a:lnTo>
                    <a:pt x="23" y="6"/>
                  </a:lnTo>
                  <a:lnTo>
                    <a:pt x="23" y="5"/>
                  </a:lnTo>
                  <a:lnTo>
                    <a:pt x="18" y="5"/>
                  </a:lnTo>
                  <a:lnTo>
                    <a:pt x="18" y="4"/>
                  </a:lnTo>
                  <a:lnTo>
                    <a:pt x="14" y="4"/>
                  </a:lnTo>
                  <a:lnTo>
                    <a:pt x="14" y="2"/>
                  </a:lnTo>
                  <a:lnTo>
                    <a:pt x="8" y="2"/>
                  </a:lnTo>
                  <a:lnTo>
                    <a:pt x="8" y="1"/>
                  </a:lnTo>
                  <a:lnTo>
                    <a:pt x="3" y="1"/>
                  </a:lnTo>
                  <a:lnTo>
                    <a:pt x="3"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7" name="Group 116"/>
          <p:cNvGrpSpPr/>
          <p:nvPr/>
        </p:nvGrpSpPr>
        <p:grpSpPr>
          <a:xfrm>
            <a:off x="964040" y="2435728"/>
            <a:ext cx="3198421" cy="716633"/>
            <a:chOff x="1085692" y="2435726"/>
            <a:chExt cx="2400300" cy="542923"/>
          </a:xfrm>
        </p:grpSpPr>
        <p:sp>
          <p:nvSpPr>
            <p:cNvPr id="118" name="Line 65"/>
            <p:cNvSpPr>
              <a:spLocks noChangeShapeType="1"/>
            </p:cNvSpPr>
            <p:nvPr/>
          </p:nvSpPr>
          <p:spPr bwMode="auto">
            <a:xfrm>
              <a:off x="324786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66"/>
            <p:cNvSpPr>
              <a:spLocks noChangeShapeType="1"/>
            </p:cNvSpPr>
            <p:nvPr/>
          </p:nvSpPr>
          <p:spPr bwMode="auto">
            <a:xfrm>
              <a:off x="326691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67"/>
            <p:cNvSpPr>
              <a:spLocks noChangeShapeType="1"/>
            </p:cNvSpPr>
            <p:nvPr/>
          </p:nvSpPr>
          <p:spPr bwMode="auto">
            <a:xfrm>
              <a:off x="3409792" y="29310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68"/>
            <p:cNvSpPr>
              <a:spLocks noChangeShapeType="1"/>
            </p:cNvSpPr>
            <p:nvPr/>
          </p:nvSpPr>
          <p:spPr bwMode="auto">
            <a:xfrm>
              <a:off x="3428842" y="29310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69"/>
            <p:cNvSpPr>
              <a:spLocks noChangeShapeType="1"/>
            </p:cNvSpPr>
            <p:nvPr/>
          </p:nvSpPr>
          <p:spPr bwMode="auto">
            <a:xfrm>
              <a:off x="3447892" y="29310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70"/>
            <p:cNvSpPr>
              <a:spLocks noChangeShapeType="1"/>
            </p:cNvSpPr>
            <p:nvPr/>
          </p:nvSpPr>
          <p:spPr bwMode="auto">
            <a:xfrm>
              <a:off x="3466942" y="29310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71"/>
            <p:cNvSpPr>
              <a:spLocks noChangeShapeType="1"/>
            </p:cNvSpPr>
            <p:nvPr/>
          </p:nvSpPr>
          <p:spPr bwMode="auto">
            <a:xfrm>
              <a:off x="3362167" y="2921499"/>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72"/>
            <p:cNvSpPr>
              <a:spLocks noChangeShapeType="1"/>
            </p:cNvSpPr>
            <p:nvPr/>
          </p:nvSpPr>
          <p:spPr bwMode="auto">
            <a:xfrm>
              <a:off x="3381217" y="2921499"/>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73"/>
            <p:cNvSpPr>
              <a:spLocks noChangeShapeType="1"/>
            </p:cNvSpPr>
            <p:nvPr/>
          </p:nvSpPr>
          <p:spPr bwMode="auto">
            <a:xfrm>
              <a:off x="3400267" y="2921499"/>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74"/>
            <p:cNvSpPr>
              <a:spLocks noChangeShapeType="1"/>
            </p:cNvSpPr>
            <p:nvPr/>
          </p:nvSpPr>
          <p:spPr bwMode="auto">
            <a:xfrm>
              <a:off x="3419317" y="2921499"/>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75"/>
            <p:cNvSpPr>
              <a:spLocks noChangeShapeType="1"/>
            </p:cNvSpPr>
            <p:nvPr/>
          </p:nvSpPr>
          <p:spPr bwMode="auto">
            <a:xfrm>
              <a:off x="3162142" y="28929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76"/>
            <p:cNvSpPr>
              <a:spLocks noChangeShapeType="1"/>
            </p:cNvSpPr>
            <p:nvPr/>
          </p:nvSpPr>
          <p:spPr bwMode="auto">
            <a:xfrm>
              <a:off x="3171667" y="28929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77"/>
            <p:cNvSpPr>
              <a:spLocks noChangeShapeType="1"/>
            </p:cNvSpPr>
            <p:nvPr/>
          </p:nvSpPr>
          <p:spPr bwMode="auto">
            <a:xfrm>
              <a:off x="3190717" y="28929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78"/>
            <p:cNvSpPr>
              <a:spLocks noChangeShapeType="1"/>
            </p:cNvSpPr>
            <p:nvPr/>
          </p:nvSpPr>
          <p:spPr bwMode="auto">
            <a:xfrm>
              <a:off x="3200242" y="28929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79"/>
            <p:cNvSpPr>
              <a:spLocks noChangeShapeType="1"/>
            </p:cNvSpPr>
            <p:nvPr/>
          </p:nvSpPr>
          <p:spPr bwMode="auto">
            <a:xfrm>
              <a:off x="319071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80"/>
            <p:cNvSpPr>
              <a:spLocks noChangeShapeType="1"/>
            </p:cNvSpPr>
            <p:nvPr/>
          </p:nvSpPr>
          <p:spPr bwMode="auto">
            <a:xfrm>
              <a:off x="320976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81"/>
            <p:cNvSpPr>
              <a:spLocks noChangeShapeType="1"/>
            </p:cNvSpPr>
            <p:nvPr/>
          </p:nvSpPr>
          <p:spPr bwMode="auto">
            <a:xfrm>
              <a:off x="3219292"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82"/>
            <p:cNvSpPr>
              <a:spLocks noChangeShapeType="1"/>
            </p:cNvSpPr>
            <p:nvPr/>
          </p:nvSpPr>
          <p:spPr bwMode="auto">
            <a:xfrm>
              <a:off x="322881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83"/>
            <p:cNvSpPr>
              <a:spLocks noChangeShapeType="1"/>
            </p:cNvSpPr>
            <p:nvPr/>
          </p:nvSpPr>
          <p:spPr bwMode="auto">
            <a:xfrm>
              <a:off x="3276442" y="2911974"/>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84"/>
            <p:cNvSpPr>
              <a:spLocks noChangeShapeType="1"/>
            </p:cNvSpPr>
            <p:nvPr/>
          </p:nvSpPr>
          <p:spPr bwMode="auto">
            <a:xfrm>
              <a:off x="3295492" y="2911974"/>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85"/>
            <p:cNvSpPr>
              <a:spLocks noChangeShapeType="1"/>
            </p:cNvSpPr>
            <p:nvPr/>
          </p:nvSpPr>
          <p:spPr bwMode="auto">
            <a:xfrm>
              <a:off x="3305017" y="2911974"/>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86"/>
            <p:cNvSpPr>
              <a:spLocks noChangeShapeType="1"/>
            </p:cNvSpPr>
            <p:nvPr/>
          </p:nvSpPr>
          <p:spPr bwMode="auto">
            <a:xfrm>
              <a:off x="3314542" y="2911974"/>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87"/>
            <p:cNvSpPr>
              <a:spLocks noChangeShapeType="1"/>
            </p:cNvSpPr>
            <p:nvPr/>
          </p:nvSpPr>
          <p:spPr bwMode="auto">
            <a:xfrm>
              <a:off x="3333592" y="2921499"/>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88"/>
            <p:cNvSpPr>
              <a:spLocks noChangeShapeType="1"/>
            </p:cNvSpPr>
            <p:nvPr/>
          </p:nvSpPr>
          <p:spPr bwMode="auto">
            <a:xfrm>
              <a:off x="3343117" y="2921499"/>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89"/>
            <p:cNvSpPr>
              <a:spLocks noChangeShapeType="1"/>
            </p:cNvSpPr>
            <p:nvPr/>
          </p:nvSpPr>
          <p:spPr bwMode="auto">
            <a:xfrm>
              <a:off x="3352642" y="2921499"/>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90"/>
            <p:cNvSpPr>
              <a:spLocks noChangeShapeType="1"/>
            </p:cNvSpPr>
            <p:nvPr/>
          </p:nvSpPr>
          <p:spPr bwMode="auto">
            <a:xfrm>
              <a:off x="3371692" y="29215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91"/>
            <p:cNvSpPr>
              <a:spLocks noChangeShapeType="1"/>
            </p:cNvSpPr>
            <p:nvPr/>
          </p:nvSpPr>
          <p:spPr bwMode="auto">
            <a:xfrm>
              <a:off x="31145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92"/>
            <p:cNvSpPr>
              <a:spLocks noChangeShapeType="1"/>
            </p:cNvSpPr>
            <p:nvPr/>
          </p:nvSpPr>
          <p:spPr bwMode="auto">
            <a:xfrm>
              <a:off x="312404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93"/>
            <p:cNvSpPr>
              <a:spLocks noChangeShapeType="1"/>
            </p:cNvSpPr>
            <p:nvPr/>
          </p:nvSpPr>
          <p:spPr bwMode="auto">
            <a:xfrm>
              <a:off x="313356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94"/>
            <p:cNvSpPr>
              <a:spLocks noChangeShapeType="1"/>
            </p:cNvSpPr>
            <p:nvPr/>
          </p:nvSpPr>
          <p:spPr bwMode="auto">
            <a:xfrm>
              <a:off x="31526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95"/>
            <p:cNvSpPr>
              <a:spLocks noChangeShapeType="1"/>
            </p:cNvSpPr>
            <p:nvPr/>
          </p:nvSpPr>
          <p:spPr bwMode="auto">
            <a:xfrm>
              <a:off x="306689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96"/>
            <p:cNvSpPr>
              <a:spLocks noChangeShapeType="1"/>
            </p:cNvSpPr>
            <p:nvPr/>
          </p:nvSpPr>
          <p:spPr bwMode="auto">
            <a:xfrm>
              <a:off x="30764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97"/>
            <p:cNvSpPr>
              <a:spLocks noChangeShapeType="1"/>
            </p:cNvSpPr>
            <p:nvPr/>
          </p:nvSpPr>
          <p:spPr bwMode="auto">
            <a:xfrm>
              <a:off x="308594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98"/>
            <p:cNvSpPr>
              <a:spLocks noChangeShapeType="1"/>
            </p:cNvSpPr>
            <p:nvPr/>
          </p:nvSpPr>
          <p:spPr bwMode="auto">
            <a:xfrm>
              <a:off x="310499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99"/>
            <p:cNvSpPr>
              <a:spLocks noChangeShapeType="1"/>
            </p:cNvSpPr>
            <p:nvPr/>
          </p:nvSpPr>
          <p:spPr bwMode="auto">
            <a:xfrm>
              <a:off x="30383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100"/>
            <p:cNvSpPr>
              <a:spLocks noChangeShapeType="1"/>
            </p:cNvSpPr>
            <p:nvPr/>
          </p:nvSpPr>
          <p:spPr bwMode="auto">
            <a:xfrm>
              <a:off x="305736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101"/>
            <p:cNvSpPr>
              <a:spLocks noChangeShapeType="1"/>
            </p:cNvSpPr>
            <p:nvPr/>
          </p:nvSpPr>
          <p:spPr bwMode="auto">
            <a:xfrm>
              <a:off x="306689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102"/>
            <p:cNvSpPr>
              <a:spLocks noChangeShapeType="1"/>
            </p:cNvSpPr>
            <p:nvPr/>
          </p:nvSpPr>
          <p:spPr bwMode="auto">
            <a:xfrm>
              <a:off x="30764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103"/>
            <p:cNvSpPr>
              <a:spLocks noChangeShapeType="1"/>
            </p:cNvSpPr>
            <p:nvPr/>
          </p:nvSpPr>
          <p:spPr bwMode="auto">
            <a:xfrm>
              <a:off x="3000217" y="286435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104"/>
            <p:cNvSpPr>
              <a:spLocks noChangeShapeType="1"/>
            </p:cNvSpPr>
            <p:nvPr/>
          </p:nvSpPr>
          <p:spPr bwMode="auto">
            <a:xfrm>
              <a:off x="3009742" y="286435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105"/>
            <p:cNvSpPr>
              <a:spLocks noChangeShapeType="1"/>
            </p:cNvSpPr>
            <p:nvPr/>
          </p:nvSpPr>
          <p:spPr bwMode="auto">
            <a:xfrm>
              <a:off x="3028792" y="286435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106"/>
            <p:cNvSpPr>
              <a:spLocks noChangeShapeType="1"/>
            </p:cNvSpPr>
            <p:nvPr/>
          </p:nvSpPr>
          <p:spPr bwMode="auto">
            <a:xfrm>
              <a:off x="3038317" y="286435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107"/>
            <p:cNvSpPr>
              <a:spLocks noChangeShapeType="1"/>
            </p:cNvSpPr>
            <p:nvPr/>
          </p:nvSpPr>
          <p:spPr bwMode="auto">
            <a:xfrm>
              <a:off x="2866867" y="28453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108"/>
            <p:cNvSpPr>
              <a:spLocks noChangeShapeType="1"/>
            </p:cNvSpPr>
            <p:nvPr/>
          </p:nvSpPr>
          <p:spPr bwMode="auto">
            <a:xfrm>
              <a:off x="2885917" y="28453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109"/>
            <p:cNvSpPr>
              <a:spLocks noChangeShapeType="1"/>
            </p:cNvSpPr>
            <p:nvPr/>
          </p:nvSpPr>
          <p:spPr bwMode="auto">
            <a:xfrm>
              <a:off x="2895442" y="28453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110"/>
            <p:cNvSpPr>
              <a:spLocks noChangeShapeType="1"/>
            </p:cNvSpPr>
            <p:nvPr/>
          </p:nvSpPr>
          <p:spPr bwMode="auto">
            <a:xfrm>
              <a:off x="2914492" y="28453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111"/>
            <p:cNvSpPr>
              <a:spLocks noChangeShapeType="1"/>
            </p:cNvSpPr>
            <p:nvPr/>
          </p:nvSpPr>
          <p:spPr bwMode="auto">
            <a:xfrm>
              <a:off x="2809717" y="28357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112"/>
            <p:cNvSpPr>
              <a:spLocks noChangeShapeType="1"/>
            </p:cNvSpPr>
            <p:nvPr/>
          </p:nvSpPr>
          <p:spPr bwMode="auto">
            <a:xfrm>
              <a:off x="2828767" y="28357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113"/>
            <p:cNvSpPr>
              <a:spLocks noChangeShapeType="1"/>
            </p:cNvSpPr>
            <p:nvPr/>
          </p:nvSpPr>
          <p:spPr bwMode="auto">
            <a:xfrm>
              <a:off x="2847817" y="28357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114"/>
            <p:cNvSpPr>
              <a:spLocks noChangeShapeType="1"/>
            </p:cNvSpPr>
            <p:nvPr/>
          </p:nvSpPr>
          <p:spPr bwMode="auto">
            <a:xfrm>
              <a:off x="2866867" y="28357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115"/>
            <p:cNvSpPr>
              <a:spLocks noChangeShapeType="1"/>
            </p:cNvSpPr>
            <p:nvPr/>
          </p:nvSpPr>
          <p:spPr bwMode="auto">
            <a:xfrm>
              <a:off x="2743042" y="281672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116"/>
            <p:cNvSpPr>
              <a:spLocks noChangeShapeType="1"/>
            </p:cNvSpPr>
            <p:nvPr/>
          </p:nvSpPr>
          <p:spPr bwMode="auto">
            <a:xfrm>
              <a:off x="2762092" y="281672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117"/>
            <p:cNvSpPr>
              <a:spLocks noChangeShapeType="1"/>
            </p:cNvSpPr>
            <p:nvPr/>
          </p:nvSpPr>
          <p:spPr bwMode="auto">
            <a:xfrm>
              <a:off x="2781142" y="281672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118"/>
            <p:cNvSpPr>
              <a:spLocks noChangeShapeType="1"/>
            </p:cNvSpPr>
            <p:nvPr/>
          </p:nvSpPr>
          <p:spPr bwMode="auto">
            <a:xfrm>
              <a:off x="2800192" y="281672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119"/>
            <p:cNvSpPr>
              <a:spLocks noChangeShapeType="1"/>
            </p:cNvSpPr>
            <p:nvPr/>
          </p:nvSpPr>
          <p:spPr bwMode="auto">
            <a:xfrm>
              <a:off x="2676367" y="2807201"/>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120"/>
            <p:cNvSpPr>
              <a:spLocks noChangeShapeType="1"/>
            </p:cNvSpPr>
            <p:nvPr/>
          </p:nvSpPr>
          <p:spPr bwMode="auto">
            <a:xfrm>
              <a:off x="2695417" y="2807201"/>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121"/>
            <p:cNvSpPr>
              <a:spLocks noChangeShapeType="1"/>
            </p:cNvSpPr>
            <p:nvPr/>
          </p:nvSpPr>
          <p:spPr bwMode="auto">
            <a:xfrm>
              <a:off x="2714467" y="2807201"/>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122"/>
            <p:cNvSpPr>
              <a:spLocks noChangeShapeType="1"/>
            </p:cNvSpPr>
            <p:nvPr/>
          </p:nvSpPr>
          <p:spPr bwMode="auto">
            <a:xfrm>
              <a:off x="2733517" y="2807201"/>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123"/>
            <p:cNvSpPr>
              <a:spLocks noChangeShapeType="1"/>
            </p:cNvSpPr>
            <p:nvPr/>
          </p:nvSpPr>
          <p:spPr bwMode="auto">
            <a:xfrm>
              <a:off x="2876392" y="283577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124"/>
            <p:cNvSpPr>
              <a:spLocks noChangeShapeType="1"/>
            </p:cNvSpPr>
            <p:nvPr/>
          </p:nvSpPr>
          <p:spPr bwMode="auto">
            <a:xfrm>
              <a:off x="2885917" y="283577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125"/>
            <p:cNvSpPr>
              <a:spLocks noChangeShapeType="1"/>
            </p:cNvSpPr>
            <p:nvPr/>
          </p:nvSpPr>
          <p:spPr bwMode="auto">
            <a:xfrm>
              <a:off x="2895442" y="283577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126"/>
            <p:cNvSpPr>
              <a:spLocks noChangeShapeType="1"/>
            </p:cNvSpPr>
            <p:nvPr/>
          </p:nvSpPr>
          <p:spPr bwMode="auto">
            <a:xfrm>
              <a:off x="2914492" y="283577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Freeform 127"/>
            <p:cNvSpPr>
              <a:spLocks/>
            </p:cNvSpPr>
            <p:nvPr/>
          </p:nvSpPr>
          <p:spPr bwMode="auto">
            <a:xfrm>
              <a:off x="1085692" y="2435726"/>
              <a:ext cx="2400300" cy="523875"/>
            </a:xfrm>
            <a:custGeom>
              <a:avLst/>
              <a:gdLst>
                <a:gd name="T0" fmla="*/ 233 w 252"/>
                <a:gd name="T1" fmla="*/ 55 h 55"/>
                <a:gd name="T2" fmla="*/ 223 w 252"/>
                <a:gd name="T3" fmla="*/ 52 h 55"/>
                <a:gd name="T4" fmla="*/ 217 w 252"/>
                <a:gd name="T5" fmla="*/ 50 h 55"/>
                <a:gd name="T6" fmla="*/ 200 w 252"/>
                <a:gd name="T7" fmla="*/ 48 h 55"/>
                <a:gd name="T8" fmla="*/ 187 w 252"/>
                <a:gd name="T9" fmla="*/ 46 h 55"/>
                <a:gd name="T10" fmla="*/ 179 w 252"/>
                <a:gd name="T11" fmla="*/ 44 h 55"/>
                <a:gd name="T12" fmla="*/ 176 w 252"/>
                <a:gd name="T13" fmla="*/ 43 h 55"/>
                <a:gd name="T14" fmla="*/ 171 w 252"/>
                <a:gd name="T15" fmla="*/ 42 h 55"/>
                <a:gd name="T16" fmla="*/ 162 w 252"/>
                <a:gd name="T17" fmla="*/ 41 h 55"/>
                <a:gd name="T18" fmla="*/ 152 w 252"/>
                <a:gd name="T19" fmla="*/ 40 h 55"/>
                <a:gd name="T20" fmla="*/ 150 w 252"/>
                <a:gd name="T21" fmla="*/ 39 h 55"/>
                <a:gd name="T22" fmla="*/ 145 w 252"/>
                <a:gd name="T23" fmla="*/ 38 h 55"/>
                <a:gd name="T24" fmla="*/ 143 w 252"/>
                <a:gd name="T25" fmla="*/ 38 h 55"/>
                <a:gd name="T26" fmla="*/ 138 w 252"/>
                <a:gd name="T27" fmla="*/ 36 h 55"/>
                <a:gd name="T28" fmla="*/ 136 w 252"/>
                <a:gd name="T29" fmla="*/ 36 h 55"/>
                <a:gd name="T30" fmla="*/ 135 w 252"/>
                <a:gd name="T31" fmla="*/ 35 h 55"/>
                <a:gd name="T32" fmla="*/ 130 w 252"/>
                <a:gd name="T33" fmla="*/ 34 h 55"/>
                <a:gd name="T34" fmla="*/ 129 w 252"/>
                <a:gd name="T35" fmla="*/ 33 h 55"/>
                <a:gd name="T36" fmla="*/ 127 w 252"/>
                <a:gd name="T37" fmla="*/ 32 h 55"/>
                <a:gd name="T38" fmla="*/ 123 w 252"/>
                <a:gd name="T39" fmla="*/ 31 h 55"/>
                <a:gd name="T40" fmla="*/ 120 w 252"/>
                <a:gd name="T41" fmla="*/ 30 h 55"/>
                <a:gd name="T42" fmla="*/ 114 w 252"/>
                <a:gd name="T43" fmla="*/ 30 h 55"/>
                <a:gd name="T44" fmla="*/ 113 w 252"/>
                <a:gd name="T45" fmla="*/ 29 h 55"/>
                <a:gd name="T46" fmla="*/ 108 w 252"/>
                <a:gd name="T47" fmla="*/ 28 h 55"/>
                <a:gd name="T48" fmla="*/ 107 w 252"/>
                <a:gd name="T49" fmla="*/ 27 h 55"/>
                <a:gd name="T50" fmla="*/ 106 w 252"/>
                <a:gd name="T51" fmla="*/ 26 h 55"/>
                <a:gd name="T52" fmla="*/ 105 w 252"/>
                <a:gd name="T53" fmla="*/ 25 h 55"/>
                <a:gd name="T54" fmla="*/ 103 w 252"/>
                <a:gd name="T55" fmla="*/ 24 h 55"/>
                <a:gd name="T56" fmla="*/ 101 w 252"/>
                <a:gd name="T57" fmla="*/ 24 h 55"/>
                <a:gd name="T58" fmla="*/ 99 w 252"/>
                <a:gd name="T59" fmla="*/ 23 h 55"/>
                <a:gd name="T60" fmla="*/ 96 w 252"/>
                <a:gd name="T61" fmla="*/ 22 h 55"/>
                <a:gd name="T62" fmla="*/ 92 w 252"/>
                <a:gd name="T63" fmla="*/ 22 h 55"/>
                <a:gd name="T64" fmla="*/ 87 w 252"/>
                <a:gd name="T65" fmla="*/ 21 h 55"/>
                <a:gd name="T66" fmla="*/ 86 w 252"/>
                <a:gd name="T67" fmla="*/ 20 h 55"/>
                <a:gd name="T68" fmla="*/ 83 w 252"/>
                <a:gd name="T69" fmla="*/ 18 h 55"/>
                <a:gd name="T70" fmla="*/ 77 w 252"/>
                <a:gd name="T71" fmla="*/ 17 h 55"/>
                <a:gd name="T72" fmla="*/ 74 w 252"/>
                <a:gd name="T73" fmla="*/ 17 h 55"/>
                <a:gd name="T74" fmla="*/ 71 w 252"/>
                <a:gd name="T75" fmla="*/ 16 h 55"/>
                <a:gd name="T76" fmla="*/ 68 w 252"/>
                <a:gd name="T77" fmla="*/ 15 h 55"/>
                <a:gd name="T78" fmla="*/ 66 w 252"/>
                <a:gd name="T79" fmla="*/ 14 h 55"/>
                <a:gd name="T80" fmla="*/ 62 w 252"/>
                <a:gd name="T81" fmla="*/ 14 h 55"/>
                <a:gd name="T82" fmla="*/ 56 w 252"/>
                <a:gd name="T83" fmla="*/ 13 h 55"/>
                <a:gd name="T84" fmla="*/ 53 w 252"/>
                <a:gd name="T85" fmla="*/ 12 h 55"/>
                <a:gd name="T86" fmla="*/ 49 w 252"/>
                <a:gd name="T87" fmla="*/ 11 h 55"/>
                <a:gd name="T88" fmla="*/ 45 w 252"/>
                <a:gd name="T89" fmla="*/ 9 h 55"/>
                <a:gd name="T90" fmla="*/ 40 w 252"/>
                <a:gd name="T91" fmla="*/ 8 h 55"/>
                <a:gd name="T92" fmla="*/ 31 w 252"/>
                <a:gd name="T93" fmla="*/ 5 h 55"/>
                <a:gd name="T94" fmla="*/ 20 w 252"/>
                <a:gd name="T95" fmla="*/ 5 h 55"/>
                <a:gd name="T96" fmla="*/ 19 w 252"/>
                <a:gd name="T97" fmla="*/ 4 h 55"/>
                <a:gd name="T98" fmla="*/ 12 w 252"/>
                <a:gd name="T99" fmla="*/ 3 h 55"/>
                <a:gd name="T100" fmla="*/ 8 w 252"/>
                <a:gd name="T101" fmla="*/ 3 h 55"/>
                <a:gd name="T102" fmla="*/ 7 w 252"/>
                <a:gd name="T103" fmla="*/ 2 h 55"/>
                <a:gd name="T104" fmla="*/ 4 w 252"/>
                <a:gd name="T105" fmla="*/ 1 h 55"/>
                <a:gd name="T106" fmla="*/ 0 w 252"/>
                <a:gd name="T10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2" h="55">
                  <a:moveTo>
                    <a:pt x="252" y="55"/>
                  </a:moveTo>
                  <a:lnTo>
                    <a:pt x="233" y="55"/>
                  </a:lnTo>
                  <a:lnTo>
                    <a:pt x="233" y="52"/>
                  </a:lnTo>
                  <a:lnTo>
                    <a:pt x="223" y="52"/>
                  </a:lnTo>
                  <a:lnTo>
                    <a:pt x="223" y="50"/>
                  </a:lnTo>
                  <a:lnTo>
                    <a:pt x="217" y="50"/>
                  </a:lnTo>
                  <a:lnTo>
                    <a:pt x="217" y="48"/>
                  </a:lnTo>
                  <a:lnTo>
                    <a:pt x="200" y="48"/>
                  </a:lnTo>
                  <a:lnTo>
                    <a:pt x="200" y="46"/>
                  </a:lnTo>
                  <a:lnTo>
                    <a:pt x="187" y="46"/>
                  </a:lnTo>
                  <a:lnTo>
                    <a:pt x="187" y="44"/>
                  </a:lnTo>
                  <a:lnTo>
                    <a:pt x="179" y="44"/>
                  </a:lnTo>
                  <a:lnTo>
                    <a:pt x="176" y="44"/>
                  </a:lnTo>
                  <a:lnTo>
                    <a:pt x="176" y="43"/>
                  </a:lnTo>
                  <a:lnTo>
                    <a:pt x="171" y="43"/>
                  </a:lnTo>
                  <a:lnTo>
                    <a:pt x="171" y="42"/>
                  </a:lnTo>
                  <a:lnTo>
                    <a:pt x="162" y="42"/>
                  </a:lnTo>
                  <a:lnTo>
                    <a:pt x="162" y="41"/>
                  </a:lnTo>
                  <a:lnTo>
                    <a:pt x="152" y="41"/>
                  </a:lnTo>
                  <a:lnTo>
                    <a:pt x="152" y="40"/>
                  </a:lnTo>
                  <a:lnTo>
                    <a:pt x="150" y="40"/>
                  </a:lnTo>
                  <a:lnTo>
                    <a:pt x="150" y="39"/>
                  </a:lnTo>
                  <a:lnTo>
                    <a:pt x="145" y="39"/>
                  </a:lnTo>
                  <a:lnTo>
                    <a:pt x="145" y="38"/>
                  </a:lnTo>
                  <a:lnTo>
                    <a:pt x="143" y="38"/>
                  </a:lnTo>
                  <a:lnTo>
                    <a:pt x="143" y="38"/>
                  </a:lnTo>
                  <a:lnTo>
                    <a:pt x="138" y="38"/>
                  </a:lnTo>
                  <a:lnTo>
                    <a:pt x="138" y="36"/>
                  </a:lnTo>
                  <a:lnTo>
                    <a:pt x="136" y="36"/>
                  </a:lnTo>
                  <a:lnTo>
                    <a:pt x="136" y="36"/>
                  </a:lnTo>
                  <a:lnTo>
                    <a:pt x="135" y="36"/>
                  </a:lnTo>
                  <a:lnTo>
                    <a:pt x="135" y="35"/>
                  </a:lnTo>
                  <a:lnTo>
                    <a:pt x="130" y="35"/>
                  </a:lnTo>
                  <a:lnTo>
                    <a:pt x="130" y="34"/>
                  </a:lnTo>
                  <a:lnTo>
                    <a:pt x="129" y="34"/>
                  </a:lnTo>
                  <a:lnTo>
                    <a:pt x="129" y="33"/>
                  </a:lnTo>
                  <a:lnTo>
                    <a:pt x="127" y="33"/>
                  </a:lnTo>
                  <a:lnTo>
                    <a:pt x="127" y="32"/>
                  </a:lnTo>
                  <a:lnTo>
                    <a:pt x="123" y="32"/>
                  </a:lnTo>
                  <a:lnTo>
                    <a:pt x="123" y="31"/>
                  </a:lnTo>
                  <a:lnTo>
                    <a:pt x="120" y="31"/>
                  </a:lnTo>
                  <a:lnTo>
                    <a:pt x="120" y="30"/>
                  </a:lnTo>
                  <a:lnTo>
                    <a:pt x="114" y="30"/>
                  </a:lnTo>
                  <a:lnTo>
                    <a:pt x="114" y="30"/>
                  </a:lnTo>
                  <a:lnTo>
                    <a:pt x="113" y="30"/>
                  </a:lnTo>
                  <a:lnTo>
                    <a:pt x="113" y="29"/>
                  </a:lnTo>
                  <a:lnTo>
                    <a:pt x="108" y="29"/>
                  </a:lnTo>
                  <a:lnTo>
                    <a:pt x="108" y="28"/>
                  </a:lnTo>
                  <a:lnTo>
                    <a:pt x="107" y="28"/>
                  </a:lnTo>
                  <a:lnTo>
                    <a:pt x="107" y="27"/>
                  </a:lnTo>
                  <a:lnTo>
                    <a:pt x="106" y="27"/>
                  </a:lnTo>
                  <a:lnTo>
                    <a:pt x="106" y="26"/>
                  </a:lnTo>
                  <a:lnTo>
                    <a:pt x="105" y="26"/>
                  </a:lnTo>
                  <a:lnTo>
                    <a:pt x="105" y="25"/>
                  </a:lnTo>
                  <a:lnTo>
                    <a:pt x="103" y="25"/>
                  </a:lnTo>
                  <a:lnTo>
                    <a:pt x="103" y="24"/>
                  </a:lnTo>
                  <a:lnTo>
                    <a:pt x="101" y="24"/>
                  </a:lnTo>
                  <a:lnTo>
                    <a:pt x="101" y="24"/>
                  </a:lnTo>
                  <a:lnTo>
                    <a:pt x="99" y="24"/>
                  </a:lnTo>
                  <a:lnTo>
                    <a:pt x="99" y="23"/>
                  </a:lnTo>
                  <a:lnTo>
                    <a:pt x="96" y="23"/>
                  </a:lnTo>
                  <a:lnTo>
                    <a:pt x="96" y="22"/>
                  </a:lnTo>
                  <a:lnTo>
                    <a:pt x="92" y="22"/>
                  </a:lnTo>
                  <a:lnTo>
                    <a:pt x="92" y="22"/>
                  </a:lnTo>
                  <a:lnTo>
                    <a:pt x="87" y="22"/>
                  </a:lnTo>
                  <a:lnTo>
                    <a:pt x="87" y="21"/>
                  </a:lnTo>
                  <a:lnTo>
                    <a:pt x="86" y="21"/>
                  </a:lnTo>
                  <a:lnTo>
                    <a:pt x="86" y="20"/>
                  </a:lnTo>
                  <a:lnTo>
                    <a:pt x="83" y="20"/>
                  </a:lnTo>
                  <a:lnTo>
                    <a:pt x="83" y="18"/>
                  </a:lnTo>
                  <a:lnTo>
                    <a:pt x="77" y="18"/>
                  </a:lnTo>
                  <a:lnTo>
                    <a:pt x="77" y="17"/>
                  </a:lnTo>
                  <a:lnTo>
                    <a:pt x="76" y="17"/>
                  </a:lnTo>
                  <a:lnTo>
                    <a:pt x="74" y="17"/>
                  </a:lnTo>
                  <a:lnTo>
                    <a:pt x="74" y="16"/>
                  </a:lnTo>
                  <a:lnTo>
                    <a:pt x="71" y="16"/>
                  </a:lnTo>
                  <a:lnTo>
                    <a:pt x="71" y="15"/>
                  </a:lnTo>
                  <a:lnTo>
                    <a:pt x="68" y="15"/>
                  </a:lnTo>
                  <a:lnTo>
                    <a:pt x="68" y="14"/>
                  </a:lnTo>
                  <a:lnTo>
                    <a:pt x="66" y="14"/>
                  </a:lnTo>
                  <a:lnTo>
                    <a:pt x="66" y="14"/>
                  </a:lnTo>
                  <a:lnTo>
                    <a:pt x="62" y="14"/>
                  </a:lnTo>
                  <a:lnTo>
                    <a:pt x="62" y="13"/>
                  </a:lnTo>
                  <a:lnTo>
                    <a:pt x="56" y="13"/>
                  </a:lnTo>
                  <a:lnTo>
                    <a:pt x="56" y="12"/>
                  </a:lnTo>
                  <a:lnTo>
                    <a:pt x="53" y="12"/>
                  </a:lnTo>
                  <a:lnTo>
                    <a:pt x="53" y="11"/>
                  </a:lnTo>
                  <a:lnTo>
                    <a:pt x="49" y="11"/>
                  </a:lnTo>
                  <a:lnTo>
                    <a:pt x="49" y="9"/>
                  </a:lnTo>
                  <a:lnTo>
                    <a:pt x="45" y="9"/>
                  </a:lnTo>
                  <a:lnTo>
                    <a:pt x="45" y="8"/>
                  </a:lnTo>
                  <a:lnTo>
                    <a:pt x="40" y="8"/>
                  </a:lnTo>
                  <a:lnTo>
                    <a:pt x="40" y="5"/>
                  </a:lnTo>
                  <a:lnTo>
                    <a:pt x="31" y="5"/>
                  </a:lnTo>
                  <a:lnTo>
                    <a:pt x="31" y="5"/>
                  </a:lnTo>
                  <a:lnTo>
                    <a:pt x="20" y="5"/>
                  </a:lnTo>
                  <a:lnTo>
                    <a:pt x="20" y="4"/>
                  </a:lnTo>
                  <a:lnTo>
                    <a:pt x="19" y="4"/>
                  </a:lnTo>
                  <a:lnTo>
                    <a:pt x="19" y="3"/>
                  </a:lnTo>
                  <a:lnTo>
                    <a:pt x="12" y="3"/>
                  </a:lnTo>
                  <a:lnTo>
                    <a:pt x="12" y="3"/>
                  </a:lnTo>
                  <a:lnTo>
                    <a:pt x="8" y="3"/>
                  </a:lnTo>
                  <a:lnTo>
                    <a:pt x="8" y="2"/>
                  </a:lnTo>
                  <a:lnTo>
                    <a:pt x="7" y="2"/>
                  </a:lnTo>
                  <a:lnTo>
                    <a:pt x="7" y="1"/>
                  </a:lnTo>
                  <a:lnTo>
                    <a:pt x="4" y="1"/>
                  </a:lnTo>
                  <a:lnTo>
                    <a:pt x="4"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181" name="Table 180"/>
          <p:cNvGraphicFramePr>
            <a:graphicFrameLocks noGrp="1"/>
          </p:cNvGraphicFramePr>
          <p:nvPr>
            <p:extLst>
              <p:ext uri="{D42A27DB-BD31-4B8C-83A1-F6EECF244321}">
                <p14:modId xmlns:p14="http://schemas.microsoft.com/office/powerpoint/2010/main" val="2614486143"/>
              </p:ext>
            </p:extLst>
          </p:nvPr>
        </p:nvGraphicFramePr>
        <p:xfrm>
          <a:off x="5709359" y="3658134"/>
          <a:ext cx="2350888" cy="640080"/>
        </p:xfrm>
        <a:graphic>
          <a:graphicData uri="http://schemas.openxmlformats.org/drawingml/2006/table">
            <a:tbl>
              <a:tblPr firstRow="1" bandRow="1">
                <a:tableStyleId>{5C22544A-7EE6-4342-B048-85BDC9FD1C3A}</a:tableStyleId>
              </a:tblPr>
              <a:tblGrid>
                <a:gridCol w="1174771"/>
                <a:gridCol w="1176117"/>
              </a:tblGrid>
              <a:tr h="0">
                <a:tc>
                  <a:txBody>
                    <a:bodyPr/>
                    <a:lstStyle/>
                    <a:p>
                      <a:endParaRPr lang="en-GB" sz="8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HR (95% CI)</a:t>
                      </a:r>
                      <a:endParaRPr lang="en-GB" sz="8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rPr>
                        <a:t>Oxaliplatin + CRT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0.86 (0.68, 1.10)</a:t>
                      </a:r>
                      <a:endParaRPr lang="en-GB" sz="8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solidFill>
                          <a:latin typeface="+mn-lt"/>
                        </a:rPr>
                        <a:t>CRT alone</a:t>
                      </a: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1 (ref)</a:t>
                      </a: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84" name="Freeform 2"/>
          <p:cNvSpPr>
            <a:spLocks/>
          </p:cNvSpPr>
          <p:nvPr/>
        </p:nvSpPr>
        <p:spPr bwMode="auto">
          <a:xfrm>
            <a:off x="5094925" y="2439518"/>
            <a:ext cx="3662831" cy="825751"/>
          </a:xfrm>
          <a:custGeom>
            <a:avLst/>
            <a:gdLst>
              <a:gd name="T0" fmla="*/ 286 w 294"/>
              <a:gd name="T1" fmla="*/ 65 h 65"/>
              <a:gd name="T2" fmla="*/ 271 w 294"/>
              <a:gd name="T3" fmla="*/ 64 h 65"/>
              <a:gd name="T4" fmla="*/ 264 w 294"/>
              <a:gd name="T5" fmla="*/ 62 h 65"/>
              <a:gd name="T6" fmla="*/ 248 w 294"/>
              <a:gd name="T7" fmla="*/ 62 h 65"/>
              <a:gd name="T8" fmla="*/ 241 w 294"/>
              <a:gd name="T9" fmla="*/ 61 h 65"/>
              <a:gd name="T10" fmla="*/ 239 w 294"/>
              <a:gd name="T11" fmla="*/ 60 h 65"/>
              <a:gd name="T12" fmla="*/ 232 w 294"/>
              <a:gd name="T13" fmla="*/ 59 h 65"/>
              <a:gd name="T14" fmla="*/ 223 w 294"/>
              <a:gd name="T15" fmla="*/ 58 h 65"/>
              <a:gd name="T16" fmla="*/ 208 w 294"/>
              <a:gd name="T17" fmla="*/ 57 h 65"/>
              <a:gd name="T18" fmla="*/ 193 w 294"/>
              <a:gd name="T19" fmla="*/ 56 h 65"/>
              <a:gd name="T20" fmla="*/ 186 w 294"/>
              <a:gd name="T21" fmla="*/ 54 h 65"/>
              <a:gd name="T22" fmla="*/ 175 w 294"/>
              <a:gd name="T23" fmla="*/ 53 h 65"/>
              <a:gd name="T24" fmla="*/ 146 w 294"/>
              <a:gd name="T25" fmla="*/ 53 h 65"/>
              <a:gd name="T26" fmla="*/ 139 w 294"/>
              <a:gd name="T27" fmla="*/ 52 h 65"/>
              <a:gd name="T28" fmla="*/ 135 w 294"/>
              <a:gd name="T29" fmla="*/ 51 h 65"/>
              <a:gd name="T30" fmla="*/ 129 w 294"/>
              <a:gd name="T31" fmla="*/ 50 h 65"/>
              <a:gd name="T32" fmla="*/ 115 w 294"/>
              <a:gd name="T33" fmla="*/ 50 h 65"/>
              <a:gd name="T34" fmla="*/ 111 w 294"/>
              <a:gd name="T35" fmla="*/ 48 h 65"/>
              <a:gd name="T36" fmla="*/ 98 w 294"/>
              <a:gd name="T37" fmla="*/ 47 h 65"/>
              <a:gd name="T38" fmla="*/ 97 w 294"/>
              <a:gd name="T39" fmla="*/ 46 h 65"/>
              <a:gd name="T40" fmla="*/ 92 w 294"/>
              <a:gd name="T41" fmla="*/ 44 h 65"/>
              <a:gd name="T42" fmla="*/ 84 w 294"/>
              <a:gd name="T43" fmla="*/ 42 h 65"/>
              <a:gd name="T44" fmla="*/ 82 w 294"/>
              <a:gd name="T45" fmla="*/ 41 h 65"/>
              <a:gd name="T46" fmla="*/ 75 w 294"/>
              <a:gd name="T47" fmla="*/ 38 h 65"/>
              <a:gd name="T48" fmla="*/ 72 w 294"/>
              <a:gd name="T49" fmla="*/ 37 h 65"/>
              <a:gd name="T50" fmla="*/ 70 w 294"/>
              <a:gd name="T51" fmla="*/ 35 h 65"/>
              <a:gd name="T52" fmla="*/ 67 w 294"/>
              <a:gd name="T53" fmla="*/ 33 h 65"/>
              <a:gd name="T54" fmla="*/ 63 w 294"/>
              <a:gd name="T55" fmla="*/ 31 h 65"/>
              <a:gd name="T56" fmla="*/ 61 w 294"/>
              <a:gd name="T57" fmla="*/ 29 h 65"/>
              <a:gd name="T58" fmla="*/ 57 w 294"/>
              <a:gd name="T59" fmla="*/ 27 h 65"/>
              <a:gd name="T60" fmla="*/ 55 w 294"/>
              <a:gd name="T61" fmla="*/ 26 h 65"/>
              <a:gd name="T62" fmla="*/ 53 w 294"/>
              <a:gd name="T63" fmla="*/ 25 h 65"/>
              <a:gd name="T64" fmla="*/ 51 w 294"/>
              <a:gd name="T65" fmla="*/ 24 h 65"/>
              <a:gd name="T66" fmla="*/ 47 w 294"/>
              <a:gd name="T67" fmla="*/ 22 h 65"/>
              <a:gd name="T68" fmla="*/ 45 w 294"/>
              <a:gd name="T69" fmla="*/ 21 h 65"/>
              <a:gd name="T70" fmla="*/ 39 w 294"/>
              <a:gd name="T71" fmla="*/ 20 h 65"/>
              <a:gd name="T72" fmla="*/ 39 w 294"/>
              <a:gd name="T73" fmla="*/ 18 h 65"/>
              <a:gd name="T74" fmla="*/ 29 w 294"/>
              <a:gd name="T75" fmla="*/ 17 h 65"/>
              <a:gd name="T76" fmla="*/ 27 w 294"/>
              <a:gd name="T77" fmla="*/ 16 h 65"/>
              <a:gd name="T78" fmla="*/ 22 w 294"/>
              <a:gd name="T79" fmla="*/ 15 h 65"/>
              <a:gd name="T80" fmla="*/ 16 w 294"/>
              <a:gd name="T81" fmla="*/ 14 h 65"/>
              <a:gd name="T82" fmla="*/ 15 w 294"/>
              <a:gd name="T83" fmla="*/ 13 h 65"/>
              <a:gd name="T84" fmla="*/ 12 w 294"/>
              <a:gd name="T85" fmla="*/ 12 h 65"/>
              <a:gd name="T86" fmla="*/ 10 w 294"/>
              <a:gd name="T87" fmla="*/ 10 h 65"/>
              <a:gd name="T88" fmla="*/ 9 w 294"/>
              <a:gd name="T89" fmla="*/ 7 h 65"/>
              <a:gd name="T90" fmla="*/ 8 w 294"/>
              <a:gd name="T91" fmla="*/ 4 h 65"/>
              <a:gd name="T92" fmla="*/ 5 w 294"/>
              <a:gd name="T93" fmla="*/ 3 h 65"/>
              <a:gd name="T94" fmla="*/ 4 w 294"/>
              <a:gd name="T95" fmla="*/ 1 h 65"/>
              <a:gd name="T96" fmla="*/ 0 w 294"/>
              <a:gd name="T9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4" h="65">
                <a:moveTo>
                  <a:pt x="294" y="65"/>
                </a:moveTo>
                <a:lnTo>
                  <a:pt x="286" y="65"/>
                </a:lnTo>
                <a:lnTo>
                  <a:pt x="286" y="64"/>
                </a:lnTo>
                <a:lnTo>
                  <a:pt x="271" y="64"/>
                </a:lnTo>
                <a:lnTo>
                  <a:pt x="264" y="64"/>
                </a:lnTo>
                <a:lnTo>
                  <a:pt x="264" y="62"/>
                </a:lnTo>
                <a:lnTo>
                  <a:pt x="252" y="62"/>
                </a:lnTo>
                <a:lnTo>
                  <a:pt x="248" y="62"/>
                </a:lnTo>
                <a:lnTo>
                  <a:pt x="248" y="61"/>
                </a:lnTo>
                <a:lnTo>
                  <a:pt x="241" y="61"/>
                </a:lnTo>
                <a:lnTo>
                  <a:pt x="241" y="60"/>
                </a:lnTo>
                <a:lnTo>
                  <a:pt x="239" y="60"/>
                </a:lnTo>
                <a:lnTo>
                  <a:pt x="239" y="59"/>
                </a:lnTo>
                <a:lnTo>
                  <a:pt x="232" y="59"/>
                </a:lnTo>
                <a:lnTo>
                  <a:pt x="232" y="58"/>
                </a:lnTo>
                <a:lnTo>
                  <a:pt x="223" y="58"/>
                </a:lnTo>
                <a:lnTo>
                  <a:pt x="223" y="57"/>
                </a:lnTo>
                <a:lnTo>
                  <a:pt x="208" y="57"/>
                </a:lnTo>
                <a:lnTo>
                  <a:pt x="208" y="56"/>
                </a:lnTo>
                <a:lnTo>
                  <a:pt x="193" y="56"/>
                </a:lnTo>
                <a:lnTo>
                  <a:pt x="186" y="56"/>
                </a:lnTo>
                <a:lnTo>
                  <a:pt x="186" y="54"/>
                </a:lnTo>
                <a:lnTo>
                  <a:pt x="175" y="54"/>
                </a:lnTo>
                <a:lnTo>
                  <a:pt x="175" y="53"/>
                </a:lnTo>
                <a:lnTo>
                  <a:pt x="154" y="53"/>
                </a:lnTo>
                <a:lnTo>
                  <a:pt x="146" y="53"/>
                </a:lnTo>
                <a:lnTo>
                  <a:pt x="146" y="52"/>
                </a:lnTo>
                <a:lnTo>
                  <a:pt x="139" y="52"/>
                </a:lnTo>
                <a:lnTo>
                  <a:pt x="135" y="52"/>
                </a:lnTo>
                <a:lnTo>
                  <a:pt x="135" y="51"/>
                </a:lnTo>
                <a:lnTo>
                  <a:pt x="129" y="51"/>
                </a:lnTo>
                <a:lnTo>
                  <a:pt x="129" y="50"/>
                </a:lnTo>
                <a:lnTo>
                  <a:pt x="123" y="50"/>
                </a:lnTo>
                <a:lnTo>
                  <a:pt x="115" y="50"/>
                </a:lnTo>
                <a:lnTo>
                  <a:pt x="115" y="48"/>
                </a:lnTo>
                <a:lnTo>
                  <a:pt x="111" y="48"/>
                </a:lnTo>
                <a:lnTo>
                  <a:pt x="111" y="47"/>
                </a:lnTo>
                <a:lnTo>
                  <a:pt x="98" y="47"/>
                </a:lnTo>
                <a:lnTo>
                  <a:pt x="97" y="47"/>
                </a:lnTo>
                <a:lnTo>
                  <a:pt x="97" y="46"/>
                </a:lnTo>
                <a:lnTo>
                  <a:pt x="92" y="46"/>
                </a:lnTo>
                <a:lnTo>
                  <a:pt x="92" y="44"/>
                </a:lnTo>
                <a:lnTo>
                  <a:pt x="84" y="44"/>
                </a:lnTo>
                <a:lnTo>
                  <a:pt x="84" y="42"/>
                </a:lnTo>
                <a:lnTo>
                  <a:pt x="82" y="42"/>
                </a:lnTo>
                <a:lnTo>
                  <a:pt x="82" y="41"/>
                </a:lnTo>
                <a:lnTo>
                  <a:pt x="75" y="41"/>
                </a:lnTo>
                <a:lnTo>
                  <a:pt x="75" y="38"/>
                </a:lnTo>
                <a:lnTo>
                  <a:pt x="72" y="38"/>
                </a:lnTo>
                <a:cubicBezTo>
                  <a:pt x="72" y="38"/>
                  <a:pt x="73" y="37"/>
                  <a:pt x="72" y="37"/>
                </a:cubicBezTo>
                <a:cubicBezTo>
                  <a:pt x="72" y="37"/>
                  <a:pt x="70" y="37"/>
                  <a:pt x="70" y="37"/>
                </a:cubicBezTo>
                <a:lnTo>
                  <a:pt x="70" y="35"/>
                </a:lnTo>
                <a:lnTo>
                  <a:pt x="67" y="35"/>
                </a:lnTo>
                <a:lnTo>
                  <a:pt x="67" y="33"/>
                </a:lnTo>
                <a:cubicBezTo>
                  <a:pt x="67" y="33"/>
                  <a:pt x="63" y="35"/>
                  <a:pt x="63" y="33"/>
                </a:cubicBezTo>
                <a:cubicBezTo>
                  <a:pt x="63" y="32"/>
                  <a:pt x="63" y="31"/>
                  <a:pt x="63" y="31"/>
                </a:cubicBezTo>
                <a:lnTo>
                  <a:pt x="61" y="31"/>
                </a:lnTo>
                <a:lnTo>
                  <a:pt x="61" y="29"/>
                </a:lnTo>
                <a:lnTo>
                  <a:pt x="57" y="29"/>
                </a:lnTo>
                <a:lnTo>
                  <a:pt x="57" y="27"/>
                </a:lnTo>
                <a:lnTo>
                  <a:pt x="55" y="27"/>
                </a:lnTo>
                <a:lnTo>
                  <a:pt x="55" y="26"/>
                </a:lnTo>
                <a:lnTo>
                  <a:pt x="55" y="25"/>
                </a:lnTo>
                <a:lnTo>
                  <a:pt x="53" y="25"/>
                </a:lnTo>
                <a:lnTo>
                  <a:pt x="53" y="24"/>
                </a:lnTo>
                <a:lnTo>
                  <a:pt x="51" y="24"/>
                </a:lnTo>
                <a:lnTo>
                  <a:pt x="51" y="22"/>
                </a:lnTo>
                <a:lnTo>
                  <a:pt x="47" y="22"/>
                </a:lnTo>
                <a:lnTo>
                  <a:pt x="47" y="21"/>
                </a:lnTo>
                <a:lnTo>
                  <a:pt x="45" y="21"/>
                </a:lnTo>
                <a:lnTo>
                  <a:pt x="45" y="20"/>
                </a:lnTo>
                <a:lnTo>
                  <a:pt x="39" y="20"/>
                </a:lnTo>
                <a:lnTo>
                  <a:pt x="39" y="18"/>
                </a:lnTo>
                <a:lnTo>
                  <a:pt x="39" y="18"/>
                </a:lnTo>
                <a:lnTo>
                  <a:pt x="39" y="17"/>
                </a:lnTo>
                <a:lnTo>
                  <a:pt x="29" y="17"/>
                </a:lnTo>
                <a:lnTo>
                  <a:pt x="29" y="16"/>
                </a:lnTo>
                <a:lnTo>
                  <a:pt x="27" y="16"/>
                </a:lnTo>
                <a:lnTo>
                  <a:pt x="27" y="15"/>
                </a:lnTo>
                <a:lnTo>
                  <a:pt x="22" y="15"/>
                </a:lnTo>
                <a:lnTo>
                  <a:pt x="22" y="14"/>
                </a:lnTo>
                <a:lnTo>
                  <a:pt x="16" y="14"/>
                </a:lnTo>
                <a:lnTo>
                  <a:pt x="16" y="13"/>
                </a:lnTo>
                <a:lnTo>
                  <a:pt x="15" y="13"/>
                </a:lnTo>
                <a:lnTo>
                  <a:pt x="15" y="12"/>
                </a:lnTo>
                <a:lnTo>
                  <a:pt x="12" y="12"/>
                </a:lnTo>
                <a:lnTo>
                  <a:pt x="12" y="10"/>
                </a:lnTo>
                <a:lnTo>
                  <a:pt x="10" y="10"/>
                </a:lnTo>
                <a:lnTo>
                  <a:pt x="10" y="7"/>
                </a:lnTo>
                <a:lnTo>
                  <a:pt x="9" y="7"/>
                </a:lnTo>
                <a:lnTo>
                  <a:pt x="9" y="4"/>
                </a:lnTo>
                <a:lnTo>
                  <a:pt x="8" y="4"/>
                </a:lnTo>
                <a:lnTo>
                  <a:pt x="8" y="3"/>
                </a:lnTo>
                <a:lnTo>
                  <a:pt x="5" y="3"/>
                </a:lnTo>
                <a:lnTo>
                  <a:pt x="5" y="1"/>
                </a:lnTo>
                <a:lnTo>
                  <a:pt x="4" y="1"/>
                </a:lnTo>
                <a:lnTo>
                  <a:pt x="4"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Freeform 3"/>
          <p:cNvSpPr>
            <a:spLocks/>
          </p:cNvSpPr>
          <p:nvPr/>
        </p:nvSpPr>
        <p:spPr bwMode="auto">
          <a:xfrm>
            <a:off x="5104451" y="2439518"/>
            <a:ext cx="3650372" cy="749528"/>
          </a:xfrm>
          <a:custGeom>
            <a:avLst/>
            <a:gdLst>
              <a:gd name="T0" fmla="*/ 291 w 293"/>
              <a:gd name="T1" fmla="*/ 59 h 59"/>
              <a:gd name="T2" fmla="*/ 266 w 293"/>
              <a:gd name="T3" fmla="*/ 57 h 59"/>
              <a:gd name="T4" fmla="*/ 242 w 293"/>
              <a:gd name="T5" fmla="*/ 55 h 59"/>
              <a:gd name="T6" fmla="*/ 226 w 293"/>
              <a:gd name="T7" fmla="*/ 55 h 59"/>
              <a:gd name="T8" fmla="*/ 216 w 293"/>
              <a:gd name="T9" fmla="*/ 53 h 59"/>
              <a:gd name="T10" fmla="*/ 210 w 293"/>
              <a:gd name="T11" fmla="*/ 52 h 59"/>
              <a:gd name="T12" fmla="*/ 198 w 293"/>
              <a:gd name="T13" fmla="*/ 50 h 59"/>
              <a:gd name="T14" fmla="*/ 189 w 293"/>
              <a:gd name="T15" fmla="*/ 49 h 59"/>
              <a:gd name="T16" fmla="*/ 178 w 293"/>
              <a:gd name="T17" fmla="*/ 48 h 59"/>
              <a:gd name="T18" fmla="*/ 171 w 293"/>
              <a:gd name="T19" fmla="*/ 47 h 59"/>
              <a:gd name="T20" fmla="*/ 159 w 293"/>
              <a:gd name="T21" fmla="*/ 46 h 59"/>
              <a:gd name="T22" fmla="*/ 138 w 293"/>
              <a:gd name="T23" fmla="*/ 45 h 59"/>
              <a:gd name="T24" fmla="*/ 127 w 293"/>
              <a:gd name="T25" fmla="*/ 43 h 59"/>
              <a:gd name="T26" fmla="*/ 117 w 293"/>
              <a:gd name="T27" fmla="*/ 42 h 59"/>
              <a:gd name="T28" fmla="*/ 100 w 293"/>
              <a:gd name="T29" fmla="*/ 41 h 59"/>
              <a:gd name="T30" fmla="*/ 89 w 293"/>
              <a:gd name="T31" fmla="*/ 38 h 59"/>
              <a:gd name="T32" fmla="*/ 82 w 293"/>
              <a:gd name="T33" fmla="*/ 37 h 59"/>
              <a:gd name="T34" fmla="*/ 78 w 293"/>
              <a:gd name="T35" fmla="*/ 34 h 59"/>
              <a:gd name="T36" fmla="*/ 72 w 293"/>
              <a:gd name="T37" fmla="*/ 34 h 59"/>
              <a:gd name="T38" fmla="*/ 67 w 293"/>
              <a:gd name="T39" fmla="*/ 32 h 59"/>
              <a:gd name="T40" fmla="*/ 62 w 293"/>
              <a:gd name="T41" fmla="*/ 31 h 59"/>
              <a:gd name="T42" fmla="*/ 60 w 293"/>
              <a:gd name="T43" fmla="*/ 30 h 59"/>
              <a:gd name="T44" fmla="*/ 58 w 293"/>
              <a:gd name="T45" fmla="*/ 29 h 59"/>
              <a:gd name="T46" fmla="*/ 57 w 293"/>
              <a:gd name="T47" fmla="*/ 28 h 59"/>
              <a:gd name="T48" fmla="*/ 55 w 293"/>
              <a:gd name="T49" fmla="*/ 27 h 59"/>
              <a:gd name="T50" fmla="*/ 52 w 293"/>
              <a:gd name="T51" fmla="*/ 25 h 59"/>
              <a:gd name="T52" fmla="*/ 49 w 293"/>
              <a:gd name="T53" fmla="*/ 24 h 59"/>
              <a:gd name="T54" fmla="*/ 48 w 293"/>
              <a:gd name="T55" fmla="*/ 22 h 59"/>
              <a:gd name="T56" fmla="*/ 43 w 293"/>
              <a:gd name="T57" fmla="*/ 20 h 59"/>
              <a:gd name="T58" fmla="*/ 41 w 293"/>
              <a:gd name="T59" fmla="*/ 18 h 59"/>
              <a:gd name="T60" fmla="*/ 40 w 293"/>
              <a:gd name="T61" fmla="*/ 16 h 59"/>
              <a:gd name="T62" fmla="*/ 38 w 293"/>
              <a:gd name="T63" fmla="*/ 15 h 59"/>
              <a:gd name="T64" fmla="*/ 36 w 293"/>
              <a:gd name="T65" fmla="*/ 13 h 59"/>
              <a:gd name="T66" fmla="*/ 27 w 293"/>
              <a:gd name="T67" fmla="*/ 13 h 59"/>
              <a:gd name="T68" fmla="*/ 24 w 293"/>
              <a:gd name="T69" fmla="*/ 11 h 59"/>
              <a:gd name="T70" fmla="*/ 18 w 293"/>
              <a:gd name="T71" fmla="*/ 10 h 59"/>
              <a:gd name="T72" fmla="*/ 14 w 293"/>
              <a:gd name="T73" fmla="*/ 8 h 59"/>
              <a:gd name="T74" fmla="*/ 10 w 293"/>
              <a:gd name="T75" fmla="*/ 7 h 59"/>
              <a:gd name="T76" fmla="*/ 9 w 293"/>
              <a:gd name="T77" fmla="*/ 4 h 59"/>
              <a:gd name="T78" fmla="*/ 8 w 293"/>
              <a:gd name="T79" fmla="*/ 3 h 59"/>
              <a:gd name="T80" fmla="*/ 4 w 293"/>
              <a:gd name="T81" fmla="*/ 1 h 59"/>
              <a:gd name="T82" fmla="*/ 0 w 293"/>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 h="59">
                <a:moveTo>
                  <a:pt x="293" y="59"/>
                </a:moveTo>
                <a:lnTo>
                  <a:pt x="291" y="59"/>
                </a:lnTo>
                <a:lnTo>
                  <a:pt x="291" y="57"/>
                </a:lnTo>
                <a:lnTo>
                  <a:pt x="266" y="57"/>
                </a:lnTo>
                <a:lnTo>
                  <a:pt x="266" y="55"/>
                </a:lnTo>
                <a:lnTo>
                  <a:pt x="242" y="55"/>
                </a:lnTo>
                <a:lnTo>
                  <a:pt x="242" y="55"/>
                </a:lnTo>
                <a:lnTo>
                  <a:pt x="226" y="55"/>
                </a:lnTo>
                <a:lnTo>
                  <a:pt x="216" y="55"/>
                </a:lnTo>
                <a:lnTo>
                  <a:pt x="216" y="53"/>
                </a:lnTo>
                <a:lnTo>
                  <a:pt x="210" y="53"/>
                </a:lnTo>
                <a:lnTo>
                  <a:pt x="210" y="52"/>
                </a:lnTo>
                <a:lnTo>
                  <a:pt x="198" y="52"/>
                </a:lnTo>
                <a:lnTo>
                  <a:pt x="198" y="50"/>
                </a:lnTo>
                <a:lnTo>
                  <a:pt x="189" y="50"/>
                </a:lnTo>
                <a:lnTo>
                  <a:pt x="189" y="49"/>
                </a:lnTo>
                <a:lnTo>
                  <a:pt x="178" y="49"/>
                </a:lnTo>
                <a:lnTo>
                  <a:pt x="178" y="48"/>
                </a:lnTo>
                <a:lnTo>
                  <a:pt x="171" y="48"/>
                </a:lnTo>
                <a:lnTo>
                  <a:pt x="171" y="47"/>
                </a:lnTo>
                <a:lnTo>
                  <a:pt x="159" y="47"/>
                </a:lnTo>
                <a:lnTo>
                  <a:pt x="159" y="46"/>
                </a:lnTo>
                <a:lnTo>
                  <a:pt x="138" y="46"/>
                </a:lnTo>
                <a:lnTo>
                  <a:pt x="138" y="45"/>
                </a:lnTo>
                <a:lnTo>
                  <a:pt x="127" y="45"/>
                </a:lnTo>
                <a:lnTo>
                  <a:pt x="127" y="43"/>
                </a:lnTo>
                <a:lnTo>
                  <a:pt x="117" y="43"/>
                </a:lnTo>
                <a:lnTo>
                  <a:pt x="117" y="42"/>
                </a:lnTo>
                <a:lnTo>
                  <a:pt x="100" y="42"/>
                </a:lnTo>
                <a:lnTo>
                  <a:pt x="100" y="41"/>
                </a:lnTo>
                <a:lnTo>
                  <a:pt x="89" y="41"/>
                </a:lnTo>
                <a:lnTo>
                  <a:pt x="89" y="38"/>
                </a:lnTo>
                <a:lnTo>
                  <a:pt x="82" y="38"/>
                </a:lnTo>
                <a:lnTo>
                  <a:pt x="82" y="37"/>
                </a:lnTo>
                <a:lnTo>
                  <a:pt x="78" y="37"/>
                </a:lnTo>
                <a:lnTo>
                  <a:pt x="78" y="34"/>
                </a:lnTo>
                <a:lnTo>
                  <a:pt x="75" y="34"/>
                </a:lnTo>
                <a:lnTo>
                  <a:pt x="72" y="34"/>
                </a:lnTo>
                <a:lnTo>
                  <a:pt x="72" y="32"/>
                </a:lnTo>
                <a:lnTo>
                  <a:pt x="67" y="32"/>
                </a:lnTo>
                <a:lnTo>
                  <a:pt x="67" y="31"/>
                </a:lnTo>
                <a:lnTo>
                  <a:pt x="62" y="31"/>
                </a:lnTo>
                <a:lnTo>
                  <a:pt x="62" y="30"/>
                </a:lnTo>
                <a:lnTo>
                  <a:pt x="60" y="30"/>
                </a:lnTo>
                <a:lnTo>
                  <a:pt x="60" y="29"/>
                </a:lnTo>
                <a:lnTo>
                  <a:pt x="58" y="29"/>
                </a:lnTo>
                <a:lnTo>
                  <a:pt x="58" y="28"/>
                </a:lnTo>
                <a:lnTo>
                  <a:pt x="57" y="28"/>
                </a:lnTo>
                <a:lnTo>
                  <a:pt x="57" y="27"/>
                </a:lnTo>
                <a:lnTo>
                  <a:pt x="55" y="27"/>
                </a:lnTo>
                <a:lnTo>
                  <a:pt x="55" y="25"/>
                </a:lnTo>
                <a:lnTo>
                  <a:pt x="52" y="25"/>
                </a:lnTo>
                <a:lnTo>
                  <a:pt x="52" y="24"/>
                </a:lnTo>
                <a:lnTo>
                  <a:pt x="49" y="24"/>
                </a:lnTo>
                <a:lnTo>
                  <a:pt x="49" y="22"/>
                </a:lnTo>
                <a:lnTo>
                  <a:pt x="48" y="22"/>
                </a:lnTo>
                <a:lnTo>
                  <a:pt x="48" y="20"/>
                </a:lnTo>
                <a:lnTo>
                  <a:pt x="43" y="20"/>
                </a:lnTo>
                <a:lnTo>
                  <a:pt x="43" y="18"/>
                </a:lnTo>
                <a:lnTo>
                  <a:pt x="41" y="18"/>
                </a:lnTo>
                <a:lnTo>
                  <a:pt x="41" y="16"/>
                </a:lnTo>
                <a:lnTo>
                  <a:pt x="40" y="16"/>
                </a:lnTo>
                <a:lnTo>
                  <a:pt x="40" y="15"/>
                </a:lnTo>
                <a:lnTo>
                  <a:pt x="38" y="15"/>
                </a:lnTo>
                <a:lnTo>
                  <a:pt x="36" y="15"/>
                </a:lnTo>
                <a:lnTo>
                  <a:pt x="36" y="13"/>
                </a:lnTo>
                <a:lnTo>
                  <a:pt x="32" y="13"/>
                </a:lnTo>
                <a:lnTo>
                  <a:pt x="27" y="13"/>
                </a:lnTo>
                <a:lnTo>
                  <a:pt x="27" y="11"/>
                </a:lnTo>
                <a:lnTo>
                  <a:pt x="24" y="11"/>
                </a:lnTo>
                <a:lnTo>
                  <a:pt x="24" y="10"/>
                </a:lnTo>
                <a:lnTo>
                  <a:pt x="18" y="10"/>
                </a:lnTo>
                <a:lnTo>
                  <a:pt x="18" y="8"/>
                </a:lnTo>
                <a:lnTo>
                  <a:pt x="14" y="8"/>
                </a:lnTo>
                <a:lnTo>
                  <a:pt x="14" y="7"/>
                </a:lnTo>
                <a:lnTo>
                  <a:pt x="10" y="7"/>
                </a:lnTo>
                <a:lnTo>
                  <a:pt x="10" y="4"/>
                </a:lnTo>
                <a:lnTo>
                  <a:pt x="9" y="4"/>
                </a:lnTo>
                <a:lnTo>
                  <a:pt x="9" y="3"/>
                </a:lnTo>
                <a:lnTo>
                  <a:pt x="8" y="3"/>
                </a:lnTo>
                <a:lnTo>
                  <a:pt x="8" y="1"/>
                </a:lnTo>
                <a:lnTo>
                  <a:pt x="4" y="1"/>
                </a:lnTo>
                <a:lnTo>
                  <a:pt x="4"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86" name="Group 185"/>
          <p:cNvGrpSpPr/>
          <p:nvPr/>
        </p:nvGrpSpPr>
        <p:grpSpPr>
          <a:xfrm>
            <a:off x="4369116" y="2322098"/>
            <a:ext cx="4480378" cy="2832206"/>
            <a:chOff x="4604288" y="2322098"/>
            <a:chExt cx="4480378" cy="2832206"/>
          </a:xfrm>
        </p:grpSpPr>
        <p:grpSp>
          <p:nvGrpSpPr>
            <p:cNvPr id="187" name="Group 186"/>
            <p:cNvGrpSpPr/>
            <p:nvPr/>
          </p:nvGrpSpPr>
          <p:grpSpPr>
            <a:xfrm>
              <a:off x="4806370" y="2322098"/>
              <a:ext cx="4139629" cy="2412660"/>
              <a:chOff x="4860158" y="2322098"/>
              <a:chExt cx="4139629" cy="2412660"/>
            </a:xfrm>
          </p:grpSpPr>
          <p:grpSp>
            <p:nvGrpSpPr>
              <p:cNvPr id="204" name="Group 203"/>
              <p:cNvGrpSpPr/>
              <p:nvPr/>
            </p:nvGrpSpPr>
            <p:grpSpPr>
              <a:xfrm>
                <a:off x="5164824" y="2441940"/>
                <a:ext cx="3834963" cy="2272571"/>
                <a:chOff x="876599" y="2441940"/>
                <a:chExt cx="3413619" cy="2272571"/>
              </a:xfrm>
            </p:grpSpPr>
            <p:sp>
              <p:nvSpPr>
                <p:cNvPr id="211" name="Freeform 210"/>
                <p:cNvSpPr>
                  <a:spLocks/>
                </p:cNvSpPr>
                <p:nvPr/>
              </p:nvSpPr>
              <p:spPr bwMode="auto">
                <a:xfrm>
                  <a:off x="954240" y="2441941"/>
                  <a:ext cx="3329873" cy="21669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2" name="Line 6"/>
                <p:cNvSpPr>
                  <a:spLocks noChangeShapeType="1"/>
                </p:cNvSpPr>
                <p:nvPr/>
              </p:nvSpPr>
              <p:spPr bwMode="auto">
                <a:xfrm>
                  <a:off x="876599" y="244194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3" name="Line 7"/>
                <p:cNvSpPr>
                  <a:spLocks noChangeShapeType="1"/>
                </p:cNvSpPr>
                <p:nvPr/>
              </p:nvSpPr>
              <p:spPr bwMode="auto">
                <a:xfrm>
                  <a:off x="876599" y="2875406"/>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4" name="Line 8"/>
                <p:cNvSpPr>
                  <a:spLocks noChangeShapeType="1"/>
                </p:cNvSpPr>
                <p:nvPr/>
              </p:nvSpPr>
              <p:spPr bwMode="auto">
                <a:xfrm>
                  <a:off x="876599" y="3308872"/>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5" name="Line 9"/>
                <p:cNvSpPr>
                  <a:spLocks noChangeShapeType="1"/>
                </p:cNvSpPr>
                <p:nvPr/>
              </p:nvSpPr>
              <p:spPr bwMode="auto">
                <a:xfrm>
                  <a:off x="876599" y="3742339"/>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6" name="Line 10"/>
                <p:cNvSpPr>
                  <a:spLocks noChangeShapeType="1"/>
                </p:cNvSpPr>
                <p:nvPr/>
              </p:nvSpPr>
              <p:spPr bwMode="auto">
                <a:xfrm>
                  <a:off x="876599" y="4175805"/>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7" name="Line 11"/>
                <p:cNvSpPr>
                  <a:spLocks noChangeShapeType="1"/>
                </p:cNvSpPr>
                <p:nvPr/>
              </p:nvSpPr>
              <p:spPr bwMode="auto">
                <a:xfrm>
                  <a:off x="876599" y="460927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8" name="Line 12"/>
                <p:cNvSpPr>
                  <a:spLocks noChangeShapeType="1"/>
                </p:cNvSpPr>
                <p:nvPr/>
              </p:nvSpPr>
              <p:spPr bwMode="auto">
                <a:xfrm>
                  <a:off x="287601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9" name="Line 15"/>
                <p:cNvSpPr>
                  <a:spLocks noChangeShapeType="1"/>
                </p:cNvSpPr>
                <p:nvPr/>
              </p:nvSpPr>
              <p:spPr bwMode="auto">
                <a:xfrm>
                  <a:off x="3334016"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0" name="Line 17"/>
                <p:cNvSpPr>
                  <a:spLocks noChangeShapeType="1"/>
                </p:cNvSpPr>
                <p:nvPr/>
              </p:nvSpPr>
              <p:spPr bwMode="auto">
                <a:xfrm>
                  <a:off x="382055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1" name="Line 18"/>
                <p:cNvSpPr>
                  <a:spLocks noChangeShapeType="1"/>
                </p:cNvSpPr>
                <p:nvPr/>
              </p:nvSpPr>
              <p:spPr bwMode="auto">
                <a:xfrm>
                  <a:off x="2402105"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2" name="Line 19"/>
                <p:cNvSpPr>
                  <a:spLocks noChangeShapeType="1"/>
                </p:cNvSpPr>
                <p:nvPr/>
              </p:nvSpPr>
              <p:spPr bwMode="auto">
                <a:xfrm>
                  <a:off x="190409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3" name="Line 21"/>
                <p:cNvSpPr>
                  <a:spLocks noChangeShapeType="1"/>
                </p:cNvSpPr>
                <p:nvPr/>
              </p:nvSpPr>
              <p:spPr bwMode="auto">
                <a:xfrm>
                  <a:off x="142247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4" name="Line 17"/>
                <p:cNvSpPr>
                  <a:spLocks noChangeShapeType="1"/>
                </p:cNvSpPr>
                <p:nvPr/>
              </p:nvSpPr>
              <p:spPr bwMode="auto">
                <a:xfrm>
                  <a:off x="4290218" y="4612079"/>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5" name="Line 21"/>
                <p:cNvSpPr>
                  <a:spLocks noChangeShapeType="1"/>
                </p:cNvSpPr>
                <p:nvPr/>
              </p:nvSpPr>
              <p:spPr bwMode="auto">
                <a:xfrm>
                  <a:off x="983556" y="4618553"/>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205" name="TextBox 204"/>
              <p:cNvSpPr txBox="1"/>
              <p:nvPr/>
            </p:nvSpPr>
            <p:spPr>
              <a:xfrm>
                <a:off x="4860158" y="2322098"/>
                <a:ext cx="372218" cy="253916"/>
              </a:xfrm>
              <a:prstGeom prst="rect">
                <a:avLst/>
              </a:prstGeom>
              <a:noFill/>
            </p:spPr>
            <p:txBody>
              <a:bodyPr wrap="none" rtlCol="0" anchor="ctr" anchorCtr="0">
                <a:spAutoFit/>
              </a:bodyPr>
              <a:lstStyle/>
              <a:p>
                <a:pPr algn="r"/>
                <a:r>
                  <a:rPr lang="en-GB" sz="1050" dirty="0" smtClean="0">
                    <a:solidFill>
                      <a:srgbClr val="4D4D4D"/>
                    </a:solidFill>
                  </a:rPr>
                  <a:t>1.0</a:t>
                </a:r>
                <a:endParaRPr lang="en-GB" sz="1050" dirty="0">
                  <a:solidFill>
                    <a:srgbClr val="4D4D4D"/>
                  </a:solidFill>
                </a:endParaRPr>
              </a:p>
            </p:txBody>
          </p:sp>
          <p:sp>
            <p:nvSpPr>
              <p:cNvPr id="206" name="TextBox 205"/>
              <p:cNvSpPr txBox="1"/>
              <p:nvPr/>
            </p:nvSpPr>
            <p:spPr>
              <a:xfrm>
                <a:off x="4860159" y="2747748"/>
                <a:ext cx="372217" cy="253916"/>
              </a:xfrm>
              <a:prstGeom prst="rect">
                <a:avLst/>
              </a:prstGeom>
              <a:noFill/>
            </p:spPr>
            <p:txBody>
              <a:bodyPr wrap="none" rtlCol="0" anchor="ctr" anchorCtr="0">
                <a:spAutoFit/>
              </a:bodyPr>
              <a:lstStyle/>
              <a:p>
                <a:pPr algn="r"/>
                <a:r>
                  <a:rPr lang="en-GB" sz="1050" dirty="0" smtClean="0">
                    <a:solidFill>
                      <a:srgbClr val="4D4D4D"/>
                    </a:solidFill>
                  </a:rPr>
                  <a:t>0.8</a:t>
                </a:r>
                <a:endParaRPr lang="en-GB" sz="1050" dirty="0">
                  <a:solidFill>
                    <a:srgbClr val="4D4D4D"/>
                  </a:solidFill>
                </a:endParaRPr>
              </a:p>
            </p:txBody>
          </p:sp>
          <p:sp>
            <p:nvSpPr>
              <p:cNvPr id="207" name="TextBox 206"/>
              <p:cNvSpPr txBox="1"/>
              <p:nvPr/>
            </p:nvSpPr>
            <p:spPr>
              <a:xfrm>
                <a:off x="4860159" y="3181021"/>
                <a:ext cx="372217" cy="253916"/>
              </a:xfrm>
              <a:prstGeom prst="rect">
                <a:avLst/>
              </a:prstGeom>
              <a:noFill/>
            </p:spPr>
            <p:txBody>
              <a:bodyPr wrap="none" rtlCol="0" anchor="ctr" anchorCtr="0">
                <a:spAutoFit/>
              </a:bodyPr>
              <a:lstStyle/>
              <a:p>
                <a:pPr algn="r"/>
                <a:r>
                  <a:rPr lang="en-GB" sz="1050" dirty="0" smtClean="0">
                    <a:solidFill>
                      <a:srgbClr val="4D4D4D"/>
                    </a:solidFill>
                  </a:rPr>
                  <a:t>0.6</a:t>
                </a:r>
                <a:endParaRPr lang="en-GB" sz="1050" dirty="0">
                  <a:solidFill>
                    <a:srgbClr val="4D4D4D"/>
                  </a:solidFill>
                </a:endParaRPr>
              </a:p>
            </p:txBody>
          </p:sp>
          <p:sp>
            <p:nvSpPr>
              <p:cNvPr id="208" name="TextBox 207"/>
              <p:cNvSpPr txBox="1"/>
              <p:nvPr/>
            </p:nvSpPr>
            <p:spPr>
              <a:xfrm>
                <a:off x="4860159" y="3614295"/>
                <a:ext cx="372217" cy="253916"/>
              </a:xfrm>
              <a:prstGeom prst="rect">
                <a:avLst/>
              </a:prstGeom>
              <a:noFill/>
            </p:spPr>
            <p:txBody>
              <a:bodyPr wrap="none" rtlCol="0" anchor="ctr" anchorCtr="0">
                <a:spAutoFit/>
              </a:bodyPr>
              <a:lstStyle/>
              <a:p>
                <a:pPr algn="r"/>
                <a:r>
                  <a:rPr lang="en-GB" sz="1050" dirty="0" smtClean="0">
                    <a:solidFill>
                      <a:srgbClr val="4D4D4D"/>
                    </a:solidFill>
                  </a:rPr>
                  <a:t>0.4</a:t>
                </a:r>
                <a:endParaRPr lang="en-GB" sz="1050" dirty="0">
                  <a:solidFill>
                    <a:srgbClr val="4D4D4D"/>
                  </a:solidFill>
                </a:endParaRPr>
              </a:p>
            </p:txBody>
          </p:sp>
          <p:sp>
            <p:nvSpPr>
              <p:cNvPr id="209" name="TextBox 208"/>
              <p:cNvSpPr txBox="1"/>
              <p:nvPr/>
            </p:nvSpPr>
            <p:spPr>
              <a:xfrm>
                <a:off x="4860159" y="4047568"/>
                <a:ext cx="372217" cy="253916"/>
              </a:xfrm>
              <a:prstGeom prst="rect">
                <a:avLst/>
              </a:prstGeom>
              <a:noFill/>
            </p:spPr>
            <p:txBody>
              <a:bodyPr wrap="none" rtlCol="0" anchor="ctr" anchorCtr="0">
                <a:spAutoFit/>
              </a:bodyPr>
              <a:lstStyle/>
              <a:p>
                <a:pPr algn="r"/>
                <a:r>
                  <a:rPr lang="en-GB" sz="1050" dirty="0" smtClean="0">
                    <a:solidFill>
                      <a:srgbClr val="4D4D4D"/>
                    </a:solidFill>
                  </a:rPr>
                  <a:t>0.2</a:t>
                </a:r>
                <a:endParaRPr lang="en-GB" sz="1050" dirty="0">
                  <a:solidFill>
                    <a:srgbClr val="4D4D4D"/>
                  </a:solidFill>
                </a:endParaRPr>
              </a:p>
            </p:txBody>
          </p:sp>
          <p:sp>
            <p:nvSpPr>
              <p:cNvPr id="210" name="TextBox 209"/>
              <p:cNvSpPr txBox="1"/>
              <p:nvPr/>
            </p:nvSpPr>
            <p:spPr>
              <a:xfrm>
                <a:off x="4972369" y="4480842"/>
                <a:ext cx="260007" cy="253916"/>
              </a:xfrm>
              <a:prstGeom prst="rect">
                <a:avLst/>
              </a:prstGeom>
              <a:noFill/>
            </p:spPr>
            <p:txBody>
              <a:bodyPr wrap="none" rtlCol="0" anchor="ctr" anchorCtr="0">
                <a:spAutoFit/>
              </a:bodyPr>
              <a:lstStyle/>
              <a:p>
                <a:pPr algn="r"/>
                <a:r>
                  <a:rPr lang="en-GB" sz="1050" dirty="0" smtClean="0">
                    <a:solidFill>
                      <a:srgbClr val="4D4D4D"/>
                    </a:solidFill>
                  </a:rPr>
                  <a:t>0</a:t>
                </a:r>
                <a:endParaRPr lang="en-GB" sz="1050" dirty="0">
                  <a:solidFill>
                    <a:srgbClr val="4D4D4D"/>
                  </a:solidFill>
                </a:endParaRPr>
              </a:p>
            </p:txBody>
          </p:sp>
        </p:grpSp>
        <p:sp>
          <p:nvSpPr>
            <p:cNvPr id="188" name="TextBox 187"/>
            <p:cNvSpPr txBox="1"/>
            <p:nvPr/>
          </p:nvSpPr>
          <p:spPr>
            <a:xfrm rot="16200000">
              <a:off x="4130280" y="3378033"/>
              <a:ext cx="1225015" cy="276999"/>
            </a:xfrm>
            <a:prstGeom prst="rect">
              <a:avLst/>
            </a:prstGeom>
            <a:noFill/>
          </p:spPr>
          <p:txBody>
            <a:bodyPr wrap="none" rtlCol="0">
              <a:spAutoFit/>
            </a:bodyPr>
            <a:lstStyle/>
            <a:p>
              <a:pPr algn="ctr"/>
              <a:r>
                <a:rPr lang="en-GB" sz="1200" dirty="0" smtClean="0">
                  <a:solidFill>
                    <a:srgbClr val="363636"/>
                  </a:solidFill>
                </a:rPr>
                <a:t>EFS probability</a:t>
              </a:r>
              <a:endParaRPr lang="en-GB" sz="1200" dirty="0">
                <a:solidFill>
                  <a:srgbClr val="363636"/>
                </a:solidFill>
              </a:endParaRPr>
            </a:p>
          </p:txBody>
        </p:sp>
        <p:sp>
          <p:nvSpPr>
            <p:cNvPr id="189" name="TextBox 188"/>
            <p:cNvSpPr txBox="1"/>
            <p:nvPr/>
          </p:nvSpPr>
          <p:spPr>
            <a:xfrm>
              <a:off x="6436669" y="4877305"/>
              <a:ext cx="1369286" cy="276999"/>
            </a:xfrm>
            <a:prstGeom prst="rect">
              <a:avLst/>
            </a:prstGeom>
            <a:noFill/>
          </p:spPr>
          <p:txBody>
            <a:bodyPr wrap="none" rtlCol="0">
              <a:spAutoFit/>
            </a:bodyPr>
            <a:lstStyle/>
            <a:p>
              <a:pPr algn="ctr"/>
              <a:r>
                <a:rPr lang="en-GB" sz="1200" dirty="0" smtClean="0">
                  <a:solidFill>
                    <a:srgbClr val="363636"/>
                  </a:solidFill>
                </a:rPr>
                <a:t>Follow-up (years)</a:t>
              </a:r>
              <a:endParaRPr lang="en-GB" sz="1200" dirty="0">
                <a:solidFill>
                  <a:srgbClr val="363636"/>
                </a:solidFill>
              </a:endParaRPr>
            </a:p>
          </p:txBody>
        </p:sp>
        <p:sp>
          <p:nvSpPr>
            <p:cNvPr id="190" name="TextBox 189"/>
            <p:cNvSpPr txBox="1"/>
            <p:nvPr/>
          </p:nvSpPr>
          <p:spPr>
            <a:xfrm>
              <a:off x="5120054" y="4650869"/>
              <a:ext cx="260008" cy="253916"/>
            </a:xfrm>
            <a:prstGeom prst="rect">
              <a:avLst/>
            </a:prstGeom>
            <a:noFill/>
          </p:spPr>
          <p:txBody>
            <a:bodyPr wrap="none" rtlCol="0" anchor="ctr" anchorCtr="0">
              <a:spAutoFit/>
            </a:bodyPr>
            <a:lstStyle/>
            <a:p>
              <a:pPr algn="ctr"/>
              <a:r>
                <a:rPr lang="en-GB" sz="1050" dirty="0" smtClean="0">
                  <a:solidFill>
                    <a:srgbClr val="4D4D4D"/>
                  </a:solidFill>
                </a:rPr>
                <a:t>0</a:t>
              </a:r>
              <a:endParaRPr lang="en-GB" sz="1050" dirty="0">
                <a:solidFill>
                  <a:srgbClr val="4D4D4D"/>
                </a:solidFill>
              </a:endParaRPr>
            </a:p>
          </p:txBody>
        </p:sp>
        <p:grpSp>
          <p:nvGrpSpPr>
            <p:cNvPr id="191" name="Group 190"/>
            <p:cNvGrpSpPr/>
            <p:nvPr/>
          </p:nvGrpSpPr>
          <p:grpSpPr>
            <a:xfrm>
              <a:off x="5590494" y="4650869"/>
              <a:ext cx="809958" cy="253916"/>
              <a:chOff x="5644282" y="4651453"/>
              <a:chExt cx="809958" cy="253916"/>
            </a:xfrm>
          </p:grpSpPr>
          <p:sp>
            <p:nvSpPr>
              <p:cNvPr id="202" name="TextBox 201"/>
              <p:cNvSpPr txBox="1"/>
              <p:nvPr/>
            </p:nvSpPr>
            <p:spPr>
              <a:xfrm>
                <a:off x="5644282" y="4651453"/>
                <a:ext cx="260008" cy="253916"/>
              </a:xfrm>
              <a:prstGeom prst="rect">
                <a:avLst/>
              </a:prstGeom>
              <a:noFill/>
            </p:spPr>
            <p:txBody>
              <a:bodyPr wrap="none" rtlCol="0" anchor="ctr" anchorCtr="0">
                <a:spAutoFit/>
              </a:bodyPr>
              <a:lstStyle/>
              <a:p>
                <a:pPr algn="ctr"/>
                <a:r>
                  <a:rPr lang="en-GB" sz="1050" dirty="0" smtClean="0">
                    <a:solidFill>
                      <a:srgbClr val="4D4D4D"/>
                    </a:solidFill>
                  </a:rPr>
                  <a:t>1</a:t>
                </a:r>
                <a:endParaRPr lang="en-GB" sz="1050" dirty="0">
                  <a:solidFill>
                    <a:srgbClr val="4D4D4D"/>
                  </a:solidFill>
                </a:endParaRPr>
              </a:p>
            </p:txBody>
          </p:sp>
          <p:sp>
            <p:nvSpPr>
              <p:cNvPr id="203" name="TextBox 202"/>
              <p:cNvSpPr txBox="1"/>
              <p:nvPr/>
            </p:nvSpPr>
            <p:spPr>
              <a:xfrm>
                <a:off x="6194232" y="4651453"/>
                <a:ext cx="260008" cy="253916"/>
              </a:xfrm>
              <a:prstGeom prst="rect">
                <a:avLst/>
              </a:prstGeom>
              <a:noFill/>
            </p:spPr>
            <p:txBody>
              <a:bodyPr wrap="none" rtlCol="0" anchor="ctr" anchorCtr="0">
                <a:spAutoFit/>
              </a:bodyPr>
              <a:lstStyle/>
              <a:p>
                <a:pPr algn="ctr"/>
                <a:r>
                  <a:rPr lang="en-GB" sz="1050" dirty="0" smtClean="0">
                    <a:solidFill>
                      <a:srgbClr val="4D4D4D"/>
                    </a:solidFill>
                  </a:rPr>
                  <a:t>2</a:t>
                </a:r>
                <a:endParaRPr lang="en-GB" sz="1050" dirty="0">
                  <a:solidFill>
                    <a:srgbClr val="4D4D4D"/>
                  </a:solidFill>
                </a:endParaRPr>
              </a:p>
            </p:txBody>
          </p:sp>
        </p:grpSp>
        <p:grpSp>
          <p:nvGrpSpPr>
            <p:cNvPr id="192" name="Group 191"/>
            <p:cNvGrpSpPr/>
            <p:nvPr/>
          </p:nvGrpSpPr>
          <p:grpSpPr>
            <a:xfrm>
              <a:off x="6694348" y="4650869"/>
              <a:ext cx="809958" cy="253916"/>
              <a:chOff x="5644282" y="4651453"/>
              <a:chExt cx="809958" cy="253916"/>
            </a:xfrm>
          </p:grpSpPr>
          <p:sp>
            <p:nvSpPr>
              <p:cNvPr id="200" name="TextBox 199"/>
              <p:cNvSpPr txBox="1"/>
              <p:nvPr/>
            </p:nvSpPr>
            <p:spPr>
              <a:xfrm>
                <a:off x="5644282" y="4651453"/>
                <a:ext cx="260008" cy="253916"/>
              </a:xfrm>
              <a:prstGeom prst="rect">
                <a:avLst/>
              </a:prstGeom>
              <a:noFill/>
            </p:spPr>
            <p:txBody>
              <a:bodyPr wrap="none" rtlCol="0" anchor="ctr" anchorCtr="0">
                <a:spAutoFit/>
              </a:bodyPr>
              <a:lstStyle/>
              <a:p>
                <a:pPr algn="ctr"/>
                <a:r>
                  <a:rPr lang="en-GB" sz="1050" dirty="0" smtClean="0">
                    <a:solidFill>
                      <a:srgbClr val="4D4D4D"/>
                    </a:solidFill>
                  </a:rPr>
                  <a:t>3</a:t>
                </a:r>
                <a:endParaRPr lang="en-GB" sz="1050" dirty="0">
                  <a:solidFill>
                    <a:srgbClr val="4D4D4D"/>
                  </a:solidFill>
                </a:endParaRPr>
              </a:p>
            </p:txBody>
          </p:sp>
          <p:sp>
            <p:nvSpPr>
              <p:cNvPr id="201" name="TextBox 200"/>
              <p:cNvSpPr txBox="1"/>
              <p:nvPr/>
            </p:nvSpPr>
            <p:spPr>
              <a:xfrm>
                <a:off x="6194232" y="4651453"/>
                <a:ext cx="260008" cy="253916"/>
              </a:xfrm>
              <a:prstGeom prst="rect">
                <a:avLst/>
              </a:prstGeom>
              <a:noFill/>
            </p:spPr>
            <p:txBody>
              <a:bodyPr wrap="none" rtlCol="0" anchor="ctr" anchorCtr="0">
                <a:spAutoFit/>
              </a:bodyPr>
              <a:lstStyle/>
              <a:p>
                <a:pPr algn="ctr"/>
                <a:r>
                  <a:rPr lang="en-GB" sz="1050" dirty="0" smtClean="0">
                    <a:solidFill>
                      <a:srgbClr val="4D4D4D"/>
                    </a:solidFill>
                  </a:rPr>
                  <a:t>4</a:t>
                </a:r>
                <a:endParaRPr lang="en-GB" sz="1050" dirty="0">
                  <a:solidFill>
                    <a:srgbClr val="4D4D4D"/>
                  </a:solidFill>
                </a:endParaRPr>
              </a:p>
            </p:txBody>
          </p:sp>
        </p:grpSp>
        <p:grpSp>
          <p:nvGrpSpPr>
            <p:cNvPr id="193" name="Group 192"/>
            <p:cNvGrpSpPr/>
            <p:nvPr/>
          </p:nvGrpSpPr>
          <p:grpSpPr>
            <a:xfrm>
              <a:off x="7742545" y="4650869"/>
              <a:ext cx="809958" cy="253916"/>
              <a:chOff x="5644282" y="4651453"/>
              <a:chExt cx="809958" cy="253916"/>
            </a:xfrm>
          </p:grpSpPr>
          <p:sp>
            <p:nvSpPr>
              <p:cNvPr id="198" name="TextBox 197"/>
              <p:cNvSpPr txBox="1"/>
              <p:nvPr/>
            </p:nvSpPr>
            <p:spPr>
              <a:xfrm>
                <a:off x="5644282" y="4651453"/>
                <a:ext cx="260008" cy="253916"/>
              </a:xfrm>
              <a:prstGeom prst="rect">
                <a:avLst/>
              </a:prstGeom>
              <a:noFill/>
            </p:spPr>
            <p:txBody>
              <a:bodyPr wrap="none" rtlCol="0" anchor="ctr" anchorCtr="0">
                <a:spAutoFit/>
              </a:bodyPr>
              <a:lstStyle/>
              <a:p>
                <a:pPr algn="ctr"/>
                <a:r>
                  <a:rPr lang="en-GB" sz="1050" dirty="0" smtClean="0">
                    <a:solidFill>
                      <a:srgbClr val="4D4D4D"/>
                    </a:solidFill>
                  </a:rPr>
                  <a:t>5</a:t>
                </a:r>
                <a:endParaRPr lang="en-GB" sz="1050" dirty="0">
                  <a:solidFill>
                    <a:srgbClr val="4D4D4D"/>
                  </a:solidFill>
                </a:endParaRPr>
              </a:p>
            </p:txBody>
          </p:sp>
          <p:sp>
            <p:nvSpPr>
              <p:cNvPr id="199" name="TextBox 198"/>
              <p:cNvSpPr txBox="1"/>
              <p:nvPr/>
            </p:nvSpPr>
            <p:spPr>
              <a:xfrm>
                <a:off x="6194232" y="4651453"/>
                <a:ext cx="260008" cy="253916"/>
              </a:xfrm>
              <a:prstGeom prst="rect">
                <a:avLst/>
              </a:prstGeom>
              <a:noFill/>
            </p:spPr>
            <p:txBody>
              <a:bodyPr wrap="none" rtlCol="0" anchor="ctr" anchorCtr="0">
                <a:spAutoFit/>
              </a:bodyPr>
              <a:lstStyle/>
              <a:p>
                <a:pPr algn="ctr"/>
                <a:r>
                  <a:rPr lang="en-GB" sz="1050" dirty="0" smtClean="0">
                    <a:solidFill>
                      <a:srgbClr val="4D4D4D"/>
                    </a:solidFill>
                  </a:rPr>
                  <a:t>6</a:t>
                </a:r>
                <a:endParaRPr lang="en-GB" sz="1050" dirty="0">
                  <a:solidFill>
                    <a:srgbClr val="4D4D4D"/>
                  </a:solidFill>
                </a:endParaRPr>
              </a:p>
            </p:txBody>
          </p:sp>
        </p:grpSp>
        <p:sp>
          <p:nvSpPr>
            <p:cNvPr id="194" name="TextBox 193"/>
            <p:cNvSpPr txBox="1"/>
            <p:nvPr/>
          </p:nvSpPr>
          <p:spPr>
            <a:xfrm>
              <a:off x="8824658" y="4650869"/>
              <a:ext cx="260008" cy="253916"/>
            </a:xfrm>
            <a:prstGeom prst="rect">
              <a:avLst/>
            </a:prstGeom>
            <a:noFill/>
          </p:spPr>
          <p:txBody>
            <a:bodyPr wrap="none" rtlCol="0" anchor="ctr" anchorCtr="0">
              <a:spAutoFit/>
            </a:bodyPr>
            <a:lstStyle/>
            <a:p>
              <a:pPr algn="ctr"/>
              <a:r>
                <a:rPr lang="en-GB" sz="1050" dirty="0" smtClean="0">
                  <a:solidFill>
                    <a:srgbClr val="4D4D4D"/>
                  </a:solidFill>
                </a:rPr>
                <a:t>7</a:t>
              </a:r>
              <a:endParaRPr lang="en-GB" sz="1050" dirty="0">
                <a:solidFill>
                  <a:srgbClr val="4D4D4D"/>
                </a:solidFill>
              </a:endParaRPr>
            </a:p>
          </p:txBody>
        </p:sp>
        <p:sp>
          <p:nvSpPr>
            <p:cNvPr id="195" name="TextBox 194"/>
            <p:cNvSpPr txBox="1"/>
            <p:nvPr/>
          </p:nvSpPr>
          <p:spPr>
            <a:xfrm>
              <a:off x="5636680" y="4333805"/>
              <a:ext cx="601447" cy="215444"/>
            </a:xfrm>
            <a:prstGeom prst="rect">
              <a:avLst/>
            </a:prstGeom>
            <a:noFill/>
          </p:spPr>
          <p:txBody>
            <a:bodyPr wrap="none" rtlCol="0">
              <a:spAutoFit/>
            </a:bodyPr>
            <a:lstStyle/>
            <a:p>
              <a:r>
                <a:rPr lang="en-GB" sz="800" dirty="0" smtClean="0">
                  <a:solidFill>
                    <a:srgbClr val="4D4D4D"/>
                  </a:solidFill>
                </a:rPr>
                <a:t>*p=0.238</a:t>
              </a:r>
              <a:endParaRPr lang="en-GB" sz="800" dirty="0">
                <a:solidFill>
                  <a:srgbClr val="4D4D4D"/>
                </a:solidFill>
              </a:endParaRPr>
            </a:p>
          </p:txBody>
        </p:sp>
        <p:cxnSp>
          <p:nvCxnSpPr>
            <p:cNvPr id="196" name="Straight Connector 195"/>
            <p:cNvCxnSpPr/>
            <p:nvPr/>
          </p:nvCxnSpPr>
          <p:spPr>
            <a:xfrm>
              <a:off x="5745537" y="3968098"/>
              <a:ext cx="205119"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97" name="Straight Connector 196"/>
            <p:cNvCxnSpPr/>
            <p:nvPr/>
          </p:nvCxnSpPr>
          <p:spPr>
            <a:xfrm>
              <a:off x="5745537" y="4199612"/>
              <a:ext cx="205119"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226" name="TextBox 225"/>
          <p:cNvSpPr txBox="1"/>
          <p:nvPr/>
        </p:nvSpPr>
        <p:spPr>
          <a:xfrm>
            <a:off x="1869471" y="4873823"/>
            <a:ext cx="1369286" cy="276999"/>
          </a:xfrm>
          <a:prstGeom prst="rect">
            <a:avLst/>
          </a:prstGeom>
          <a:noFill/>
        </p:spPr>
        <p:txBody>
          <a:bodyPr wrap="none" rtlCol="0">
            <a:spAutoFit/>
          </a:bodyPr>
          <a:lstStyle/>
          <a:p>
            <a:pPr algn="ctr"/>
            <a:r>
              <a:rPr lang="en-GB" sz="1200" dirty="0" smtClean="0">
                <a:solidFill>
                  <a:srgbClr val="363636"/>
                </a:solidFill>
              </a:rPr>
              <a:t>Follow-up (years)</a:t>
            </a:r>
            <a:endParaRPr lang="en-GB" sz="1200" dirty="0">
              <a:solidFill>
                <a:srgbClr val="363636"/>
              </a:solidFill>
            </a:endParaRPr>
          </a:p>
        </p:txBody>
      </p:sp>
      <p:graphicFrame>
        <p:nvGraphicFramePr>
          <p:cNvPr id="227" name="Table 226"/>
          <p:cNvGraphicFramePr>
            <a:graphicFrameLocks noGrp="1"/>
          </p:cNvGraphicFramePr>
          <p:nvPr>
            <p:extLst>
              <p:ext uri="{D42A27DB-BD31-4B8C-83A1-F6EECF244321}">
                <p14:modId xmlns:p14="http://schemas.microsoft.com/office/powerpoint/2010/main" val="2772990839"/>
              </p:ext>
            </p:extLst>
          </p:nvPr>
        </p:nvGraphicFramePr>
        <p:xfrm>
          <a:off x="1316981" y="3635655"/>
          <a:ext cx="2973755" cy="762000"/>
        </p:xfrm>
        <a:graphic>
          <a:graphicData uri="http://schemas.openxmlformats.org/drawingml/2006/table">
            <a:tbl>
              <a:tblPr firstRow="1" bandRow="1">
                <a:tableStyleId>{5C22544A-7EE6-4342-B048-85BDC9FD1C3A}</a:tableStyleId>
              </a:tblPr>
              <a:tblGrid>
                <a:gridCol w="1298628"/>
                <a:gridCol w="584791"/>
                <a:gridCol w="1090336"/>
              </a:tblGrid>
              <a:tr h="0">
                <a:tc>
                  <a:txBody>
                    <a:bodyPr/>
                    <a:lstStyle/>
                    <a:p>
                      <a:endParaRPr lang="en-GB" sz="8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Events</a:t>
                      </a:r>
                      <a:endParaRPr lang="en-GB" sz="8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HR (95% CI)</a:t>
                      </a:r>
                      <a:endParaRPr lang="en-GB" sz="8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solidFill>
                          <a:latin typeface="+mn-lt"/>
                        </a:rPr>
                        <a:t>Oxaliplatin + CRT</a:t>
                      </a:r>
                      <a:endParaRPr lang="en-GB" sz="8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112</a:t>
                      </a:r>
                      <a:endParaRPr lang="en-GB" sz="8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0.82 (0.64,1.06)</a:t>
                      </a:r>
                      <a:endParaRPr lang="en-GB" sz="8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solidFill>
                          <a:latin typeface="+mn-lt"/>
                        </a:rPr>
                        <a:t>CRT alone</a:t>
                      </a: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136</a:t>
                      </a: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rPr>
                        <a:t>1 (ref)</a:t>
                      </a:r>
                    </a:p>
                    <a:p>
                      <a:pPr algn="ct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28" name="TextBox 227"/>
          <p:cNvSpPr txBox="1"/>
          <p:nvPr/>
        </p:nvSpPr>
        <p:spPr>
          <a:xfrm>
            <a:off x="988086" y="4333805"/>
            <a:ext cx="601447" cy="215444"/>
          </a:xfrm>
          <a:prstGeom prst="rect">
            <a:avLst/>
          </a:prstGeom>
          <a:noFill/>
        </p:spPr>
        <p:txBody>
          <a:bodyPr wrap="none" rtlCol="0">
            <a:spAutoFit/>
          </a:bodyPr>
          <a:lstStyle/>
          <a:p>
            <a:r>
              <a:rPr lang="en-GB" sz="800" dirty="0" smtClean="0">
                <a:solidFill>
                  <a:srgbClr val="4D4D4D"/>
                </a:solidFill>
              </a:rPr>
              <a:t>*p=0.114</a:t>
            </a:r>
            <a:endParaRPr lang="en-GB" sz="800" dirty="0">
              <a:solidFill>
                <a:srgbClr val="4D4D4D"/>
              </a:solidFill>
            </a:endParaRPr>
          </a:p>
        </p:txBody>
      </p:sp>
      <p:cxnSp>
        <p:nvCxnSpPr>
          <p:cNvPr id="229" name="Straight Connector 228"/>
          <p:cNvCxnSpPr/>
          <p:nvPr/>
        </p:nvCxnSpPr>
        <p:spPr>
          <a:xfrm>
            <a:off x="1091118" y="3949087"/>
            <a:ext cx="205119"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30" name="Straight Connector 229"/>
          <p:cNvCxnSpPr/>
          <p:nvPr/>
        </p:nvCxnSpPr>
        <p:spPr>
          <a:xfrm>
            <a:off x="1091118" y="4176604"/>
            <a:ext cx="205119"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231" name="Text Placeholder 3"/>
          <p:cNvSpPr>
            <a:spLocks noGrp="1"/>
          </p:cNvSpPr>
          <p:nvPr>
            <p:ph type="body" sz="quarter" idx="10"/>
          </p:nvPr>
        </p:nvSpPr>
        <p:spPr>
          <a:xfrm>
            <a:off x="365125" y="6096000"/>
            <a:ext cx="4130675" cy="487363"/>
          </a:xfrm>
        </p:spPr>
        <p:txBody>
          <a:bodyPr/>
          <a:lstStyle/>
          <a:p>
            <a:r>
              <a:rPr lang="en-GB" dirty="0" smtClean="0"/>
              <a:t>*Log-rank test.</a:t>
            </a:r>
            <a:endParaRPr lang="en-GB" dirty="0"/>
          </a:p>
        </p:txBody>
      </p:sp>
    </p:spTree>
    <p:extLst>
      <p:ext uri="{BB962C8B-B14F-4D97-AF65-F5344CB8AC3E}">
        <p14:creationId xmlns:p14="http://schemas.microsoft.com/office/powerpoint/2010/main" val="38620866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3521: Final results of STAR-01: A randomized phase III trial comparing preoperative chemoradiation with or without oxaliplatin in locally advanced rectal </a:t>
            </a:r>
            <a:r>
              <a:rPr lang="en-GB" dirty="0" smtClean="0"/>
              <a:t>cancer </a:t>
            </a:r>
            <a:r>
              <a:rPr lang="en-GB" dirty="0"/>
              <a:t>– </a:t>
            </a:r>
            <a:r>
              <a:rPr lang="en-GB" dirty="0" err="1" smtClean="0"/>
              <a:t>Aschele</a:t>
            </a:r>
            <a:r>
              <a:rPr lang="en-GB" dirty="0" smtClean="0"/>
              <a:t> C, </a:t>
            </a:r>
            <a:r>
              <a:rPr lang="en-GB" dirty="0"/>
              <a:t>et al</a:t>
            </a:r>
          </a:p>
        </p:txBody>
      </p:sp>
      <p:sp>
        <p:nvSpPr>
          <p:cNvPr id="206" name="Content Placeholder 2"/>
          <p:cNvSpPr>
            <a:spLocks noGrp="1"/>
          </p:cNvSpPr>
          <p:nvPr>
            <p:ph idx="1"/>
          </p:nvPr>
        </p:nvSpPr>
        <p:spPr>
          <a:xfrm>
            <a:off x="365124" y="1254035"/>
            <a:ext cx="8413751" cy="4746172"/>
          </a:xfrm>
        </p:spPr>
        <p:txBody>
          <a:bodyPr/>
          <a:lstStyle/>
          <a:p>
            <a:pPr marL="0" indent="0">
              <a:buNone/>
            </a:pPr>
            <a:r>
              <a:rPr lang="en-GB" b="1" dirty="0" smtClean="0"/>
              <a:t>Key results (continued)</a:t>
            </a:r>
            <a:endParaRPr lang="en-GB" dirty="0" smtClean="0"/>
          </a:p>
          <a:p>
            <a:endParaRPr lang="en-GB" dirty="0" smtClean="0"/>
          </a:p>
          <a:p>
            <a:endParaRPr lang="en-GB" dirty="0"/>
          </a:p>
          <a:p>
            <a:endParaRPr lang="en-GB" dirty="0" smtClean="0"/>
          </a:p>
          <a:p>
            <a:endParaRPr lang="en-GB" b="1" dirty="0" smtClean="0"/>
          </a:p>
          <a:p>
            <a:endParaRPr lang="en-GB" b="1" dirty="0"/>
          </a:p>
          <a:p>
            <a:endParaRPr lang="en-GB" b="1" dirty="0" smtClean="0"/>
          </a:p>
          <a:p>
            <a:endParaRPr lang="en-GB" b="1" dirty="0"/>
          </a:p>
          <a:p>
            <a:endParaRPr lang="en-GB" b="1" dirty="0" smtClean="0"/>
          </a:p>
          <a:p>
            <a:endParaRPr lang="en-GB" b="1" dirty="0" smtClean="0"/>
          </a:p>
          <a:p>
            <a:endParaRPr lang="en-GB" b="1" dirty="0" smtClean="0"/>
          </a:p>
          <a:p>
            <a:endParaRPr lang="en-GB" b="1" dirty="0"/>
          </a:p>
          <a:p>
            <a:pPr marL="0" indent="0">
              <a:buNone/>
            </a:pPr>
            <a:r>
              <a:rPr lang="en-GB" b="1" dirty="0" smtClean="0"/>
              <a:t>Conclusions</a:t>
            </a:r>
          </a:p>
          <a:p>
            <a:r>
              <a:rPr lang="en-GB" b="1" dirty="0" smtClean="0"/>
              <a:t>This </a:t>
            </a:r>
            <a:r>
              <a:rPr lang="en-GB" b="1" dirty="0"/>
              <a:t>study did not meet its primary endpoint of a 30% reduction in mortality </a:t>
            </a:r>
            <a:r>
              <a:rPr lang="en-GB" b="1" dirty="0" smtClean="0"/>
              <a:t>rates</a:t>
            </a:r>
          </a:p>
          <a:p>
            <a:r>
              <a:rPr lang="en-GB" b="1" dirty="0" smtClean="0"/>
              <a:t>Although statistical significance was not reached, findings suggest a smaller reduction in the relative reduction of death</a:t>
            </a:r>
          </a:p>
          <a:p>
            <a:r>
              <a:rPr lang="en-GB" b="1" dirty="0" smtClean="0"/>
              <a:t>Similar effects were observed for local recurrence + distant metastases incidences</a:t>
            </a:r>
            <a:endParaRPr lang="en-GB" b="1" dirty="0"/>
          </a:p>
        </p:txBody>
      </p:sp>
      <p:sp>
        <p:nvSpPr>
          <p:cNvPr id="207" name="Text Placeholder 4"/>
          <p:cNvSpPr>
            <a:spLocks noGrp="1"/>
          </p:cNvSpPr>
          <p:nvPr>
            <p:ph type="body" sz="quarter" idx="11"/>
          </p:nvPr>
        </p:nvSpPr>
        <p:spPr>
          <a:xfrm>
            <a:off x="4648200" y="6347637"/>
            <a:ext cx="4130675" cy="235726"/>
          </a:xfrm>
        </p:spPr>
        <p:txBody>
          <a:bodyPr/>
          <a:lstStyle/>
          <a:p>
            <a:r>
              <a:rPr lang="en-US" dirty="0" err="1" smtClean="0"/>
              <a:t>Aschele</a:t>
            </a:r>
            <a:r>
              <a:rPr lang="en-US" dirty="0" smtClean="0"/>
              <a:t> et al. </a:t>
            </a:r>
            <a:r>
              <a:rPr lang="en-GB" dirty="0" smtClean="0"/>
              <a:t>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3521</a:t>
            </a:r>
            <a:endParaRPr lang="en-GB" dirty="0"/>
          </a:p>
        </p:txBody>
      </p:sp>
      <p:sp>
        <p:nvSpPr>
          <p:cNvPr id="208" name="TextBox 207"/>
          <p:cNvSpPr txBox="1"/>
          <p:nvPr/>
        </p:nvSpPr>
        <p:spPr>
          <a:xfrm>
            <a:off x="457200" y="1534547"/>
            <a:ext cx="8610600" cy="338554"/>
          </a:xfrm>
          <a:prstGeom prst="rect">
            <a:avLst/>
          </a:prstGeom>
          <a:noFill/>
        </p:spPr>
        <p:txBody>
          <a:bodyPr wrap="square" rtlCol="0">
            <a:spAutoFit/>
          </a:bodyPr>
          <a:lstStyle/>
          <a:p>
            <a:r>
              <a:rPr lang="en-GB" sz="1600" b="1" dirty="0" smtClean="0">
                <a:solidFill>
                  <a:srgbClr val="4D4D4D"/>
                </a:solidFill>
              </a:rPr>
              <a:t>  Cumulative incidence of local </a:t>
            </a:r>
            <a:r>
              <a:rPr lang="en-GB" sz="1600" b="1" dirty="0">
                <a:solidFill>
                  <a:srgbClr val="4D4D4D"/>
                </a:solidFill>
              </a:rPr>
              <a:t>failure         Cumulative incidence of distant metastases</a:t>
            </a:r>
          </a:p>
        </p:txBody>
      </p:sp>
      <p:graphicFrame>
        <p:nvGraphicFramePr>
          <p:cNvPr id="209" name="Table 208"/>
          <p:cNvGraphicFramePr>
            <a:graphicFrameLocks noGrp="1"/>
          </p:cNvGraphicFramePr>
          <p:nvPr>
            <p:extLst>
              <p:ext uri="{D42A27DB-BD31-4B8C-83A1-F6EECF244321}">
                <p14:modId xmlns:p14="http://schemas.microsoft.com/office/powerpoint/2010/main" val="833617352"/>
              </p:ext>
            </p:extLst>
          </p:nvPr>
        </p:nvGraphicFramePr>
        <p:xfrm>
          <a:off x="2011161" y="2303262"/>
          <a:ext cx="2209630" cy="640080"/>
        </p:xfrm>
        <a:graphic>
          <a:graphicData uri="http://schemas.openxmlformats.org/drawingml/2006/table">
            <a:tbl>
              <a:tblPr firstRow="1" bandRow="1">
                <a:tableStyleId>{5C22544A-7EE6-4342-B048-85BDC9FD1C3A}</a:tableStyleId>
              </a:tblPr>
              <a:tblGrid>
                <a:gridCol w="1104182"/>
                <a:gridCol w="1105448"/>
              </a:tblGrid>
              <a:tr h="0">
                <a:tc>
                  <a:txBody>
                    <a:bodyPr/>
                    <a:lstStyle/>
                    <a:p>
                      <a:endParaRPr lang="en-GB" sz="8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HR (95% CI)</a:t>
                      </a:r>
                      <a:endParaRPr lang="en-GB" sz="8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solidFill>
                          <a:latin typeface="+mn-lt"/>
                        </a:rPr>
                        <a:t>Oxaliplatin + CRT</a:t>
                      </a:r>
                      <a:endParaRPr lang="en-GB" sz="8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0.81 (0.51, 1.30)</a:t>
                      </a:r>
                      <a:endParaRPr lang="en-GB" sz="8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solidFill>
                          <a:latin typeface="+mn-lt"/>
                        </a:rPr>
                        <a:t>CRT alone</a:t>
                      </a: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rPr>
                        <a:t>1 (ref)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10" name="Table 209"/>
          <p:cNvGraphicFramePr>
            <a:graphicFrameLocks noGrp="1"/>
          </p:cNvGraphicFramePr>
          <p:nvPr>
            <p:extLst>
              <p:ext uri="{D42A27DB-BD31-4B8C-83A1-F6EECF244321}">
                <p14:modId xmlns:p14="http://schemas.microsoft.com/office/powerpoint/2010/main" val="1927493502"/>
              </p:ext>
            </p:extLst>
          </p:nvPr>
        </p:nvGraphicFramePr>
        <p:xfrm>
          <a:off x="6774616" y="3381844"/>
          <a:ext cx="2263049" cy="655320"/>
        </p:xfrm>
        <a:graphic>
          <a:graphicData uri="http://schemas.openxmlformats.org/drawingml/2006/table">
            <a:tbl>
              <a:tblPr firstRow="1" bandRow="1">
                <a:tableStyleId>{5C22544A-7EE6-4342-B048-85BDC9FD1C3A}</a:tableStyleId>
              </a:tblPr>
              <a:tblGrid>
                <a:gridCol w="1130877"/>
                <a:gridCol w="1132172"/>
              </a:tblGrid>
              <a:tr h="0">
                <a:tc>
                  <a:txBody>
                    <a:bodyPr/>
                    <a:lstStyle/>
                    <a:p>
                      <a:endParaRPr lang="en-GB" sz="8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HR (95% CI)</a:t>
                      </a:r>
                      <a:endParaRPr lang="en-GB" sz="8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900" dirty="0" smtClean="0">
                          <a:solidFill>
                            <a:schemeClr val="tx1"/>
                          </a:solidFill>
                          <a:latin typeface="+mn-lt"/>
                        </a:rPr>
                        <a:t>Oxaliplatin + CRT</a:t>
                      </a:r>
                      <a:endParaRPr lang="en-GB" sz="9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rPr>
                        <a:t>0.86 (0.65, 1.14)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solidFill>
                          <a:latin typeface="+mn-lt"/>
                        </a:rPr>
                        <a:t>CRT alone</a:t>
                      </a: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rPr>
                        <a:t>1 (ref)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211" name="Group 210"/>
          <p:cNvGrpSpPr/>
          <p:nvPr/>
        </p:nvGrpSpPr>
        <p:grpSpPr>
          <a:xfrm>
            <a:off x="4572000" y="1774656"/>
            <a:ext cx="4540166" cy="3138766"/>
            <a:chOff x="4479305" y="2317243"/>
            <a:chExt cx="4602956" cy="2704100"/>
          </a:xfrm>
        </p:grpSpPr>
        <p:grpSp>
          <p:nvGrpSpPr>
            <p:cNvPr id="212" name="Group 211"/>
            <p:cNvGrpSpPr/>
            <p:nvPr/>
          </p:nvGrpSpPr>
          <p:grpSpPr>
            <a:xfrm>
              <a:off x="4669584" y="2342994"/>
              <a:ext cx="4276415" cy="2371517"/>
              <a:chOff x="4723372" y="2342994"/>
              <a:chExt cx="4276415" cy="2371517"/>
            </a:xfrm>
          </p:grpSpPr>
          <p:grpSp>
            <p:nvGrpSpPr>
              <p:cNvPr id="229" name="Group 228"/>
              <p:cNvGrpSpPr/>
              <p:nvPr/>
            </p:nvGrpSpPr>
            <p:grpSpPr>
              <a:xfrm>
                <a:off x="5164824" y="2441940"/>
                <a:ext cx="3834963" cy="2272571"/>
                <a:chOff x="876599" y="2441940"/>
                <a:chExt cx="3413619" cy="2272571"/>
              </a:xfrm>
            </p:grpSpPr>
            <p:sp>
              <p:nvSpPr>
                <p:cNvPr id="237" name="Freeform 236"/>
                <p:cNvSpPr>
                  <a:spLocks/>
                </p:cNvSpPr>
                <p:nvPr/>
              </p:nvSpPr>
              <p:spPr bwMode="auto">
                <a:xfrm>
                  <a:off x="954240" y="2441941"/>
                  <a:ext cx="3329873" cy="21669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8" name="Line 6"/>
                <p:cNvSpPr>
                  <a:spLocks noChangeShapeType="1"/>
                </p:cNvSpPr>
                <p:nvPr/>
              </p:nvSpPr>
              <p:spPr bwMode="auto">
                <a:xfrm>
                  <a:off x="876599" y="244194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9" name="Line 7"/>
                <p:cNvSpPr>
                  <a:spLocks noChangeShapeType="1"/>
                </p:cNvSpPr>
                <p:nvPr/>
              </p:nvSpPr>
              <p:spPr bwMode="auto">
                <a:xfrm>
                  <a:off x="876599" y="2826179"/>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0" name="Line 8"/>
                <p:cNvSpPr>
                  <a:spLocks noChangeShapeType="1"/>
                </p:cNvSpPr>
                <p:nvPr/>
              </p:nvSpPr>
              <p:spPr bwMode="auto">
                <a:xfrm>
                  <a:off x="876599" y="3179647"/>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1" name="Line 9"/>
                <p:cNvSpPr>
                  <a:spLocks noChangeShapeType="1"/>
                </p:cNvSpPr>
                <p:nvPr/>
              </p:nvSpPr>
              <p:spPr bwMode="auto">
                <a:xfrm>
                  <a:off x="876599" y="3537223"/>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2" name="Line 10"/>
                <p:cNvSpPr>
                  <a:spLocks noChangeShapeType="1"/>
                </p:cNvSpPr>
                <p:nvPr/>
              </p:nvSpPr>
              <p:spPr bwMode="auto">
                <a:xfrm>
                  <a:off x="876599" y="3894798"/>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3" name="Line 11"/>
                <p:cNvSpPr>
                  <a:spLocks noChangeShapeType="1"/>
                </p:cNvSpPr>
                <p:nvPr/>
              </p:nvSpPr>
              <p:spPr bwMode="auto">
                <a:xfrm>
                  <a:off x="876599" y="460927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4" name="Line 12"/>
                <p:cNvSpPr>
                  <a:spLocks noChangeShapeType="1"/>
                </p:cNvSpPr>
                <p:nvPr/>
              </p:nvSpPr>
              <p:spPr bwMode="auto">
                <a:xfrm>
                  <a:off x="287601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5" name="Line 15"/>
                <p:cNvSpPr>
                  <a:spLocks noChangeShapeType="1"/>
                </p:cNvSpPr>
                <p:nvPr/>
              </p:nvSpPr>
              <p:spPr bwMode="auto">
                <a:xfrm>
                  <a:off x="3334016"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6" name="Line 17"/>
                <p:cNvSpPr>
                  <a:spLocks noChangeShapeType="1"/>
                </p:cNvSpPr>
                <p:nvPr/>
              </p:nvSpPr>
              <p:spPr bwMode="auto">
                <a:xfrm>
                  <a:off x="382055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7" name="Line 18"/>
                <p:cNvSpPr>
                  <a:spLocks noChangeShapeType="1"/>
                </p:cNvSpPr>
                <p:nvPr/>
              </p:nvSpPr>
              <p:spPr bwMode="auto">
                <a:xfrm>
                  <a:off x="2402105"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8" name="Line 19"/>
                <p:cNvSpPr>
                  <a:spLocks noChangeShapeType="1"/>
                </p:cNvSpPr>
                <p:nvPr/>
              </p:nvSpPr>
              <p:spPr bwMode="auto">
                <a:xfrm>
                  <a:off x="190409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9" name="Line 21"/>
                <p:cNvSpPr>
                  <a:spLocks noChangeShapeType="1"/>
                </p:cNvSpPr>
                <p:nvPr/>
              </p:nvSpPr>
              <p:spPr bwMode="auto">
                <a:xfrm>
                  <a:off x="142247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0" name="Line 17"/>
                <p:cNvSpPr>
                  <a:spLocks noChangeShapeType="1"/>
                </p:cNvSpPr>
                <p:nvPr/>
              </p:nvSpPr>
              <p:spPr bwMode="auto">
                <a:xfrm>
                  <a:off x="4290218" y="4612079"/>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1" name="Line 21"/>
                <p:cNvSpPr>
                  <a:spLocks noChangeShapeType="1"/>
                </p:cNvSpPr>
                <p:nvPr/>
              </p:nvSpPr>
              <p:spPr bwMode="auto">
                <a:xfrm>
                  <a:off x="983556" y="4618553"/>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2" name="Line 10"/>
                <p:cNvSpPr>
                  <a:spLocks noChangeShapeType="1"/>
                </p:cNvSpPr>
                <p:nvPr/>
              </p:nvSpPr>
              <p:spPr bwMode="auto">
                <a:xfrm>
                  <a:off x="889255" y="424350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230" name="TextBox 229"/>
              <p:cNvSpPr txBox="1"/>
              <p:nvPr/>
            </p:nvSpPr>
            <p:spPr>
              <a:xfrm>
                <a:off x="4723372" y="2342994"/>
                <a:ext cx="509005" cy="212124"/>
              </a:xfrm>
              <a:prstGeom prst="rect">
                <a:avLst/>
              </a:prstGeom>
              <a:noFill/>
            </p:spPr>
            <p:txBody>
              <a:bodyPr wrap="none" rtlCol="0" anchor="ctr" anchorCtr="0">
                <a:spAutoFit/>
              </a:bodyPr>
              <a:lstStyle/>
              <a:p>
                <a:pPr algn="r"/>
                <a:r>
                  <a:rPr lang="en-GB" sz="1000" dirty="0" smtClean="0">
                    <a:solidFill>
                      <a:srgbClr val="4D4D4D"/>
                    </a:solidFill>
                  </a:rPr>
                  <a:t>0.300</a:t>
                </a:r>
                <a:endParaRPr lang="en-GB" sz="1000" dirty="0">
                  <a:solidFill>
                    <a:srgbClr val="4D4D4D"/>
                  </a:solidFill>
                </a:endParaRPr>
              </a:p>
            </p:txBody>
          </p:sp>
          <p:sp>
            <p:nvSpPr>
              <p:cNvPr id="231" name="TextBox 230"/>
              <p:cNvSpPr txBox="1"/>
              <p:nvPr/>
            </p:nvSpPr>
            <p:spPr>
              <a:xfrm>
                <a:off x="4723372" y="2722603"/>
                <a:ext cx="509004" cy="212124"/>
              </a:xfrm>
              <a:prstGeom prst="rect">
                <a:avLst/>
              </a:prstGeom>
              <a:noFill/>
            </p:spPr>
            <p:txBody>
              <a:bodyPr wrap="none" rtlCol="0" anchor="ctr" anchorCtr="0">
                <a:spAutoFit/>
              </a:bodyPr>
              <a:lstStyle/>
              <a:p>
                <a:pPr algn="r"/>
                <a:r>
                  <a:rPr lang="en-GB" sz="1000" dirty="0" smtClean="0">
                    <a:solidFill>
                      <a:srgbClr val="4D4D4D"/>
                    </a:solidFill>
                  </a:rPr>
                  <a:t>0.250</a:t>
                </a:r>
                <a:endParaRPr lang="en-GB" sz="1000" dirty="0">
                  <a:solidFill>
                    <a:srgbClr val="4D4D4D"/>
                  </a:solidFill>
                </a:endParaRPr>
              </a:p>
            </p:txBody>
          </p:sp>
          <p:sp>
            <p:nvSpPr>
              <p:cNvPr id="232" name="TextBox 231"/>
              <p:cNvSpPr txBox="1"/>
              <p:nvPr/>
            </p:nvSpPr>
            <p:spPr>
              <a:xfrm>
                <a:off x="4723372" y="3072694"/>
                <a:ext cx="509004" cy="212124"/>
              </a:xfrm>
              <a:prstGeom prst="rect">
                <a:avLst/>
              </a:prstGeom>
              <a:noFill/>
            </p:spPr>
            <p:txBody>
              <a:bodyPr wrap="none" rtlCol="0" anchor="ctr" anchorCtr="0">
                <a:spAutoFit/>
              </a:bodyPr>
              <a:lstStyle/>
              <a:p>
                <a:pPr algn="r"/>
                <a:r>
                  <a:rPr lang="en-GB" sz="1000" dirty="0" smtClean="0">
                    <a:solidFill>
                      <a:srgbClr val="4D4D4D"/>
                    </a:solidFill>
                  </a:rPr>
                  <a:t>0.250</a:t>
                </a:r>
                <a:endParaRPr lang="en-GB" sz="1000" dirty="0">
                  <a:solidFill>
                    <a:srgbClr val="4D4D4D"/>
                  </a:solidFill>
                </a:endParaRPr>
              </a:p>
            </p:txBody>
          </p:sp>
          <p:sp>
            <p:nvSpPr>
              <p:cNvPr id="233" name="TextBox 232"/>
              <p:cNvSpPr txBox="1"/>
              <p:nvPr/>
            </p:nvSpPr>
            <p:spPr>
              <a:xfrm>
                <a:off x="4723372" y="3430074"/>
                <a:ext cx="509004" cy="212124"/>
              </a:xfrm>
              <a:prstGeom prst="rect">
                <a:avLst/>
              </a:prstGeom>
              <a:noFill/>
            </p:spPr>
            <p:txBody>
              <a:bodyPr wrap="none" rtlCol="0" anchor="ctr" anchorCtr="0">
                <a:spAutoFit/>
              </a:bodyPr>
              <a:lstStyle/>
              <a:p>
                <a:pPr algn="r"/>
                <a:r>
                  <a:rPr lang="en-GB" sz="1000" dirty="0" smtClean="0">
                    <a:solidFill>
                      <a:srgbClr val="4D4D4D"/>
                    </a:solidFill>
                  </a:rPr>
                  <a:t>0.150</a:t>
                </a:r>
                <a:endParaRPr lang="en-GB" sz="1000" dirty="0">
                  <a:solidFill>
                    <a:srgbClr val="4D4D4D"/>
                  </a:solidFill>
                </a:endParaRPr>
              </a:p>
            </p:txBody>
          </p:sp>
          <p:sp>
            <p:nvSpPr>
              <p:cNvPr id="234" name="TextBox 233"/>
              <p:cNvSpPr txBox="1"/>
              <p:nvPr/>
            </p:nvSpPr>
            <p:spPr>
              <a:xfrm>
                <a:off x="4723372" y="3787457"/>
                <a:ext cx="509004" cy="212124"/>
              </a:xfrm>
              <a:prstGeom prst="rect">
                <a:avLst/>
              </a:prstGeom>
              <a:noFill/>
            </p:spPr>
            <p:txBody>
              <a:bodyPr wrap="none" rtlCol="0" anchor="ctr" anchorCtr="0">
                <a:spAutoFit/>
              </a:bodyPr>
              <a:lstStyle/>
              <a:p>
                <a:pPr algn="r"/>
                <a:r>
                  <a:rPr lang="en-GB" sz="1000" dirty="0" smtClean="0">
                    <a:solidFill>
                      <a:srgbClr val="4D4D4D"/>
                    </a:solidFill>
                  </a:rPr>
                  <a:t>0.100</a:t>
                </a:r>
                <a:endParaRPr lang="en-GB" sz="1000" dirty="0">
                  <a:solidFill>
                    <a:srgbClr val="4D4D4D"/>
                  </a:solidFill>
                </a:endParaRPr>
              </a:p>
            </p:txBody>
          </p:sp>
          <p:sp>
            <p:nvSpPr>
              <p:cNvPr id="235" name="TextBox 234"/>
              <p:cNvSpPr txBox="1"/>
              <p:nvPr/>
            </p:nvSpPr>
            <p:spPr>
              <a:xfrm>
                <a:off x="4723372" y="4501738"/>
                <a:ext cx="509004" cy="212124"/>
              </a:xfrm>
              <a:prstGeom prst="rect">
                <a:avLst/>
              </a:prstGeom>
              <a:noFill/>
            </p:spPr>
            <p:txBody>
              <a:bodyPr wrap="none" rtlCol="0" anchor="ctr" anchorCtr="0">
                <a:spAutoFit/>
              </a:bodyPr>
              <a:lstStyle/>
              <a:p>
                <a:pPr algn="r"/>
                <a:r>
                  <a:rPr lang="en-GB" sz="1000" dirty="0" smtClean="0">
                    <a:solidFill>
                      <a:srgbClr val="4D4D4D"/>
                    </a:solidFill>
                  </a:rPr>
                  <a:t>0.000</a:t>
                </a:r>
                <a:endParaRPr lang="en-GB" sz="1000" dirty="0">
                  <a:solidFill>
                    <a:srgbClr val="4D4D4D"/>
                  </a:solidFill>
                </a:endParaRPr>
              </a:p>
            </p:txBody>
          </p:sp>
          <p:sp>
            <p:nvSpPr>
              <p:cNvPr id="236" name="TextBox 235"/>
              <p:cNvSpPr txBox="1"/>
              <p:nvPr/>
            </p:nvSpPr>
            <p:spPr>
              <a:xfrm>
                <a:off x="4737590" y="4136158"/>
                <a:ext cx="509004" cy="212124"/>
              </a:xfrm>
              <a:prstGeom prst="rect">
                <a:avLst/>
              </a:prstGeom>
              <a:noFill/>
            </p:spPr>
            <p:txBody>
              <a:bodyPr wrap="none" rtlCol="0" anchor="ctr" anchorCtr="0">
                <a:spAutoFit/>
              </a:bodyPr>
              <a:lstStyle/>
              <a:p>
                <a:pPr algn="r"/>
                <a:r>
                  <a:rPr lang="en-GB" sz="1000" dirty="0" smtClean="0">
                    <a:solidFill>
                      <a:srgbClr val="4D4D4D"/>
                    </a:solidFill>
                  </a:rPr>
                  <a:t>0.050</a:t>
                </a:r>
                <a:endParaRPr lang="en-GB" sz="1000" dirty="0">
                  <a:solidFill>
                    <a:srgbClr val="4D4D4D"/>
                  </a:solidFill>
                </a:endParaRPr>
              </a:p>
            </p:txBody>
          </p:sp>
        </p:grpSp>
        <p:sp>
          <p:nvSpPr>
            <p:cNvPr id="213" name="TextBox 212"/>
            <p:cNvSpPr txBox="1"/>
            <p:nvPr/>
          </p:nvSpPr>
          <p:spPr>
            <a:xfrm rot="16200000">
              <a:off x="3391170" y="3405378"/>
              <a:ext cx="2457100" cy="280830"/>
            </a:xfrm>
            <a:prstGeom prst="rect">
              <a:avLst/>
            </a:prstGeom>
            <a:noFill/>
          </p:spPr>
          <p:txBody>
            <a:bodyPr wrap="none" rtlCol="0">
              <a:spAutoFit/>
            </a:bodyPr>
            <a:lstStyle/>
            <a:p>
              <a:pPr algn="ctr"/>
              <a:r>
                <a:rPr lang="en-GB" sz="1200" dirty="0" smtClean="0">
                  <a:solidFill>
                    <a:srgbClr val="363636"/>
                  </a:solidFill>
                </a:rPr>
                <a:t>Cumulative incidence of distant relapse</a:t>
              </a:r>
              <a:endParaRPr lang="en-GB" sz="1200" dirty="0">
                <a:solidFill>
                  <a:srgbClr val="363636"/>
                </a:solidFill>
              </a:endParaRPr>
            </a:p>
          </p:txBody>
        </p:sp>
        <p:sp>
          <p:nvSpPr>
            <p:cNvPr id="214" name="TextBox 213"/>
            <p:cNvSpPr txBox="1"/>
            <p:nvPr/>
          </p:nvSpPr>
          <p:spPr>
            <a:xfrm>
              <a:off x="6526336" y="4809219"/>
              <a:ext cx="1189951" cy="212124"/>
            </a:xfrm>
            <a:prstGeom prst="rect">
              <a:avLst/>
            </a:prstGeom>
            <a:noFill/>
          </p:spPr>
          <p:txBody>
            <a:bodyPr wrap="none" rtlCol="0">
              <a:spAutoFit/>
            </a:bodyPr>
            <a:lstStyle/>
            <a:p>
              <a:pPr algn="ctr"/>
              <a:r>
                <a:rPr lang="en-GB" sz="1000" dirty="0" smtClean="0">
                  <a:solidFill>
                    <a:srgbClr val="363636"/>
                  </a:solidFill>
                </a:rPr>
                <a:t>Follow-up (years)</a:t>
              </a:r>
              <a:endParaRPr lang="en-GB" sz="1000" dirty="0">
                <a:solidFill>
                  <a:srgbClr val="363636"/>
                </a:solidFill>
              </a:endParaRPr>
            </a:p>
          </p:txBody>
        </p:sp>
        <p:sp>
          <p:nvSpPr>
            <p:cNvPr id="215" name="TextBox 214"/>
            <p:cNvSpPr txBox="1"/>
            <p:nvPr/>
          </p:nvSpPr>
          <p:spPr>
            <a:xfrm>
              <a:off x="5122459" y="4654716"/>
              <a:ext cx="255198" cy="246221"/>
            </a:xfrm>
            <a:prstGeom prst="rect">
              <a:avLst/>
            </a:prstGeom>
            <a:noFill/>
          </p:spPr>
          <p:txBody>
            <a:bodyPr wrap="none" rtlCol="0" anchor="ctr" anchorCtr="0">
              <a:spAutoFit/>
            </a:bodyPr>
            <a:lstStyle/>
            <a:p>
              <a:pPr algn="ctr"/>
              <a:r>
                <a:rPr lang="en-GB" sz="1000" dirty="0" smtClean="0">
                  <a:solidFill>
                    <a:srgbClr val="4D4D4D"/>
                  </a:solidFill>
                </a:rPr>
                <a:t>0</a:t>
              </a:r>
              <a:endParaRPr lang="en-GB" sz="1000" dirty="0">
                <a:solidFill>
                  <a:srgbClr val="4D4D4D"/>
                </a:solidFill>
              </a:endParaRPr>
            </a:p>
          </p:txBody>
        </p:sp>
        <p:grpSp>
          <p:nvGrpSpPr>
            <p:cNvPr id="216" name="Group 215"/>
            <p:cNvGrpSpPr/>
            <p:nvPr/>
          </p:nvGrpSpPr>
          <p:grpSpPr>
            <a:xfrm>
              <a:off x="5592899" y="4654716"/>
              <a:ext cx="805148" cy="246221"/>
              <a:chOff x="5646687" y="4655300"/>
              <a:chExt cx="805148" cy="246221"/>
            </a:xfrm>
          </p:grpSpPr>
          <p:sp>
            <p:nvSpPr>
              <p:cNvPr id="227" name="TextBox 226"/>
              <p:cNvSpPr txBox="1"/>
              <p:nvPr/>
            </p:nvSpPr>
            <p:spPr>
              <a:xfrm>
                <a:off x="5646687" y="4655300"/>
                <a:ext cx="255198" cy="246221"/>
              </a:xfrm>
              <a:prstGeom prst="rect">
                <a:avLst/>
              </a:prstGeom>
              <a:noFill/>
            </p:spPr>
            <p:txBody>
              <a:bodyPr wrap="none" rtlCol="0" anchor="ctr" anchorCtr="0">
                <a:spAutoFit/>
              </a:bodyPr>
              <a:lstStyle/>
              <a:p>
                <a:pPr algn="ctr"/>
                <a:r>
                  <a:rPr lang="en-GB" sz="1000" dirty="0" smtClean="0">
                    <a:solidFill>
                      <a:srgbClr val="4D4D4D"/>
                    </a:solidFill>
                  </a:rPr>
                  <a:t>1</a:t>
                </a:r>
                <a:endParaRPr lang="en-GB" sz="1000" dirty="0">
                  <a:solidFill>
                    <a:srgbClr val="4D4D4D"/>
                  </a:solidFill>
                </a:endParaRPr>
              </a:p>
            </p:txBody>
          </p:sp>
          <p:sp>
            <p:nvSpPr>
              <p:cNvPr id="228" name="TextBox 227"/>
              <p:cNvSpPr txBox="1"/>
              <p:nvPr/>
            </p:nvSpPr>
            <p:spPr>
              <a:xfrm>
                <a:off x="6196637" y="4655300"/>
                <a:ext cx="255198" cy="246221"/>
              </a:xfrm>
              <a:prstGeom prst="rect">
                <a:avLst/>
              </a:prstGeom>
              <a:noFill/>
            </p:spPr>
            <p:txBody>
              <a:bodyPr wrap="none" rtlCol="0" anchor="ctr" anchorCtr="0">
                <a:spAutoFit/>
              </a:bodyPr>
              <a:lstStyle/>
              <a:p>
                <a:pPr algn="ctr"/>
                <a:r>
                  <a:rPr lang="en-GB" sz="1000" dirty="0" smtClean="0">
                    <a:solidFill>
                      <a:srgbClr val="4D4D4D"/>
                    </a:solidFill>
                  </a:rPr>
                  <a:t>2</a:t>
                </a:r>
                <a:endParaRPr lang="en-GB" sz="1000" dirty="0">
                  <a:solidFill>
                    <a:srgbClr val="4D4D4D"/>
                  </a:solidFill>
                </a:endParaRPr>
              </a:p>
            </p:txBody>
          </p:sp>
        </p:grpSp>
        <p:grpSp>
          <p:nvGrpSpPr>
            <p:cNvPr id="217" name="Group 216"/>
            <p:cNvGrpSpPr/>
            <p:nvPr/>
          </p:nvGrpSpPr>
          <p:grpSpPr>
            <a:xfrm>
              <a:off x="6696753" y="4654716"/>
              <a:ext cx="805148" cy="246221"/>
              <a:chOff x="5646687" y="4655300"/>
              <a:chExt cx="805148" cy="246221"/>
            </a:xfrm>
          </p:grpSpPr>
          <p:sp>
            <p:nvSpPr>
              <p:cNvPr id="225" name="TextBox 224"/>
              <p:cNvSpPr txBox="1"/>
              <p:nvPr/>
            </p:nvSpPr>
            <p:spPr>
              <a:xfrm>
                <a:off x="5646687" y="4655300"/>
                <a:ext cx="255198" cy="246221"/>
              </a:xfrm>
              <a:prstGeom prst="rect">
                <a:avLst/>
              </a:prstGeom>
              <a:noFill/>
            </p:spPr>
            <p:txBody>
              <a:bodyPr wrap="none" rtlCol="0" anchor="ctr" anchorCtr="0">
                <a:spAutoFit/>
              </a:bodyPr>
              <a:lstStyle/>
              <a:p>
                <a:pPr algn="ctr"/>
                <a:r>
                  <a:rPr lang="en-GB" sz="1000" dirty="0" smtClean="0">
                    <a:solidFill>
                      <a:srgbClr val="4D4D4D"/>
                    </a:solidFill>
                  </a:rPr>
                  <a:t>3</a:t>
                </a:r>
                <a:endParaRPr lang="en-GB" sz="1000" dirty="0">
                  <a:solidFill>
                    <a:srgbClr val="4D4D4D"/>
                  </a:solidFill>
                </a:endParaRPr>
              </a:p>
            </p:txBody>
          </p:sp>
          <p:sp>
            <p:nvSpPr>
              <p:cNvPr id="226" name="TextBox 225"/>
              <p:cNvSpPr txBox="1"/>
              <p:nvPr/>
            </p:nvSpPr>
            <p:spPr>
              <a:xfrm>
                <a:off x="6196637" y="4655300"/>
                <a:ext cx="255198" cy="246221"/>
              </a:xfrm>
              <a:prstGeom prst="rect">
                <a:avLst/>
              </a:prstGeom>
              <a:noFill/>
            </p:spPr>
            <p:txBody>
              <a:bodyPr wrap="none" rtlCol="0" anchor="ctr" anchorCtr="0">
                <a:spAutoFit/>
              </a:bodyPr>
              <a:lstStyle/>
              <a:p>
                <a:pPr algn="ctr"/>
                <a:r>
                  <a:rPr lang="en-GB" sz="1000" dirty="0" smtClean="0">
                    <a:solidFill>
                      <a:srgbClr val="4D4D4D"/>
                    </a:solidFill>
                  </a:rPr>
                  <a:t>4</a:t>
                </a:r>
                <a:endParaRPr lang="en-GB" sz="1000" dirty="0">
                  <a:solidFill>
                    <a:srgbClr val="4D4D4D"/>
                  </a:solidFill>
                </a:endParaRPr>
              </a:p>
            </p:txBody>
          </p:sp>
        </p:grpSp>
        <p:grpSp>
          <p:nvGrpSpPr>
            <p:cNvPr id="218" name="Group 217"/>
            <p:cNvGrpSpPr/>
            <p:nvPr/>
          </p:nvGrpSpPr>
          <p:grpSpPr>
            <a:xfrm>
              <a:off x="7744950" y="4654716"/>
              <a:ext cx="805148" cy="246221"/>
              <a:chOff x="5646687" y="4655300"/>
              <a:chExt cx="805148" cy="246221"/>
            </a:xfrm>
          </p:grpSpPr>
          <p:sp>
            <p:nvSpPr>
              <p:cNvPr id="223" name="TextBox 222"/>
              <p:cNvSpPr txBox="1"/>
              <p:nvPr/>
            </p:nvSpPr>
            <p:spPr>
              <a:xfrm>
                <a:off x="5646687" y="4655300"/>
                <a:ext cx="255198" cy="246221"/>
              </a:xfrm>
              <a:prstGeom prst="rect">
                <a:avLst/>
              </a:prstGeom>
              <a:noFill/>
            </p:spPr>
            <p:txBody>
              <a:bodyPr wrap="none" rtlCol="0" anchor="ctr" anchorCtr="0">
                <a:spAutoFit/>
              </a:bodyPr>
              <a:lstStyle/>
              <a:p>
                <a:pPr algn="ctr"/>
                <a:r>
                  <a:rPr lang="en-GB" sz="1000" dirty="0" smtClean="0">
                    <a:solidFill>
                      <a:srgbClr val="4D4D4D"/>
                    </a:solidFill>
                  </a:rPr>
                  <a:t>5</a:t>
                </a:r>
                <a:endParaRPr lang="en-GB" sz="1000" dirty="0">
                  <a:solidFill>
                    <a:srgbClr val="4D4D4D"/>
                  </a:solidFill>
                </a:endParaRPr>
              </a:p>
            </p:txBody>
          </p:sp>
          <p:sp>
            <p:nvSpPr>
              <p:cNvPr id="224" name="TextBox 223"/>
              <p:cNvSpPr txBox="1"/>
              <p:nvPr/>
            </p:nvSpPr>
            <p:spPr>
              <a:xfrm>
                <a:off x="6196637" y="4655300"/>
                <a:ext cx="255198" cy="246221"/>
              </a:xfrm>
              <a:prstGeom prst="rect">
                <a:avLst/>
              </a:prstGeom>
              <a:noFill/>
            </p:spPr>
            <p:txBody>
              <a:bodyPr wrap="none" rtlCol="0" anchor="ctr" anchorCtr="0">
                <a:spAutoFit/>
              </a:bodyPr>
              <a:lstStyle/>
              <a:p>
                <a:pPr algn="ctr"/>
                <a:r>
                  <a:rPr lang="en-GB" sz="1000" dirty="0" smtClean="0">
                    <a:solidFill>
                      <a:srgbClr val="4D4D4D"/>
                    </a:solidFill>
                  </a:rPr>
                  <a:t>6</a:t>
                </a:r>
                <a:endParaRPr lang="en-GB" sz="1000" dirty="0">
                  <a:solidFill>
                    <a:srgbClr val="4D4D4D"/>
                  </a:solidFill>
                </a:endParaRPr>
              </a:p>
            </p:txBody>
          </p:sp>
        </p:grpSp>
        <p:sp>
          <p:nvSpPr>
            <p:cNvPr id="219" name="TextBox 218"/>
            <p:cNvSpPr txBox="1"/>
            <p:nvPr/>
          </p:nvSpPr>
          <p:spPr>
            <a:xfrm>
              <a:off x="8827063" y="4654716"/>
              <a:ext cx="255198" cy="246221"/>
            </a:xfrm>
            <a:prstGeom prst="rect">
              <a:avLst/>
            </a:prstGeom>
            <a:noFill/>
          </p:spPr>
          <p:txBody>
            <a:bodyPr wrap="none" rtlCol="0" anchor="ctr" anchorCtr="0">
              <a:spAutoFit/>
            </a:bodyPr>
            <a:lstStyle/>
            <a:p>
              <a:pPr algn="ctr"/>
              <a:r>
                <a:rPr lang="en-GB" sz="1000" dirty="0" smtClean="0">
                  <a:solidFill>
                    <a:srgbClr val="4D4D4D"/>
                  </a:solidFill>
                </a:rPr>
                <a:t>7</a:t>
              </a:r>
              <a:endParaRPr lang="en-GB" sz="1000" dirty="0">
                <a:solidFill>
                  <a:srgbClr val="4D4D4D"/>
                </a:solidFill>
              </a:endParaRPr>
            </a:p>
          </p:txBody>
        </p:sp>
        <p:sp>
          <p:nvSpPr>
            <p:cNvPr id="220" name="TextBox 219"/>
            <p:cNvSpPr txBox="1"/>
            <p:nvPr/>
          </p:nvSpPr>
          <p:spPr>
            <a:xfrm>
              <a:off x="6679329" y="4262218"/>
              <a:ext cx="609765" cy="185609"/>
            </a:xfrm>
            <a:prstGeom prst="rect">
              <a:avLst/>
            </a:prstGeom>
            <a:noFill/>
          </p:spPr>
          <p:txBody>
            <a:bodyPr wrap="none" rtlCol="0">
              <a:spAutoFit/>
            </a:bodyPr>
            <a:lstStyle/>
            <a:p>
              <a:r>
                <a:rPr lang="en-GB" sz="800" dirty="0" smtClean="0">
                  <a:solidFill>
                    <a:srgbClr val="4D4D4D"/>
                  </a:solidFill>
                </a:rPr>
                <a:t>*p=0.299</a:t>
              </a:r>
              <a:endParaRPr lang="en-GB" sz="800" dirty="0">
                <a:solidFill>
                  <a:srgbClr val="4D4D4D"/>
                </a:solidFill>
              </a:endParaRPr>
            </a:p>
          </p:txBody>
        </p:sp>
        <p:cxnSp>
          <p:nvCxnSpPr>
            <p:cNvPr id="221" name="Straight Connector 220"/>
            <p:cNvCxnSpPr/>
            <p:nvPr/>
          </p:nvCxnSpPr>
          <p:spPr>
            <a:xfrm>
              <a:off x="6525699" y="3976802"/>
              <a:ext cx="205119" cy="0"/>
            </a:xfrm>
            <a:prstGeom prst="line">
              <a:avLst/>
            </a:prstGeom>
            <a:noFill/>
            <a:ln w="1905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22" name="Straight Connector 221"/>
            <p:cNvCxnSpPr/>
            <p:nvPr/>
          </p:nvCxnSpPr>
          <p:spPr>
            <a:xfrm>
              <a:off x="6525699" y="4172248"/>
              <a:ext cx="205119"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253" name="Group 252"/>
          <p:cNvGrpSpPr/>
          <p:nvPr/>
        </p:nvGrpSpPr>
        <p:grpSpPr>
          <a:xfrm>
            <a:off x="102936" y="1820818"/>
            <a:ext cx="4575397" cy="3030252"/>
            <a:chOff x="4443587" y="2279341"/>
            <a:chExt cx="4638674" cy="2753622"/>
          </a:xfrm>
        </p:grpSpPr>
        <p:grpSp>
          <p:nvGrpSpPr>
            <p:cNvPr id="254" name="Group 253"/>
            <p:cNvGrpSpPr/>
            <p:nvPr/>
          </p:nvGrpSpPr>
          <p:grpSpPr>
            <a:xfrm>
              <a:off x="4656722" y="2337183"/>
              <a:ext cx="4289277" cy="2393727"/>
              <a:chOff x="4710510" y="2337183"/>
              <a:chExt cx="4289277" cy="2393727"/>
            </a:xfrm>
          </p:grpSpPr>
          <p:grpSp>
            <p:nvGrpSpPr>
              <p:cNvPr id="271" name="Group 270"/>
              <p:cNvGrpSpPr/>
              <p:nvPr/>
            </p:nvGrpSpPr>
            <p:grpSpPr>
              <a:xfrm>
                <a:off x="5164824" y="2441940"/>
                <a:ext cx="3834963" cy="2272571"/>
                <a:chOff x="876599" y="2441940"/>
                <a:chExt cx="3413619" cy="2272571"/>
              </a:xfrm>
            </p:grpSpPr>
            <p:sp>
              <p:nvSpPr>
                <p:cNvPr id="279" name="Freeform 278"/>
                <p:cNvSpPr>
                  <a:spLocks/>
                </p:cNvSpPr>
                <p:nvPr/>
              </p:nvSpPr>
              <p:spPr bwMode="auto">
                <a:xfrm>
                  <a:off x="954240" y="2441941"/>
                  <a:ext cx="3329873" cy="21669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0" name="Line 6"/>
                <p:cNvSpPr>
                  <a:spLocks noChangeShapeType="1"/>
                </p:cNvSpPr>
                <p:nvPr/>
              </p:nvSpPr>
              <p:spPr bwMode="auto">
                <a:xfrm>
                  <a:off x="876599" y="244194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1" name="Line 7"/>
                <p:cNvSpPr>
                  <a:spLocks noChangeShapeType="1"/>
                </p:cNvSpPr>
                <p:nvPr/>
              </p:nvSpPr>
              <p:spPr bwMode="auto">
                <a:xfrm>
                  <a:off x="876599" y="280526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2" name="Line 8"/>
                <p:cNvSpPr>
                  <a:spLocks noChangeShapeType="1"/>
                </p:cNvSpPr>
                <p:nvPr/>
              </p:nvSpPr>
              <p:spPr bwMode="auto">
                <a:xfrm>
                  <a:off x="876599" y="3152389"/>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3" name="Line 9"/>
                <p:cNvSpPr>
                  <a:spLocks noChangeShapeType="1"/>
                </p:cNvSpPr>
                <p:nvPr/>
              </p:nvSpPr>
              <p:spPr bwMode="auto">
                <a:xfrm>
                  <a:off x="876599" y="3504915"/>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4" name="Line 10"/>
                <p:cNvSpPr>
                  <a:spLocks noChangeShapeType="1"/>
                </p:cNvSpPr>
                <p:nvPr/>
              </p:nvSpPr>
              <p:spPr bwMode="auto">
                <a:xfrm>
                  <a:off x="876599" y="3862837"/>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5" name="Line 11"/>
                <p:cNvSpPr>
                  <a:spLocks noChangeShapeType="1"/>
                </p:cNvSpPr>
                <p:nvPr/>
              </p:nvSpPr>
              <p:spPr bwMode="auto">
                <a:xfrm>
                  <a:off x="876599" y="460927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6" name="Line 12"/>
                <p:cNvSpPr>
                  <a:spLocks noChangeShapeType="1"/>
                </p:cNvSpPr>
                <p:nvPr/>
              </p:nvSpPr>
              <p:spPr bwMode="auto">
                <a:xfrm>
                  <a:off x="287601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7" name="Line 15"/>
                <p:cNvSpPr>
                  <a:spLocks noChangeShapeType="1"/>
                </p:cNvSpPr>
                <p:nvPr/>
              </p:nvSpPr>
              <p:spPr bwMode="auto">
                <a:xfrm>
                  <a:off x="3334016"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8" name="Line 17"/>
                <p:cNvSpPr>
                  <a:spLocks noChangeShapeType="1"/>
                </p:cNvSpPr>
                <p:nvPr/>
              </p:nvSpPr>
              <p:spPr bwMode="auto">
                <a:xfrm>
                  <a:off x="382055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9" name="Line 18"/>
                <p:cNvSpPr>
                  <a:spLocks noChangeShapeType="1"/>
                </p:cNvSpPr>
                <p:nvPr/>
              </p:nvSpPr>
              <p:spPr bwMode="auto">
                <a:xfrm>
                  <a:off x="2402105"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0" name="Line 19"/>
                <p:cNvSpPr>
                  <a:spLocks noChangeShapeType="1"/>
                </p:cNvSpPr>
                <p:nvPr/>
              </p:nvSpPr>
              <p:spPr bwMode="auto">
                <a:xfrm>
                  <a:off x="190409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1" name="Line 21"/>
                <p:cNvSpPr>
                  <a:spLocks noChangeShapeType="1"/>
                </p:cNvSpPr>
                <p:nvPr/>
              </p:nvSpPr>
              <p:spPr bwMode="auto">
                <a:xfrm>
                  <a:off x="142247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2" name="Line 17"/>
                <p:cNvSpPr>
                  <a:spLocks noChangeShapeType="1"/>
                </p:cNvSpPr>
                <p:nvPr/>
              </p:nvSpPr>
              <p:spPr bwMode="auto">
                <a:xfrm>
                  <a:off x="4290218" y="4612079"/>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3" name="Line 21"/>
                <p:cNvSpPr>
                  <a:spLocks noChangeShapeType="1"/>
                </p:cNvSpPr>
                <p:nvPr/>
              </p:nvSpPr>
              <p:spPr bwMode="auto">
                <a:xfrm>
                  <a:off x="983556" y="4618553"/>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4" name="Line 10"/>
                <p:cNvSpPr>
                  <a:spLocks noChangeShapeType="1"/>
                </p:cNvSpPr>
                <p:nvPr/>
              </p:nvSpPr>
              <p:spPr bwMode="auto">
                <a:xfrm>
                  <a:off x="886585" y="422256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272" name="TextBox 271"/>
              <p:cNvSpPr txBox="1"/>
              <p:nvPr/>
            </p:nvSpPr>
            <p:spPr>
              <a:xfrm>
                <a:off x="4715338" y="2337183"/>
                <a:ext cx="509004" cy="223744"/>
              </a:xfrm>
              <a:prstGeom prst="rect">
                <a:avLst/>
              </a:prstGeom>
              <a:noFill/>
            </p:spPr>
            <p:txBody>
              <a:bodyPr wrap="none" rtlCol="0" anchor="ctr" anchorCtr="0">
                <a:spAutoFit/>
              </a:bodyPr>
              <a:lstStyle/>
              <a:p>
                <a:pPr algn="r"/>
                <a:r>
                  <a:rPr lang="en-GB" sz="1000" dirty="0" smtClean="0">
                    <a:solidFill>
                      <a:srgbClr val="4D4D4D"/>
                    </a:solidFill>
                  </a:rPr>
                  <a:t>0.300</a:t>
                </a:r>
                <a:endParaRPr lang="en-GB" sz="1000" dirty="0">
                  <a:solidFill>
                    <a:srgbClr val="4D4D4D"/>
                  </a:solidFill>
                </a:endParaRPr>
              </a:p>
            </p:txBody>
          </p:sp>
          <p:sp>
            <p:nvSpPr>
              <p:cNvPr id="273" name="TextBox 272"/>
              <p:cNvSpPr txBox="1"/>
              <p:nvPr/>
            </p:nvSpPr>
            <p:spPr>
              <a:xfrm>
                <a:off x="4715338" y="2692684"/>
                <a:ext cx="509004" cy="223744"/>
              </a:xfrm>
              <a:prstGeom prst="rect">
                <a:avLst/>
              </a:prstGeom>
              <a:noFill/>
            </p:spPr>
            <p:txBody>
              <a:bodyPr wrap="none" rtlCol="0" anchor="ctr" anchorCtr="0">
                <a:spAutoFit/>
              </a:bodyPr>
              <a:lstStyle/>
              <a:p>
                <a:pPr algn="r"/>
                <a:r>
                  <a:rPr lang="en-GB" sz="1000" dirty="0" smtClean="0">
                    <a:solidFill>
                      <a:srgbClr val="4D4D4D"/>
                    </a:solidFill>
                  </a:rPr>
                  <a:t>0.250</a:t>
                </a:r>
                <a:endParaRPr lang="en-GB" sz="1000" dirty="0">
                  <a:solidFill>
                    <a:srgbClr val="4D4D4D"/>
                  </a:solidFill>
                </a:endParaRPr>
              </a:p>
            </p:txBody>
          </p:sp>
          <p:sp>
            <p:nvSpPr>
              <p:cNvPr id="274" name="TextBox 273"/>
              <p:cNvSpPr txBox="1"/>
              <p:nvPr/>
            </p:nvSpPr>
            <p:spPr>
              <a:xfrm>
                <a:off x="4715338" y="3039622"/>
                <a:ext cx="509004" cy="223744"/>
              </a:xfrm>
              <a:prstGeom prst="rect">
                <a:avLst/>
              </a:prstGeom>
              <a:noFill/>
            </p:spPr>
            <p:txBody>
              <a:bodyPr wrap="none" rtlCol="0" anchor="ctr" anchorCtr="0">
                <a:spAutoFit/>
              </a:bodyPr>
              <a:lstStyle/>
              <a:p>
                <a:pPr algn="r"/>
                <a:r>
                  <a:rPr lang="en-GB" sz="1000" dirty="0" smtClean="0">
                    <a:solidFill>
                      <a:srgbClr val="4D4D4D"/>
                    </a:solidFill>
                  </a:rPr>
                  <a:t>0.200</a:t>
                </a:r>
                <a:endParaRPr lang="en-GB" sz="1000" dirty="0">
                  <a:solidFill>
                    <a:srgbClr val="4D4D4D"/>
                  </a:solidFill>
                </a:endParaRPr>
              </a:p>
            </p:txBody>
          </p:sp>
          <p:sp>
            <p:nvSpPr>
              <p:cNvPr id="275" name="TextBox 274"/>
              <p:cNvSpPr txBox="1"/>
              <p:nvPr/>
            </p:nvSpPr>
            <p:spPr>
              <a:xfrm>
                <a:off x="4715338" y="3391958"/>
                <a:ext cx="509004" cy="223744"/>
              </a:xfrm>
              <a:prstGeom prst="rect">
                <a:avLst/>
              </a:prstGeom>
              <a:noFill/>
            </p:spPr>
            <p:txBody>
              <a:bodyPr wrap="none" rtlCol="0" anchor="ctr" anchorCtr="0">
                <a:spAutoFit/>
              </a:bodyPr>
              <a:lstStyle/>
              <a:p>
                <a:pPr algn="r"/>
                <a:r>
                  <a:rPr lang="en-GB" sz="1000" dirty="0" smtClean="0">
                    <a:solidFill>
                      <a:srgbClr val="4D4D4D"/>
                    </a:solidFill>
                  </a:rPr>
                  <a:t>0.150</a:t>
                </a:r>
                <a:endParaRPr lang="en-GB" sz="1000" dirty="0">
                  <a:solidFill>
                    <a:srgbClr val="4D4D4D"/>
                  </a:solidFill>
                </a:endParaRPr>
              </a:p>
            </p:txBody>
          </p:sp>
          <p:sp>
            <p:nvSpPr>
              <p:cNvPr id="276" name="TextBox 275"/>
              <p:cNvSpPr txBox="1"/>
              <p:nvPr/>
            </p:nvSpPr>
            <p:spPr>
              <a:xfrm>
                <a:off x="4715338" y="3749687"/>
                <a:ext cx="509004" cy="223744"/>
              </a:xfrm>
              <a:prstGeom prst="rect">
                <a:avLst/>
              </a:prstGeom>
              <a:noFill/>
            </p:spPr>
            <p:txBody>
              <a:bodyPr wrap="none" rtlCol="0" anchor="ctr" anchorCtr="0">
                <a:spAutoFit/>
              </a:bodyPr>
              <a:lstStyle/>
              <a:p>
                <a:pPr algn="r"/>
                <a:r>
                  <a:rPr lang="en-GB" sz="1000" dirty="0" smtClean="0">
                    <a:solidFill>
                      <a:srgbClr val="4D4D4D"/>
                    </a:solidFill>
                  </a:rPr>
                  <a:t>0.100</a:t>
                </a:r>
                <a:endParaRPr lang="en-GB" sz="1000" dirty="0">
                  <a:solidFill>
                    <a:srgbClr val="4D4D4D"/>
                  </a:solidFill>
                </a:endParaRPr>
              </a:p>
            </p:txBody>
          </p:sp>
          <p:sp>
            <p:nvSpPr>
              <p:cNvPr id="277" name="TextBox 276"/>
              <p:cNvSpPr txBox="1"/>
              <p:nvPr/>
            </p:nvSpPr>
            <p:spPr>
              <a:xfrm>
                <a:off x="4937657" y="4484689"/>
                <a:ext cx="286697" cy="246221"/>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sp>
            <p:nvSpPr>
              <p:cNvPr id="278" name="TextBox 277"/>
              <p:cNvSpPr txBox="1"/>
              <p:nvPr/>
            </p:nvSpPr>
            <p:spPr>
              <a:xfrm>
                <a:off x="4710510" y="4109410"/>
                <a:ext cx="509004" cy="223744"/>
              </a:xfrm>
              <a:prstGeom prst="rect">
                <a:avLst/>
              </a:prstGeom>
              <a:noFill/>
            </p:spPr>
            <p:txBody>
              <a:bodyPr wrap="none" rtlCol="0" anchor="ctr" anchorCtr="0">
                <a:spAutoFit/>
              </a:bodyPr>
              <a:lstStyle/>
              <a:p>
                <a:pPr algn="r"/>
                <a:r>
                  <a:rPr lang="en-GB" sz="1000" dirty="0" smtClean="0">
                    <a:solidFill>
                      <a:srgbClr val="4D4D4D"/>
                    </a:solidFill>
                  </a:rPr>
                  <a:t>0.050</a:t>
                </a:r>
                <a:endParaRPr lang="en-GB" sz="1000" dirty="0">
                  <a:solidFill>
                    <a:srgbClr val="4D4D4D"/>
                  </a:solidFill>
                </a:endParaRPr>
              </a:p>
            </p:txBody>
          </p:sp>
        </p:grpSp>
        <p:sp>
          <p:nvSpPr>
            <p:cNvPr id="255" name="TextBox 254"/>
            <p:cNvSpPr txBox="1"/>
            <p:nvPr/>
          </p:nvSpPr>
          <p:spPr>
            <a:xfrm rot="16200000">
              <a:off x="3350788" y="3372140"/>
              <a:ext cx="2466428" cy="280830"/>
            </a:xfrm>
            <a:prstGeom prst="rect">
              <a:avLst/>
            </a:prstGeom>
            <a:noFill/>
          </p:spPr>
          <p:txBody>
            <a:bodyPr wrap="none" rtlCol="0">
              <a:spAutoFit/>
            </a:bodyPr>
            <a:lstStyle/>
            <a:p>
              <a:pPr algn="ctr"/>
              <a:r>
                <a:rPr lang="en-GB" sz="1200" dirty="0" smtClean="0">
                  <a:solidFill>
                    <a:srgbClr val="363636"/>
                  </a:solidFill>
                </a:rPr>
                <a:t>Cumulative incidence of local relapse</a:t>
              </a:r>
              <a:endParaRPr lang="en-GB" sz="1200" dirty="0">
                <a:solidFill>
                  <a:srgbClr val="363636"/>
                </a:solidFill>
              </a:endParaRPr>
            </a:p>
          </p:txBody>
        </p:sp>
        <p:sp>
          <p:nvSpPr>
            <p:cNvPr id="256" name="TextBox 255"/>
            <p:cNvSpPr txBox="1"/>
            <p:nvPr/>
          </p:nvSpPr>
          <p:spPr>
            <a:xfrm>
              <a:off x="6526337" y="4809219"/>
              <a:ext cx="1189951" cy="223744"/>
            </a:xfrm>
            <a:prstGeom prst="rect">
              <a:avLst/>
            </a:prstGeom>
            <a:noFill/>
          </p:spPr>
          <p:txBody>
            <a:bodyPr wrap="none" rtlCol="0">
              <a:spAutoFit/>
            </a:bodyPr>
            <a:lstStyle/>
            <a:p>
              <a:pPr algn="ctr"/>
              <a:r>
                <a:rPr lang="en-GB" sz="1000" dirty="0" smtClean="0">
                  <a:solidFill>
                    <a:srgbClr val="363636"/>
                  </a:solidFill>
                </a:rPr>
                <a:t>Follow-up (years)</a:t>
              </a:r>
              <a:endParaRPr lang="en-GB" sz="1000" dirty="0">
                <a:solidFill>
                  <a:srgbClr val="363636"/>
                </a:solidFill>
              </a:endParaRPr>
            </a:p>
          </p:txBody>
        </p:sp>
        <p:sp>
          <p:nvSpPr>
            <p:cNvPr id="257" name="TextBox 256"/>
            <p:cNvSpPr txBox="1"/>
            <p:nvPr/>
          </p:nvSpPr>
          <p:spPr>
            <a:xfrm>
              <a:off x="5122459" y="4654716"/>
              <a:ext cx="255198" cy="246221"/>
            </a:xfrm>
            <a:prstGeom prst="rect">
              <a:avLst/>
            </a:prstGeom>
            <a:noFill/>
          </p:spPr>
          <p:txBody>
            <a:bodyPr wrap="none" rtlCol="0" anchor="ctr" anchorCtr="0">
              <a:spAutoFit/>
            </a:bodyPr>
            <a:lstStyle/>
            <a:p>
              <a:pPr algn="ctr"/>
              <a:r>
                <a:rPr lang="en-GB" sz="1000" dirty="0" smtClean="0">
                  <a:solidFill>
                    <a:srgbClr val="4D4D4D"/>
                  </a:solidFill>
                </a:rPr>
                <a:t>0</a:t>
              </a:r>
              <a:endParaRPr lang="en-GB" sz="1000" dirty="0">
                <a:solidFill>
                  <a:srgbClr val="4D4D4D"/>
                </a:solidFill>
              </a:endParaRPr>
            </a:p>
          </p:txBody>
        </p:sp>
        <p:grpSp>
          <p:nvGrpSpPr>
            <p:cNvPr id="258" name="Group 257"/>
            <p:cNvGrpSpPr/>
            <p:nvPr/>
          </p:nvGrpSpPr>
          <p:grpSpPr>
            <a:xfrm>
              <a:off x="5592899" y="4654716"/>
              <a:ext cx="805148" cy="246221"/>
              <a:chOff x="5646687" y="4655300"/>
              <a:chExt cx="805148" cy="246221"/>
            </a:xfrm>
          </p:grpSpPr>
          <p:sp>
            <p:nvSpPr>
              <p:cNvPr id="269" name="TextBox 268"/>
              <p:cNvSpPr txBox="1"/>
              <p:nvPr/>
            </p:nvSpPr>
            <p:spPr>
              <a:xfrm>
                <a:off x="5646687" y="4655300"/>
                <a:ext cx="255198" cy="246221"/>
              </a:xfrm>
              <a:prstGeom prst="rect">
                <a:avLst/>
              </a:prstGeom>
              <a:noFill/>
            </p:spPr>
            <p:txBody>
              <a:bodyPr wrap="none" rtlCol="0" anchor="ctr" anchorCtr="0">
                <a:spAutoFit/>
              </a:bodyPr>
              <a:lstStyle/>
              <a:p>
                <a:pPr algn="ctr"/>
                <a:r>
                  <a:rPr lang="en-GB" sz="1000" dirty="0" smtClean="0">
                    <a:solidFill>
                      <a:srgbClr val="4D4D4D"/>
                    </a:solidFill>
                  </a:rPr>
                  <a:t>1</a:t>
                </a:r>
                <a:endParaRPr lang="en-GB" sz="1000" dirty="0">
                  <a:solidFill>
                    <a:srgbClr val="4D4D4D"/>
                  </a:solidFill>
                </a:endParaRPr>
              </a:p>
            </p:txBody>
          </p:sp>
          <p:sp>
            <p:nvSpPr>
              <p:cNvPr id="270" name="TextBox 269"/>
              <p:cNvSpPr txBox="1"/>
              <p:nvPr/>
            </p:nvSpPr>
            <p:spPr>
              <a:xfrm>
                <a:off x="6196637" y="4655300"/>
                <a:ext cx="255198" cy="246221"/>
              </a:xfrm>
              <a:prstGeom prst="rect">
                <a:avLst/>
              </a:prstGeom>
              <a:noFill/>
            </p:spPr>
            <p:txBody>
              <a:bodyPr wrap="none" rtlCol="0" anchor="ctr" anchorCtr="0">
                <a:spAutoFit/>
              </a:bodyPr>
              <a:lstStyle/>
              <a:p>
                <a:pPr algn="ctr"/>
                <a:r>
                  <a:rPr lang="en-GB" sz="1000" dirty="0" smtClean="0">
                    <a:solidFill>
                      <a:srgbClr val="4D4D4D"/>
                    </a:solidFill>
                  </a:rPr>
                  <a:t>2</a:t>
                </a:r>
                <a:endParaRPr lang="en-GB" sz="1000" dirty="0">
                  <a:solidFill>
                    <a:srgbClr val="4D4D4D"/>
                  </a:solidFill>
                </a:endParaRPr>
              </a:p>
            </p:txBody>
          </p:sp>
        </p:grpSp>
        <p:grpSp>
          <p:nvGrpSpPr>
            <p:cNvPr id="259" name="Group 258"/>
            <p:cNvGrpSpPr/>
            <p:nvPr/>
          </p:nvGrpSpPr>
          <p:grpSpPr>
            <a:xfrm>
              <a:off x="6696753" y="4654716"/>
              <a:ext cx="805148" cy="246221"/>
              <a:chOff x="5646687" y="4655300"/>
              <a:chExt cx="805148" cy="246221"/>
            </a:xfrm>
          </p:grpSpPr>
          <p:sp>
            <p:nvSpPr>
              <p:cNvPr id="267" name="TextBox 266"/>
              <p:cNvSpPr txBox="1"/>
              <p:nvPr/>
            </p:nvSpPr>
            <p:spPr>
              <a:xfrm>
                <a:off x="5646687" y="4655300"/>
                <a:ext cx="255198" cy="246221"/>
              </a:xfrm>
              <a:prstGeom prst="rect">
                <a:avLst/>
              </a:prstGeom>
              <a:noFill/>
            </p:spPr>
            <p:txBody>
              <a:bodyPr wrap="none" rtlCol="0" anchor="ctr" anchorCtr="0">
                <a:spAutoFit/>
              </a:bodyPr>
              <a:lstStyle/>
              <a:p>
                <a:pPr algn="ctr"/>
                <a:r>
                  <a:rPr lang="en-GB" sz="1000" dirty="0" smtClean="0">
                    <a:solidFill>
                      <a:srgbClr val="4D4D4D"/>
                    </a:solidFill>
                  </a:rPr>
                  <a:t>3</a:t>
                </a:r>
                <a:endParaRPr lang="en-GB" sz="1000" dirty="0">
                  <a:solidFill>
                    <a:srgbClr val="4D4D4D"/>
                  </a:solidFill>
                </a:endParaRPr>
              </a:p>
            </p:txBody>
          </p:sp>
          <p:sp>
            <p:nvSpPr>
              <p:cNvPr id="268" name="TextBox 267"/>
              <p:cNvSpPr txBox="1"/>
              <p:nvPr/>
            </p:nvSpPr>
            <p:spPr>
              <a:xfrm>
                <a:off x="6196637" y="4655300"/>
                <a:ext cx="255198" cy="246221"/>
              </a:xfrm>
              <a:prstGeom prst="rect">
                <a:avLst/>
              </a:prstGeom>
              <a:noFill/>
            </p:spPr>
            <p:txBody>
              <a:bodyPr wrap="none" rtlCol="0" anchor="ctr" anchorCtr="0">
                <a:spAutoFit/>
              </a:bodyPr>
              <a:lstStyle/>
              <a:p>
                <a:pPr algn="ctr"/>
                <a:r>
                  <a:rPr lang="en-GB" sz="1000" dirty="0" smtClean="0">
                    <a:solidFill>
                      <a:srgbClr val="4D4D4D"/>
                    </a:solidFill>
                  </a:rPr>
                  <a:t>4</a:t>
                </a:r>
                <a:endParaRPr lang="en-GB" sz="1000" dirty="0">
                  <a:solidFill>
                    <a:srgbClr val="4D4D4D"/>
                  </a:solidFill>
                </a:endParaRPr>
              </a:p>
            </p:txBody>
          </p:sp>
        </p:grpSp>
        <p:grpSp>
          <p:nvGrpSpPr>
            <p:cNvPr id="260" name="Group 259"/>
            <p:cNvGrpSpPr/>
            <p:nvPr/>
          </p:nvGrpSpPr>
          <p:grpSpPr>
            <a:xfrm>
              <a:off x="7744950" y="4654716"/>
              <a:ext cx="805148" cy="246221"/>
              <a:chOff x="5646687" y="4655300"/>
              <a:chExt cx="805148" cy="246221"/>
            </a:xfrm>
          </p:grpSpPr>
          <p:sp>
            <p:nvSpPr>
              <p:cNvPr id="265" name="TextBox 264"/>
              <p:cNvSpPr txBox="1"/>
              <p:nvPr/>
            </p:nvSpPr>
            <p:spPr>
              <a:xfrm>
                <a:off x="5646687" y="4655300"/>
                <a:ext cx="255198" cy="246221"/>
              </a:xfrm>
              <a:prstGeom prst="rect">
                <a:avLst/>
              </a:prstGeom>
              <a:noFill/>
            </p:spPr>
            <p:txBody>
              <a:bodyPr wrap="none" rtlCol="0" anchor="ctr" anchorCtr="0">
                <a:spAutoFit/>
              </a:bodyPr>
              <a:lstStyle/>
              <a:p>
                <a:pPr algn="ctr"/>
                <a:r>
                  <a:rPr lang="en-GB" sz="1000" dirty="0" smtClean="0">
                    <a:solidFill>
                      <a:srgbClr val="4D4D4D"/>
                    </a:solidFill>
                  </a:rPr>
                  <a:t>5</a:t>
                </a:r>
                <a:endParaRPr lang="en-GB" sz="1000" dirty="0">
                  <a:solidFill>
                    <a:srgbClr val="4D4D4D"/>
                  </a:solidFill>
                </a:endParaRPr>
              </a:p>
            </p:txBody>
          </p:sp>
          <p:sp>
            <p:nvSpPr>
              <p:cNvPr id="266" name="TextBox 265"/>
              <p:cNvSpPr txBox="1"/>
              <p:nvPr/>
            </p:nvSpPr>
            <p:spPr>
              <a:xfrm>
                <a:off x="6196637" y="4655300"/>
                <a:ext cx="255198" cy="246221"/>
              </a:xfrm>
              <a:prstGeom prst="rect">
                <a:avLst/>
              </a:prstGeom>
              <a:noFill/>
            </p:spPr>
            <p:txBody>
              <a:bodyPr wrap="none" rtlCol="0" anchor="ctr" anchorCtr="0">
                <a:spAutoFit/>
              </a:bodyPr>
              <a:lstStyle/>
              <a:p>
                <a:pPr algn="ctr"/>
                <a:r>
                  <a:rPr lang="en-GB" sz="1000" dirty="0" smtClean="0">
                    <a:solidFill>
                      <a:srgbClr val="4D4D4D"/>
                    </a:solidFill>
                  </a:rPr>
                  <a:t>6</a:t>
                </a:r>
                <a:endParaRPr lang="en-GB" sz="1000" dirty="0">
                  <a:solidFill>
                    <a:srgbClr val="4D4D4D"/>
                  </a:solidFill>
                </a:endParaRPr>
              </a:p>
            </p:txBody>
          </p:sp>
        </p:grpSp>
        <p:sp>
          <p:nvSpPr>
            <p:cNvPr id="261" name="TextBox 260"/>
            <p:cNvSpPr txBox="1"/>
            <p:nvPr/>
          </p:nvSpPr>
          <p:spPr>
            <a:xfrm>
              <a:off x="8827063" y="4654716"/>
              <a:ext cx="255198" cy="246221"/>
            </a:xfrm>
            <a:prstGeom prst="rect">
              <a:avLst/>
            </a:prstGeom>
            <a:noFill/>
          </p:spPr>
          <p:txBody>
            <a:bodyPr wrap="none" rtlCol="0" anchor="ctr" anchorCtr="0">
              <a:spAutoFit/>
            </a:bodyPr>
            <a:lstStyle/>
            <a:p>
              <a:pPr algn="ctr"/>
              <a:r>
                <a:rPr lang="en-GB" sz="1000" dirty="0" smtClean="0">
                  <a:solidFill>
                    <a:srgbClr val="4D4D4D"/>
                  </a:solidFill>
                </a:rPr>
                <a:t>7</a:t>
              </a:r>
              <a:endParaRPr lang="en-GB" sz="1000" dirty="0">
                <a:solidFill>
                  <a:srgbClr val="4D4D4D"/>
                </a:solidFill>
              </a:endParaRPr>
            </a:p>
          </p:txBody>
        </p:sp>
        <p:sp>
          <p:nvSpPr>
            <p:cNvPr id="262" name="TextBox 261"/>
            <p:cNvSpPr txBox="1"/>
            <p:nvPr/>
          </p:nvSpPr>
          <p:spPr>
            <a:xfrm>
              <a:off x="6335617" y="3344852"/>
              <a:ext cx="609765" cy="195776"/>
            </a:xfrm>
            <a:prstGeom prst="rect">
              <a:avLst/>
            </a:prstGeom>
            <a:noFill/>
          </p:spPr>
          <p:txBody>
            <a:bodyPr wrap="none" rtlCol="0">
              <a:spAutoFit/>
            </a:bodyPr>
            <a:lstStyle/>
            <a:p>
              <a:r>
                <a:rPr lang="en-GB" sz="800" dirty="0" smtClean="0">
                  <a:solidFill>
                    <a:srgbClr val="4D4D4D"/>
                  </a:solidFill>
                </a:rPr>
                <a:t>*p=0.391</a:t>
              </a:r>
              <a:endParaRPr lang="en-GB" sz="800" dirty="0">
                <a:solidFill>
                  <a:srgbClr val="4D4D4D"/>
                </a:solidFill>
              </a:endParaRPr>
            </a:p>
          </p:txBody>
        </p:sp>
        <p:cxnSp>
          <p:nvCxnSpPr>
            <p:cNvPr id="263" name="Straight Connector 262"/>
            <p:cNvCxnSpPr/>
            <p:nvPr/>
          </p:nvCxnSpPr>
          <p:spPr>
            <a:xfrm>
              <a:off x="6204834" y="3003811"/>
              <a:ext cx="205119" cy="0"/>
            </a:xfrm>
            <a:prstGeom prst="line">
              <a:avLst/>
            </a:prstGeom>
            <a:noFill/>
            <a:ln w="1905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64" name="Straight Connector 263"/>
            <p:cNvCxnSpPr/>
            <p:nvPr/>
          </p:nvCxnSpPr>
          <p:spPr>
            <a:xfrm>
              <a:off x="6204834" y="3184887"/>
              <a:ext cx="205119"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295" name="Freeform 3"/>
          <p:cNvSpPr>
            <a:spLocks/>
          </p:cNvSpPr>
          <p:nvPr/>
        </p:nvSpPr>
        <p:spPr bwMode="auto">
          <a:xfrm>
            <a:off x="901831" y="3529490"/>
            <a:ext cx="3251598" cy="825552"/>
          </a:xfrm>
          <a:custGeom>
            <a:avLst/>
            <a:gdLst>
              <a:gd name="T0" fmla="*/ 258 w 258"/>
              <a:gd name="T1" fmla="*/ 0 h 65"/>
              <a:gd name="T2" fmla="*/ 258 w 258"/>
              <a:gd name="T3" fmla="*/ 2 h 65"/>
              <a:gd name="T4" fmla="*/ 233 w 258"/>
              <a:gd name="T5" fmla="*/ 2 h 65"/>
              <a:gd name="T6" fmla="*/ 233 w 258"/>
              <a:gd name="T7" fmla="*/ 4 h 65"/>
              <a:gd name="T8" fmla="*/ 225 w 258"/>
              <a:gd name="T9" fmla="*/ 4 h 65"/>
              <a:gd name="T10" fmla="*/ 225 w 258"/>
              <a:gd name="T11" fmla="*/ 5 h 65"/>
              <a:gd name="T12" fmla="*/ 158 w 258"/>
              <a:gd name="T13" fmla="*/ 5 h 65"/>
              <a:gd name="T14" fmla="*/ 158 w 258"/>
              <a:gd name="T15" fmla="*/ 7 h 65"/>
              <a:gd name="T16" fmla="*/ 134 w 258"/>
              <a:gd name="T17" fmla="*/ 7 h 65"/>
              <a:gd name="T18" fmla="*/ 134 w 258"/>
              <a:gd name="T19" fmla="*/ 9 h 65"/>
              <a:gd name="T20" fmla="*/ 130 w 258"/>
              <a:gd name="T21" fmla="*/ 9 h 65"/>
              <a:gd name="T22" fmla="*/ 130 w 258"/>
              <a:gd name="T23" fmla="*/ 10 h 65"/>
              <a:gd name="T24" fmla="*/ 113 w 258"/>
              <a:gd name="T25" fmla="*/ 10 h 65"/>
              <a:gd name="T26" fmla="*/ 113 w 258"/>
              <a:gd name="T27" fmla="*/ 13 h 65"/>
              <a:gd name="T28" fmla="*/ 88 w 258"/>
              <a:gd name="T29" fmla="*/ 13 h 65"/>
              <a:gd name="T30" fmla="*/ 88 w 258"/>
              <a:gd name="T31" fmla="*/ 16 h 65"/>
              <a:gd name="T32" fmla="*/ 83 w 258"/>
              <a:gd name="T33" fmla="*/ 16 h 65"/>
              <a:gd name="T34" fmla="*/ 83 w 258"/>
              <a:gd name="T35" fmla="*/ 18 h 65"/>
              <a:gd name="T36" fmla="*/ 82 w 258"/>
              <a:gd name="T37" fmla="*/ 18 h 65"/>
              <a:gd name="T38" fmla="*/ 82 w 258"/>
              <a:gd name="T39" fmla="*/ 20 h 65"/>
              <a:gd name="T40" fmla="*/ 80 w 258"/>
              <a:gd name="T41" fmla="*/ 20 h 65"/>
              <a:gd name="T42" fmla="*/ 80 w 258"/>
              <a:gd name="T43" fmla="*/ 23 h 65"/>
              <a:gd name="T44" fmla="*/ 73 w 258"/>
              <a:gd name="T45" fmla="*/ 23 h 65"/>
              <a:gd name="T46" fmla="*/ 73 w 258"/>
              <a:gd name="T47" fmla="*/ 23 h 65"/>
              <a:gd name="T48" fmla="*/ 72 w 258"/>
              <a:gd name="T49" fmla="*/ 23 h 65"/>
              <a:gd name="T50" fmla="*/ 72 w 258"/>
              <a:gd name="T51" fmla="*/ 27 h 65"/>
              <a:gd name="T52" fmla="*/ 70 w 258"/>
              <a:gd name="T53" fmla="*/ 27 h 65"/>
              <a:gd name="T54" fmla="*/ 70 w 258"/>
              <a:gd name="T55" fmla="*/ 31 h 65"/>
              <a:gd name="T56" fmla="*/ 68 w 258"/>
              <a:gd name="T57" fmla="*/ 31 h 65"/>
              <a:gd name="T58" fmla="*/ 68 w 258"/>
              <a:gd name="T59" fmla="*/ 32 h 65"/>
              <a:gd name="T60" fmla="*/ 63 w 258"/>
              <a:gd name="T61" fmla="*/ 32 h 65"/>
              <a:gd name="T62" fmla="*/ 63 w 258"/>
              <a:gd name="T63" fmla="*/ 34 h 65"/>
              <a:gd name="T64" fmla="*/ 61 w 258"/>
              <a:gd name="T65" fmla="*/ 34 h 65"/>
              <a:gd name="T66" fmla="*/ 61 w 258"/>
              <a:gd name="T67" fmla="*/ 38 h 65"/>
              <a:gd name="T68" fmla="*/ 48 w 258"/>
              <a:gd name="T69" fmla="*/ 38 h 65"/>
              <a:gd name="T70" fmla="*/ 48 w 258"/>
              <a:gd name="T71" fmla="*/ 40 h 65"/>
              <a:gd name="T72" fmla="*/ 47 w 258"/>
              <a:gd name="T73" fmla="*/ 40 h 65"/>
              <a:gd name="T74" fmla="*/ 47 w 258"/>
              <a:gd name="T75" fmla="*/ 43 h 65"/>
              <a:gd name="T76" fmla="*/ 44 w 258"/>
              <a:gd name="T77" fmla="*/ 43 h 65"/>
              <a:gd name="T78" fmla="*/ 44 w 258"/>
              <a:gd name="T79" fmla="*/ 44 h 65"/>
              <a:gd name="T80" fmla="*/ 18 w 258"/>
              <a:gd name="T81" fmla="*/ 44 h 65"/>
              <a:gd name="T82" fmla="*/ 18 w 258"/>
              <a:gd name="T83" fmla="*/ 47 h 65"/>
              <a:gd name="T84" fmla="*/ 14 w 258"/>
              <a:gd name="T85" fmla="*/ 47 h 65"/>
              <a:gd name="T86" fmla="*/ 14 w 258"/>
              <a:gd name="T87" fmla="*/ 49 h 65"/>
              <a:gd name="T88" fmla="*/ 13 w 258"/>
              <a:gd name="T89" fmla="*/ 49 h 65"/>
              <a:gd name="T90" fmla="*/ 13 w 258"/>
              <a:gd name="T91" fmla="*/ 54 h 65"/>
              <a:gd name="T92" fmla="*/ 13 w 258"/>
              <a:gd name="T93" fmla="*/ 55 h 65"/>
              <a:gd name="T94" fmla="*/ 11 w 258"/>
              <a:gd name="T95" fmla="*/ 55 h 65"/>
              <a:gd name="T96" fmla="*/ 11 w 258"/>
              <a:gd name="T97" fmla="*/ 60 h 65"/>
              <a:gd name="T98" fmla="*/ 10 w 258"/>
              <a:gd name="T99" fmla="*/ 60 h 65"/>
              <a:gd name="T100" fmla="*/ 10 w 258"/>
              <a:gd name="T101" fmla="*/ 61 h 65"/>
              <a:gd name="T102" fmla="*/ 8 w 258"/>
              <a:gd name="T103" fmla="*/ 61 h 65"/>
              <a:gd name="T104" fmla="*/ 8 w 258"/>
              <a:gd name="T105" fmla="*/ 65 h 65"/>
              <a:gd name="T106" fmla="*/ 0 w 258"/>
              <a:gd name="T10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8" h="65">
                <a:moveTo>
                  <a:pt x="258" y="0"/>
                </a:moveTo>
                <a:lnTo>
                  <a:pt x="258" y="2"/>
                </a:lnTo>
                <a:lnTo>
                  <a:pt x="233" y="2"/>
                </a:lnTo>
                <a:lnTo>
                  <a:pt x="233" y="4"/>
                </a:lnTo>
                <a:lnTo>
                  <a:pt x="225" y="4"/>
                </a:lnTo>
                <a:lnTo>
                  <a:pt x="225" y="5"/>
                </a:lnTo>
                <a:lnTo>
                  <a:pt x="158" y="5"/>
                </a:lnTo>
                <a:lnTo>
                  <a:pt x="158" y="7"/>
                </a:lnTo>
                <a:lnTo>
                  <a:pt x="134" y="7"/>
                </a:lnTo>
                <a:lnTo>
                  <a:pt x="134" y="9"/>
                </a:lnTo>
                <a:lnTo>
                  <a:pt x="130" y="9"/>
                </a:lnTo>
                <a:lnTo>
                  <a:pt x="130" y="10"/>
                </a:lnTo>
                <a:lnTo>
                  <a:pt x="113" y="10"/>
                </a:lnTo>
                <a:lnTo>
                  <a:pt x="113" y="13"/>
                </a:lnTo>
                <a:lnTo>
                  <a:pt x="88" y="13"/>
                </a:lnTo>
                <a:lnTo>
                  <a:pt x="88" y="16"/>
                </a:lnTo>
                <a:lnTo>
                  <a:pt x="83" y="16"/>
                </a:lnTo>
                <a:lnTo>
                  <a:pt x="83" y="18"/>
                </a:lnTo>
                <a:lnTo>
                  <a:pt x="82" y="18"/>
                </a:lnTo>
                <a:lnTo>
                  <a:pt x="82" y="20"/>
                </a:lnTo>
                <a:lnTo>
                  <a:pt x="80" y="20"/>
                </a:lnTo>
                <a:lnTo>
                  <a:pt x="80" y="23"/>
                </a:lnTo>
                <a:lnTo>
                  <a:pt x="73" y="23"/>
                </a:lnTo>
                <a:lnTo>
                  <a:pt x="73" y="23"/>
                </a:lnTo>
                <a:lnTo>
                  <a:pt x="72" y="23"/>
                </a:lnTo>
                <a:lnTo>
                  <a:pt x="72" y="27"/>
                </a:lnTo>
                <a:lnTo>
                  <a:pt x="70" y="27"/>
                </a:lnTo>
                <a:lnTo>
                  <a:pt x="70" y="31"/>
                </a:lnTo>
                <a:lnTo>
                  <a:pt x="68" y="31"/>
                </a:lnTo>
                <a:lnTo>
                  <a:pt x="68" y="32"/>
                </a:lnTo>
                <a:lnTo>
                  <a:pt x="63" y="32"/>
                </a:lnTo>
                <a:lnTo>
                  <a:pt x="63" y="34"/>
                </a:lnTo>
                <a:lnTo>
                  <a:pt x="61" y="34"/>
                </a:lnTo>
                <a:lnTo>
                  <a:pt x="61" y="38"/>
                </a:lnTo>
                <a:lnTo>
                  <a:pt x="48" y="38"/>
                </a:lnTo>
                <a:lnTo>
                  <a:pt x="48" y="40"/>
                </a:lnTo>
                <a:lnTo>
                  <a:pt x="47" y="40"/>
                </a:lnTo>
                <a:lnTo>
                  <a:pt x="47" y="43"/>
                </a:lnTo>
                <a:lnTo>
                  <a:pt x="44" y="43"/>
                </a:lnTo>
                <a:lnTo>
                  <a:pt x="44" y="44"/>
                </a:lnTo>
                <a:lnTo>
                  <a:pt x="18" y="44"/>
                </a:lnTo>
                <a:lnTo>
                  <a:pt x="18" y="47"/>
                </a:lnTo>
                <a:lnTo>
                  <a:pt x="14" y="47"/>
                </a:lnTo>
                <a:lnTo>
                  <a:pt x="14" y="49"/>
                </a:lnTo>
                <a:lnTo>
                  <a:pt x="13" y="49"/>
                </a:lnTo>
                <a:lnTo>
                  <a:pt x="13" y="54"/>
                </a:lnTo>
                <a:lnTo>
                  <a:pt x="13" y="55"/>
                </a:lnTo>
                <a:lnTo>
                  <a:pt x="11" y="55"/>
                </a:lnTo>
                <a:lnTo>
                  <a:pt x="11" y="60"/>
                </a:lnTo>
                <a:lnTo>
                  <a:pt x="10" y="60"/>
                </a:lnTo>
                <a:lnTo>
                  <a:pt x="10" y="61"/>
                </a:lnTo>
                <a:lnTo>
                  <a:pt x="8" y="61"/>
                </a:lnTo>
                <a:lnTo>
                  <a:pt x="8" y="65"/>
                </a:lnTo>
                <a:lnTo>
                  <a:pt x="0" y="65"/>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Freeform 4"/>
          <p:cNvSpPr>
            <a:spLocks/>
          </p:cNvSpPr>
          <p:nvPr/>
        </p:nvSpPr>
        <p:spPr bwMode="auto">
          <a:xfrm>
            <a:off x="933611" y="3685097"/>
            <a:ext cx="3559959" cy="677109"/>
          </a:xfrm>
          <a:custGeom>
            <a:avLst/>
            <a:gdLst>
              <a:gd name="T0" fmla="*/ 340 w 340"/>
              <a:gd name="T1" fmla="*/ 0 h 53"/>
              <a:gd name="T2" fmla="*/ 340 w 340"/>
              <a:gd name="T3" fmla="*/ 3 h 53"/>
              <a:gd name="T4" fmla="*/ 245 w 340"/>
              <a:gd name="T5" fmla="*/ 3 h 53"/>
              <a:gd name="T6" fmla="*/ 245 w 340"/>
              <a:gd name="T7" fmla="*/ 4 h 53"/>
              <a:gd name="T8" fmla="*/ 201 w 340"/>
              <a:gd name="T9" fmla="*/ 4 h 53"/>
              <a:gd name="T10" fmla="*/ 201 w 340"/>
              <a:gd name="T11" fmla="*/ 6 h 53"/>
              <a:gd name="T12" fmla="*/ 190 w 340"/>
              <a:gd name="T13" fmla="*/ 6 h 53"/>
              <a:gd name="T14" fmla="*/ 190 w 340"/>
              <a:gd name="T15" fmla="*/ 7 h 53"/>
              <a:gd name="T16" fmla="*/ 169 w 340"/>
              <a:gd name="T17" fmla="*/ 7 h 53"/>
              <a:gd name="T18" fmla="*/ 169 w 340"/>
              <a:gd name="T19" fmla="*/ 9 h 53"/>
              <a:gd name="T20" fmla="*/ 152 w 340"/>
              <a:gd name="T21" fmla="*/ 9 h 53"/>
              <a:gd name="T22" fmla="*/ 152 w 340"/>
              <a:gd name="T23" fmla="*/ 11 h 53"/>
              <a:gd name="T24" fmla="*/ 132 w 340"/>
              <a:gd name="T25" fmla="*/ 11 h 53"/>
              <a:gd name="T26" fmla="*/ 132 w 340"/>
              <a:gd name="T27" fmla="*/ 13 h 53"/>
              <a:gd name="T28" fmla="*/ 114 w 340"/>
              <a:gd name="T29" fmla="*/ 13 h 53"/>
              <a:gd name="T30" fmla="*/ 114 w 340"/>
              <a:gd name="T31" fmla="*/ 14 h 53"/>
              <a:gd name="T32" fmla="*/ 109 w 340"/>
              <a:gd name="T33" fmla="*/ 14 h 53"/>
              <a:gd name="T34" fmla="*/ 109 w 340"/>
              <a:gd name="T35" fmla="*/ 16 h 53"/>
              <a:gd name="T36" fmla="*/ 97 w 340"/>
              <a:gd name="T37" fmla="*/ 16 h 53"/>
              <a:gd name="T38" fmla="*/ 97 w 340"/>
              <a:gd name="T39" fmla="*/ 18 h 53"/>
              <a:gd name="T40" fmla="*/ 91 w 340"/>
              <a:gd name="T41" fmla="*/ 18 h 53"/>
              <a:gd name="T42" fmla="*/ 91 w 340"/>
              <a:gd name="T43" fmla="*/ 19 h 53"/>
              <a:gd name="T44" fmla="*/ 87 w 340"/>
              <a:gd name="T45" fmla="*/ 19 h 53"/>
              <a:gd name="T46" fmla="*/ 87 w 340"/>
              <a:gd name="T47" fmla="*/ 21 h 53"/>
              <a:gd name="T48" fmla="*/ 83 w 340"/>
              <a:gd name="T49" fmla="*/ 21 h 53"/>
              <a:gd name="T50" fmla="*/ 83 w 340"/>
              <a:gd name="T51" fmla="*/ 23 h 53"/>
              <a:gd name="T52" fmla="*/ 78 w 340"/>
              <a:gd name="T53" fmla="*/ 23 h 53"/>
              <a:gd name="T54" fmla="*/ 78 w 340"/>
              <a:gd name="T55" fmla="*/ 25 h 53"/>
              <a:gd name="T56" fmla="*/ 70 w 340"/>
              <a:gd name="T57" fmla="*/ 25 h 53"/>
              <a:gd name="T58" fmla="*/ 70 w 340"/>
              <a:gd name="T59" fmla="*/ 26 h 53"/>
              <a:gd name="T60" fmla="*/ 61 w 340"/>
              <a:gd name="T61" fmla="*/ 26 h 53"/>
              <a:gd name="T62" fmla="*/ 61 w 340"/>
              <a:gd name="T63" fmla="*/ 28 h 53"/>
              <a:gd name="T64" fmla="*/ 57 w 340"/>
              <a:gd name="T65" fmla="*/ 28 h 53"/>
              <a:gd name="T66" fmla="*/ 57 w 340"/>
              <a:gd name="T67" fmla="*/ 30 h 53"/>
              <a:gd name="T68" fmla="*/ 50 w 340"/>
              <a:gd name="T69" fmla="*/ 30 h 53"/>
              <a:gd name="T70" fmla="*/ 50 w 340"/>
              <a:gd name="T71" fmla="*/ 32 h 53"/>
              <a:gd name="T72" fmla="*/ 46 w 340"/>
              <a:gd name="T73" fmla="*/ 32 h 53"/>
              <a:gd name="T74" fmla="*/ 46 w 340"/>
              <a:gd name="T75" fmla="*/ 35 h 53"/>
              <a:gd name="T76" fmla="*/ 41 w 340"/>
              <a:gd name="T77" fmla="*/ 35 h 53"/>
              <a:gd name="T78" fmla="*/ 41 w 340"/>
              <a:gd name="T79" fmla="*/ 36 h 53"/>
              <a:gd name="T80" fmla="*/ 34 w 340"/>
              <a:gd name="T81" fmla="*/ 36 h 53"/>
              <a:gd name="T82" fmla="*/ 34 w 340"/>
              <a:gd name="T83" fmla="*/ 38 h 53"/>
              <a:gd name="T84" fmla="*/ 20 w 340"/>
              <a:gd name="T85" fmla="*/ 38 h 53"/>
              <a:gd name="T86" fmla="*/ 20 w 340"/>
              <a:gd name="T87" fmla="*/ 43 h 53"/>
              <a:gd name="T88" fmla="*/ 16 w 340"/>
              <a:gd name="T89" fmla="*/ 43 h 53"/>
              <a:gd name="T90" fmla="*/ 16 w 340"/>
              <a:gd name="T91" fmla="*/ 45 h 53"/>
              <a:gd name="T92" fmla="*/ 11 w 340"/>
              <a:gd name="T93" fmla="*/ 45 h 53"/>
              <a:gd name="T94" fmla="*/ 11 w 340"/>
              <a:gd name="T95" fmla="*/ 49 h 53"/>
              <a:gd name="T96" fmla="*/ 8 w 340"/>
              <a:gd name="T97" fmla="*/ 49 h 53"/>
              <a:gd name="T98" fmla="*/ 8 w 340"/>
              <a:gd name="T99" fmla="*/ 51 h 53"/>
              <a:gd name="T100" fmla="*/ 6 w 340"/>
              <a:gd name="T101" fmla="*/ 51 h 53"/>
              <a:gd name="T102" fmla="*/ 6 w 340"/>
              <a:gd name="T103" fmla="*/ 53 h 53"/>
              <a:gd name="T104" fmla="*/ 0 w 340"/>
              <a:gd name="T10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 h="53">
                <a:moveTo>
                  <a:pt x="340" y="0"/>
                </a:moveTo>
                <a:lnTo>
                  <a:pt x="340" y="3"/>
                </a:lnTo>
                <a:lnTo>
                  <a:pt x="245" y="3"/>
                </a:lnTo>
                <a:lnTo>
                  <a:pt x="245" y="4"/>
                </a:lnTo>
                <a:lnTo>
                  <a:pt x="201" y="4"/>
                </a:lnTo>
                <a:lnTo>
                  <a:pt x="201" y="6"/>
                </a:lnTo>
                <a:lnTo>
                  <a:pt x="190" y="6"/>
                </a:lnTo>
                <a:lnTo>
                  <a:pt x="190" y="7"/>
                </a:lnTo>
                <a:lnTo>
                  <a:pt x="169" y="7"/>
                </a:lnTo>
                <a:lnTo>
                  <a:pt x="169" y="9"/>
                </a:lnTo>
                <a:lnTo>
                  <a:pt x="152" y="9"/>
                </a:lnTo>
                <a:lnTo>
                  <a:pt x="152" y="11"/>
                </a:lnTo>
                <a:lnTo>
                  <a:pt x="132" y="11"/>
                </a:lnTo>
                <a:lnTo>
                  <a:pt x="132" y="13"/>
                </a:lnTo>
                <a:lnTo>
                  <a:pt x="114" y="13"/>
                </a:lnTo>
                <a:lnTo>
                  <a:pt x="114" y="14"/>
                </a:lnTo>
                <a:lnTo>
                  <a:pt x="109" y="14"/>
                </a:lnTo>
                <a:lnTo>
                  <a:pt x="109" y="16"/>
                </a:lnTo>
                <a:lnTo>
                  <a:pt x="97" y="16"/>
                </a:lnTo>
                <a:lnTo>
                  <a:pt x="97" y="18"/>
                </a:lnTo>
                <a:lnTo>
                  <a:pt x="91" y="18"/>
                </a:lnTo>
                <a:lnTo>
                  <a:pt x="91" y="19"/>
                </a:lnTo>
                <a:lnTo>
                  <a:pt x="87" y="19"/>
                </a:lnTo>
                <a:lnTo>
                  <a:pt x="87" y="21"/>
                </a:lnTo>
                <a:lnTo>
                  <a:pt x="83" y="21"/>
                </a:lnTo>
                <a:lnTo>
                  <a:pt x="83" y="23"/>
                </a:lnTo>
                <a:lnTo>
                  <a:pt x="78" y="23"/>
                </a:lnTo>
                <a:lnTo>
                  <a:pt x="78" y="25"/>
                </a:lnTo>
                <a:lnTo>
                  <a:pt x="70" y="25"/>
                </a:lnTo>
                <a:lnTo>
                  <a:pt x="70" y="26"/>
                </a:lnTo>
                <a:lnTo>
                  <a:pt x="61" y="26"/>
                </a:lnTo>
                <a:lnTo>
                  <a:pt x="61" y="28"/>
                </a:lnTo>
                <a:lnTo>
                  <a:pt x="57" y="28"/>
                </a:lnTo>
                <a:lnTo>
                  <a:pt x="57" y="30"/>
                </a:lnTo>
                <a:lnTo>
                  <a:pt x="50" y="30"/>
                </a:lnTo>
                <a:lnTo>
                  <a:pt x="50" y="32"/>
                </a:lnTo>
                <a:lnTo>
                  <a:pt x="46" y="32"/>
                </a:lnTo>
                <a:lnTo>
                  <a:pt x="46" y="35"/>
                </a:lnTo>
                <a:lnTo>
                  <a:pt x="41" y="35"/>
                </a:lnTo>
                <a:lnTo>
                  <a:pt x="41" y="36"/>
                </a:lnTo>
                <a:lnTo>
                  <a:pt x="34" y="36"/>
                </a:lnTo>
                <a:lnTo>
                  <a:pt x="34" y="38"/>
                </a:lnTo>
                <a:lnTo>
                  <a:pt x="20" y="38"/>
                </a:lnTo>
                <a:lnTo>
                  <a:pt x="20" y="43"/>
                </a:lnTo>
                <a:lnTo>
                  <a:pt x="16" y="43"/>
                </a:lnTo>
                <a:lnTo>
                  <a:pt x="16" y="45"/>
                </a:lnTo>
                <a:lnTo>
                  <a:pt x="11" y="45"/>
                </a:lnTo>
                <a:lnTo>
                  <a:pt x="11" y="49"/>
                </a:lnTo>
                <a:lnTo>
                  <a:pt x="8" y="49"/>
                </a:lnTo>
                <a:lnTo>
                  <a:pt x="8" y="51"/>
                </a:lnTo>
                <a:lnTo>
                  <a:pt x="6" y="51"/>
                </a:lnTo>
                <a:lnTo>
                  <a:pt x="6" y="53"/>
                </a:lnTo>
                <a:lnTo>
                  <a:pt x="0" y="53"/>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97" name="Group 296"/>
          <p:cNvGrpSpPr/>
          <p:nvPr/>
        </p:nvGrpSpPr>
        <p:grpSpPr>
          <a:xfrm>
            <a:off x="5324180" y="2399572"/>
            <a:ext cx="3578350" cy="2014687"/>
            <a:chOff x="3225800" y="2674938"/>
            <a:chExt cx="2686050" cy="1504950"/>
          </a:xfrm>
        </p:grpSpPr>
        <p:sp>
          <p:nvSpPr>
            <p:cNvPr id="298" name="Freeform 5"/>
            <p:cNvSpPr>
              <a:spLocks/>
            </p:cNvSpPr>
            <p:nvPr/>
          </p:nvSpPr>
          <p:spPr bwMode="auto">
            <a:xfrm>
              <a:off x="3225800" y="2674938"/>
              <a:ext cx="2686050" cy="1504950"/>
            </a:xfrm>
            <a:custGeom>
              <a:avLst/>
              <a:gdLst>
                <a:gd name="T0" fmla="*/ 282 w 282"/>
                <a:gd name="T1" fmla="*/ 4 h 158"/>
                <a:gd name="T2" fmla="*/ 262 w 282"/>
                <a:gd name="T3" fmla="*/ 6 h 158"/>
                <a:gd name="T4" fmla="*/ 243 w 282"/>
                <a:gd name="T5" fmla="*/ 7 h 158"/>
                <a:gd name="T6" fmla="*/ 216 w 282"/>
                <a:gd name="T7" fmla="*/ 10 h 158"/>
                <a:gd name="T8" fmla="*/ 193 w 282"/>
                <a:gd name="T9" fmla="*/ 11 h 158"/>
                <a:gd name="T10" fmla="*/ 188 w 282"/>
                <a:gd name="T11" fmla="*/ 13 h 158"/>
                <a:gd name="T12" fmla="*/ 181 w 282"/>
                <a:gd name="T13" fmla="*/ 15 h 158"/>
                <a:gd name="T14" fmla="*/ 175 w 282"/>
                <a:gd name="T15" fmla="*/ 20 h 158"/>
                <a:gd name="T16" fmla="*/ 168 w 282"/>
                <a:gd name="T17" fmla="*/ 23 h 158"/>
                <a:gd name="T18" fmla="*/ 165 w 282"/>
                <a:gd name="T19" fmla="*/ 25 h 158"/>
                <a:gd name="T20" fmla="*/ 155 w 282"/>
                <a:gd name="T21" fmla="*/ 27 h 158"/>
                <a:gd name="T22" fmla="*/ 142 w 282"/>
                <a:gd name="T23" fmla="*/ 30 h 158"/>
                <a:gd name="T24" fmla="*/ 135 w 282"/>
                <a:gd name="T25" fmla="*/ 31 h 158"/>
                <a:gd name="T26" fmla="*/ 122 w 282"/>
                <a:gd name="T27" fmla="*/ 33 h 158"/>
                <a:gd name="T28" fmla="*/ 119 w 282"/>
                <a:gd name="T29" fmla="*/ 35 h 158"/>
                <a:gd name="T30" fmla="*/ 116 w 282"/>
                <a:gd name="T31" fmla="*/ 38 h 158"/>
                <a:gd name="T32" fmla="*/ 106 w 282"/>
                <a:gd name="T33" fmla="*/ 38 h 158"/>
                <a:gd name="T34" fmla="*/ 95 w 282"/>
                <a:gd name="T35" fmla="*/ 41 h 158"/>
                <a:gd name="T36" fmla="*/ 93 w 282"/>
                <a:gd name="T37" fmla="*/ 42 h 158"/>
                <a:gd name="T38" fmla="*/ 91 w 282"/>
                <a:gd name="T39" fmla="*/ 43 h 158"/>
                <a:gd name="T40" fmla="*/ 88 w 282"/>
                <a:gd name="T41" fmla="*/ 46 h 158"/>
                <a:gd name="T42" fmla="*/ 87 w 282"/>
                <a:gd name="T43" fmla="*/ 51 h 158"/>
                <a:gd name="T44" fmla="*/ 83 w 282"/>
                <a:gd name="T45" fmla="*/ 54 h 158"/>
                <a:gd name="T46" fmla="*/ 78 w 282"/>
                <a:gd name="T47" fmla="*/ 60 h 158"/>
                <a:gd name="T48" fmla="*/ 73 w 282"/>
                <a:gd name="T49" fmla="*/ 62 h 158"/>
                <a:gd name="T50" fmla="*/ 73 w 282"/>
                <a:gd name="T51" fmla="*/ 69 h 158"/>
                <a:gd name="T52" fmla="*/ 69 w 282"/>
                <a:gd name="T53" fmla="*/ 71 h 158"/>
                <a:gd name="T54" fmla="*/ 65 w 282"/>
                <a:gd name="T55" fmla="*/ 73 h 158"/>
                <a:gd name="T56" fmla="*/ 61 w 282"/>
                <a:gd name="T57" fmla="*/ 77 h 158"/>
                <a:gd name="T58" fmla="*/ 59 w 282"/>
                <a:gd name="T59" fmla="*/ 81 h 158"/>
                <a:gd name="T60" fmla="*/ 57 w 282"/>
                <a:gd name="T61" fmla="*/ 86 h 158"/>
                <a:gd name="T62" fmla="*/ 55 w 282"/>
                <a:gd name="T63" fmla="*/ 91 h 158"/>
                <a:gd name="T64" fmla="*/ 53 w 282"/>
                <a:gd name="T65" fmla="*/ 95 h 158"/>
                <a:gd name="T66" fmla="*/ 51 w 282"/>
                <a:gd name="T67" fmla="*/ 101 h 158"/>
                <a:gd name="T68" fmla="*/ 50 w 282"/>
                <a:gd name="T69" fmla="*/ 105 h 158"/>
                <a:gd name="T70" fmla="*/ 48 w 282"/>
                <a:gd name="T71" fmla="*/ 109 h 158"/>
                <a:gd name="T72" fmla="*/ 47 w 282"/>
                <a:gd name="T73" fmla="*/ 113 h 158"/>
                <a:gd name="T74" fmla="*/ 45 w 282"/>
                <a:gd name="T75" fmla="*/ 116 h 158"/>
                <a:gd name="T76" fmla="*/ 42 w 282"/>
                <a:gd name="T77" fmla="*/ 121 h 158"/>
                <a:gd name="T78" fmla="*/ 40 w 282"/>
                <a:gd name="T79" fmla="*/ 128 h 158"/>
                <a:gd name="T80" fmla="*/ 39 w 282"/>
                <a:gd name="T81" fmla="*/ 132 h 158"/>
                <a:gd name="T82" fmla="*/ 35 w 282"/>
                <a:gd name="T83" fmla="*/ 137 h 158"/>
                <a:gd name="T84" fmla="*/ 26 w 282"/>
                <a:gd name="T85" fmla="*/ 142 h 158"/>
                <a:gd name="T86" fmla="*/ 22 w 282"/>
                <a:gd name="T87" fmla="*/ 144 h 158"/>
                <a:gd name="T88" fmla="*/ 20 w 282"/>
                <a:gd name="T89" fmla="*/ 147 h 158"/>
                <a:gd name="T90" fmla="*/ 18 w 282"/>
                <a:gd name="T91" fmla="*/ 154 h 158"/>
                <a:gd name="T92" fmla="*/ 11 w 282"/>
                <a:gd name="T93" fmla="*/ 156 h 158"/>
                <a:gd name="T94" fmla="*/ 8 w 282"/>
                <a:gd name="T95" fmla="*/ 158 h 158"/>
                <a:gd name="T96" fmla="*/ 0 w 282"/>
                <a:gd name="T9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2" h="158">
                  <a:moveTo>
                    <a:pt x="282" y="0"/>
                  </a:moveTo>
                  <a:lnTo>
                    <a:pt x="282" y="4"/>
                  </a:lnTo>
                  <a:lnTo>
                    <a:pt x="262" y="4"/>
                  </a:lnTo>
                  <a:lnTo>
                    <a:pt x="262" y="6"/>
                  </a:lnTo>
                  <a:lnTo>
                    <a:pt x="243" y="6"/>
                  </a:lnTo>
                  <a:lnTo>
                    <a:pt x="243" y="7"/>
                  </a:lnTo>
                  <a:lnTo>
                    <a:pt x="216" y="7"/>
                  </a:lnTo>
                  <a:lnTo>
                    <a:pt x="216" y="10"/>
                  </a:lnTo>
                  <a:lnTo>
                    <a:pt x="193" y="10"/>
                  </a:lnTo>
                  <a:lnTo>
                    <a:pt x="193" y="11"/>
                  </a:lnTo>
                  <a:lnTo>
                    <a:pt x="188" y="11"/>
                  </a:lnTo>
                  <a:lnTo>
                    <a:pt x="188" y="13"/>
                  </a:lnTo>
                  <a:lnTo>
                    <a:pt x="181" y="13"/>
                  </a:lnTo>
                  <a:lnTo>
                    <a:pt x="181" y="15"/>
                  </a:lnTo>
                  <a:lnTo>
                    <a:pt x="175" y="15"/>
                  </a:lnTo>
                  <a:lnTo>
                    <a:pt x="175" y="20"/>
                  </a:lnTo>
                  <a:lnTo>
                    <a:pt x="168" y="20"/>
                  </a:lnTo>
                  <a:lnTo>
                    <a:pt x="168" y="23"/>
                  </a:lnTo>
                  <a:lnTo>
                    <a:pt x="165" y="23"/>
                  </a:lnTo>
                  <a:lnTo>
                    <a:pt x="165" y="25"/>
                  </a:lnTo>
                  <a:lnTo>
                    <a:pt x="155" y="25"/>
                  </a:lnTo>
                  <a:lnTo>
                    <a:pt x="155" y="27"/>
                  </a:lnTo>
                  <a:lnTo>
                    <a:pt x="142" y="27"/>
                  </a:lnTo>
                  <a:lnTo>
                    <a:pt x="142" y="30"/>
                  </a:lnTo>
                  <a:lnTo>
                    <a:pt x="135" y="30"/>
                  </a:lnTo>
                  <a:lnTo>
                    <a:pt x="135" y="31"/>
                  </a:lnTo>
                  <a:lnTo>
                    <a:pt x="122" y="31"/>
                  </a:lnTo>
                  <a:lnTo>
                    <a:pt x="122" y="33"/>
                  </a:lnTo>
                  <a:lnTo>
                    <a:pt x="119" y="33"/>
                  </a:lnTo>
                  <a:lnTo>
                    <a:pt x="119" y="35"/>
                  </a:lnTo>
                  <a:lnTo>
                    <a:pt x="116" y="35"/>
                  </a:lnTo>
                  <a:lnTo>
                    <a:pt x="116" y="38"/>
                  </a:lnTo>
                  <a:lnTo>
                    <a:pt x="113" y="38"/>
                  </a:lnTo>
                  <a:lnTo>
                    <a:pt x="106" y="38"/>
                  </a:lnTo>
                  <a:lnTo>
                    <a:pt x="106" y="41"/>
                  </a:lnTo>
                  <a:lnTo>
                    <a:pt x="95" y="41"/>
                  </a:lnTo>
                  <a:lnTo>
                    <a:pt x="95" y="42"/>
                  </a:lnTo>
                  <a:lnTo>
                    <a:pt x="93" y="42"/>
                  </a:lnTo>
                  <a:lnTo>
                    <a:pt x="93" y="43"/>
                  </a:lnTo>
                  <a:lnTo>
                    <a:pt x="91" y="43"/>
                  </a:lnTo>
                  <a:lnTo>
                    <a:pt x="91" y="46"/>
                  </a:lnTo>
                  <a:lnTo>
                    <a:pt x="88" y="46"/>
                  </a:lnTo>
                  <a:lnTo>
                    <a:pt x="88" y="51"/>
                  </a:lnTo>
                  <a:lnTo>
                    <a:pt x="87" y="51"/>
                  </a:lnTo>
                  <a:lnTo>
                    <a:pt x="87" y="54"/>
                  </a:lnTo>
                  <a:lnTo>
                    <a:pt x="83" y="54"/>
                  </a:lnTo>
                  <a:lnTo>
                    <a:pt x="83" y="60"/>
                  </a:lnTo>
                  <a:lnTo>
                    <a:pt x="78" y="60"/>
                  </a:lnTo>
                  <a:lnTo>
                    <a:pt x="78" y="62"/>
                  </a:lnTo>
                  <a:lnTo>
                    <a:pt x="73" y="62"/>
                  </a:lnTo>
                  <a:lnTo>
                    <a:pt x="73" y="66"/>
                  </a:lnTo>
                  <a:lnTo>
                    <a:pt x="73" y="69"/>
                  </a:lnTo>
                  <a:lnTo>
                    <a:pt x="69" y="69"/>
                  </a:lnTo>
                  <a:lnTo>
                    <a:pt x="69" y="71"/>
                  </a:lnTo>
                  <a:lnTo>
                    <a:pt x="65" y="71"/>
                  </a:lnTo>
                  <a:lnTo>
                    <a:pt x="65" y="73"/>
                  </a:lnTo>
                  <a:lnTo>
                    <a:pt x="61" y="73"/>
                  </a:lnTo>
                  <a:lnTo>
                    <a:pt x="61" y="77"/>
                  </a:lnTo>
                  <a:lnTo>
                    <a:pt x="59" y="77"/>
                  </a:lnTo>
                  <a:lnTo>
                    <a:pt x="59" y="81"/>
                  </a:lnTo>
                  <a:lnTo>
                    <a:pt x="57" y="81"/>
                  </a:lnTo>
                  <a:lnTo>
                    <a:pt x="57" y="86"/>
                  </a:lnTo>
                  <a:lnTo>
                    <a:pt x="55" y="86"/>
                  </a:lnTo>
                  <a:lnTo>
                    <a:pt x="55" y="91"/>
                  </a:lnTo>
                  <a:lnTo>
                    <a:pt x="53" y="91"/>
                  </a:lnTo>
                  <a:lnTo>
                    <a:pt x="53" y="95"/>
                  </a:lnTo>
                  <a:lnTo>
                    <a:pt x="51" y="95"/>
                  </a:lnTo>
                  <a:lnTo>
                    <a:pt x="51" y="101"/>
                  </a:lnTo>
                  <a:lnTo>
                    <a:pt x="50" y="101"/>
                  </a:lnTo>
                  <a:lnTo>
                    <a:pt x="50" y="105"/>
                  </a:lnTo>
                  <a:lnTo>
                    <a:pt x="48" y="105"/>
                  </a:lnTo>
                  <a:lnTo>
                    <a:pt x="48" y="109"/>
                  </a:lnTo>
                  <a:lnTo>
                    <a:pt x="47" y="109"/>
                  </a:lnTo>
                  <a:lnTo>
                    <a:pt x="47" y="113"/>
                  </a:lnTo>
                  <a:lnTo>
                    <a:pt x="45" y="113"/>
                  </a:lnTo>
                  <a:lnTo>
                    <a:pt x="45" y="116"/>
                  </a:lnTo>
                  <a:lnTo>
                    <a:pt x="42" y="116"/>
                  </a:lnTo>
                  <a:lnTo>
                    <a:pt x="42" y="121"/>
                  </a:lnTo>
                  <a:lnTo>
                    <a:pt x="40" y="121"/>
                  </a:lnTo>
                  <a:lnTo>
                    <a:pt x="40" y="128"/>
                  </a:lnTo>
                  <a:lnTo>
                    <a:pt x="39" y="128"/>
                  </a:lnTo>
                  <a:lnTo>
                    <a:pt x="39" y="132"/>
                  </a:lnTo>
                  <a:lnTo>
                    <a:pt x="35" y="132"/>
                  </a:lnTo>
                  <a:lnTo>
                    <a:pt x="35" y="137"/>
                  </a:lnTo>
                  <a:lnTo>
                    <a:pt x="26" y="137"/>
                  </a:lnTo>
                  <a:lnTo>
                    <a:pt x="26" y="142"/>
                  </a:lnTo>
                  <a:lnTo>
                    <a:pt x="22" y="142"/>
                  </a:lnTo>
                  <a:lnTo>
                    <a:pt x="22" y="144"/>
                  </a:lnTo>
                  <a:lnTo>
                    <a:pt x="20" y="144"/>
                  </a:lnTo>
                  <a:lnTo>
                    <a:pt x="20" y="147"/>
                  </a:lnTo>
                  <a:lnTo>
                    <a:pt x="18" y="147"/>
                  </a:lnTo>
                  <a:lnTo>
                    <a:pt x="18" y="154"/>
                  </a:lnTo>
                  <a:lnTo>
                    <a:pt x="11" y="154"/>
                  </a:lnTo>
                  <a:lnTo>
                    <a:pt x="11" y="156"/>
                  </a:lnTo>
                  <a:lnTo>
                    <a:pt x="8" y="156"/>
                  </a:lnTo>
                  <a:lnTo>
                    <a:pt x="8" y="158"/>
                  </a:lnTo>
                  <a:lnTo>
                    <a:pt x="6" y="158"/>
                  </a:lnTo>
                  <a:lnTo>
                    <a:pt x="0" y="158"/>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6"/>
            <p:cNvSpPr>
              <a:spLocks noChangeShapeType="1"/>
            </p:cNvSpPr>
            <p:nvPr/>
          </p:nvSpPr>
          <p:spPr bwMode="auto">
            <a:xfrm>
              <a:off x="4835525" y="2827338"/>
              <a:ext cx="0" cy="28575"/>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300" name="Freeform 7"/>
          <p:cNvSpPr>
            <a:spLocks/>
          </p:cNvSpPr>
          <p:nvPr/>
        </p:nvSpPr>
        <p:spPr bwMode="auto">
          <a:xfrm>
            <a:off x="5324180" y="2130693"/>
            <a:ext cx="3133148" cy="2269123"/>
          </a:xfrm>
          <a:custGeom>
            <a:avLst/>
            <a:gdLst>
              <a:gd name="T0" fmla="*/ 247 w 247"/>
              <a:gd name="T1" fmla="*/ 2 h 179"/>
              <a:gd name="T2" fmla="*/ 233 w 247"/>
              <a:gd name="T3" fmla="*/ 3 h 179"/>
              <a:gd name="T4" fmla="*/ 228 w 247"/>
              <a:gd name="T5" fmla="*/ 6 h 179"/>
              <a:gd name="T6" fmla="*/ 223 w 247"/>
              <a:gd name="T7" fmla="*/ 7 h 179"/>
              <a:gd name="T8" fmla="*/ 215 w 247"/>
              <a:gd name="T9" fmla="*/ 10 h 179"/>
              <a:gd name="T10" fmla="*/ 202 w 247"/>
              <a:gd name="T11" fmla="*/ 13 h 179"/>
              <a:gd name="T12" fmla="*/ 193 w 247"/>
              <a:gd name="T13" fmla="*/ 14 h 179"/>
              <a:gd name="T14" fmla="*/ 190 w 247"/>
              <a:gd name="T15" fmla="*/ 16 h 179"/>
              <a:gd name="T16" fmla="*/ 180 w 247"/>
              <a:gd name="T17" fmla="*/ 18 h 179"/>
              <a:gd name="T18" fmla="*/ 175 w 247"/>
              <a:gd name="T19" fmla="*/ 20 h 179"/>
              <a:gd name="T20" fmla="*/ 170 w 247"/>
              <a:gd name="T21" fmla="*/ 21 h 179"/>
              <a:gd name="T22" fmla="*/ 149 w 247"/>
              <a:gd name="T23" fmla="*/ 23 h 179"/>
              <a:gd name="T24" fmla="*/ 137 w 247"/>
              <a:gd name="T25" fmla="*/ 25 h 179"/>
              <a:gd name="T26" fmla="*/ 133 w 247"/>
              <a:gd name="T27" fmla="*/ 26 h 179"/>
              <a:gd name="T28" fmla="*/ 131 w 247"/>
              <a:gd name="T29" fmla="*/ 28 h 179"/>
              <a:gd name="T30" fmla="*/ 127 w 247"/>
              <a:gd name="T31" fmla="*/ 31 h 179"/>
              <a:gd name="T32" fmla="*/ 123 w 247"/>
              <a:gd name="T33" fmla="*/ 35 h 179"/>
              <a:gd name="T34" fmla="*/ 118 w 247"/>
              <a:gd name="T35" fmla="*/ 37 h 179"/>
              <a:gd name="T36" fmla="*/ 111 w 247"/>
              <a:gd name="T37" fmla="*/ 38 h 179"/>
              <a:gd name="T38" fmla="*/ 109 w 247"/>
              <a:gd name="T39" fmla="*/ 40 h 179"/>
              <a:gd name="T40" fmla="*/ 98 w 247"/>
              <a:gd name="T41" fmla="*/ 42 h 179"/>
              <a:gd name="T42" fmla="*/ 93 w 247"/>
              <a:gd name="T43" fmla="*/ 44 h 179"/>
              <a:gd name="T44" fmla="*/ 90 w 247"/>
              <a:gd name="T45" fmla="*/ 48 h 179"/>
              <a:gd name="T46" fmla="*/ 88 w 247"/>
              <a:gd name="T47" fmla="*/ 52 h 179"/>
              <a:gd name="T48" fmla="*/ 83 w 247"/>
              <a:gd name="T49" fmla="*/ 54 h 179"/>
              <a:gd name="T50" fmla="*/ 81 w 247"/>
              <a:gd name="T51" fmla="*/ 56 h 179"/>
              <a:gd name="T52" fmla="*/ 80 w 247"/>
              <a:gd name="T53" fmla="*/ 60 h 179"/>
              <a:gd name="T54" fmla="*/ 78 w 247"/>
              <a:gd name="T55" fmla="*/ 62 h 179"/>
              <a:gd name="T56" fmla="*/ 75 w 247"/>
              <a:gd name="T57" fmla="*/ 65 h 179"/>
              <a:gd name="T58" fmla="*/ 72 w 247"/>
              <a:gd name="T59" fmla="*/ 67 h 179"/>
              <a:gd name="T60" fmla="*/ 70 w 247"/>
              <a:gd name="T61" fmla="*/ 73 h 179"/>
              <a:gd name="T62" fmla="*/ 69 w 247"/>
              <a:gd name="T63" fmla="*/ 78 h 179"/>
              <a:gd name="T64" fmla="*/ 67 w 247"/>
              <a:gd name="T65" fmla="*/ 86 h 179"/>
              <a:gd name="T66" fmla="*/ 64 w 247"/>
              <a:gd name="T67" fmla="*/ 91 h 179"/>
              <a:gd name="T68" fmla="*/ 61 w 247"/>
              <a:gd name="T69" fmla="*/ 93 h 179"/>
              <a:gd name="T70" fmla="*/ 59 w 247"/>
              <a:gd name="T71" fmla="*/ 94 h 179"/>
              <a:gd name="T72" fmla="*/ 58 w 247"/>
              <a:gd name="T73" fmla="*/ 97 h 179"/>
              <a:gd name="T74" fmla="*/ 57 w 247"/>
              <a:gd name="T75" fmla="*/ 101 h 179"/>
              <a:gd name="T76" fmla="*/ 55 w 247"/>
              <a:gd name="T77" fmla="*/ 105 h 179"/>
              <a:gd name="T78" fmla="*/ 53 w 247"/>
              <a:gd name="T79" fmla="*/ 110 h 179"/>
              <a:gd name="T80" fmla="*/ 52 w 247"/>
              <a:gd name="T81" fmla="*/ 113 h 179"/>
              <a:gd name="T82" fmla="*/ 51 w 247"/>
              <a:gd name="T83" fmla="*/ 117 h 179"/>
              <a:gd name="T84" fmla="*/ 49 w 247"/>
              <a:gd name="T85" fmla="*/ 123 h 179"/>
              <a:gd name="T86" fmla="*/ 46 w 247"/>
              <a:gd name="T87" fmla="*/ 125 h 179"/>
              <a:gd name="T88" fmla="*/ 41 w 247"/>
              <a:gd name="T89" fmla="*/ 129 h 179"/>
              <a:gd name="T90" fmla="*/ 39 w 247"/>
              <a:gd name="T91" fmla="*/ 131 h 179"/>
              <a:gd name="T92" fmla="*/ 38 w 247"/>
              <a:gd name="T93" fmla="*/ 135 h 179"/>
              <a:gd name="T94" fmla="*/ 26 w 247"/>
              <a:gd name="T95" fmla="*/ 137 h 179"/>
              <a:gd name="T96" fmla="*/ 21 w 247"/>
              <a:gd name="T97" fmla="*/ 139 h 179"/>
              <a:gd name="T98" fmla="*/ 17 w 247"/>
              <a:gd name="T99" fmla="*/ 142 h 179"/>
              <a:gd name="T100" fmla="*/ 14 w 247"/>
              <a:gd name="T101" fmla="*/ 144 h 179"/>
              <a:gd name="T102" fmla="*/ 12 w 247"/>
              <a:gd name="T103" fmla="*/ 148 h 179"/>
              <a:gd name="T104" fmla="*/ 11 w 247"/>
              <a:gd name="T105" fmla="*/ 159 h 179"/>
              <a:gd name="T106" fmla="*/ 8 w 247"/>
              <a:gd name="T107" fmla="*/ 170 h 179"/>
              <a:gd name="T108" fmla="*/ 6 w 247"/>
              <a:gd name="T109" fmla="*/ 175 h 179"/>
              <a:gd name="T110" fmla="*/ 4 w 247"/>
              <a:gd name="T111" fmla="*/ 177 h 179"/>
              <a:gd name="T112" fmla="*/ 0 w 247"/>
              <a:gd name="T113"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179">
                <a:moveTo>
                  <a:pt x="247" y="0"/>
                </a:moveTo>
                <a:lnTo>
                  <a:pt x="247" y="2"/>
                </a:lnTo>
                <a:lnTo>
                  <a:pt x="233" y="2"/>
                </a:lnTo>
                <a:lnTo>
                  <a:pt x="233" y="3"/>
                </a:lnTo>
                <a:lnTo>
                  <a:pt x="228" y="3"/>
                </a:lnTo>
                <a:lnTo>
                  <a:pt x="228" y="6"/>
                </a:lnTo>
                <a:lnTo>
                  <a:pt x="223" y="6"/>
                </a:lnTo>
                <a:lnTo>
                  <a:pt x="223" y="7"/>
                </a:lnTo>
                <a:cubicBezTo>
                  <a:pt x="223" y="7"/>
                  <a:pt x="215" y="8"/>
                  <a:pt x="215" y="7"/>
                </a:cubicBezTo>
                <a:cubicBezTo>
                  <a:pt x="215" y="6"/>
                  <a:pt x="215" y="10"/>
                  <a:pt x="215" y="10"/>
                </a:cubicBezTo>
                <a:lnTo>
                  <a:pt x="202" y="10"/>
                </a:lnTo>
                <a:lnTo>
                  <a:pt x="202" y="13"/>
                </a:lnTo>
                <a:lnTo>
                  <a:pt x="193" y="13"/>
                </a:lnTo>
                <a:lnTo>
                  <a:pt x="193" y="14"/>
                </a:lnTo>
                <a:lnTo>
                  <a:pt x="190" y="14"/>
                </a:lnTo>
                <a:lnTo>
                  <a:pt x="190" y="16"/>
                </a:lnTo>
                <a:lnTo>
                  <a:pt x="180" y="16"/>
                </a:lnTo>
                <a:lnTo>
                  <a:pt x="180" y="18"/>
                </a:lnTo>
                <a:lnTo>
                  <a:pt x="175" y="18"/>
                </a:lnTo>
                <a:lnTo>
                  <a:pt x="175" y="20"/>
                </a:lnTo>
                <a:lnTo>
                  <a:pt x="170" y="20"/>
                </a:lnTo>
                <a:lnTo>
                  <a:pt x="170" y="21"/>
                </a:lnTo>
                <a:lnTo>
                  <a:pt x="149" y="21"/>
                </a:lnTo>
                <a:lnTo>
                  <a:pt x="149" y="23"/>
                </a:lnTo>
                <a:cubicBezTo>
                  <a:pt x="149" y="23"/>
                  <a:pt x="137" y="24"/>
                  <a:pt x="137" y="23"/>
                </a:cubicBezTo>
                <a:cubicBezTo>
                  <a:pt x="137" y="22"/>
                  <a:pt x="137" y="25"/>
                  <a:pt x="137" y="25"/>
                </a:cubicBezTo>
                <a:lnTo>
                  <a:pt x="133" y="25"/>
                </a:lnTo>
                <a:lnTo>
                  <a:pt x="133" y="26"/>
                </a:lnTo>
                <a:lnTo>
                  <a:pt x="131" y="26"/>
                </a:lnTo>
                <a:lnTo>
                  <a:pt x="131" y="28"/>
                </a:lnTo>
                <a:lnTo>
                  <a:pt x="127" y="28"/>
                </a:lnTo>
                <a:lnTo>
                  <a:pt x="127" y="31"/>
                </a:lnTo>
                <a:lnTo>
                  <a:pt x="123" y="31"/>
                </a:lnTo>
                <a:lnTo>
                  <a:pt x="123" y="35"/>
                </a:lnTo>
                <a:lnTo>
                  <a:pt x="118" y="35"/>
                </a:lnTo>
                <a:lnTo>
                  <a:pt x="118" y="37"/>
                </a:lnTo>
                <a:lnTo>
                  <a:pt x="111" y="37"/>
                </a:lnTo>
                <a:lnTo>
                  <a:pt x="111" y="38"/>
                </a:lnTo>
                <a:lnTo>
                  <a:pt x="109" y="38"/>
                </a:lnTo>
                <a:lnTo>
                  <a:pt x="109" y="40"/>
                </a:lnTo>
                <a:lnTo>
                  <a:pt x="98" y="40"/>
                </a:lnTo>
                <a:lnTo>
                  <a:pt x="98" y="42"/>
                </a:lnTo>
                <a:lnTo>
                  <a:pt x="93" y="42"/>
                </a:lnTo>
                <a:lnTo>
                  <a:pt x="93" y="44"/>
                </a:lnTo>
                <a:lnTo>
                  <a:pt x="90" y="44"/>
                </a:lnTo>
                <a:lnTo>
                  <a:pt x="90" y="48"/>
                </a:lnTo>
                <a:lnTo>
                  <a:pt x="88" y="48"/>
                </a:lnTo>
                <a:lnTo>
                  <a:pt x="88" y="52"/>
                </a:lnTo>
                <a:lnTo>
                  <a:pt x="83" y="52"/>
                </a:lnTo>
                <a:lnTo>
                  <a:pt x="83" y="54"/>
                </a:lnTo>
                <a:lnTo>
                  <a:pt x="81" y="54"/>
                </a:lnTo>
                <a:lnTo>
                  <a:pt x="81" y="56"/>
                </a:lnTo>
                <a:lnTo>
                  <a:pt x="80" y="56"/>
                </a:lnTo>
                <a:lnTo>
                  <a:pt x="80" y="60"/>
                </a:lnTo>
                <a:lnTo>
                  <a:pt x="78" y="60"/>
                </a:lnTo>
                <a:lnTo>
                  <a:pt x="78" y="62"/>
                </a:lnTo>
                <a:lnTo>
                  <a:pt x="75" y="62"/>
                </a:lnTo>
                <a:lnTo>
                  <a:pt x="75" y="65"/>
                </a:lnTo>
                <a:lnTo>
                  <a:pt x="72" y="65"/>
                </a:lnTo>
                <a:lnTo>
                  <a:pt x="72" y="67"/>
                </a:lnTo>
                <a:lnTo>
                  <a:pt x="70" y="67"/>
                </a:lnTo>
                <a:lnTo>
                  <a:pt x="70" y="73"/>
                </a:lnTo>
                <a:lnTo>
                  <a:pt x="69" y="73"/>
                </a:lnTo>
                <a:lnTo>
                  <a:pt x="69" y="78"/>
                </a:lnTo>
                <a:lnTo>
                  <a:pt x="67" y="78"/>
                </a:lnTo>
                <a:lnTo>
                  <a:pt x="67" y="86"/>
                </a:lnTo>
                <a:lnTo>
                  <a:pt x="64" y="86"/>
                </a:lnTo>
                <a:lnTo>
                  <a:pt x="64" y="91"/>
                </a:lnTo>
                <a:lnTo>
                  <a:pt x="61" y="91"/>
                </a:lnTo>
                <a:lnTo>
                  <a:pt x="61" y="93"/>
                </a:lnTo>
                <a:lnTo>
                  <a:pt x="59" y="93"/>
                </a:lnTo>
                <a:lnTo>
                  <a:pt x="59" y="94"/>
                </a:lnTo>
                <a:lnTo>
                  <a:pt x="58" y="94"/>
                </a:lnTo>
                <a:lnTo>
                  <a:pt x="58" y="97"/>
                </a:lnTo>
                <a:lnTo>
                  <a:pt x="57" y="97"/>
                </a:lnTo>
                <a:lnTo>
                  <a:pt x="57" y="101"/>
                </a:lnTo>
                <a:lnTo>
                  <a:pt x="55" y="101"/>
                </a:lnTo>
                <a:lnTo>
                  <a:pt x="55" y="105"/>
                </a:lnTo>
                <a:lnTo>
                  <a:pt x="53" y="105"/>
                </a:lnTo>
                <a:lnTo>
                  <a:pt x="53" y="110"/>
                </a:lnTo>
                <a:lnTo>
                  <a:pt x="52" y="110"/>
                </a:lnTo>
                <a:lnTo>
                  <a:pt x="52" y="113"/>
                </a:lnTo>
                <a:lnTo>
                  <a:pt x="51" y="113"/>
                </a:lnTo>
                <a:lnTo>
                  <a:pt x="51" y="117"/>
                </a:lnTo>
                <a:lnTo>
                  <a:pt x="49" y="117"/>
                </a:lnTo>
                <a:lnTo>
                  <a:pt x="49" y="123"/>
                </a:lnTo>
                <a:lnTo>
                  <a:pt x="46" y="123"/>
                </a:lnTo>
                <a:lnTo>
                  <a:pt x="46" y="125"/>
                </a:lnTo>
                <a:lnTo>
                  <a:pt x="41" y="125"/>
                </a:lnTo>
                <a:lnTo>
                  <a:pt x="41" y="129"/>
                </a:lnTo>
                <a:lnTo>
                  <a:pt x="39" y="129"/>
                </a:lnTo>
                <a:lnTo>
                  <a:pt x="39" y="131"/>
                </a:lnTo>
                <a:lnTo>
                  <a:pt x="38" y="131"/>
                </a:lnTo>
                <a:lnTo>
                  <a:pt x="38" y="135"/>
                </a:lnTo>
                <a:lnTo>
                  <a:pt x="26" y="135"/>
                </a:lnTo>
                <a:lnTo>
                  <a:pt x="26" y="137"/>
                </a:lnTo>
                <a:lnTo>
                  <a:pt x="21" y="137"/>
                </a:lnTo>
                <a:lnTo>
                  <a:pt x="21" y="139"/>
                </a:lnTo>
                <a:lnTo>
                  <a:pt x="17" y="139"/>
                </a:lnTo>
                <a:lnTo>
                  <a:pt x="17" y="142"/>
                </a:lnTo>
                <a:lnTo>
                  <a:pt x="14" y="142"/>
                </a:lnTo>
                <a:lnTo>
                  <a:pt x="14" y="144"/>
                </a:lnTo>
                <a:lnTo>
                  <a:pt x="12" y="144"/>
                </a:lnTo>
                <a:lnTo>
                  <a:pt x="12" y="148"/>
                </a:lnTo>
                <a:lnTo>
                  <a:pt x="12" y="159"/>
                </a:lnTo>
                <a:lnTo>
                  <a:pt x="11" y="159"/>
                </a:lnTo>
                <a:lnTo>
                  <a:pt x="11" y="170"/>
                </a:lnTo>
                <a:lnTo>
                  <a:pt x="8" y="170"/>
                </a:lnTo>
                <a:lnTo>
                  <a:pt x="8" y="175"/>
                </a:lnTo>
                <a:lnTo>
                  <a:pt x="6" y="175"/>
                </a:lnTo>
                <a:lnTo>
                  <a:pt x="6" y="177"/>
                </a:lnTo>
                <a:lnTo>
                  <a:pt x="4" y="177"/>
                </a:lnTo>
                <a:lnTo>
                  <a:pt x="4" y="179"/>
                </a:lnTo>
                <a:lnTo>
                  <a:pt x="0" y="179"/>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Text Placeholder 3"/>
          <p:cNvSpPr>
            <a:spLocks noGrp="1"/>
          </p:cNvSpPr>
          <p:nvPr>
            <p:ph type="body" sz="quarter" idx="10"/>
          </p:nvPr>
        </p:nvSpPr>
        <p:spPr>
          <a:xfrm>
            <a:off x="365125" y="6096000"/>
            <a:ext cx="4130675" cy="487363"/>
          </a:xfrm>
        </p:spPr>
        <p:txBody>
          <a:bodyPr/>
          <a:lstStyle/>
          <a:p>
            <a:r>
              <a:rPr lang="en-GB" dirty="0" smtClean="0"/>
              <a:t>*</a:t>
            </a:r>
            <a:r>
              <a:rPr lang="en-GB" dirty="0" err="1" smtClean="0"/>
              <a:t>Gray’s</a:t>
            </a:r>
            <a:r>
              <a:rPr lang="en-GB" dirty="0" smtClean="0"/>
              <a:t> test. Ref, reference.</a:t>
            </a:r>
            <a:endParaRPr lang="en-GB" dirty="0"/>
          </a:p>
        </p:txBody>
      </p:sp>
    </p:spTree>
    <p:extLst>
      <p:ext uri="{BB962C8B-B14F-4D97-AF65-F5344CB8AC3E}">
        <p14:creationId xmlns:p14="http://schemas.microsoft.com/office/powerpoint/2010/main" val="20547649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Anal </a:t>
            </a:r>
            <a:r>
              <a:rPr lang="en-US" dirty="0"/>
              <a:t>Cancer</a:t>
            </a:r>
            <a:endParaRPr lang="en-GB" dirty="0"/>
          </a:p>
        </p:txBody>
      </p:sp>
    </p:spTree>
    <p:extLst>
      <p:ext uri="{BB962C8B-B14F-4D97-AF65-F5344CB8AC3E}">
        <p14:creationId xmlns:p14="http://schemas.microsoft.com/office/powerpoint/2010/main" val="2742325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3500: Validation of the Immunoscore (IM) as a prognostic marker in stage I/II/III colon cancer: Results of a worldwide consortium-based analysis of 1,336 </a:t>
            </a:r>
            <a:r>
              <a:rPr lang="en-GB" dirty="0" smtClean="0"/>
              <a:t>patients </a:t>
            </a:r>
            <a:r>
              <a:rPr lang="en-GB" dirty="0"/>
              <a:t>– </a:t>
            </a:r>
            <a:r>
              <a:rPr lang="en-GB" dirty="0" err="1" smtClean="0"/>
              <a:t>Galon</a:t>
            </a:r>
            <a:r>
              <a:rPr lang="en-GB" dirty="0" smtClean="0"/>
              <a:t> J,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investigate the prognostic value of the ‘Immunoscore’ biomarker in patients with </a:t>
            </a:r>
            <a:br>
              <a:rPr lang="en-GB" dirty="0" smtClean="0"/>
            </a:br>
            <a:r>
              <a:rPr lang="en-GB" dirty="0" smtClean="0"/>
              <a:t>Stage I–III colon cancer </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b="1" dirty="0" smtClean="0"/>
              <a:t>IM analysis</a:t>
            </a:r>
            <a:r>
              <a:rPr lang="en-GB" dirty="0" smtClean="0"/>
              <a:t>: </a:t>
            </a:r>
          </a:p>
          <a:p>
            <a:r>
              <a:rPr lang="en-GB" dirty="0" smtClean="0"/>
              <a:t>Whole </a:t>
            </a:r>
            <a:r>
              <a:rPr lang="en-GB" dirty="0"/>
              <a:t>slide FFPE tissue samples</a:t>
            </a:r>
            <a:r>
              <a:rPr lang="en-GB" dirty="0" smtClean="0"/>
              <a:t> were digitally analysed by IHC</a:t>
            </a:r>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a:t>IM, </a:t>
            </a:r>
            <a:r>
              <a:rPr lang="en-GB" dirty="0" err="1" smtClean="0"/>
              <a:t>immunoscore</a:t>
            </a:r>
            <a:r>
              <a:rPr lang="en-GB" dirty="0" smtClean="0"/>
              <a:t>.</a:t>
            </a:r>
            <a:endParaRPr lang="en-GB" dirty="0"/>
          </a:p>
        </p:txBody>
      </p:sp>
      <p:sp>
        <p:nvSpPr>
          <p:cNvPr id="5" name="Text Placeholder 4"/>
          <p:cNvSpPr>
            <a:spLocks noGrp="1"/>
          </p:cNvSpPr>
          <p:nvPr>
            <p:ph type="body" sz="quarter" idx="11"/>
          </p:nvPr>
        </p:nvSpPr>
        <p:spPr>
          <a:xfrm>
            <a:off x="4648200" y="6324600"/>
            <a:ext cx="4130675" cy="258763"/>
          </a:xfrm>
        </p:spPr>
        <p:txBody>
          <a:bodyPr/>
          <a:lstStyle/>
          <a:p>
            <a:r>
              <a:rPr lang="en-GB" dirty="0" smtClean="0"/>
              <a:t> </a:t>
            </a:r>
            <a:r>
              <a:rPr lang="en-GB" dirty="0" err="1" smtClean="0"/>
              <a:t>Galon</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3500</a:t>
            </a:r>
            <a:endParaRPr lang="en-GB" dirty="0"/>
          </a:p>
        </p:txBody>
      </p:sp>
      <p:cxnSp>
        <p:nvCxnSpPr>
          <p:cNvPr id="6" name="AutoShape 15"/>
          <p:cNvCxnSpPr>
            <a:cxnSpLocks noChangeShapeType="1"/>
            <a:endCxn id="10" idx="1"/>
          </p:cNvCxnSpPr>
          <p:nvPr/>
        </p:nvCxnSpPr>
        <p:spPr bwMode="auto">
          <a:xfrm rot="5400000" flipH="1" flipV="1">
            <a:off x="3534014" y="2959936"/>
            <a:ext cx="1260000" cy="631976"/>
          </a:xfrm>
          <a:prstGeom prst="bentConnector2">
            <a:avLst/>
          </a:prstGeom>
          <a:noFill/>
          <a:ln w="57150">
            <a:solidFill>
              <a:schemeClr val="bg2">
                <a:lumMod val="60000"/>
                <a:lumOff val="40000"/>
              </a:schemeClr>
            </a:solidFill>
            <a:round/>
            <a:headEnd/>
            <a:tailEnd type="triangle" w="med" len="med"/>
          </a:ln>
        </p:spPr>
      </p:cxnSp>
      <p:cxnSp>
        <p:nvCxnSpPr>
          <p:cNvPr id="8" name="AutoShape 19"/>
          <p:cNvCxnSpPr>
            <a:cxnSpLocks noChangeShapeType="1"/>
          </p:cNvCxnSpPr>
          <p:nvPr/>
        </p:nvCxnSpPr>
        <p:spPr bwMode="auto">
          <a:xfrm>
            <a:off x="3299505" y="3887326"/>
            <a:ext cx="540000" cy="0"/>
          </a:xfrm>
          <a:prstGeom prst="straightConnector1">
            <a:avLst/>
          </a:prstGeom>
          <a:noFill/>
          <a:ln w="57150">
            <a:solidFill>
              <a:schemeClr val="bg2">
                <a:lumMod val="60000"/>
                <a:lumOff val="40000"/>
              </a:schemeClr>
            </a:solidFill>
            <a:round/>
            <a:headEnd type="none" w="med" len="med"/>
            <a:tailEnd type="none" w="med" len="med"/>
          </a:ln>
        </p:spPr>
      </p:cxnSp>
      <p:cxnSp>
        <p:nvCxnSpPr>
          <p:cNvPr id="9" name="AutoShape 21"/>
          <p:cNvCxnSpPr>
            <a:cxnSpLocks noChangeShapeType="1"/>
          </p:cNvCxnSpPr>
          <p:nvPr/>
        </p:nvCxnSpPr>
        <p:spPr bwMode="auto">
          <a:xfrm>
            <a:off x="6096001" y="2403773"/>
            <a:ext cx="572635" cy="0"/>
          </a:xfrm>
          <a:prstGeom prst="straightConnector1">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4480002" y="2195924"/>
            <a:ext cx="1612641" cy="900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Training set (TS)</a:t>
            </a:r>
          </a:p>
        </p:txBody>
      </p:sp>
      <p:sp>
        <p:nvSpPr>
          <p:cNvPr id="11" name="AutoShape 9"/>
          <p:cNvSpPr>
            <a:spLocks noChangeArrowheads="1"/>
          </p:cNvSpPr>
          <p:nvPr/>
        </p:nvSpPr>
        <p:spPr bwMode="auto">
          <a:xfrm>
            <a:off x="365124" y="3167742"/>
            <a:ext cx="3132000"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US" altLang="zh-CN" dirty="0">
                <a:solidFill>
                  <a:srgbClr val="FFFFFF"/>
                </a:solidFill>
                <a:latin typeface="Arial"/>
                <a:ea typeface="SimSun" pitchFamily="2" charset="-122"/>
                <a:cs typeface="Arial"/>
              </a:rPr>
              <a:t>Colon cancer Stage I–III </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No neo-adjuvant treatment</a:t>
            </a:r>
          </a:p>
          <a:p>
            <a:pPr defTabSz="892175" eaLnBrk="0" hangingPunct="0">
              <a:spcAft>
                <a:spcPct val="30000"/>
              </a:spcAft>
            </a:pPr>
            <a:r>
              <a:rPr lang="en-GB" altLang="zh-CN" dirty="0">
                <a:solidFill>
                  <a:srgbClr val="FFFFFF"/>
                </a:solidFill>
                <a:latin typeface="Arial"/>
                <a:ea typeface="SimSun" pitchFamily="2" charset="-122"/>
                <a:cs typeface="Arial"/>
              </a:rPr>
              <a:t>(n=2667)</a:t>
            </a:r>
          </a:p>
        </p:txBody>
      </p:sp>
      <p:cxnSp>
        <p:nvCxnSpPr>
          <p:cNvPr id="12" name="AutoShape 16"/>
          <p:cNvCxnSpPr>
            <a:cxnSpLocks noChangeShapeType="1"/>
            <a:endCxn id="15" idx="1"/>
          </p:cNvCxnSpPr>
          <p:nvPr/>
        </p:nvCxnSpPr>
        <p:spPr bwMode="auto">
          <a:xfrm rot="16200000" flipH="1">
            <a:off x="3498014" y="4239770"/>
            <a:ext cx="1332000" cy="631976"/>
          </a:xfrm>
          <a:prstGeom prst="bentConnector2">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4480002" y="4771758"/>
            <a:ext cx="1611690" cy="900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External validation set (EVS)</a:t>
            </a:r>
          </a:p>
        </p:txBody>
      </p:sp>
      <p:cxnSp>
        <p:nvCxnSpPr>
          <p:cNvPr id="30" name="AutoShape 21"/>
          <p:cNvCxnSpPr>
            <a:cxnSpLocks noChangeShapeType="1"/>
          </p:cNvCxnSpPr>
          <p:nvPr/>
        </p:nvCxnSpPr>
        <p:spPr bwMode="auto">
          <a:xfrm>
            <a:off x="6091692" y="2871666"/>
            <a:ext cx="572635" cy="0"/>
          </a:xfrm>
          <a:prstGeom prst="straightConnector1">
            <a:avLst/>
          </a:prstGeom>
          <a:noFill/>
          <a:ln w="57150">
            <a:solidFill>
              <a:schemeClr val="bg2">
                <a:lumMod val="60000"/>
                <a:lumOff val="40000"/>
              </a:schemeClr>
            </a:solidFill>
            <a:round/>
            <a:headEnd/>
            <a:tailEnd type="triangle" w="med" len="med"/>
          </a:ln>
        </p:spPr>
      </p:cxnSp>
      <p:cxnSp>
        <p:nvCxnSpPr>
          <p:cNvPr id="32" name="AutoShape 21"/>
          <p:cNvCxnSpPr>
            <a:cxnSpLocks noChangeShapeType="1"/>
          </p:cNvCxnSpPr>
          <p:nvPr/>
        </p:nvCxnSpPr>
        <p:spPr bwMode="auto">
          <a:xfrm>
            <a:off x="6096001" y="4990266"/>
            <a:ext cx="572635" cy="0"/>
          </a:xfrm>
          <a:prstGeom prst="straightConnector1">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6664326" y="5257800"/>
            <a:ext cx="2018164" cy="396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a:solidFill>
                  <a:srgbClr val="4D4D4D"/>
                </a:solidFill>
                <a:latin typeface="Arial"/>
                <a:ea typeface="SimSun" pitchFamily="2" charset="-122"/>
                <a:cs typeface="Arial"/>
              </a:rPr>
              <a:t>High IM</a:t>
            </a:r>
          </a:p>
        </p:txBody>
      </p:sp>
      <p:cxnSp>
        <p:nvCxnSpPr>
          <p:cNvPr id="34" name="AutoShape 21"/>
          <p:cNvCxnSpPr>
            <a:cxnSpLocks noChangeShapeType="1"/>
          </p:cNvCxnSpPr>
          <p:nvPr/>
        </p:nvCxnSpPr>
        <p:spPr bwMode="auto">
          <a:xfrm>
            <a:off x="6091692" y="5458159"/>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6668636" y="2199107"/>
            <a:ext cx="2018164" cy="396000"/>
          </a:xfrm>
          <a:prstGeom prst="rect">
            <a:avLst/>
          </a:prstGeom>
          <a:solidFill>
            <a:srgbClr val="B60D27"/>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Low IM</a:t>
            </a:r>
          </a:p>
        </p:txBody>
      </p:sp>
      <p:sp>
        <p:nvSpPr>
          <p:cNvPr id="36" name="AutoShape 12"/>
          <p:cNvSpPr>
            <a:spLocks noChangeArrowheads="1"/>
          </p:cNvSpPr>
          <p:nvPr/>
        </p:nvSpPr>
        <p:spPr bwMode="auto">
          <a:xfrm>
            <a:off x="6664327" y="2667000"/>
            <a:ext cx="2018164" cy="396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a:solidFill>
                  <a:srgbClr val="4D4D4D"/>
                </a:solidFill>
                <a:latin typeface="Arial"/>
                <a:ea typeface="SimSun" pitchFamily="2" charset="-122"/>
                <a:cs typeface="Arial"/>
              </a:rPr>
              <a:t>High IM</a:t>
            </a:r>
          </a:p>
        </p:txBody>
      </p:sp>
      <p:sp>
        <p:nvSpPr>
          <p:cNvPr id="37" name="AutoShape 12"/>
          <p:cNvSpPr>
            <a:spLocks noChangeArrowheads="1"/>
          </p:cNvSpPr>
          <p:nvPr/>
        </p:nvSpPr>
        <p:spPr bwMode="auto">
          <a:xfrm>
            <a:off x="6668636" y="4785600"/>
            <a:ext cx="2018164" cy="396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Low IM</a:t>
            </a:r>
          </a:p>
        </p:txBody>
      </p:sp>
      <p:sp>
        <p:nvSpPr>
          <p:cNvPr id="24" name="Rectangle 9"/>
          <p:cNvSpPr txBox="1">
            <a:spLocks noChangeArrowheads="1"/>
          </p:cNvSpPr>
          <p:nvPr/>
        </p:nvSpPr>
        <p:spPr bwMode="auto">
          <a:xfrm>
            <a:off x="425449" y="47212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TTR (high vs low IM)</a:t>
            </a:r>
          </a:p>
          <a:p>
            <a:pPr>
              <a:buClr>
                <a:srgbClr val="043882"/>
              </a:buClr>
            </a:pPr>
            <a:endParaRPr lang="en-GB" kern="0" dirty="0" smtClean="0"/>
          </a:p>
        </p:txBody>
      </p:sp>
      <p:sp>
        <p:nvSpPr>
          <p:cNvPr id="45" name="AutoShape 12"/>
          <p:cNvSpPr>
            <a:spLocks noChangeArrowheads="1"/>
          </p:cNvSpPr>
          <p:nvPr/>
        </p:nvSpPr>
        <p:spPr bwMode="auto">
          <a:xfrm>
            <a:off x="4495800" y="3473895"/>
            <a:ext cx="1611690" cy="900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Internal validation set (IVS)</a:t>
            </a:r>
          </a:p>
        </p:txBody>
      </p:sp>
      <p:cxnSp>
        <p:nvCxnSpPr>
          <p:cNvPr id="46" name="AutoShape 21"/>
          <p:cNvCxnSpPr>
            <a:cxnSpLocks noChangeShapeType="1"/>
          </p:cNvCxnSpPr>
          <p:nvPr/>
        </p:nvCxnSpPr>
        <p:spPr bwMode="auto">
          <a:xfrm>
            <a:off x="6111799" y="3692403"/>
            <a:ext cx="572635" cy="0"/>
          </a:xfrm>
          <a:prstGeom prst="straightConnector1">
            <a:avLst/>
          </a:prstGeom>
          <a:noFill/>
          <a:ln w="57150">
            <a:solidFill>
              <a:schemeClr val="bg2">
                <a:lumMod val="60000"/>
                <a:lumOff val="40000"/>
              </a:schemeClr>
            </a:solidFill>
            <a:round/>
            <a:headEnd/>
            <a:tailEnd type="triangle" w="med" len="med"/>
          </a:ln>
        </p:spPr>
      </p:cxnSp>
      <p:sp>
        <p:nvSpPr>
          <p:cNvPr id="47" name="AutoShape 12"/>
          <p:cNvSpPr>
            <a:spLocks noChangeArrowheads="1"/>
          </p:cNvSpPr>
          <p:nvPr/>
        </p:nvSpPr>
        <p:spPr bwMode="auto">
          <a:xfrm>
            <a:off x="6680124" y="3959937"/>
            <a:ext cx="2018164" cy="396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a:solidFill>
                  <a:srgbClr val="4D4D4D"/>
                </a:solidFill>
                <a:latin typeface="Arial"/>
                <a:ea typeface="SimSun" pitchFamily="2" charset="-122"/>
                <a:cs typeface="Arial"/>
              </a:rPr>
              <a:t>High IM</a:t>
            </a:r>
          </a:p>
        </p:txBody>
      </p:sp>
      <p:cxnSp>
        <p:nvCxnSpPr>
          <p:cNvPr id="48" name="AutoShape 21"/>
          <p:cNvCxnSpPr>
            <a:cxnSpLocks noChangeShapeType="1"/>
          </p:cNvCxnSpPr>
          <p:nvPr/>
        </p:nvCxnSpPr>
        <p:spPr bwMode="auto">
          <a:xfrm>
            <a:off x="6107490" y="4160296"/>
            <a:ext cx="572635" cy="0"/>
          </a:xfrm>
          <a:prstGeom prst="straightConnector1">
            <a:avLst/>
          </a:prstGeom>
          <a:noFill/>
          <a:ln w="57150">
            <a:solidFill>
              <a:schemeClr val="bg2">
                <a:lumMod val="60000"/>
                <a:lumOff val="40000"/>
              </a:schemeClr>
            </a:solidFill>
            <a:round/>
            <a:headEnd/>
            <a:tailEnd type="triangle" w="med" len="med"/>
          </a:ln>
        </p:spPr>
      </p:cxnSp>
      <p:sp>
        <p:nvSpPr>
          <p:cNvPr id="49" name="AutoShape 12"/>
          <p:cNvSpPr>
            <a:spLocks noChangeArrowheads="1"/>
          </p:cNvSpPr>
          <p:nvPr/>
        </p:nvSpPr>
        <p:spPr bwMode="auto">
          <a:xfrm>
            <a:off x="6684434" y="3487737"/>
            <a:ext cx="2018164" cy="396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Low IM</a:t>
            </a:r>
          </a:p>
        </p:txBody>
      </p:sp>
      <p:cxnSp>
        <p:nvCxnSpPr>
          <p:cNvPr id="50" name="AutoShape 21"/>
          <p:cNvCxnSpPr>
            <a:cxnSpLocks noChangeShapeType="1"/>
          </p:cNvCxnSpPr>
          <p:nvPr/>
        </p:nvCxnSpPr>
        <p:spPr bwMode="auto">
          <a:xfrm>
            <a:off x="3877695" y="3887326"/>
            <a:ext cx="612000"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8178146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3503: NCI9673: A multi-institutional </a:t>
            </a:r>
            <a:r>
              <a:rPr lang="en-GB" dirty="0" err="1"/>
              <a:t>eETCTN</a:t>
            </a:r>
            <a:r>
              <a:rPr lang="en-GB" dirty="0"/>
              <a:t> phase II study of nivolumab in refractory metastatic squamous cell carcinoma of the anal canal (SCCA</a:t>
            </a:r>
            <a:r>
              <a:rPr lang="en-GB" dirty="0" smtClean="0"/>
              <a:t>) </a:t>
            </a:r>
            <a:r>
              <a:rPr lang="en-GB" dirty="0"/>
              <a:t>– </a:t>
            </a:r>
            <a:r>
              <a:rPr lang="en-GB" dirty="0" smtClean="0"/>
              <a:t>Morris VK, </a:t>
            </a:r>
            <a:r>
              <a:rPr lang="en-GB" dirty="0"/>
              <a:t>et al</a:t>
            </a:r>
          </a:p>
        </p:txBody>
      </p:sp>
      <p:sp>
        <p:nvSpPr>
          <p:cNvPr id="3" name="Content Placeholder 2"/>
          <p:cNvSpPr>
            <a:spLocks noGrp="1"/>
          </p:cNvSpPr>
          <p:nvPr>
            <p:ph idx="1"/>
          </p:nvPr>
        </p:nvSpPr>
        <p:spPr>
          <a:xfrm>
            <a:off x="365124" y="1254035"/>
            <a:ext cx="8599364" cy="4746172"/>
          </a:xfrm>
        </p:spPr>
        <p:txBody>
          <a:bodyPr/>
          <a:lstStyle/>
          <a:p>
            <a:pPr marL="0" indent="0">
              <a:buNone/>
            </a:pPr>
            <a:r>
              <a:rPr lang="en-GB" b="1" dirty="0"/>
              <a:t>Study objective</a:t>
            </a:r>
            <a:r>
              <a:rPr lang="en-GB" dirty="0"/>
              <a:t> </a:t>
            </a:r>
            <a:endParaRPr lang="en-GB" dirty="0" smtClean="0"/>
          </a:p>
          <a:p>
            <a:r>
              <a:rPr lang="en-GB" dirty="0" smtClean="0"/>
              <a:t>To evaluate the efficacy and safety of </a:t>
            </a:r>
            <a:r>
              <a:rPr lang="en-US" dirty="0" smtClean="0"/>
              <a:t>nivolumab in </a:t>
            </a:r>
            <a:r>
              <a:rPr lang="en-US" dirty="0"/>
              <a:t>patients with refractory </a:t>
            </a:r>
            <a:r>
              <a:rPr lang="en-US" dirty="0" smtClean="0"/>
              <a:t>metastatic </a:t>
            </a:r>
            <a:r>
              <a:rPr lang="en-US" dirty="0"/>
              <a:t>SCCA</a:t>
            </a:r>
            <a:endParaRPr lang="en-GB" dirty="0"/>
          </a:p>
        </p:txBody>
      </p:sp>
      <p:sp>
        <p:nvSpPr>
          <p:cNvPr id="5" name="Text Placeholder 4"/>
          <p:cNvSpPr>
            <a:spLocks noGrp="1"/>
          </p:cNvSpPr>
          <p:nvPr>
            <p:ph type="body" sz="quarter" idx="11"/>
          </p:nvPr>
        </p:nvSpPr>
        <p:spPr/>
        <p:txBody>
          <a:bodyPr/>
          <a:lstStyle/>
          <a:p>
            <a:r>
              <a:rPr lang="en-GB" dirty="0"/>
              <a:t>Morris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3503</a:t>
            </a:r>
            <a:endParaRPr lang="en-GB" dirty="0"/>
          </a:p>
        </p:txBody>
      </p:sp>
      <p:sp>
        <p:nvSpPr>
          <p:cNvPr id="6" name="Rectangle 9"/>
          <p:cNvSpPr txBox="1">
            <a:spLocks noChangeArrowheads="1"/>
          </p:cNvSpPr>
          <p:nvPr/>
        </p:nvSpPr>
        <p:spPr bwMode="auto">
          <a:xfrm>
            <a:off x="365124" y="49498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ORR (RECIST 1.1)</a:t>
            </a:r>
          </a:p>
          <a:p>
            <a:pPr>
              <a:buClr>
                <a:srgbClr val="043882"/>
              </a:buClr>
            </a:pPr>
            <a:endParaRPr lang="en-GB" kern="0" dirty="0" smtClean="0"/>
          </a:p>
        </p:txBody>
      </p:sp>
      <p:sp>
        <p:nvSpPr>
          <p:cNvPr id="7" name="Content Placeholder 26"/>
          <p:cNvSpPr txBox="1">
            <a:spLocks/>
          </p:cNvSpPr>
          <p:nvPr/>
        </p:nvSpPr>
        <p:spPr>
          <a:xfrm>
            <a:off x="4648200" y="49498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PFS, OS</a:t>
            </a:r>
          </a:p>
          <a:p>
            <a:pPr>
              <a:buClr>
                <a:srgbClr val="043882"/>
              </a:buClr>
            </a:pPr>
            <a:r>
              <a:rPr lang="en-GB" kern="0" dirty="0" smtClean="0"/>
              <a:t>Safety</a:t>
            </a:r>
          </a:p>
        </p:txBody>
      </p:sp>
      <p:sp>
        <p:nvSpPr>
          <p:cNvPr id="8" name="AutoShape 12"/>
          <p:cNvSpPr>
            <a:spLocks noChangeArrowheads="1"/>
          </p:cNvSpPr>
          <p:nvPr/>
        </p:nvSpPr>
        <p:spPr bwMode="auto">
          <a:xfrm>
            <a:off x="4618241" y="2839574"/>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Nivolumab 3 mg/kg IV q2w</a:t>
            </a:r>
          </a:p>
        </p:txBody>
      </p:sp>
      <p:cxnSp>
        <p:nvCxnSpPr>
          <p:cNvPr id="9" name="AutoShape 19"/>
          <p:cNvCxnSpPr>
            <a:cxnSpLocks noChangeShapeType="1"/>
          </p:cNvCxnSpPr>
          <p:nvPr/>
        </p:nvCxnSpPr>
        <p:spPr bwMode="auto">
          <a:xfrm>
            <a:off x="3684814" y="3423774"/>
            <a:ext cx="933427"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179408" y="3423774"/>
            <a:ext cx="933427"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2835" y="3159456"/>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sp>
        <p:nvSpPr>
          <p:cNvPr id="12" name="AutoShape 9"/>
          <p:cNvSpPr>
            <a:spLocks noChangeArrowheads="1"/>
          </p:cNvSpPr>
          <p:nvPr/>
        </p:nvSpPr>
        <p:spPr bwMode="auto">
          <a:xfrm>
            <a:off x="365124" y="2402069"/>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US" altLang="zh-CN" dirty="0">
                <a:solidFill>
                  <a:srgbClr val="FFFFFF"/>
                </a:solidFill>
                <a:latin typeface="Arial"/>
                <a:ea typeface="SimSun" pitchFamily="2" charset="-122"/>
                <a:cs typeface="Arial"/>
              </a:rPr>
              <a:t>Metastatic SCCA</a:t>
            </a:r>
            <a:endParaRPr lang="en-GB" altLang="zh-CN" i="1"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&gt;1 prior therapy but immunotherapy naïve </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ECOG PS ≤1</a:t>
            </a:r>
          </a:p>
          <a:p>
            <a:pPr marL="292100" indent="-292100" defTabSz="892175" eaLnBrk="0" hangingPunct="0">
              <a:spcAft>
                <a:spcPct val="30000"/>
              </a:spcAft>
              <a:buFont typeface="Wingdings" pitchFamily="2" charset="2"/>
              <a:buNone/>
            </a:pPr>
            <a:r>
              <a:rPr lang="en-GB" altLang="zh-CN" dirty="0">
                <a:solidFill>
                  <a:srgbClr val="FFFFFF"/>
                </a:solidFill>
                <a:latin typeface="Arial"/>
                <a:ea typeface="SimSun" pitchFamily="2" charset="-122"/>
                <a:cs typeface="Arial"/>
              </a:rPr>
              <a:t>(n=37)</a:t>
            </a:r>
          </a:p>
        </p:txBody>
      </p:sp>
    </p:spTree>
    <p:extLst>
      <p:ext uri="{BB962C8B-B14F-4D97-AF65-F5344CB8AC3E}">
        <p14:creationId xmlns:p14="http://schemas.microsoft.com/office/powerpoint/2010/main" val="33443451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3503: NCI9673: A multi-institutional </a:t>
            </a:r>
            <a:r>
              <a:rPr lang="en-GB" dirty="0" err="1"/>
              <a:t>eETCTN</a:t>
            </a:r>
            <a:r>
              <a:rPr lang="en-GB" dirty="0"/>
              <a:t> phase II study of nivolumab in refractory metastatic squamous cell carcinoma of the anal canal (SCCA</a:t>
            </a:r>
            <a:r>
              <a:rPr lang="en-GB" dirty="0" smtClean="0"/>
              <a:t>) </a:t>
            </a:r>
            <a:r>
              <a:rPr lang="en-GB" dirty="0"/>
              <a:t>– </a:t>
            </a:r>
            <a:r>
              <a:rPr lang="en-GB" dirty="0" smtClean="0"/>
              <a:t>Morris VK,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a:t>
            </a:r>
            <a:r>
              <a:rPr lang="en-GB" dirty="0" smtClean="0"/>
              <a:t> </a:t>
            </a:r>
          </a:p>
          <a:p>
            <a:endParaRPr lang="en-GB" dirty="0"/>
          </a:p>
          <a:p>
            <a:endParaRPr lang="en-GB" dirty="0" smtClean="0"/>
          </a:p>
          <a:p>
            <a:endParaRPr lang="en-GB" dirty="0"/>
          </a:p>
          <a:p>
            <a:endParaRPr lang="en-GB" dirty="0" smtClean="0"/>
          </a:p>
          <a:p>
            <a:endParaRPr lang="en-GB" dirty="0" smtClean="0"/>
          </a:p>
        </p:txBody>
      </p:sp>
      <p:sp>
        <p:nvSpPr>
          <p:cNvPr id="4" name="Text Placeholder 3"/>
          <p:cNvSpPr>
            <a:spLocks noGrp="1"/>
          </p:cNvSpPr>
          <p:nvPr>
            <p:ph type="body" sz="quarter" idx="10"/>
          </p:nvPr>
        </p:nvSpPr>
        <p:spPr>
          <a:xfrm>
            <a:off x="365125" y="6324600"/>
            <a:ext cx="4130675" cy="258763"/>
          </a:xfrm>
        </p:spPr>
        <p:txBody>
          <a:bodyPr/>
          <a:lstStyle/>
          <a:p>
            <a:pPr lvl="0"/>
            <a:r>
              <a:rPr lang="en-GB" dirty="0" smtClean="0"/>
              <a:t>NE, </a:t>
            </a:r>
            <a:r>
              <a:rPr lang="en-GB" dirty="0" smtClean="0">
                <a:solidFill>
                  <a:schemeClr val="tx1"/>
                </a:solidFill>
                <a:latin typeface="Arial" charset="0"/>
                <a:cs typeface="Arial" charset="0"/>
              </a:rPr>
              <a:t>not evaluable.</a:t>
            </a:r>
            <a:endParaRPr lang="en-GB" dirty="0">
              <a:solidFill>
                <a:schemeClr val="tx1"/>
              </a:solidFill>
              <a:latin typeface="Arial" charset="0"/>
              <a:cs typeface="Arial" charset="0"/>
            </a:endParaRPr>
          </a:p>
        </p:txBody>
      </p:sp>
      <p:sp>
        <p:nvSpPr>
          <p:cNvPr id="5" name="Text Placeholder 4"/>
          <p:cNvSpPr>
            <a:spLocks noGrp="1"/>
          </p:cNvSpPr>
          <p:nvPr>
            <p:ph type="body" sz="quarter" idx="11"/>
          </p:nvPr>
        </p:nvSpPr>
        <p:spPr/>
        <p:txBody>
          <a:bodyPr/>
          <a:lstStyle/>
          <a:p>
            <a:r>
              <a:rPr lang="en-GB" dirty="0"/>
              <a:t>Morris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3503</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160444948"/>
              </p:ext>
            </p:extLst>
          </p:nvPr>
        </p:nvGraphicFramePr>
        <p:xfrm>
          <a:off x="391888" y="2133600"/>
          <a:ext cx="3884854" cy="2438400"/>
        </p:xfrm>
        <a:graphic>
          <a:graphicData uri="http://schemas.openxmlformats.org/drawingml/2006/table">
            <a:tbl>
              <a:tblPr firstRow="1" bandRow="1">
                <a:tableStyleId>{69012ECD-51FC-41F1-AA8D-1B2483CD663E}</a:tableStyleId>
              </a:tblPr>
              <a:tblGrid>
                <a:gridCol w="2057400"/>
                <a:gridCol w="1827454"/>
              </a:tblGrid>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Response rate,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 (45.9)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(21.6)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ORR, ITT (n=37)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(24.3)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evaluable (n=34)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(26.5)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53" name="TextBox 52"/>
          <p:cNvSpPr txBox="1"/>
          <p:nvPr/>
        </p:nvSpPr>
        <p:spPr>
          <a:xfrm>
            <a:off x="5232398" y="1676400"/>
            <a:ext cx="3412942" cy="338554"/>
          </a:xfrm>
          <a:prstGeom prst="rect">
            <a:avLst/>
          </a:prstGeom>
          <a:noFill/>
        </p:spPr>
        <p:txBody>
          <a:bodyPr wrap="square" rtlCol="0">
            <a:spAutoFit/>
          </a:bodyPr>
          <a:lstStyle/>
          <a:p>
            <a:pPr algn="ctr"/>
            <a:r>
              <a:rPr lang="en-GB" sz="1600" b="1" dirty="0">
                <a:solidFill>
                  <a:srgbClr val="4D4D4D"/>
                </a:solidFill>
                <a:latin typeface="Arial"/>
                <a:cs typeface="Arial"/>
              </a:rPr>
              <a:t>PFS</a:t>
            </a:r>
          </a:p>
        </p:txBody>
      </p:sp>
      <p:sp>
        <p:nvSpPr>
          <p:cNvPr id="54" name="TextBox 53"/>
          <p:cNvSpPr txBox="1"/>
          <p:nvPr/>
        </p:nvSpPr>
        <p:spPr>
          <a:xfrm rot="16200000">
            <a:off x="3865660" y="3489027"/>
            <a:ext cx="1568058" cy="307777"/>
          </a:xfrm>
          <a:prstGeom prst="rect">
            <a:avLst/>
          </a:prstGeom>
          <a:noFill/>
        </p:spPr>
        <p:txBody>
          <a:bodyPr wrap="none" rtlCol="0">
            <a:spAutoFit/>
          </a:bodyPr>
          <a:lstStyle/>
          <a:p>
            <a:pPr algn="ctr"/>
            <a:r>
              <a:rPr lang="en-GB" sz="1400" b="1" dirty="0">
                <a:solidFill>
                  <a:srgbClr val="4D4D4D"/>
                </a:solidFill>
                <a:latin typeface="Arial"/>
                <a:cs typeface="Arial"/>
              </a:rPr>
              <a:t>Percent survival</a:t>
            </a:r>
          </a:p>
        </p:txBody>
      </p:sp>
      <p:sp>
        <p:nvSpPr>
          <p:cNvPr id="55" name="TextBox 54"/>
          <p:cNvSpPr txBox="1"/>
          <p:nvPr/>
        </p:nvSpPr>
        <p:spPr>
          <a:xfrm>
            <a:off x="6238656" y="5541005"/>
            <a:ext cx="1414105" cy="307777"/>
          </a:xfrm>
          <a:prstGeom prst="rect">
            <a:avLst/>
          </a:prstGeom>
          <a:noFill/>
        </p:spPr>
        <p:txBody>
          <a:bodyPr wrap="none" rtlCol="0">
            <a:spAutoFit/>
          </a:bodyPr>
          <a:lstStyle/>
          <a:p>
            <a:pPr algn="ctr"/>
            <a:r>
              <a:rPr lang="en-GB" sz="1400" b="1" dirty="0">
                <a:solidFill>
                  <a:srgbClr val="4D4D4D"/>
                </a:solidFill>
                <a:latin typeface="Arial"/>
                <a:cs typeface="Arial"/>
              </a:rPr>
              <a:t>Time (months)</a:t>
            </a:r>
          </a:p>
        </p:txBody>
      </p:sp>
      <p:sp>
        <p:nvSpPr>
          <p:cNvPr id="56" name="TextBox 55"/>
          <p:cNvSpPr txBox="1"/>
          <p:nvPr/>
        </p:nvSpPr>
        <p:spPr>
          <a:xfrm>
            <a:off x="4701950" y="1952843"/>
            <a:ext cx="482824" cy="307777"/>
          </a:xfrm>
          <a:prstGeom prst="rect">
            <a:avLst/>
          </a:prstGeom>
          <a:noFill/>
        </p:spPr>
        <p:txBody>
          <a:bodyPr wrap="none" rtlCol="0">
            <a:spAutoFit/>
          </a:bodyPr>
          <a:lstStyle/>
          <a:p>
            <a:pPr algn="r"/>
            <a:r>
              <a:rPr lang="en-GB" sz="1400" dirty="0">
                <a:solidFill>
                  <a:srgbClr val="4D4D4D"/>
                </a:solidFill>
                <a:latin typeface="Arial"/>
                <a:cs typeface="Arial"/>
              </a:rPr>
              <a:t>100</a:t>
            </a:r>
          </a:p>
        </p:txBody>
      </p:sp>
      <p:sp>
        <p:nvSpPr>
          <p:cNvPr id="57" name="TextBox 56"/>
          <p:cNvSpPr txBox="1"/>
          <p:nvPr/>
        </p:nvSpPr>
        <p:spPr>
          <a:xfrm>
            <a:off x="4801335" y="2569659"/>
            <a:ext cx="383439" cy="307777"/>
          </a:xfrm>
          <a:prstGeom prst="rect">
            <a:avLst/>
          </a:prstGeom>
          <a:noFill/>
        </p:spPr>
        <p:txBody>
          <a:bodyPr wrap="none" rtlCol="0">
            <a:spAutoFit/>
          </a:bodyPr>
          <a:lstStyle/>
          <a:p>
            <a:pPr algn="r"/>
            <a:r>
              <a:rPr lang="en-GB" sz="1400" dirty="0">
                <a:solidFill>
                  <a:srgbClr val="4D4D4D"/>
                </a:solidFill>
                <a:latin typeface="Arial"/>
                <a:cs typeface="Arial"/>
              </a:rPr>
              <a:t>80</a:t>
            </a:r>
          </a:p>
        </p:txBody>
      </p:sp>
      <p:sp>
        <p:nvSpPr>
          <p:cNvPr id="58" name="TextBox 57"/>
          <p:cNvSpPr txBox="1"/>
          <p:nvPr/>
        </p:nvSpPr>
        <p:spPr>
          <a:xfrm>
            <a:off x="4801335" y="3186475"/>
            <a:ext cx="383439" cy="307777"/>
          </a:xfrm>
          <a:prstGeom prst="rect">
            <a:avLst/>
          </a:prstGeom>
          <a:noFill/>
        </p:spPr>
        <p:txBody>
          <a:bodyPr wrap="none" rtlCol="0">
            <a:spAutoFit/>
          </a:bodyPr>
          <a:lstStyle/>
          <a:p>
            <a:pPr algn="r"/>
            <a:r>
              <a:rPr lang="en-GB" sz="1400" dirty="0">
                <a:solidFill>
                  <a:srgbClr val="4D4D4D"/>
                </a:solidFill>
                <a:latin typeface="Arial"/>
                <a:cs typeface="Arial"/>
              </a:rPr>
              <a:t>60</a:t>
            </a:r>
          </a:p>
        </p:txBody>
      </p:sp>
      <p:sp>
        <p:nvSpPr>
          <p:cNvPr id="59" name="TextBox 58"/>
          <p:cNvSpPr txBox="1"/>
          <p:nvPr/>
        </p:nvSpPr>
        <p:spPr>
          <a:xfrm>
            <a:off x="4801335" y="3803291"/>
            <a:ext cx="383439" cy="307777"/>
          </a:xfrm>
          <a:prstGeom prst="rect">
            <a:avLst/>
          </a:prstGeom>
          <a:noFill/>
        </p:spPr>
        <p:txBody>
          <a:bodyPr wrap="none" rtlCol="0">
            <a:spAutoFit/>
          </a:bodyPr>
          <a:lstStyle/>
          <a:p>
            <a:pPr algn="r"/>
            <a:r>
              <a:rPr lang="en-GB" sz="1400" dirty="0">
                <a:solidFill>
                  <a:srgbClr val="4D4D4D"/>
                </a:solidFill>
                <a:latin typeface="Arial"/>
                <a:cs typeface="Arial"/>
              </a:rPr>
              <a:t>40</a:t>
            </a:r>
          </a:p>
        </p:txBody>
      </p:sp>
      <p:sp>
        <p:nvSpPr>
          <p:cNvPr id="60" name="TextBox 59"/>
          <p:cNvSpPr txBox="1"/>
          <p:nvPr/>
        </p:nvSpPr>
        <p:spPr>
          <a:xfrm>
            <a:off x="4801335" y="4420107"/>
            <a:ext cx="383439" cy="307777"/>
          </a:xfrm>
          <a:prstGeom prst="rect">
            <a:avLst/>
          </a:prstGeom>
          <a:noFill/>
        </p:spPr>
        <p:txBody>
          <a:bodyPr wrap="none" rtlCol="0">
            <a:spAutoFit/>
          </a:bodyPr>
          <a:lstStyle/>
          <a:p>
            <a:pPr algn="r"/>
            <a:r>
              <a:rPr lang="en-GB" sz="1400" dirty="0">
                <a:solidFill>
                  <a:srgbClr val="4D4D4D"/>
                </a:solidFill>
                <a:latin typeface="Arial"/>
                <a:cs typeface="Arial"/>
              </a:rPr>
              <a:t>20</a:t>
            </a:r>
          </a:p>
        </p:txBody>
      </p:sp>
      <p:sp>
        <p:nvSpPr>
          <p:cNvPr id="61" name="TextBox 60"/>
          <p:cNvSpPr txBox="1"/>
          <p:nvPr/>
        </p:nvSpPr>
        <p:spPr>
          <a:xfrm>
            <a:off x="4900722" y="5036925"/>
            <a:ext cx="284052" cy="307777"/>
          </a:xfrm>
          <a:prstGeom prst="rect">
            <a:avLst/>
          </a:prstGeom>
          <a:noFill/>
        </p:spPr>
        <p:txBody>
          <a:bodyPr wrap="none" rtlCol="0">
            <a:spAutoFit/>
          </a:bodyPr>
          <a:lstStyle/>
          <a:p>
            <a:pPr algn="r"/>
            <a:r>
              <a:rPr lang="en-GB" sz="1400" dirty="0">
                <a:solidFill>
                  <a:srgbClr val="4D4D4D"/>
                </a:solidFill>
                <a:latin typeface="Arial"/>
                <a:cs typeface="Arial"/>
              </a:rPr>
              <a:t>0</a:t>
            </a:r>
          </a:p>
        </p:txBody>
      </p:sp>
      <p:sp>
        <p:nvSpPr>
          <p:cNvPr id="62" name="TextBox 61"/>
          <p:cNvSpPr txBox="1"/>
          <p:nvPr/>
        </p:nvSpPr>
        <p:spPr>
          <a:xfrm>
            <a:off x="5092971" y="5256721"/>
            <a:ext cx="284052" cy="307777"/>
          </a:xfrm>
          <a:prstGeom prst="rect">
            <a:avLst/>
          </a:prstGeom>
          <a:noFill/>
        </p:spPr>
        <p:txBody>
          <a:bodyPr wrap="none" rtlCol="0">
            <a:spAutoFit/>
          </a:bodyPr>
          <a:lstStyle/>
          <a:p>
            <a:pPr algn="ctr"/>
            <a:r>
              <a:rPr lang="en-GB" sz="1400" dirty="0">
                <a:solidFill>
                  <a:srgbClr val="4D4D4D"/>
                </a:solidFill>
                <a:latin typeface="Arial"/>
                <a:cs typeface="Arial"/>
              </a:rPr>
              <a:t>0</a:t>
            </a:r>
          </a:p>
        </p:txBody>
      </p:sp>
      <p:sp>
        <p:nvSpPr>
          <p:cNvPr id="63" name="TextBox 62"/>
          <p:cNvSpPr txBox="1"/>
          <p:nvPr/>
        </p:nvSpPr>
        <p:spPr>
          <a:xfrm>
            <a:off x="5580163" y="5256721"/>
            <a:ext cx="284052" cy="307777"/>
          </a:xfrm>
          <a:prstGeom prst="rect">
            <a:avLst/>
          </a:prstGeom>
          <a:noFill/>
        </p:spPr>
        <p:txBody>
          <a:bodyPr wrap="none" rtlCol="0">
            <a:spAutoFit/>
          </a:bodyPr>
          <a:lstStyle/>
          <a:p>
            <a:pPr algn="ctr"/>
            <a:r>
              <a:rPr lang="en-GB" sz="1400" dirty="0">
                <a:solidFill>
                  <a:srgbClr val="4D4D4D"/>
                </a:solidFill>
                <a:latin typeface="Arial"/>
                <a:cs typeface="Arial"/>
              </a:rPr>
              <a:t>2</a:t>
            </a:r>
          </a:p>
        </p:txBody>
      </p:sp>
      <p:sp>
        <p:nvSpPr>
          <p:cNvPr id="64" name="TextBox 63"/>
          <p:cNvSpPr txBox="1"/>
          <p:nvPr/>
        </p:nvSpPr>
        <p:spPr>
          <a:xfrm>
            <a:off x="6067355" y="5256721"/>
            <a:ext cx="284052" cy="307777"/>
          </a:xfrm>
          <a:prstGeom prst="rect">
            <a:avLst/>
          </a:prstGeom>
          <a:noFill/>
        </p:spPr>
        <p:txBody>
          <a:bodyPr wrap="none" rtlCol="0">
            <a:spAutoFit/>
          </a:bodyPr>
          <a:lstStyle/>
          <a:p>
            <a:pPr algn="ctr"/>
            <a:r>
              <a:rPr lang="en-GB" sz="1400" dirty="0">
                <a:solidFill>
                  <a:srgbClr val="4D4D4D"/>
                </a:solidFill>
                <a:latin typeface="Arial"/>
                <a:cs typeface="Arial"/>
              </a:rPr>
              <a:t>4</a:t>
            </a:r>
          </a:p>
        </p:txBody>
      </p:sp>
      <p:sp>
        <p:nvSpPr>
          <p:cNvPr id="65" name="TextBox 64"/>
          <p:cNvSpPr txBox="1"/>
          <p:nvPr/>
        </p:nvSpPr>
        <p:spPr>
          <a:xfrm>
            <a:off x="6554547" y="5256721"/>
            <a:ext cx="284052" cy="307777"/>
          </a:xfrm>
          <a:prstGeom prst="rect">
            <a:avLst/>
          </a:prstGeom>
          <a:noFill/>
        </p:spPr>
        <p:txBody>
          <a:bodyPr wrap="none" rtlCol="0">
            <a:spAutoFit/>
          </a:bodyPr>
          <a:lstStyle/>
          <a:p>
            <a:pPr algn="ctr"/>
            <a:r>
              <a:rPr lang="en-GB" sz="1400" dirty="0">
                <a:solidFill>
                  <a:srgbClr val="4D4D4D"/>
                </a:solidFill>
                <a:latin typeface="Arial"/>
                <a:cs typeface="Arial"/>
              </a:rPr>
              <a:t>6</a:t>
            </a:r>
          </a:p>
        </p:txBody>
      </p:sp>
      <p:sp>
        <p:nvSpPr>
          <p:cNvPr id="66" name="TextBox 65"/>
          <p:cNvSpPr txBox="1"/>
          <p:nvPr/>
        </p:nvSpPr>
        <p:spPr>
          <a:xfrm>
            <a:off x="7041739" y="5256721"/>
            <a:ext cx="284052" cy="307777"/>
          </a:xfrm>
          <a:prstGeom prst="rect">
            <a:avLst/>
          </a:prstGeom>
          <a:noFill/>
        </p:spPr>
        <p:txBody>
          <a:bodyPr wrap="none" rtlCol="0">
            <a:spAutoFit/>
          </a:bodyPr>
          <a:lstStyle/>
          <a:p>
            <a:pPr algn="ctr"/>
            <a:r>
              <a:rPr lang="en-GB" sz="1400" dirty="0">
                <a:solidFill>
                  <a:srgbClr val="4D4D4D"/>
                </a:solidFill>
                <a:latin typeface="Arial"/>
                <a:cs typeface="Arial"/>
              </a:rPr>
              <a:t>8</a:t>
            </a:r>
          </a:p>
        </p:txBody>
      </p:sp>
      <p:sp>
        <p:nvSpPr>
          <p:cNvPr id="67" name="TextBox 66"/>
          <p:cNvSpPr txBox="1"/>
          <p:nvPr/>
        </p:nvSpPr>
        <p:spPr>
          <a:xfrm>
            <a:off x="7479238" y="5256721"/>
            <a:ext cx="383438" cy="307777"/>
          </a:xfrm>
          <a:prstGeom prst="rect">
            <a:avLst/>
          </a:prstGeom>
          <a:noFill/>
        </p:spPr>
        <p:txBody>
          <a:bodyPr wrap="none" rtlCol="0">
            <a:spAutoFit/>
          </a:bodyPr>
          <a:lstStyle/>
          <a:p>
            <a:pPr algn="ctr"/>
            <a:r>
              <a:rPr lang="en-GB" sz="1400" dirty="0">
                <a:solidFill>
                  <a:srgbClr val="4D4D4D"/>
                </a:solidFill>
                <a:latin typeface="Arial"/>
                <a:cs typeface="Arial"/>
              </a:rPr>
              <a:t>10</a:t>
            </a:r>
          </a:p>
        </p:txBody>
      </p:sp>
      <p:sp>
        <p:nvSpPr>
          <p:cNvPr id="68" name="TextBox 67"/>
          <p:cNvSpPr txBox="1"/>
          <p:nvPr/>
        </p:nvSpPr>
        <p:spPr>
          <a:xfrm>
            <a:off x="7966430" y="5256721"/>
            <a:ext cx="383438" cy="307777"/>
          </a:xfrm>
          <a:prstGeom prst="rect">
            <a:avLst/>
          </a:prstGeom>
          <a:noFill/>
        </p:spPr>
        <p:txBody>
          <a:bodyPr wrap="none" rtlCol="0">
            <a:spAutoFit/>
          </a:bodyPr>
          <a:lstStyle/>
          <a:p>
            <a:pPr algn="ctr"/>
            <a:r>
              <a:rPr lang="en-GB" sz="1400" dirty="0">
                <a:solidFill>
                  <a:srgbClr val="4D4D4D"/>
                </a:solidFill>
                <a:latin typeface="Arial"/>
                <a:cs typeface="Arial"/>
              </a:rPr>
              <a:t>12</a:t>
            </a:r>
          </a:p>
        </p:txBody>
      </p:sp>
      <p:sp>
        <p:nvSpPr>
          <p:cNvPr id="69" name="TextBox 68"/>
          <p:cNvSpPr txBox="1"/>
          <p:nvPr/>
        </p:nvSpPr>
        <p:spPr>
          <a:xfrm>
            <a:off x="8453621" y="5256721"/>
            <a:ext cx="383438" cy="307777"/>
          </a:xfrm>
          <a:prstGeom prst="rect">
            <a:avLst/>
          </a:prstGeom>
          <a:noFill/>
        </p:spPr>
        <p:txBody>
          <a:bodyPr wrap="none" rtlCol="0">
            <a:spAutoFit/>
          </a:bodyPr>
          <a:lstStyle/>
          <a:p>
            <a:pPr algn="ctr"/>
            <a:r>
              <a:rPr lang="en-GB" sz="1400" dirty="0">
                <a:solidFill>
                  <a:srgbClr val="4D4D4D"/>
                </a:solidFill>
                <a:latin typeface="Arial"/>
                <a:cs typeface="Arial"/>
              </a:rPr>
              <a:t>14</a:t>
            </a:r>
          </a:p>
        </p:txBody>
      </p:sp>
      <p:sp>
        <p:nvSpPr>
          <p:cNvPr id="70" name="Freeform 69"/>
          <p:cNvSpPr/>
          <p:nvPr/>
        </p:nvSpPr>
        <p:spPr>
          <a:xfrm>
            <a:off x="5235574" y="2097881"/>
            <a:ext cx="3420268" cy="3090069"/>
          </a:xfrm>
          <a:custGeom>
            <a:avLst/>
            <a:gdLst>
              <a:gd name="connsiteX0" fmla="*/ 0 w 3397250"/>
              <a:gd name="connsiteY0" fmla="*/ 0 h 3086100"/>
              <a:gd name="connsiteX1" fmla="*/ 0 w 3397250"/>
              <a:gd name="connsiteY1" fmla="*/ 3086100 h 3086100"/>
              <a:gd name="connsiteX2" fmla="*/ 3397250 w 3397250"/>
              <a:gd name="connsiteY2" fmla="*/ 3086100 h 3086100"/>
            </a:gdLst>
            <a:ahLst/>
            <a:cxnLst>
              <a:cxn ang="0">
                <a:pos x="connsiteX0" y="connsiteY0"/>
              </a:cxn>
              <a:cxn ang="0">
                <a:pos x="connsiteX1" y="connsiteY1"/>
              </a:cxn>
              <a:cxn ang="0">
                <a:pos x="connsiteX2" y="connsiteY2"/>
              </a:cxn>
            </a:cxnLst>
            <a:rect l="l" t="t" r="r" b="b"/>
            <a:pathLst>
              <a:path w="3397250" h="3086100">
                <a:moveTo>
                  <a:pt x="0" y="0"/>
                </a:moveTo>
                <a:lnTo>
                  <a:pt x="0" y="3086100"/>
                </a:lnTo>
                <a:lnTo>
                  <a:pt x="3397250" y="30861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71" name="Straight Connector 70"/>
          <p:cNvCxnSpPr/>
          <p:nvPr/>
        </p:nvCxnSpPr>
        <p:spPr>
          <a:xfrm>
            <a:off x="5139774" y="2106731"/>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a:off x="5139774" y="2722975"/>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p:cNvCxnSpPr/>
          <p:nvPr/>
        </p:nvCxnSpPr>
        <p:spPr>
          <a:xfrm>
            <a:off x="5139774" y="33392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p:cNvCxnSpPr/>
          <p:nvPr/>
        </p:nvCxnSpPr>
        <p:spPr>
          <a:xfrm>
            <a:off x="5139774" y="3955463"/>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p:cNvCxnSpPr/>
          <p:nvPr/>
        </p:nvCxnSpPr>
        <p:spPr>
          <a:xfrm>
            <a:off x="5139774" y="4571707"/>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a:off x="5139774" y="518795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rot="5400000">
            <a:off x="5190574"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rot="5400000">
            <a:off x="5673968"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rot="5400000">
            <a:off x="6162124"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rot="5400000">
            <a:off x="6652662"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rot="5400000">
            <a:off x="7136056"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rot="5400000">
            <a:off x="7624212"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rot="5400000">
            <a:off x="8114750"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rot="5400000">
            <a:off x="8600340"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85" name="TextBox 84"/>
          <p:cNvSpPr txBox="1"/>
          <p:nvPr/>
        </p:nvSpPr>
        <p:spPr>
          <a:xfrm>
            <a:off x="6367449" y="2444750"/>
            <a:ext cx="2277891" cy="584775"/>
          </a:xfrm>
          <a:prstGeom prst="rect">
            <a:avLst/>
          </a:prstGeom>
          <a:noFill/>
        </p:spPr>
        <p:txBody>
          <a:bodyPr wrap="square" rtlCol="0">
            <a:spAutoFit/>
          </a:bodyPr>
          <a:lstStyle/>
          <a:p>
            <a:r>
              <a:rPr lang="en-GB" sz="1600" dirty="0" err="1">
                <a:solidFill>
                  <a:srgbClr val="4D4D4D"/>
                </a:solidFill>
                <a:latin typeface="Arial"/>
                <a:cs typeface="Arial"/>
              </a:rPr>
              <a:t>mPFS</a:t>
            </a:r>
            <a:r>
              <a:rPr lang="en-GB" sz="1600" dirty="0">
                <a:solidFill>
                  <a:srgbClr val="4D4D4D"/>
                </a:solidFill>
                <a:latin typeface="Arial"/>
                <a:cs typeface="Arial"/>
              </a:rPr>
              <a:t>: 3.9 months</a:t>
            </a:r>
            <a:br>
              <a:rPr lang="en-GB" sz="1600" dirty="0">
                <a:solidFill>
                  <a:srgbClr val="4D4D4D"/>
                </a:solidFill>
                <a:latin typeface="Arial"/>
                <a:cs typeface="Arial"/>
              </a:rPr>
            </a:br>
            <a:r>
              <a:rPr lang="en-GB" sz="1600" dirty="0">
                <a:solidFill>
                  <a:srgbClr val="4D4D4D"/>
                </a:solidFill>
                <a:latin typeface="Arial"/>
                <a:cs typeface="Arial"/>
              </a:rPr>
              <a:t>95% CI (ITT): (12, 41)</a:t>
            </a:r>
          </a:p>
        </p:txBody>
      </p:sp>
      <p:grpSp>
        <p:nvGrpSpPr>
          <p:cNvPr id="86" name="Group 4"/>
          <p:cNvGrpSpPr>
            <a:grpSpLocks noChangeAspect="1"/>
          </p:cNvGrpSpPr>
          <p:nvPr/>
        </p:nvGrpSpPr>
        <p:grpSpPr bwMode="auto">
          <a:xfrm>
            <a:off x="5235573" y="2054225"/>
            <a:ext cx="2876550" cy="2589213"/>
            <a:chOff x="658" y="1294"/>
            <a:chExt cx="1812" cy="1631"/>
          </a:xfrm>
        </p:grpSpPr>
        <p:sp>
          <p:nvSpPr>
            <p:cNvPr id="87" name="Freeform 5"/>
            <p:cNvSpPr>
              <a:spLocks/>
            </p:cNvSpPr>
            <p:nvPr/>
          </p:nvSpPr>
          <p:spPr bwMode="auto">
            <a:xfrm>
              <a:off x="658" y="1336"/>
              <a:ext cx="1812" cy="1587"/>
            </a:xfrm>
            <a:custGeom>
              <a:avLst/>
              <a:gdLst>
                <a:gd name="T0" fmla="*/ 1812 w 1812"/>
                <a:gd name="T1" fmla="*/ 1587 h 1587"/>
                <a:gd name="T2" fmla="*/ 1213 w 1812"/>
                <a:gd name="T3" fmla="*/ 1587 h 1587"/>
                <a:gd name="T4" fmla="*/ 1213 w 1812"/>
                <a:gd name="T5" fmla="*/ 1521 h 1587"/>
                <a:gd name="T6" fmla="*/ 1088 w 1812"/>
                <a:gd name="T7" fmla="*/ 1521 h 1587"/>
                <a:gd name="T8" fmla="*/ 1088 w 1812"/>
                <a:gd name="T9" fmla="*/ 1378 h 1587"/>
                <a:gd name="T10" fmla="*/ 1062 w 1812"/>
                <a:gd name="T11" fmla="*/ 1378 h 1587"/>
                <a:gd name="T12" fmla="*/ 1062 w 1812"/>
                <a:gd name="T13" fmla="*/ 1306 h 1587"/>
                <a:gd name="T14" fmla="*/ 784 w 1812"/>
                <a:gd name="T15" fmla="*/ 1306 h 1587"/>
                <a:gd name="T16" fmla="*/ 784 w 1812"/>
                <a:gd name="T17" fmla="*/ 1242 h 1587"/>
                <a:gd name="T18" fmla="*/ 722 w 1812"/>
                <a:gd name="T19" fmla="*/ 1242 h 1587"/>
                <a:gd name="T20" fmla="*/ 722 w 1812"/>
                <a:gd name="T21" fmla="*/ 1182 h 1587"/>
                <a:gd name="T22" fmla="*/ 647 w 1812"/>
                <a:gd name="T23" fmla="*/ 1182 h 1587"/>
                <a:gd name="T24" fmla="*/ 647 w 1812"/>
                <a:gd name="T25" fmla="*/ 1124 h 1587"/>
                <a:gd name="T26" fmla="*/ 631 w 1812"/>
                <a:gd name="T27" fmla="*/ 1124 h 1587"/>
                <a:gd name="T28" fmla="*/ 631 w 1812"/>
                <a:gd name="T29" fmla="*/ 1009 h 1587"/>
                <a:gd name="T30" fmla="*/ 599 w 1812"/>
                <a:gd name="T31" fmla="*/ 1009 h 1587"/>
                <a:gd name="T32" fmla="*/ 599 w 1812"/>
                <a:gd name="T33" fmla="*/ 951 h 1587"/>
                <a:gd name="T34" fmla="*/ 539 w 1812"/>
                <a:gd name="T35" fmla="*/ 951 h 1587"/>
                <a:gd name="T36" fmla="*/ 539 w 1812"/>
                <a:gd name="T37" fmla="*/ 895 h 1587"/>
                <a:gd name="T38" fmla="*/ 495 w 1812"/>
                <a:gd name="T39" fmla="*/ 895 h 1587"/>
                <a:gd name="T40" fmla="*/ 495 w 1812"/>
                <a:gd name="T41" fmla="*/ 839 h 1587"/>
                <a:gd name="T42" fmla="*/ 461 w 1812"/>
                <a:gd name="T43" fmla="*/ 839 h 1587"/>
                <a:gd name="T44" fmla="*/ 461 w 1812"/>
                <a:gd name="T45" fmla="*/ 779 h 1587"/>
                <a:gd name="T46" fmla="*/ 437 w 1812"/>
                <a:gd name="T47" fmla="*/ 779 h 1587"/>
                <a:gd name="T48" fmla="*/ 437 w 1812"/>
                <a:gd name="T49" fmla="*/ 550 h 1587"/>
                <a:gd name="T50" fmla="*/ 351 w 1812"/>
                <a:gd name="T51" fmla="*/ 550 h 1587"/>
                <a:gd name="T52" fmla="*/ 351 w 1812"/>
                <a:gd name="T53" fmla="*/ 432 h 1587"/>
                <a:gd name="T54" fmla="*/ 341 w 1812"/>
                <a:gd name="T55" fmla="*/ 432 h 1587"/>
                <a:gd name="T56" fmla="*/ 341 w 1812"/>
                <a:gd name="T57" fmla="*/ 373 h 1587"/>
                <a:gd name="T58" fmla="*/ 297 w 1812"/>
                <a:gd name="T59" fmla="*/ 373 h 1587"/>
                <a:gd name="T60" fmla="*/ 297 w 1812"/>
                <a:gd name="T61" fmla="*/ 319 h 1587"/>
                <a:gd name="T62" fmla="*/ 279 w 1812"/>
                <a:gd name="T63" fmla="*/ 319 h 1587"/>
                <a:gd name="T64" fmla="*/ 279 w 1812"/>
                <a:gd name="T65" fmla="*/ 261 h 1587"/>
                <a:gd name="T66" fmla="*/ 217 w 1812"/>
                <a:gd name="T67" fmla="*/ 261 h 1587"/>
                <a:gd name="T68" fmla="*/ 217 w 1812"/>
                <a:gd name="T69" fmla="*/ 155 h 1587"/>
                <a:gd name="T70" fmla="*/ 201 w 1812"/>
                <a:gd name="T71" fmla="*/ 155 h 1587"/>
                <a:gd name="T72" fmla="*/ 201 w 1812"/>
                <a:gd name="T73" fmla="*/ 50 h 1587"/>
                <a:gd name="T74" fmla="*/ 128 w 1812"/>
                <a:gd name="T75" fmla="*/ 50 h 1587"/>
                <a:gd name="T76" fmla="*/ 128 w 1812"/>
                <a:gd name="T77" fmla="*/ 0 h 1587"/>
                <a:gd name="T78" fmla="*/ 0 w 1812"/>
                <a:gd name="T79" fmla="*/ 0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12" h="1587">
                  <a:moveTo>
                    <a:pt x="1812" y="1587"/>
                  </a:moveTo>
                  <a:lnTo>
                    <a:pt x="1213" y="1587"/>
                  </a:lnTo>
                  <a:lnTo>
                    <a:pt x="1213" y="1521"/>
                  </a:lnTo>
                  <a:lnTo>
                    <a:pt x="1088" y="1521"/>
                  </a:lnTo>
                  <a:lnTo>
                    <a:pt x="1088" y="1378"/>
                  </a:lnTo>
                  <a:lnTo>
                    <a:pt x="1062" y="1378"/>
                  </a:lnTo>
                  <a:lnTo>
                    <a:pt x="1062" y="1306"/>
                  </a:lnTo>
                  <a:lnTo>
                    <a:pt x="784" y="1306"/>
                  </a:lnTo>
                  <a:lnTo>
                    <a:pt x="784" y="1242"/>
                  </a:lnTo>
                  <a:lnTo>
                    <a:pt x="722" y="1242"/>
                  </a:lnTo>
                  <a:lnTo>
                    <a:pt x="722" y="1182"/>
                  </a:lnTo>
                  <a:lnTo>
                    <a:pt x="647" y="1182"/>
                  </a:lnTo>
                  <a:lnTo>
                    <a:pt x="647" y="1124"/>
                  </a:lnTo>
                  <a:lnTo>
                    <a:pt x="631" y="1124"/>
                  </a:lnTo>
                  <a:lnTo>
                    <a:pt x="631" y="1009"/>
                  </a:lnTo>
                  <a:lnTo>
                    <a:pt x="599" y="1009"/>
                  </a:lnTo>
                  <a:lnTo>
                    <a:pt x="599" y="951"/>
                  </a:lnTo>
                  <a:lnTo>
                    <a:pt x="539" y="951"/>
                  </a:lnTo>
                  <a:lnTo>
                    <a:pt x="539" y="895"/>
                  </a:lnTo>
                  <a:lnTo>
                    <a:pt x="495" y="895"/>
                  </a:lnTo>
                  <a:lnTo>
                    <a:pt x="495" y="839"/>
                  </a:lnTo>
                  <a:lnTo>
                    <a:pt x="461" y="839"/>
                  </a:lnTo>
                  <a:lnTo>
                    <a:pt x="461" y="779"/>
                  </a:lnTo>
                  <a:lnTo>
                    <a:pt x="437" y="779"/>
                  </a:lnTo>
                  <a:lnTo>
                    <a:pt x="437" y="550"/>
                  </a:lnTo>
                  <a:lnTo>
                    <a:pt x="351" y="550"/>
                  </a:lnTo>
                  <a:lnTo>
                    <a:pt x="351" y="432"/>
                  </a:lnTo>
                  <a:lnTo>
                    <a:pt x="341" y="432"/>
                  </a:lnTo>
                  <a:lnTo>
                    <a:pt x="341" y="373"/>
                  </a:lnTo>
                  <a:lnTo>
                    <a:pt x="297" y="373"/>
                  </a:lnTo>
                  <a:lnTo>
                    <a:pt x="297" y="319"/>
                  </a:lnTo>
                  <a:lnTo>
                    <a:pt x="279" y="319"/>
                  </a:lnTo>
                  <a:lnTo>
                    <a:pt x="279" y="261"/>
                  </a:lnTo>
                  <a:lnTo>
                    <a:pt x="217" y="261"/>
                  </a:lnTo>
                  <a:lnTo>
                    <a:pt x="217" y="155"/>
                  </a:lnTo>
                  <a:lnTo>
                    <a:pt x="201" y="155"/>
                  </a:lnTo>
                  <a:lnTo>
                    <a:pt x="201" y="50"/>
                  </a:lnTo>
                  <a:lnTo>
                    <a:pt x="128" y="50"/>
                  </a:lnTo>
                  <a:lnTo>
                    <a:pt x="128"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8" name="Line 6"/>
            <p:cNvSpPr>
              <a:spLocks noChangeShapeType="1"/>
            </p:cNvSpPr>
            <p:nvPr/>
          </p:nvSpPr>
          <p:spPr bwMode="auto">
            <a:xfrm>
              <a:off x="694" y="1294"/>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9" name="Line 7"/>
            <p:cNvSpPr>
              <a:spLocks noChangeShapeType="1"/>
            </p:cNvSpPr>
            <p:nvPr/>
          </p:nvSpPr>
          <p:spPr bwMode="auto">
            <a:xfrm>
              <a:off x="923" y="1557"/>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0" name="Line 8"/>
            <p:cNvSpPr>
              <a:spLocks noChangeShapeType="1"/>
            </p:cNvSpPr>
            <p:nvPr/>
          </p:nvSpPr>
          <p:spPr bwMode="auto">
            <a:xfrm>
              <a:off x="1336" y="2476"/>
              <a:ext cx="0" cy="44"/>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1" name="Line 9"/>
            <p:cNvSpPr>
              <a:spLocks noChangeShapeType="1"/>
            </p:cNvSpPr>
            <p:nvPr/>
          </p:nvSpPr>
          <p:spPr bwMode="auto">
            <a:xfrm>
              <a:off x="1644" y="2602"/>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2" name="Line 10"/>
            <p:cNvSpPr>
              <a:spLocks noChangeShapeType="1"/>
            </p:cNvSpPr>
            <p:nvPr/>
          </p:nvSpPr>
          <p:spPr bwMode="auto">
            <a:xfrm>
              <a:off x="1889"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3" name="Line 11"/>
            <p:cNvSpPr>
              <a:spLocks noChangeShapeType="1"/>
            </p:cNvSpPr>
            <p:nvPr/>
          </p:nvSpPr>
          <p:spPr bwMode="auto">
            <a:xfrm>
              <a:off x="2043"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4" name="Line 12"/>
            <p:cNvSpPr>
              <a:spLocks noChangeShapeType="1"/>
            </p:cNvSpPr>
            <p:nvPr/>
          </p:nvSpPr>
          <p:spPr bwMode="auto">
            <a:xfrm>
              <a:off x="2071"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5" name="Line 13"/>
            <p:cNvSpPr>
              <a:spLocks noChangeShapeType="1"/>
            </p:cNvSpPr>
            <p:nvPr/>
          </p:nvSpPr>
          <p:spPr bwMode="auto">
            <a:xfrm>
              <a:off x="2318"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6" name="Line 14"/>
            <p:cNvSpPr>
              <a:spLocks noChangeShapeType="1"/>
            </p:cNvSpPr>
            <p:nvPr/>
          </p:nvSpPr>
          <p:spPr bwMode="auto">
            <a:xfrm>
              <a:off x="2470"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Tree>
    <p:extLst>
      <p:ext uri="{BB962C8B-B14F-4D97-AF65-F5344CB8AC3E}">
        <p14:creationId xmlns:p14="http://schemas.microsoft.com/office/powerpoint/2010/main" val="22527552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3503: NCI9673: A multi-institutional </a:t>
            </a:r>
            <a:r>
              <a:rPr lang="en-GB" dirty="0" err="1"/>
              <a:t>eETCTN</a:t>
            </a:r>
            <a:r>
              <a:rPr lang="en-GB" dirty="0"/>
              <a:t> phase II study of nivolumab in refractory metastatic squamous cell carcinoma of the anal canal (SCCA</a:t>
            </a:r>
            <a:r>
              <a:rPr lang="en-GB" dirty="0" smtClean="0"/>
              <a:t>) </a:t>
            </a:r>
            <a:r>
              <a:rPr lang="en-GB" dirty="0"/>
              <a:t>– </a:t>
            </a:r>
            <a:r>
              <a:rPr lang="en-GB" dirty="0" smtClean="0"/>
              <a:t>Morris VK,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 (continued)</a:t>
            </a:r>
          </a:p>
          <a:p>
            <a:pPr marL="0" indent="0">
              <a:buNone/>
            </a:pPr>
            <a:endParaRPr lang="en-GB" b="1"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b="1" dirty="0"/>
          </a:p>
          <a:p>
            <a:pPr marL="0" indent="0">
              <a:buNone/>
            </a:pPr>
            <a:r>
              <a:rPr lang="en-GB" b="1" dirty="0" smtClean="0"/>
              <a:t>Conclusions</a:t>
            </a:r>
            <a:endParaRPr lang="en-GB" b="1" dirty="0"/>
          </a:p>
          <a:p>
            <a:r>
              <a:rPr lang="en-GB" b="1" dirty="0" smtClean="0"/>
              <a:t>This is the first </a:t>
            </a:r>
            <a:r>
              <a:rPr lang="en-GB" b="1" dirty="0"/>
              <a:t>prospective </a:t>
            </a:r>
            <a:r>
              <a:rPr lang="en-GB" b="1" dirty="0" smtClean="0"/>
              <a:t>Phase </a:t>
            </a:r>
            <a:r>
              <a:rPr lang="en-GB" b="1" dirty="0"/>
              <a:t>II trial of </a:t>
            </a:r>
            <a:r>
              <a:rPr lang="en-GB" b="1" dirty="0" smtClean="0"/>
              <a:t>nivolumab in patients with refractory </a:t>
            </a:r>
            <a:r>
              <a:rPr lang="en-GB" b="1" dirty="0"/>
              <a:t>metastatic </a:t>
            </a:r>
            <a:r>
              <a:rPr lang="en-GB" b="1" dirty="0" smtClean="0"/>
              <a:t>SCCA</a:t>
            </a:r>
          </a:p>
          <a:p>
            <a:r>
              <a:rPr lang="en-GB" b="1" dirty="0" smtClean="0"/>
              <a:t>Nivolumab monotherapy demonstrated anti-tumour activity </a:t>
            </a:r>
            <a:r>
              <a:rPr lang="en-GB" b="1" dirty="0"/>
              <a:t>and was well </a:t>
            </a:r>
            <a:r>
              <a:rPr lang="en-GB" b="1" dirty="0" smtClean="0"/>
              <a:t>tolerated</a:t>
            </a:r>
          </a:p>
          <a:p>
            <a:pPr lvl="1"/>
            <a:r>
              <a:rPr lang="en-GB" b="1" dirty="0" smtClean="0"/>
              <a:t>No additional SAEs were observed in HIV</a:t>
            </a:r>
            <a:r>
              <a:rPr lang="en-GB" b="1" baseline="30000" dirty="0" smtClean="0"/>
              <a:t>+</a:t>
            </a:r>
            <a:r>
              <a:rPr lang="en-GB" b="1" dirty="0" smtClean="0"/>
              <a:t> patients*</a:t>
            </a:r>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*Data not shown.</a:t>
            </a:r>
            <a:endParaRPr lang="en-GB" dirty="0"/>
          </a:p>
        </p:txBody>
      </p:sp>
      <p:sp>
        <p:nvSpPr>
          <p:cNvPr id="5" name="Text Placeholder 4"/>
          <p:cNvSpPr>
            <a:spLocks noGrp="1"/>
          </p:cNvSpPr>
          <p:nvPr>
            <p:ph type="body" sz="quarter" idx="11"/>
          </p:nvPr>
        </p:nvSpPr>
        <p:spPr/>
        <p:txBody>
          <a:bodyPr/>
          <a:lstStyle/>
          <a:p>
            <a:r>
              <a:rPr lang="en-GB" dirty="0"/>
              <a:t>Morris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3503</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661666852"/>
              </p:ext>
            </p:extLst>
          </p:nvPr>
        </p:nvGraphicFramePr>
        <p:xfrm>
          <a:off x="304800" y="1676400"/>
          <a:ext cx="8609257" cy="2171700"/>
        </p:xfrm>
        <a:graphic>
          <a:graphicData uri="http://schemas.openxmlformats.org/drawingml/2006/table">
            <a:tbl>
              <a:tblPr firstRow="1" bandRow="1">
                <a:tableStyleId>{69012ECD-51FC-41F1-AA8D-1B2483CD663E}</a:tableStyleId>
              </a:tblPr>
              <a:tblGrid>
                <a:gridCol w="2796845"/>
                <a:gridCol w="1453103"/>
                <a:gridCol w="1453103"/>
                <a:gridCol w="1453103"/>
                <a:gridCol w="1453103"/>
              </a:tblGrid>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AEs in ≥15% of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Anaemia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Rash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Constipation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8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8158887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1676" cy="807720"/>
          </a:xfrm>
        </p:spPr>
        <p:txBody>
          <a:bodyPr/>
          <a:lstStyle/>
          <a:p>
            <a:pPr>
              <a:lnSpc>
                <a:spcPct val="90000"/>
              </a:lnSpc>
            </a:pPr>
            <a:r>
              <a:rPr lang="en-GB" dirty="0"/>
              <a:t>3522: Phase II trials of cetuximab plus combined modality therapy (CMT) in squamous cell carcinoma of the anal canal (SCCAC) with and without human immunodeficiency virus (HIV) </a:t>
            </a:r>
            <a:r>
              <a:rPr lang="en-GB" dirty="0" smtClean="0"/>
              <a:t>infection </a:t>
            </a:r>
            <a:br>
              <a:rPr lang="en-GB" dirty="0" smtClean="0"/>
            </a:br>
            <a:r>
              <a:rPr lang="en-GB" dirty="0" smtClean="0"/>
              <a:t>– </a:t>
            </a:r>
            <a:r>
              <a:rPr lang="en-GB" dirty="0" err="1" smtClean="0"/>
              <a:t>Garg</a:t>
            </a:r>
            <a:r>
              <a:rPr lang="en-GB" dirty="0" smtClean="0"/>
              <a:t> M, et al</a:t>
            </a:r>
            <a:endParaRPr lang="en-GB" dirty="0"/>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assess the efficacy and safety of </a:t>
            </a:r>
            <a:r>
              <a:rPr lang="en-GB" dirty="0"/>
              <a:t>cetuximab + combined modality </a:t>
            </a:r>
            <a:r>
              <a:rPr lang="en-GB" dirty="0" smtClean="0"/>
              <a:t>therapy (CMT) in patients with SCCAC with or without HIV </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sz="1400" dirty="0" smtClean="0"/>
              <a:t>Data </a:t>
            </a:r>
            <a:r>
              <a:rPr lang="en-GB" sz="1400" dirty="0"/>
              <a:t>were analysed </a:t>
            </a:r>
            <a:r>
              <a:rPr lang="en-GB" sz="1400" dirty="0" smtClean="0"/>
              <a:t>from two separate studies: </a:t>
            </a:r>
          </a:p>
          <a:p>
            <a:pPr lvl="1"/>
            <a:r>
              <a:rPr lang="en-GB" sz="1400" dirty="0" smtClean="0"/>
              <a:t>Patients with </a:t>
            </a:r>
            <a:r>
              <a:rPr lang="en-GB" sz="1400" dirty="0"/>
              <a:t>HIV </a:t>
            </a:r>
            <a:r>
              <a:rPr lang="en-GB" sz="1400" dirty="0" smtClean="0"/>
              <a:t>infection (</a:t>
            </a:r>
            <a:r>
              <a:rPr lang="en-US" sz="1400" dirty="0" smtClean="0"/>
              <a:t>AMC-045</a:t>
            </a:r>
            <a:r>
              <a:rPr lang="en-GB" sz="1400" dirty="0" smtClean="0"/>
              <a:t>)</a:t>
            </a:r>
          </a:p>
          <a:p>
            <a:pPr lvl="1"/>
            <a:r>
              <a:rPr lang="en-GB" sz="1400" dirty="0"/>
              <a:t>Patients </a:t>
            </a:r>
            <a:r>
              <a:rPr lang="en-GB" sz="1400" dirty="0" smtClean="0"/>
              <a:t>without </a:t>
            </a:r>
            <a:r>
              <a:rPr lang="en-GB" sz="1400" dirty="0"/>
              <a:t>HIV infection (</a:t>
            </a:r>
            <a:r>
              <a:rPr lang="en-US" sz="1400" dirty="0" smtClean="0"/>
              <a:t>ECOG-3205</a:t>
            </a:r>
            <a:r>
              <a:rPr lang="en-GB" sz="1400" dirty="0" smtClean="0"/>
              <a:t>)</a:t>
            </a:r>
            <a:endParaRPr lang="en-GB" sz="1400" dirty="0"/>
          </a:p>
          <a:p>
            <a:pPr marL="0" indent="0">
              <a:buNone/>
            </a:pPr>
            <a:endParaRPr lang="en-GB" dirty="0" smtClean="0">
              <a:hlinkClick r:id="rId2"/>
            </a:endParaRPr>
          </a:p>
          <a:p>
            <a:pPr marL="0" indent="0">
              <a:buNone/>
            </a:pPr>
            <a:endParaRPr lang="en-GB" dirty="0">
              <a:hlinkClick r:id="rId2"/>
            </a:endParaRPr>
          </a:p>
          <a:p>
            <a:endParaRPr lang="en-GB" dirty="0"/>
          </a:p>
        </p:txBody>
      </p:sp>
      <p:sp>
        <p:nvSpPr>
          <p:cNvPr id="4" name="Text Placeholder 3"/>
          <p:cNvSpPr>
            <a:spLocks noGrp="1"/>
          </p:cNvSpPr>
          <p:nvPr>
            <p:ph type="body" sz="quarter" idx="10"/>
          </p:nvPr>
        </p:nvSpPr>
        <p:spPr>
          <a:xfrm>
            <a:off x="365125" y="6218237"/>
            <a:ext cx="4740275" cy="487363"/>
          </a:xfrm>
        </p:spPr>
        <p:txBody>
          <a:bodyPr/>
          <a:lstStyle/>
          <a:p>
            <a:r>
              <a:rPr lang="en-GB" dirty="0"/>
              <a:t>*400 mg/m</a:t>
            </a:r>
            <a:r>
              <a:rPr lang="en-GB" baseline="30000" dirty="0"/>
              <a:t>2</a:t>
            </a:r>
            <a:r>
              <a:rPr lang="en-GB" dirty="0"/>
              <a:t> </a:t>
            </a:r>
            <a:r>
              <a:rPr lang="en-GB" dirty="0" smtClean="0"/>
              <a:t>IV 1 week prior to CMT, </a:t>
            </a:r>
            <a:r>
              <a:rPr lang="en-GB" dirty="0"/>
              <a:t>then 250 mg/m</a:t>
            </a:r>
            <a:r>
              <a:rPr lang="en-GB" baseline="30000" dirty="0"/>
              <a:t>2</a:t>
            </a:r>
            <a:r>
              <a:rPr lang="en-GB" dirty="0"/>
              <a:t> IV weekly x 8 </a:t>
            </a:r>
            <a:r>
              <a:rPr lang="en-GB" dirty="0" smtClean="0"/>
              <a:t>weeks</a:t>
            </a:r>
            <a:r>
              <a:rPr lang="en-GB" dirty="0"/>
              <a:t>; </a:t>
            </a:r>
            <a:r>
              <a:rPr lang="en-GB" baseline="30000" dirty="0" smtClean="0"/>
              <a:t>†</a:t>
            </a:r>
            <a:r>
              <a:rPr lang="en-GB" dirty="0" smtClean="0"/>
              <a:t>Cisplatin </a:t>
            </a:r>
            <a:r>
              <a:rPr lang="en-GB" dirty="0"/>
              <a:t>(75 mg/m</a:t>
            </a:r>
            <a:r>
              <a:rPr lang="en-GB" baseline="30000" dirty="0"/>
              <a:t>2</a:t>
            </a:r>
            <a:r>
              <a:rPr lang="en-GB" dirty="0"/>
              <a:t>) </a:t>
            </a:r>
            <a:r>
              <a:rPr lang="en-GB" dirty="0" smtClean="0"/>
              <a:t>+ 5FU </a:t>
            </a:r>
            <a:r>
              <a:rPr lang="en-GB" dirty="0"/>
              <a:t>(1000 </a:t>
            </a:r>
            <a:r>
              <a:rPr lang="en-GB" dirty="0" smtClean="0"/>
              <a:t>mg/m</a:t>
            </a:r>
            <a:r>
              <a:rPr lang="en-GB" baseline="30000" dirty="0" smtClean="0"/>
              <a:t>2</a:t>
            </a:r>
            <a:r>
              <a:rPr lang="en-GB" dirty="0" smtClean="0"/>
              <a:t>/d </a:t>
            </a:r>
            <a:r>
              <a:rPr lang="en-GB" dirty="0"/>
              <a:t>x </a:t>
            </a:r>
            <a:r>
              <a:rPr lang="en-GB" dirty="0" smtClean="0"/>
              <a:t>4d) </a:t>
            </a:r>
            <a:r>
              <a:rPr lang="en-GB" dirty="0"/>
              <a:t>x 2 cycles </a:t>
            </a:r>
            <a:r>
              <a:rPr lang="en-GB" dirty="0" smtClean="0"/>
              <a:t>+ </a:t>
            </a:r>
            <a:r>
              <a:rPr lang="en-GB" dirty="0"/>
              <a:t>RT (</a:t>
            </a:r>
            <a:r>
              <a:rPr lang="en-GB" dirty="0" smtClean="0"/>
              <a:t>45–54 </a:t>
            </a:r>
            <a:r>
              <a:rPr lang="en-GB" dirty="0" err="1" smtClean="0"/>
              <a:t>Gy</a:t>
            </a:r>
            <a:r>
              <a:rPr lang="en-GB" dirty="0" smtClean="0"/>
              <a:t>), + </a:t>
            </a:r>
            <a:r>
              <a:rPr lang="en-GB" dirty="0"/>
              <a:t>2 cycles of neoadjuvant </a:t>
            </a:r>
            <a:r>
              <a:rPr lang="en-GB" dirty="0" smtClean="0"/>
              <a:t>cisplatin/5FU </a:t>
            </a:r>
            <a:r>
              <a:rPr lang="en-GB" dirty="0"/>
              <a:t>in the first </a:t>
            </a:r>
            <a:r>
              <a:rPr lang="en-GB" dirty="0" smtClean="0"/>
              <a:t/>
            </a:r>
            <a:br>
              <a:rPr lang="en-GB" dirty="0" smtClean="0"/>
            </a:br>
            <a:r>
              <a:rPr lang="en-GB" dirty="0" smtClean="0"/>
              <a:t>28 </a:t>
            </a:r>
            <a:r>
              <a:rPr lang="en-GB" dirty="0"/>
              <a:t>patients in E3205 prior to a study amendment.</a:t>
            </a:r>
          </a:p>
        </p:txBody>
      </p:sp>
      <p:sp>
        <p:nvSpPr>
          <p:cNvPr id="5" name="Text Placeholder 4"/>
          <p:cNvSpPr>
            <a:spLocks noGrp="1"/>
          </p:cNvSpPr>
          <p:nvPr>
            <p:ph type="body" sz="quarter" idx="11"/>
          </p:nvPr>
        </p:nvSpPr>
        <p:spPr/>
        <p:txBody>
          <a:bodyPr/>
          <a:lstStyle/>
          <a:p>
            <a:r>
              <a:rPr lang="en-GB" dirty="0" err="1" smtClean="0"/>
              <a:t>Garg</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3522</a:t>
            </a:r>
            <a:endParaRPr lang="en-GB" dirty="0"/>
          </a:p>
        </p:txBody>
      </p:sp>
      <p:sp>
        <p:nvSpPr>
          <p:cNvPr id="22" name="Rectangle 9"/>
          <p:cNvSpPr txBox="1">
            <a:spLocks noChangeArrowheads="1"/>
          </p:cNvSpPr>
          <p:nvPr/>
        </p:nvSpPr>
        <p:spPr bwMode="auto">
          <a:xfrm>
            <a:off x="365124" y="4185556"/>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LRF rate</a:t>
            </a:r>
          </a:p>
          <a:p>
            <a:pPr>
              <a:buClr>
                <a:srgbClr val="043882"/>
              </a:buClr>
            </a:pPr>
            <a:endParaRPr lang="en-GB" kern="0" dirty="0" smtClean="0"/>
          </a:p>
        </p:txBody>
      </p:sp>
      <p:sp>
        <p:nvSpPr>
          <p:cNvPr id="23" name="Content Placeholder 26"/>
          <p:cNvSpPr txBox="1">
            <a:spLocks/>
          </p:cNvSpPr>
          <p:nvPr/>
        </p:nvSpPr>
        <p:spPr>
          <a:xfrm>
            <a:off x="4648200" y="4185556"/>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PFS, OS</a:t>
            </a:r>
          </a:p>
        </p:txBody>
      </p:sp>
      <p:sp>
        <p:nvSpPr>
          <p:cNvPr id="24" name="AutoShape 12"/>
          <p:cNvSpPr>
            <a:spLocks noChangeArrowheads="1"/>
          </p:cNvSpPr>
          <p:nvPr/>
        </p:nvSpPr>
        <p:spPr bwMode="auto">
          <a:xfrm>
            <a:off x="4618241" y="2605530"/>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Cetuximab* + CMT</a:t>
            </a:r>
            <a:r>
              <a:rPr lang="en-GB" baseline="30000" dirty="0">
                <a:solidFill>
                  <a:srgbClr val="FFFFFF"/>
                </a:solidFill>
              </a:rPr>
              <a:t>†</a:t>
            </a:r>
            <a:r>
              <a:rPr lang="en-GB" baseline="30000" dirty="0">
                <a:solidFill>
                  <a:srgbClr val="4D4D4D"/>
                </a:solidFill>
              </a:rPr>
              <a:t> </a:t>
            </a:r>
            <a:endParaRPr lang="en-GB" altLang="zh-CN" dirty="0">
              <a:solidFill>
                <a:srgbClr val="FFFFFF"/>
              </a:solidFill>
              <a:ea typeface="SimSun" pitchFamily="2" charset="-122"/>
            </a:endParaRPr>
          </a:p>
        </p:txBody>
      </p:sp>
      <p:cxnSp>
        <p:nvCxnSpPr>
          <p:cNvPr id="25" name="AutoShape 19"/>
          <p:cNvCxnSpPr>
            <a:cxnSpLocks noChangeShapeType="1"/>
          </p:cNvCxnSpPr>
          <p:nvPr/>
        </p:nvCxnSpPr>
        <p:spPr bwMode="auto">
          <a:xfrm>
            <a:off x="3684814" y="3189730"/>
            <a:ext cx="933427" cy="0"/>
          </a:xfrm>
          <a:prstGeom prst="straightConnector1">
            <a:avLst/>
          </a:prstGeom>
          <a:noFill/>
          <a:ln w="57150">
            <a:solidFill>
              <a:schemeClr val="bg2">
                <a:lumMod val="60000"/>
                <a:lumOff val="40000"/>
              </a:schemeClr>
            </a:solidFill>
            <a:round/>
            <a:headEnd/>
            <a:tailEnd type="triangle" w="med" len="med"/>
          </a:ln>
        </p:spPr>
      </p:cxnSp>
      <p:cxnSp>
        <p:nvCxnSpPr>
          <p:cNvPr id="26" name="AutoShape 21"/>
          <p:cNvCxnSpPr>
            <a:cxnSpLocks noChangeShapeType="1"/>
          </p:cNvCxnSpPr>
          <p:nvPr/>
        </p:nvCxnSpPr>
        <p:spPr bwMode="auto">
          <a:xfrm>
            <a:off x="7179408" y="3189730"/>
            <a:ext cx="933427" cy="1"/>
          </a:xfrm>
          <a:prstGeom prst="straightConnector1">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2835" y="2925412"/>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28" name="AutoShape 9"/>
          <p:cNvSpPr>
            <a:spLocks noChangeArrowheads="1"/>
          </p:cNvSpPr>
          <p:nvPr/>
        </p:nvSpPr>
        <p:spPr bwMode="auto">
          <a:xfrm>
            <a:off x="365124" y="2362200"/>
            <a:ext cx="3368676" cy="164711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Stage I–III </a:t>
            </a:r>
            <a:r>
              <a:rPr lang="en-US" altLang="zh-CN" sz="1600" dirty="0">
                <a:solidFill>
                  <a:srgbClr val="FFFFFF"/>
                </a:solidFill>
                <a:ea typeface="SimSun" pitchFamily="2" charset="-122"/>
              </a:rPr>
              <a:t>SCCAC </a:t>
            </a:r>
            <a:endParaRPr lang="en-US" altLang="zh-CN" sz="16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With HIV (</a:t>
            </a:r>
            <a:r>
              <a:rPr lang="en-GB" altLang="zh-CN" sz="1600" dirty="0" smtClean="0">
                <a:solidFill>
                  <a:srgbClr val="FFFFFF"/>
                </a:solidFill>
                <a:ea typeface="SimSun" pitchFamily="2" charset="-122"/>
              </a:rPr>
              <a:t>AMC-045 </a:t>
            </a:r>
            <a:r>
              <a:rPr lang="en-GB" altLang="zh-CN" sz="1600" dirty="0">
                <a:solidFill>
                  <a:srgbClr val="FFFFFF"/>
                </a:solidFill>
                <a:ea typeface="SimSun" pitchFamily="2" charset="-122"/>
              </a:rPr>
              <a:t>study)</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Without HIV </a:t>
            </a:r>
            <a:r>
              <a:rPr lang="en-US" altLang="zh-CN" sz="1600" dirty="0">
                <a:solidFill>
                  <a:srgbClr val="FFFFFF"/>
                </a:solidFill>
                <a:ea typeface="SimSun" pitchFamily="2" charset="-122"/>
              </a:rPr>
              <a:t>(</a:t>
            </a:r>
            <a:r>
              <a:rPr lang="en-US" altLang="zh-CN" sz="1600" dirty="0" smtClean="0">
                <a:solidFill>
                  <a:srgbClr val="FFFFFF"/>
                </a:solidFill>
                <a:ea typeface="SimSun" pitchFamily="2" charset="-122"/>
              </a:rPr>
              <a:t>ECOG-3205 study)</a:t>
            </a:r>
            <a:r>
              <a:rPr lang="en-GB" altLang="zh-CN" sz="1600" dirty="0" smtClean="0">
                <a:solidFill>
                  <a:srgbClr val="FFFFFF"/>
                </a:solidFill>
                <a:ea typeface="SimSun" pitchFamily="2" charset="-122"/>
              </a:rPr>
              <a:t> </a:t>
            </a: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(n=106)</a:t>
            </a:r>
            <a:endParaRPr lang="en-GB" altLang="zh-CN" sz="1600" dirty="0">
              <a:solidFill>
                <a:srgbClr val="FFFFFF"/>
              </a:solidFill>
              <a:ea typeface="SimSun" pitchFamily="2" charset="-122"/>
            </a:endParaRPr>
          </a:p>
        </p:txBody>
      </p:sp>
    </p:spTree>
    <p:extLst>
      <p:ext uri="{BB962C8B-B14F-4D97-AF65-F5344CB8AC3E}">
        <p14:creationId xmlns:p14="http://schemas.microsoft.com/office/powerpoint/2010/main" val="5256565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1676" cy="807720"/>
          </a:xfrm>
        </p:spPr>
        <p:txBody>
          <a:bodyPr/>
          <a:lstStyle/>
          <a:p>
            <a:pPr>
              <a:lnSpc>
                <a:spcPct val="90000"/>
              </a:lnSpc>
            </a:pPr>
            <a:r>
              <a:rPr lang="en-GB" dirty="0"/>
              <a:t>3522: Phase II trials of cetuximab plus combined modality therapy (CMT) in squamous cell carcinoma of the anal canal (SCCAC) with and without human immunodeficiency virus (HIV) </a:t>
            </a:r>
            <a:r>
              <a:rPr lang="en-GB" dirty="0" smtClean="0"/>
              <a:t>infection </a:t>
            </a:r>
            <a:br>
              <a:rPr lang="en-GB" dirty="0" smtClean="0"/>
            </a:br>
            <a:r>
              <a:rPr lang="en-GB" dirty="0" smtClean="0"/>
              <a:t>– </a:t>
            </a:r>
            <a:r>
              <a:rPr lang="en-GB" dirty="0" err="1" smtClean="0"/>
              <a:t>Garg</a:t>
            </a:r>
            <a:r>
              <a:rPr lang="en-GB" dirty="0" smtClean="0"/>
              <a:t> M,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endParaRPr lang="en-GB" dirty="0"/>
          </a:p>
          <a:p>
            <a:endParaRPr lang="en-GB" dirty="0" smtClean="0"/>
          </a:p>
          <a:p>
            <a:endParaRPr lang="en-GB" dirty="0"/>
          </a:p>
          <a:p>
            <a:pPr marL="0" indent="0">
              <a:buNone/>
            </a:pPr>
            <a:endParaRPr lang="en-GB" dirty="0" smtClean="0">
              <a:hlinkClick r:id="rId2"/>
            </a:endParaRPr>
          </a:p>
          <a:p>
            <a:pPr marL="0" indent="0">
              <a:buNone/>
            </a:pPr>
            <a:endParaRPr lang="en-GB" dirty="0">
              <a:hlinkClick r:id="rId2"/>
            </a:endParaRPr>
          </a:p>
          <a:p>
            <a:endParaRPr lang="en-GB" dirty="0"/>
          </a:p>
        </p:txBody>
      </p:sp>
      <p:sp>
        <p:nvSpPr>
          <p:cNvPr id="5" name="Text Placeholder 4"/>
          <p:cNvSpPr>
            <a:spLocks noGrp="1"/>
          </p:cNvSpPr>
          <p:nvPr>
            <p:ph type="body" sz="quarter" idx="11"/>
          </p:nvPr>
        </p:nvSpPr>
        <p:spPr/>
        <p:txBody>
          <a:bodyPr/>
          <a:lstStyle/>
          <a:p>
            <a:r>
              <a:rPr lang="en-GB" dirty="0" err="1" smtClean="0"/>
              <a:t>Garg</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3522</a:t>
            </a:r>
            <a:endParaRPr lang="en-GB" dirty="0"/>
          </a:p>
        </p:txBody>
      </p:sp>
      <p:sp>
        <p:nvSpPr>
          <p:cNvPr id="9" name="TextBox 8"/>
          <p:cNvSpPr txBox="1"/>
          <p:nvPr/>
        </p:nvSpPr>
        <p:spPr>
          <a:xfrm>
            <a:off x="3794228" y="3328649"/>
            <a:ext cx="312907" cy="323165"/>
          </a:xfrm>
          <a:prstGeom prst="rect">
            <a:avLst/>
          </a:prstGeom>
          <a:noFill/>
        </p:spPr>
        <p:txBody>
          <a:bodyPr wrap="none" rtlCol="0" anchor="ctr" anchorCtr="0">
            <a:spAutoFit/>
          </a:bodyPr>
          <a:lstStyle/>
          <a:p>
            <a:pPr algn="ctr"/>
            <a:r>
              <a:rPr lang="en-GB" sz="900" dirty="0" smtClean="0">
                <a:solidFill>
                  <a:srgbClr val="4D4D4D"/>
                </a:solidFill>
              </a:rPr>
              <a:t>84</a:t>
            </a:r>
          </a:p>
          <a:p>
            <a:pPr algn="ctr"/>
            <a:endParaRPr lang="en-GB" sz="600" dirty="0">
              <a:solidFill>
                <a:srgbClr val="4D4D4D"/>
              </a:solidFill>
            </a:endParaRPr>
          </a:p>
        </p:txBody>
      </p:sp>
      <p:grpSp>
        <p:nvGrpSpPr>
          <p:cNvPr id="10" name="Group 9"/>
          <p:cNvGrpSpPr/>
          <p:nvPr/>
        </p:nvGrpSpPr>
        <p:grpSpPr>
          <a:xfrm>
            <a:off x="1295401" y="1776337"/>
            <a:ext cx="2670432" cy="2033663"/>
            <a:chOff x="2780927" y="1575355"/>
            <a:chExt cx="2040971" cy="1554300"/>
          </a:xfrm>
        </p:grpSpPr>
        <p:sp>
          <p:nvSpPr>
            <p:cNvPr id="11" name="Freeform 10"/>
            <p:cNvSpPr>
              <a:spLocks/>
            </p:cNvSpPr>
            <p:nvPr/>
          </p:nvSpPr>
          <p:spPr bwMode="auto">
            <a:xfrm>
              <a:off x="3190732" y="1665972"/>
              <a:ext cx="1624008" cy="10579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 name="Line 6"/>
            <p:cNvSpPr>
              <a:spLocks noChangeShapeType="1"/>
            </p:cNvSpPr>
            <p:nvPr/>
          </p:nvSpPr>
          <p:spPr bwMode="auto">
            <a:xfrm>
              <a:off x="3152866" y="1665972"/>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3" name="Line 7"/>
            <p:cNvSpPr>
              <a:spLocks noChangeShapeType="1"/>
            </p:cNvSpPr>
            <p:nvPr/>
          </p:nvSpPr>
          <p:spPr bwMode="auto">
            <a:xfrm>
              <a:off x="3152866" y="1877595"/>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 name="Line 8"/>
            <p:cNvSpPr>
              <a:spLocks noChangeShapeType="1"/>
            </p:cNvSpPr>
            <p:nvPr/>
          </p:nvSpPr>
          <p:spPr bwMode="auto">
            <a:xfrm>
              <a:off x="3152866" y="2089217"/>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5" name="Line 9"/>
            <p:cNvSpPr>
              <a:spLocks noChangeShapeType="1"/>
            </p:cNvSpPr>
            <p:nvPr/>
          </p:nvSpPr>
          <p:spPr bwMode="auto">
            <a:xfrm>
              <a:off x="3152866" y="2300840"/>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363636"/>
                </a:solidFill>
              </a:endParaRPr>
            </a:p>
          </p:txBody>
        </p:sp>
        <p:sp>
          <p:nvSpPr>
            <p:cNvPr id="16" name="Line 10"/>
            <p:cNvSpPr>
              <a:spLocks noChangeShapeType="1"/>
            </p:cNvSpPr>
            <p:nvPr/>
          </p:nvSpPr>
          <p:spPr bwMode="auto">
            <a:xfrm>
              <a:off x="3152866" y="2512463"/>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7" name="Line 11"/>
            <p:cNvSpPr>
              <a:spLocks noChangeShapeType="1"/>
            </p:cNvSpPr>
            <p:nvPr/>
          </p:nvSpPr>
          <p:spPr bwMode="auto">
            <a:xfrm>
              <a:off x="3152866" y="2724086"/>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8" name="Line 12"/>
            <p:cNvSpPr>
              <a:spLocks noChangeShapeType="1"/>
            </p:cNvSpPr>
            <p:nvPr/>
          </p:nvSpPr>
          <p:spPr bwMode="auto">
            <a:xfrm>
              <a:off x="4143341"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9" name="Line 15"/>
            <p:cNvSpPr>
              <a:spLocks noChangeShapeType="1"/>
            </p:cNvSpPr>
            <p:nvPr/>
          </p:nvSpPr>
          <p:spPr bwMode="auto">
            <a:xfrm>
              <a:off x="4366710"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0" name="Line 17"/>
            <p:cNvSpPr>
              <a:spLocks noChangeShapeType="1"/>
            </p:cNvSpPr>
            <p:nvPr/>
          </p:nvSpPr>
          <p:spPr bwMode="auto">
            <a:xfrm>
              <a:off x="4604001"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 name="Line 18"/>
            <p:cNvSpPr>
              <a:spLocks noChangeShapeType="1"/>
            </p:cNvSpPr>
            <p:nvPr/>
          </p:nvSpPr>
          <p:spPr bwMode="auto">
            <a:xfrm>
              <a:off x="391527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 name="Line 19"/>
            <p:cNvSpPr>
              <a:spLocks noChangeShapeType="1"/>
            </p:cNvSpPr>
            <p:nvPr/>
          </p:nvSpPr>
          <p:spPr bwMode="auto">
            <a:xfrm>
              <a:off x="3690802"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3" name="Line 21"/>
            <p:cNvSpPr>
              <a:spLocks noChangeShapeType="1"/>
            </p:cNvSpPr>
            <p:nvPr/>
          </p:nvSpPr>
          <p:spPr bwMode="auto">
            <a:xfrm>
              <a:off x="346511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 name="Line 17"/>
            <p:cNvSpPr>
              <a:spLocks noChangeShapeType="1"/>
            </p:cNvSpPr>
            <p:nvPr/>
          </p:nvSpPr>
          <p:spPr bwMode="auto">
            <a:xfrm>
              <a:off x="4821898" y="2722389"/>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 name="Line 21"/>
            <p:cNvSpPr>
              <a:spLocks noChangeShapeType="1"/>
            </p:cNvSpPr>
            <p:nvPr/>
          </p:nvSpPr>
          <p:spPr bwMode="auto">
            <a:xfrm>
              <a:off x="3229574" y="2728617"/>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6" name="TextBox 25"/>
            <p:cNvSpPr txBox="1"/>
            <p:nvPr/>
          </p:nvSpPr>
          <p:spPr>
            <a:xfrm>
              <a:off x="2936054" y="1575355"/>
              <a:ext cx="275904" cy="188183"/>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27" name="TextBox 26"/>
            <p:cNvSpPr txBox="1"/>
            <p:nvPr/>
          </p:nvSpPr>
          <p:spPr>
            <a:xfrm>
              <a:off x="2936054" y="1783164"/>
              <a:ext cx="275904" cy="188183"/>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28" name="TextBox 27"/>
            <p:cNvSpPr txBox="1"/>
            <p:nvPr/>
          </p:nvSpPr>
          <p:spPr>
            <a:xfrm>
              <a:off x="2936054" y="1994691"/>
              <a:ext cx="275904" cy="188183"/>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29" name="TextBox 28"/>
            <p:cNvSpPr txBox="1"/>
            <p:nvPr/>
          </p:nvSpPr>
          <p:spPr>
            <a:xfrm>
              <a:off x="2936054" y="2206221"/>
              <a:ext cx="275904" cy="188183"/>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30" name="TextBox 29"/>
            <p:cNvSpPr txBox="1"/>
            <p:nvPr/>
          </p:nvSpPr>
          <p:spPr>
            <a:xfrm>
              <a:off x="2936054" y="2417747"/>
              <a:ext cx="275904" cy="188183"/>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31" name="TextBox 30"/>
            <p:cNvSpPr txBox="1"/>
            <p:nvPr/>
          </p:nvSpPr>
          <p:spPr>
            <a:xfrm>
              <a:off x="3030099" y="2629275"/>
              <a:ext cx="195044" cy="188183"/>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sp>
          <p:nvSpPr>
            <p:cNvPr id="32" name="TextBox 31"/>
            <p:cNvSpPr txBox="1"/>
            <p:nvPr/>
          </p:nvSpPr>
          <p:spPr>
            <a:xfrm rot="16200000">
              <a:off x="2323577" y="2110793"/>
              <a:ext cx="1102883" cy="188183"/>
            </a:xfrm>
            <a:prstGeom prst="rect">
              <a:avLst/>
            </a:prstGeom>
            <a:noFill/>
          </p:spPr>
          <p:txBody>
            <a:bodyPr wrap="none" rtlCol="0">
              <a:spAutoFit/>
            </a:bodyPr>
            <a:lstStyle/>
            <a:p>
              <a:pPr algn="ctr"/>
              <a:r>
                <a:rPr lang="en-GB" sz="1000" dirty="0">
                  <a:solidFill>
                    <a:srgbClr val="363636"/>
                  </a:solidFill>
                </a:rPr>
                <a:t>Cumulative % survival</a:t>
              </a:r>
            </a:p>
          </p:txBody>
        </p:sp>
        <p:sp>
          <p:nvSpPr>
            <p:cNvPr id="33" name="TextBox 32"/>
            <p:cNvSpPr txBox="1"/>
            <p:nvPr/>
          </p:nvSpPr>
          <p:spPr>
            <a:xfrm>
              <a:off x="3795130" y="2941472"/>
              <a:ext cx="460902" cy="188183"/>
            </a:xfrm>
            <a:prstGeom prst="rect">
              <a:avLst/>
            </a:prstGeom>
            <a:noFill/>
          </p:spPr>
          <p:txBody>
            <a:bodyPr wrap="none" rtlCol="0">
              <a:spAutoFit/>
            </a:bodyPr>
            <a:lstStyle/>
            <a:p>
              <a:pPr algn="ctr"/>
              <a:r>
                <a:rPr lang="en-GB" sz="1000" dirty="0" smtClean="0">
                  <a:solidFill>
                    <a:srgbClr val="363636"/>
                  </a:solidFill>
                </a:rPr>
                <a:t>Months</a:t>
              </a:r>
              <a:endParaRPr lang="en-GB" sz="1000" dirty="0">
                <a:solidFill>
                  <a:srgbClr val="363636"/>
                </a:solidFill>
              </a:endParaRPr>
            </a:p>
          </p:txBody>
        </p:sp>
        <p:sp>
          <p:nvSpPr>
            <p:cNvPr id="34" name="TextBox 33"/>
            <p:cNvSpPr txBox="1"/>
            <p:nvPr/>
          </p:nvSpPr>
          <p:spPr>
            <a:xfrm>
              <a:off x="3140242" y="2754723"/>
              <a:ext cx="195044" cy="305798"/>
            </a:xfrm>
            <a:prstGeom prst="rect">
              <a:avLst/>
            </a:prstGeom>
            <a:noFill/>
          </p:spPr>
          <p:txBody>
            <a:bodyPr wrap="none" rtlCol="0" anchor="ctr" anchorCtr="0">
              <a:spAutoFit/>
            </a:bodyPr>
            <a:lstStyle/>
            <a:p>
              <a:pPr algn="ctr"/>
              <a:r>
                <a:rPr lang="en-GB" sz="1000" dirty="0" smtClean="0">
                  <a:solidFill>
                    <a:srgbClr val="4D4D4D"/>
                  </a:solidFill>
                </a:rPr>
                <a:t>0</a:t>
              </a:r>
            </a:p>
            <a:p>
              <a:pPr algn="ctr"/>
              <a:endParaRPr lang="en-GB" sz="1000" dirty="0">
                <a:solidFill>
                  <a:srgbClr val="4D4D4D"/>
                </a:solidFill>
              </a:endParaRPr>
            </a:p>
          </p:txBody>
        </p:sp>
        <p:grpSp>
          <p:nvGrpSpPr>
            <p:cNvPr id="35" name="Group 34"/>
            <p:cNvGrpSpPr/>
            <p:nvPr/>
          </p:nvGrpSpPr>
          <p:grpSpPr>
            <a:xfrm>
              <a:off x="3332849" y="2754715"/>
              <a:ext cx="487695" cy="305800"/>
              <a:chOff x="5579430" y="4672600"/>
              <a:chExt cx="1123402" cy="626369"/>
            </a:xfrm>
          </p:grpSpPr>
          <p:sp>
            <p:nvSpPr>
              <p:cNvPr id="43" name="TextBox 42"/>
              <p:cNvSpPr txBox="1"/>
              <p:nvPr/>
            </p:nvSpPr>
            <p:spPr>
              <a:xfrm>
                <a:off x="5579430" y="4672600"/>
                <a:ext cx="573456" cy="626367"/>
              </a:xfrm>
              <a:prstGeom prst="rect">
                <a:avLst/>
              </a:prstGeom>
              <a:noFill/>
            </p:spPr>
            <p:txBody>
              <a:bodyPr wrap="none" rtlCol="0" anchor="ctr" anchorCtr="0">
                <a:spAutoFit/>
              </a:bodyPr>
              <a:lstStyle/>
              <a:p>
                <a:pPr algn="ctr"/>
                <a:r>
                  <a:rPr lang="en-GB" sz="1000" dirty="0" smtClean="0">
                    <a:solidFill>
                      <a:srgbClr val="4D4D4D"/>
                    </a:solidFill>
                  </a:rPr>
                  <a:t>12</a:t>
                </a:r>
                <a:endParaRPr lang="en-GB" sz="1000" dirty="0">
                  <a:solidFill>
                    <a:srgbClr val="4D4D4D"/>
                  </a:solidFill>
                </a:endParaRPr>
              </a:p>
              <a:p>
                <a:pPr algn="ctr"/>
                <a:endParaRPr lang="en-GB" sz="1000" dirty="0" smtClean="0">
                  <a:solidFill>
                    <a:srgbClr val="4D4D4D"/>
                  </a:solidFill>
                </a:endParaRPr>
              </a:p>
            </p:txBody>
          </p:sp>
          <p:sp>
            <p:nvSpPr>
              <p:cNvPr id="44" name="TextBox 43"/>
              <p:cNvSpPr txBox="1"/>
              <p:nvPr/>
            </p:nvSpPr>
            <p:spPr>
              <a:xfrm>
                <a:off x="6129376" y="4672602"/>
                <a:ext cx="573456" cy="626367"/>
              </a:xfrm>
              <a:prstGeom prst="rect">
                <a:avLst/>
              </a:prstGeom>
              <a:noFill/>
            </p:spPr>
            <p:txBody>
              <a:bodyPr wrap="none" rtlCol="0" anchor="ctr" anchorCtr="0">
                <a:spAutoFit/>
              </a:bodyPr>
              <a:lstStyle/>
              <a:p>
                <a:pPr algn="ctr"/>
                <a:r>
                  <a:rPr lang="en-GB" sz="1000" dirty="0" smtClean="0">
                    <a:solidFill>
                      <a:srgbClr val="4D4D4D"/>
                    </a:solidFill>
                  </a:rPr>
                  <a:t>24</a:t>
                </a:r>
              </a:p>
              <a:p>
                <a:pPr algn="ctr"/>
                <a:endParaRPr lang="en-GB" sz="1000" dirty="0">
                  <a:solidFill>
                    <a:srgbClr val="4D4D4D"/>
                  </a:solidFill>
                </a:endParaRPr>
              </a:p>
            </p:txBody>
          </p:sp>
        </p:grpSp>
        <p:grpSp>
          <p:nvGrpSpPr>
            <p:cNvPr id="36" name="Group 35"/>
            <p:cNvGrpSpPr/>
            <p:nvPr/>
          </p:nvGrpSpPr>
          <p:grpSpPr>
            <a:xfrm>
              <a:off x="3772176" y="2754715"/>
              <a:ext cx="487695" cy="305800"/>
              <a:chOff x="5487559" y="4672600"/>
              <a:chExt cx="1123402" cy="626369"/>
            </a:xfrm>
          </p:grpSpPr>
          <p:sp>
            <p:nvSpPr>
              <p:cNvPr id="41" name="TextBox 40"/>
              <p:cNvSpPr txBox="1"/>
              <p:nvPr/>
            </p:nvSpPr>
            <p:spPr>
              <a:xfrm>
                <a:off x="5487559" y="4672600"/>
                <a:ext cx="573456" cy="626367"/>
              </a:xfrm>
              <a:prstGeom prst="rect">
                <a:avLst/>
              </a:prstGeom>
              <a:noFill/>
            </p:spPr>
            <p:txBody>
              <a:bodyPr wrap="none" rtlCol="0" anchor="ctr" anchorCtr="0">
                <a:spAutoFit/>
              </a:bodyPr>
              <a:lstStyle/>
              <a:p>
                <a:pPr algn="ctr"/>
                <a:r>
                  <a:rPr lang="en-GB" sz="1000" dirty="0" smtClean="0">
                    <a:solidFill>
                      <a:srgbClr val="4D4D4D"/>
                    </a:solidFill>
                  </a:rPr>
                  <a:t>36</a:t>
                </a:r>
              </a:p>
              <a:p>
                <a:pPr algn="ctr"/>
                <a:endParaRPr lang="en-GB" sz="1000" dirty="0">
                  <a:solidFill>
                    <a:srgbClr val="4D4D4D"/>
                  </a:solidFill>
                </a:endParaRPr>
              </a:p>
            </p:txBody>
          </p:sp>
          <p:sp>
            <p:nvSpPr>
              <p:cNvPr id="42" name="TextBox 41"/>
              <p:cNvSpPr txBox="1"/>
              <p:nvPr/>
            </p:nvSpPr>
            <p:spPr>
              <a:xfrm>
                <a:off x="6037505" y="4672602"/>
                <a:ext cx="573456" cy="626367"/>
              </a:xfrm>
              <a:prstGeom prst="rect">
                <a:avLst/>
              </a:prstGeom>
              <a:noFill/>
            </p:spPr>
            <p:txBody>
              <a:bodyPr wrap="none" rtlCol="0" anchor="ctr" anchorCtr="0">
                <a:spAutoFit/>
              </a:bodyPr>
              <a:lstStyle/>
              <a:p>
                <a:pPr algn="ctr"/>
                <a:r>
                  <a:rPr lang="en-GB" sz="1000" dirty="0" smtClean="0">
                    <a:solidFill>
                      <a:srgbClr val="4D4D4D"/>
                    </a:solidFill>
                  </a:rPr>
                  <a:t>48</a:t>
                </a:r>
              </a:p>
              <a:p>
                <a:pPr algn="ctr"/>
                <a:endParaRPr lang="en-GB" sz="1000" dirty="0">
                  <a:solidFill>
                    <a:srgbClr val="4D4D4D"/>
                  </a:solidFill>
                </a:endParaRPr>
              </a:p>
            </p:txBody>
          </p:sp>
        </p:grpSp>
        <p:grpSp>
          <p:nvGrpSpPr>
            <p:cNvPr id="37" name="Group 36"/>
            <p:cNvGrpSpPr/>
            <p:nvPr/>
          </p:nvGrpSpPr>
          <p:grpSpPr>
            <a:xfrm>
              <a:off x="4245632" y="2754711"/>
              <a:ext cx="469287" cy="305799"/>
              <a:chOff x="5529961" y="4672600"/>
              <a:chExt cx="1081000" cy="626368"/>
            </a:xfrm>
          </p:grpSpPr>
          <p:sp>
            <p:nvSpPr>
              <p:cNvPr id="39" name="TextBox 38"/>
              <p:cNvSpPr txBox="1"/>
              <p:nvPr/>
            </p:nvSpPr>
            <p:spPr>
              <a:xfrm>
                <a:off x="5529961" y="4672600"/>
                <a:ext cx="573456" cy="626367"/>
              </a:xfrm>
              <a:prstGeom prst="rect">
                <a:avLst/>
              </a:prstGeom>
              <a:noFill/>
            </p:spPr>
            <p:txBody>
              <a:bodyPr wrap="none" rtlCol="0" anchor="ctr" anchorCtr="0">
                <a:spAutoFit/>
              </a:bodyPr>
              <a:lstStyle/>
              <a:p>
                <a:pPr algn="ctr"/>
                <a:r>
                  <a:rPr lang="en-GB" sz="1000" dirty="0" smtClean="0">
                    <a:solidFill>
                      <a:srgbClr val="4D4D4D"/>
                    </a:solidFill>
                  </a:rPr>
                  <a:t>60</a:t>
                </a:r>
              </a:p>
              <a:p>
                <a:pPr algn="ctr"/>
                <a:endParaRPr lang="en-GB" sz="1000" dirty="0">
                  <a:solidFill>
                    <a:srgbClr val="4D4D4D"/>
                  </a:solidFill>
                </a:endParaRPr>
              </a:p>
            </p:txBody>
          </p:sp>
          <p:sp>
            <p:nvSpPr>
              <p:cNvPr id="40" name="TextBox 39"/>
              <p:cNvSpPr txBox="1"/>
              <p:nvPr/>
            </p:nvSpPr>
            <p:spPr>
              <a:xfrm>
                <a:off x="6037505" y="4672603"/>
                <a:ext cx="573456" cy="626365"/>
              </a:xfrm>
              <a:prstGeom prst="rect">
                <a:avLst/>
              </a:prstGeom>
              <a:noFill/>
            </p:spPr>
            <p:txBody>
              <a:bodyPr wrap="none" rtlCol="0" anchor="ctr" anchorCtr="0">
                <a:spAutoFit/>
              </a:bodyPr>
              <a:lstStyle/>
              <a:p>
                <a:pPr algn="ctr"/>
                <a:r>
                  <a:rPr lang="en-GB" sz="1000" dirty="0" smtClean="0">
                    <a:solidFill>
                      <a:srgbClr val="4D4D4D"/>
                    </a:solidFill>
                  </a:rPr>
                  <a:t>72</a:t>
                </a:r>
                <a:endParaRPr lang="en-GB" sz="1000" dirty="0">
                  <a:solidFill>
                    <a:srgbClr val="4D4D4D"/>
                  </a:solidFill>
                </a:endParaRPr>
              </a:p>
              <a:p>
                <a:pPr algn="ctr"/>
                <a:endParaRPr lang="en-GB" sz="1000" dirty="0" smtClean="0">
                  <a:solidFill>
                    <a:srgbClr val="4D4D4D"/>
                  </a:solidFill>
                </a:endParaRPr>
              </a:p>
            </p:txBody>
          </p:sp>
        </p:grpSp>
      </p:grpSp>
      <p:grpSp>
        <p:nvGrpSpPr>
          <p:cNvPr id="46" name="Group 45"/>
          <p:cNvGrpSpPr/>
          <p:nvPr/>
        </p:nvGrpSpPr>
        <p:grpSpPr>
          <a:xfrm>
            <a:off x="1295863" y="4214736"/>
            <a:ext cx="2719571" cy="2109864"/>
            <a:chOff x="2774516" y="1575355"/>
            <a:chExt cx="2047382" cy="1612541"/>
          </a:xfrm>
        </p:grpSpPr>
        <p:sp>
          <p:nvSpPr>
            <p:cNvPr id="48" name="Freeform 47"/>
            <p:cNvSpPr>
              <a:spLocks/>
            </p:cNvSpPr>
            <p:nvPr/>
          </p:nvSpPr>
          <p:spPr bwMode="auto">
            <a:xfrm>
              <a:off x="3190732" y="1665972"/>
              <a:ext cx="1624008" cy="10579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9" name="Line 6"/>
            <p:cNvSpPr>
              <a:spLocks noChangeShapeType="1"/>
            </p:cNvSpPr>
            <p:nvPr/>
          </p:nvSpPr>
          <p:spPr bwMode="auto">
            <a:xfrm>
              <a:off x="3152866" y="1665972"/>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0" name="Line 7"/>
            <p:cNvSpPr>
              <a:spLocks noChangeShapeType="1"/>
            </p:cNvSpPr>
            <p:nvPr/>
          </p:nvSpPr>
          <p:spPr bwMode="auto">
            <a:xfrm>
              <a:off x="3152866" y="1877595"/>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1" name="Line 8"/>
            <p:cNvSpPr>
              <a:spLocks noChangeShapeType="1"/>
            </p:cNvSpPr>
            <p:nvPr/>
          </p:nvSpPr>
          <p:spPr bwMode="auto">
            <a:xfrm>
              <a:off x="3152866" y="2089217"/>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2" name="Line 9"/>
            <p:cNvSpPr>
              <a:spLocks noChangeShapeType="1"/>
            </p:cNvSpPr>
            <p:nvPr/>
          </p:nvSpPr>
          <p:spPr bwMode="auto">
            <a:xfrm>
              <a:off x="3152866" y="2300840"/>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363636"/>
                </a:solidFill>
              </a:endParaRPr>
            </a:p>
          </p:txBody>
        </p:sp>
        <p:sp>
          <p:nvSpPr>
            <p:cNvPr id="53" name="Line 10"/>
            <p:cNvSpPr>
              <a:spLocks noChangeShapeType="1"/>
            </p:cNvSpPr>
            <p:nvPr/>
          </p:nvSpPr>
          <p:spPr bwMode="auto">
            <a:xfrm>
              <a:off x="3152866" y="2512463"/>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4" name="Line 11"/>
            <p:cNvSpPr>
              <a:spLocks noChangeShapeType="1"/>
            </p:cNvSpPr>
            <p:nvPr/>
          </p:nvSpPr>
          <p:spPr bwMode="auto">
            <a:xfrm>
              <a:off x="3152866" y="2724086"/>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5" name="Line 12"/>
            <p:cNvSpPr>
              <a:spLocks noChangeShapeType="1"/>
            </p:cNvSpPr>
            <p:nvPr/>
          </p:nvSpPr>
          <p:spPr bwMode="auto">
            <a:xfrm>
              <a:off x="4143341"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6" name="Line 15"/>
            <p:cNvSpPr>
              <a:spLocks noChangeShapeType="1"/>
            </p:cNvSpPr>
            <p:nvPr/>
          </p:nvSpPr>
          <p:spPr bwMode="auto">
            <a:xfrm>
              <a:off x="4366710"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7" name="Line 17"/>
            <p:cNvSpPr>
              <a:spLocks noChangeShapeType="1"/>
            </p:cNvSpPr>
            <p:nvPr/>
          </p:nvSpPr>
          <p:spPr bwMode="auto">
            <a:xfrm>
              <a:off x="4604001"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8" name="Line 18"/>
            <p:cNvSpPr>
              <a:spLocks noChangeShapeType="1"/>
            </p:cNvSpPr>
            <p:nvPr/>
          </p:nvSpPr>
          <p:spPr bwMode="auto">
            <a:xfrm>
              <a:off x="391527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9" name="Line 19"/>
            <p:cNvSpPr>
              <a:spLocks noChangeShapeType="1"/>
            </p:cNvSpPr>
            <p:nvPr/>
          </p:nvSpPr>
          <p:spPr bwMode="auto">
            <a:xfrm>
              <a:off x="3690802"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0" name="Line 21"/>
            <p:cNvSpPr>
              <a:spLocks noChangeShapeType="1"/>
            </p:cNvSpPr>
            <p:nvPr/>
          </p:nvSpPr>
          <p:spPr bwMode="auto">
            <a:xfrm>
              <a:off x="346511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1" name="Line 17"/>
            <p:cNvSpPr>
              <a:spLocks noChangeShapeType="1"/>
            </p:cNvSpPr>
            <p:nvPr/>
          </p:nvSpPr>
          <p:spPr bwMode="auto">
            <a:xfrm>
              <a:off x="4821898" y="2722389"/>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2" name="Line 21"/>
            <p:cNvSpPr>
              <a:spLocks noChangeShapeType="1"/>
            </p:cNvSpPr>
            <p:nvPr/>
          </p:nvSpPr>
          <p:spPr bwMode="auto">
            <a:xfrm>
              <a:off x="3229574" y="2728617"/>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3" name="TextBox 62"/>
            <p:cNvSpPr txBox="1"/>
            <p:nvPr/>
          </p:nvSpPr>
          <p:spPr>
            <a:xfrm>
              <a:off x="2940386" y="1575355"/>
              <a:ext cx="271770" cy="188183"/>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64" name="TextBox 63"/>
            <p:cNvSpPr txBox="1"/>
            <p:nvPr/>
          </p:nvSpPr>
          <p:spPr>
            <a:xfrm>
              <a:off x="2940386" y="1783164"/>
              <a:ext cx="271770" cy="188183"/>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65" name="TextBox 64"/>
            <p:cNvSpPr txBox="1"/>
            <p:nvPr/>
          </p:nvSpPr>
          <p:spPr>
            <a:xfrm>
              <a:off x="2940386" y="1994691"/>
              <a:ext cx="271770" cy="188183"/>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66" name="TextBox 65"/>
            <p:cNvSpPr txBox="1"/>
            <p:nvPr/>
          </p:nvSpPr>
          <p:spPr>
            <a:xfrm>
              <a:off x="2940386" y="2206221"/>
              <a:ext cx="271770" cy="188183"/>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67" name="TextBox 66"/>
            <p:cNvSpPr txBox="1"/>
            <p:nvPr/>
          </p:nvSpPr>
          <p:spPr>
            <a:xfrm>
              <a:off x="2940386" y="2417747"/>
              <a:ext cx="271770" cy="188183"/>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68" name="TextBox 67"/>
            <p:cNvSpPr txBox="1"/>
            <p:nvPr/>
          </p:nvSpPr>
          <p:spPr>
            <a:xfrm>
              <a:off x="3033023" y="2629275"/>
              <a:ext cx="192121" cy="188183"/>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sp>
          <p:nvSpPr>
            <p:cNvPr id="69" name="TextBox 68"/>
            <p:cNvSpPr txBox="1"/>
            <p:nvPr/>
          </p:nvSpPr>
          <p:spPr>
            <a:xfrm rot="16200000">
              <a:off x="2315756" y="2112204"/>
              <a:ext cx="1102884" cy="185363"/>
            </a:xfrm>
            <a:prstGeom prst="rect">
              <a:avLst/>
            </a:prstGeom>
            <a:noFill/>
          </p:spPr>
          <p:txBody>
            <a:bodyPr wrap="none" rtlCol="0">
              <a:spAutoFit/>
            </a:bodyPr>
            <a:lstStyle/>
            <a:p>
              <a:pPr algn="ctr"/>
              <a:r>
                <a:rPr lang="en-GB" sz="1000" dirty="0">
                  <a:solidFill>
                    <a:srgbClr val="363636"/>
                  </a:solidFill>
                </a:rPr>
                <a:t>Cumulative % survival</a:t>
              </a:r>
            </a:p>
          </p:txBody>
        </p:sp>
        <p:sp>
          <p:nvSpPr>
            <p:cNvPr id="70" name="TextBox 69"/>
            <p:cNvSpPr txBox="1"/>
            <p:nvPr/>
          </p:nvSpPr>
          <p:spPr>
            <a:xfrm>
              <a:off x="3798587" y="2941475"/>
              <a:ext cx="453996" cy="188183"/>
            </a:xfrm>
            <a:prstGeom prst="rect">
              <a:avLst/>
            </a:prstGeom>
            <a:noFill/>
          </p:spPr>
          <p:txBody>
            <a:bodyPr wrap="none" rtlCol="0">
              <a:spAutoFit/>
            </a:bodyPr>
            <a:lstStyle/>
            <a:p>
              <a:pPr algn="ctr"/>
              <a:r>
                <a:rPr lang="en-GB" sz="1000" dirty="0" smtClean="0">
                  <a:solidFill>
                    <a:srgbClr val="363636"/>
                  </a:solidFill>
                </a:rPr>
                <a:t>Months</a:t>
              </a:r>
              <a:endParaRPr lang="en-GB" sz="1000" dirty="0">
                <a:solidFill>
                  <a:srgbClr val="363636"/>
                </a:solidFill>
              </a:endParaRPr>
            </a:p>
          </p:txBody>
        </p:sp>
        <p:sp>
          <p:nvSpPr>
            <p:cNvPr id="71" name="TextBox 70"/>
            <p:cNvSpPr txBox="1"/>
            <p:nvPr/>
          </p:nvSpPr>
          <p:spPr>
            <a:xfrm>
              <a:off x="3141702" y="2764483"/>
              <a:ext cx="192121" cy="423413"/>
            </a:xfrm>
            <a:prstGeom prst="rect">
              <a:avLst/>
            </a:prstGeom>
            <a:noFill/>
          </p:spPr>
          <p:txBody>
            <a:bodyPr wrap="none" rtlCol="0" anchor="ctr" anchorCtr="0">
              <a:spAutoFit/>
            </a:bodyPr>
            <a:lstStyle/>
            <a:p>
              <a:pPr algn="ctr"/>
              <a:r>
                <a:rPr lang="en-GB" sz="1000" dirty="0" smtClean="0">
                  <a:solidFill>
                    <a:srgbClr val="4D4D4D"/>
                  </a:solidFill>
                </a:rPr>
                <a:t>0</a:t>
              </a:r>
            </a:p>
            <a:p>
              <a:pPr algn="ctr"/>
              <a:endParaRPr lang="en-GB" sz="1000" dirty="0">
                <a:solidFill>
                  <a:srgbClr val="4D4D4D"/>
                </a:solidFill>
              </a:endParaRPr>
            </a:p>
            <a:p>
              <a:pPr algn="ctr"/>
              <a:endParaRPr lang="en-GB" sz="1000" dirty="0">
                <a:solidFill>
                  <a:srgbClr val="4D4D4D"/>
                </a:solidFill>
              </a:endParaRPr>
            </a:p>
          </p:txBody>
        </p:sp>
        <p:grpSp>
          <p:nvGrpSpPr>
            <p:cNvPr id="72" name="Group 71"/>
            <p:cNvGrpSpPr/>
            <p:nvPr/>
          </p:nvGrpSpPr>
          <p:grpSpPr>
            <a:xfrm>
              <a:off x="3334726" y="2764475"/>
              <a:ext cx="483967" cy="423414"/>
              <a:chOff x="5583728" y="4692593"/>
              <a:chExt cx="1114810" cy="867278"/>
            </a:xfrm>
          </p:grpSpPr>
          <p:sp>
            <p:nvSpPr>
              <p:cNvPr id="80" name="TextBox 79"/>
              <p:cNvSpPr txBox="1"/>
              <p:nvPr/>
            </p:nvSpPr>
            <p:spPr>
              <a:xfrm>
                <a:off x="5583728" y="4692593"/>
                <a:ext cx="564863" cy="867276"/>
              </a:xfrm>
              <a:prstGeom prst="rect">
                <a:avLst/>
              </a:prstGeom>
              <a:noFill/>
            </p:spPr>
            <p:txBody>
              <a:bodyPr wrap="none" rtlCol="0" anchor="ctr" anchorCtr="0">
                <a:spAutoFit/>
              </a:bodyPr>
              <a:lstStyle/>
              <a:p>
                <a:pPr algn="ctr"/>
                <a:r>
                  <a:rPr lang="en-GB" sz="1000" dirty="0" smtClean="0">
                    <a:solidFill>
                      <a:srgbClr val="4D4D4D"/>
                    </a:solidFill>
                  </a:rPr>
                  <a:t>12</a:t>
                </a:r>
              </a:p>
              <a:p>
                <a:pPr algn="ctr"/>
                <a:endParaRPr lang="en-GB" sz="1000" dirty="0">
                  <a:solidFill>
                    <a:srgbClr val="4D4D4D"/>
                  </a:solidFill>
                </a:endParaRPr>
              </a:p>
              <a:p>
                <a:pPr algn="ctr"/>
                <a:endParaRPr lang="en-GB" sz="1000" dirty="0">
                  <a:solidFill>
                    <a:srgbClr val="4D4D4D"/>
                  </a:solidFill>
                </a:endParaRPr>
              </a:p>
            </p:txBody>
          </p:sp>
          <p:sp>
            <p:nvSpPr>
              <p:cNvPr id="81" name="TextBox 80"/>
              <p:cNvSpPr txBox="1"/>
              <p:nvPr/>
            </p:nvSpPr>
            <p:spPr>
              <a:xfrm>
                <a:off x="6133675" y="4692595"/>
                <a:ext cx="564863" cy="867276"/>
              </a:xfrm>
              <a:prstGeom prst="rect">
                <a:avLst/>
              </a:prstGeom>
              <a:noFill/>
            </p:spPr>
            <p:txBody>
              <a:bodyPr wrap="none" rtlCol="0" anchor="ctr" anchorCtr="0">
                <a:spAutoFit/>
              </a:bodyPr>
              <a:lstStyle/>
              <a:p>
                <a:pPr algn="ctr"/>
                <a:r>
                  <a:rPr lang="en-GB" sz="1000" dirty="0" smtClean="0">
                    <a:solidFill>
                      <a:srgbClr val="4D4D4D"/>
                    </a:solidFill>
                  </a:rPr>
                  <a:t>24</a:t>
                </a:r>
              </a:p>
              <a:p>
                <a:pPr algn="ctr"/>
                <a:endParaRPr lang="en-GB" sz="1000" dirty="0">
                  <a:solidFill>
                    <a:srgbClr val="4D4D4D"/>
                  </a:solidFill>
                </a:endParaRPr>
              </a:p>
              <a:p>
                <a:pPr algn="ctr"/>
                <a:endParaRPr lang="en-GB" sz="1000" dirty="0">
                  <a:solidFill>
                    <a:srgbClr val="4D4D4D"/>
                  </a:solidFill>
                </a:endParaRPr>
              </a:p>
            </p:txBody>
          </p:sp>
        </p:grpSp>
        <p:grpSp>
          <p:nvGrpSpPr>
            <p:cNvPr id="73" name="Group 72"/>
            <p:cNvGrpSpPr/>
            <p:nvPr/>
          </p:nvGrpSpPr>
          <p:grpSpPr>
            <a:xfrm>
              <a:off x="3774052" y="2764475"/>
              <a:ext cx="483967" cy="423414"/>
              <a:chOff x="5491857" y="4692593"/>
              <a:chExt cx="1114810" cy="867278"/>
            </a:xfrm>
          </p:grpSpPr>
          <p:sp>
            <p:nvSpPr>
              <p:cNvPr id="78" name="TextBox 77"/>
              <p:cNvSpPr txBox="1"/>
              <p:nvPr/>
            </p:nvSpPr>
            <p:spPr>
              <a:xfrm>
                <a:off x="5491857" y="4692593"/>
                <a:ext cx="564863" cy="867276"/>
              </a:xfrm>
              <a:prstGeom prst="rect">
                <a:avLst/>
              </a:prstGeom>
              <a:noFill/>
            </p:spPr>
            <p:txBody>
              <a:bodyPr wrap="none" rtlCol="0" anchor="ctr" anchorCtr="0">
                <a:spAutoFit/>
              </a:bodyPr>
              <a:lstStyle/>
              <a:p>
                <a:pPr algn="ctr"/>
                <a:r>
                  <a:rPr lang="en-GB" sz="1000" dirty="0" smtClean="0">
                    <a:solidFill>
                      <a:srgbClr val="4D4D4D"/>
                    </a:solidFill>
                  </a:rPr>
                  <a:t>36</a:t>
                </a:r>
              </a:p>
              <a:p>
                <a:pPr algn="ctr"/>
                <a:endParaRPr lang="en-GB" sz="1000" dirty="0">
                  <a:solidFill>
                    <a:srgbClr val="4D4D4D"/>
                  </a:solidFill>
                </a:endParaRPr>
              </a:p>
              <a:p>
                <a:pPr algn="ctr"/>
                <a:endParaRPr lang="en-GB" sz="1000" dirty="0">
                  <a:solidFill>
                    <a:srgbClr val="4D4D4D"/>
                  </a:solidFill>
                </a:endParaRPr>
              </a:p>
            </p:txBody>
          </p:sp>
          <p:sp>
            <p:nvSpPr>
              <p:cNvPr id="79" name="TextBox 78"/>
              <p:cNvSpPr txBox="1"/>
              <p:nvPr/>
            </p:nvSpPr>
            <p:spPr>
              <a:xfrm>
                <a:off x="6041804" y="4692595"/>
                <a:ext cx="564863" cy="867276"/>
              </a:xfrm>
              <a:prstGeom prst="rect">
                <a:avLst/>
              </a:prstGeom>
              <a:noFill/>
            </p:spPr>
            <p:txBody>
              <a:bodyPr wrap="none" rtlCol="0" anchor="ctr" anchorCtr="0">
                <a:spAutoFit/>
              </a:bodyPr>
              <a:lstStyle/>
              <a:p>
                <a:pPr algn="ctr"/>
                <a:r>
                  <a:rPr lang="en-GB" sz="1000" dirty="0" smtClean="0">
                    <a:solidFill>
                      <a:srgbClr val="4D4D4D"/>
                    </a:solidFill>
                  </a:rPr>
                  <a:t>48</a:t>
                </a:r>
              </a:p>
              <a:p>
                <a:pPr algn="ctr"/>
                <a:endParaRPr lang="en-GB" sz="1000" dirty="0">
                  <a:solidFill>
                    <a:srgbClr val="4D4D4D"/>
                  </a:solidFill>
                </a:endParaRPr>
              </a:p>
              <a:p>
                <a:pPr algn="ctr"/>
                <a:endParaRPr lang="en-GB" sz="1000" dirty="0">
                  <a:solidFill>
                    <a:srgbClr val="4D4D4D"/>
                  </a:solidFill>
                </a:endParaRPr>
              </a:p>
            </p:txBody>
          </p:sp>
        </p:grpSp>
        <p:grpSp>
          <p:nvGrpSpPr>
            <p:cNvPr id="74" name="Group 73"/>
            <p:cNvGrpSpPr/>
            <p:nvPr/>
          </p:nvGrpSpPr>
          <p:grpSpPr>
            <a:xfrm>
              <a:off x="4247508" y="2764475"/>
              <a:ext cx="465559" cy="423414"/>
              <a:chOff x="5534259" y="4692593"/>
              <a:chExt cx="1072409" cy="867278"/>
            </a:xfrm>
          </p:grpSpPr>
          <p:sp>
            <p:nvSpPr>
              <p:cNvPr id="76" name="TextBox 75"/>
              <p:cNvSpPr txBox="1"/>
              <p:nvPr/>
            </p:nvSpPr>
            <p:spPr>
              <a:xfrm>
                <a:off x="5534259" y="4692593"/>
                <a:ext cx="564863" cy="867276"/>
              </a:xfrm>
              <a:prstGeom prst="rect">
                <a:avLst/>
              </a:prstGeom>
              <a:noFill/>
            </p:spPr>
            <p:txBody>
              <a:bodyPr wrap="none" rtlCol="0" anchor="ctr" anchorCtr="0">
                <a:spAutoFit/>
              </a:bodyPr>
              <a:lstStyle/>
              <a:p>
                <a:pPr algn="ctr"/>
                <a:r>
                  <a:rPr lang="en-GB" sz="1000" dirty="0" smtClean="0">
                    <a:solidFill>
                      <a:srgbClr val="4D4D4D"/>
                    </a:solidFill>
                  </a:rPr>
                  <a:t>60</a:t>
                </a:r>
              </a:p>
              <a:p>
                <a:pPr algn="ctr"/>
                <a:endParaRPr lang="en-GB" sz="1000" dirty="0">
                  <a:solidFill>
                    <a:srgbClr val="4D4D4D"/>
                  </a:solidFill>
                </a:endParaRPr>
              </a:p>
              <a:p>
                <a:pPr algn="ctr"/>
                <a:endParaRPr lang="en-GB" sz="1000" dirty="0">
                  <a:solidFill>
                    <a:srgbClr val="4D4D4D"/>
                  </a:solidFill>
                </a:endParaRPr>
              </a:p>
            </p:txBody>
          </p:sp>
          <p:sp>
            <p:nvSpPr>
              <p:cNvPr id="77" name="TextBox 76"/>
              <p:cNvSpPr txBox="1"/>
              <p:nvPr/>
            </p:nvSpPr>
            <p:spPr>
              <a:xfrm>
                <a:off x="6041807" y="4692595"/>
                <a:ext cx="564861" cy="867276"/>
              </a:xfrm>
              <a:prstGeom prst="rect">
                <a:avLst/>
              </a:prstGeom>
              <a:noFill/>
            </p:spPr>
            <p:txBody>
              <a:bodyPr wrap="none" rtlCol="0" anchor="ctr" anchorCtr="0">
                <a:spAutoFit/>
              </a:bodyPr>
              <a:lstStyle/>
              <a:p>
                <a:pPr algn="ctr"/>
                <a:r>
                  <a:rPr lang="en-GB" sz="1000" dirty="0" smtClean="0">
                    <a:solidFill>
                      <a:srgbClr val="4D4D4D"/>
                    </a:solidFill>
                  </a:rPr>
                  <a:t>72</a:t>
                </a:r>
                <a:endParaRPr lang="en-GB" sz="1000" dirty="0">
                  <a:solidFill>
                    <a:srgbClr val="4D4D4D"/>
                  </a:solidFill>
                </a:endParaRPr>
              </a:p>
              <a:p>
                <a:pPr algn="ctr"/>
                <a:endParaRPr lang="en-GB" sz="1000" dirty="0" smtClean="0">
                  <a:solidFill>
                    <a:srgbClr val="4D4D4D"/>
                  </a:solidFill>
                </a:endParaRPr>
              </a:p>
              <a:p>
                <a:pPr algn="ctr"/>
                <a:endParaRPr lang="en-GB" sz="1000" dirty="0" smtClean="0">
                  <a:solidFill>
                    <a:srgbClr val="4D4D4D"/>
                  </a:solidFill>
                </a:endParaRPr>
              </a:p>
            </p:txBody>
          </p:sp>
        </p:grpSp>
      </p:grpSp>
      <p:sp>
        <p:nvSpPr>
          <p:cNvPr id="47" name="TextBox 46"/>
          <p:cNvSpPr txBox="1"/>
          <p:nvPr/>
        </p:nvSpPr>
        <p:spPr>
          <a:xfrm>
            <a:off x="3849384" y="5769862"/>
            <a:ext cx="325731" cy="553998"/>
          </a:xfrm>
          <a:prstGeom prst="rect">
            <a:avLst/>
          </a:prstGeom>
          <a:noFill/>
        </p:spPr>
        <p:txBody>
          <a:bodyPr wrap="none" rtlCol="0" anchor="ctr" anchorCtr="0">
            <a:spAutoFit/>
          </a:bodyPr>
          <a:lstStyle/>
          <a:p>
            <a:pPr algn="ctr"/>
            <a:r>
              <a:rPr lang="en-GB" sz="1000" dirty="0" smtClean="0">
                <a:solidFill>
                  <a:srgbClr val="4D4D4D"/>
                </a:solidFill>
              </a:rPr>
              <a:t>84</a:t>
            </a:r>
          </a:p>
          <a:p>
            <a:pPr algn="ctr"/>
            <a:endParaRPr lang="en-GB" sz="1000" dirty="0" smtClean="0">
              <a:solidFill>
                <a:srgbClr val="4D4D4D"/>
              </a:solidFill>
            </a:endParaRPr>
          </a:p>
          <a:p>
            <a:pPr algn="ctr"/>
            <a:endParaRPr lang="en-GB" sz="1000" dirty="0" smtClean="0">
              <a:solidFill>
                <a:srgbClr val="4D4D4D"/>
              </a:solidFill>
            </a:endParaRPr>
          </a:p>
        </p:txBody>
      </p:sp>
      <p:grpSp>
        <p:nvGrpSpPr>
          <p:cNvPr id="82" name="Group 81"/>
          <p:cNvGrpSpPr/>
          <p:nvPr/>
        </p:nvGrpSpPr>
        <p:grpSpPr>
          <a:xfrm>
            <a:off x="4837800" y="1667151"/>
            <a:ext cx="3129180" cy="2158456"/>
            <a:chOff x="2814488" y="1428052"/>
            <a:chExt cx="2108204" cy="1693493"/>
          </a:xfrm>
        </p:grpSpPr>
        <p:sp>
          <p:nvSpPr>
            <p:cNvPr id="83" name="Freeform 82"/>
            <p:cNvSpPr>
              <a:spLocks/>
            </p:cNvSpPr>
            <p:nvPr/>
          </p:nvSpPr>
          <p:spPr bwMode="auto">
            <a:xfrm>
              <a:off x="3190732" y="1665972"/>
              <a:ext cx="1624008" cy="10579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4" name="Line 6"/>
            <p:cNvSpPr>
              <a:spLocks noChangeShapeType="1"/>
            </p:cNvSpPr>
            <p:nvPr/>
          </p:nvSpPr>
          <p:spPr bwMode="auto">
            <a:xfrm>
              <a:off x="3152866" y="1665972"/>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5" name="Line 7"/>
            <p:cNvSpPr>
              <a:spLocks noChangeShapeType="1"/>
            </p:cNvSpPr>
            <p:nvPr/>
          </p:nvSpPr>
          <p:spPr bwMode="auto">
            <a:xfrm>
              <a:off x="3152866" y="1877595"/>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6" name="Line 8"/>
            <p:cNvSpPr>
              <a:spLocks noChangeShapeType="1"/>
            </p:cNvSpPr>
            <p:nvPr/>
          </p:nvSpPr>
          <p:spPr bwMode="auto">
            <a:xfrm>
              <a:off x="3152866" y="2089217"/>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7" name="Line 9"/>
            <p:cNvSpPr>
              <a:spLocks noChangeShapeType="1"/>
            </p:cNvSpPr>
            <p:nvPr/>
          </p:nvSpPr>
          <p:spPr bwMode="auto">
            <a:xfrm>
              <a:off x="3152866" y="2300840"/>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363636"/>
                </a:solidFill>
              </a:endParaRPr>
            </a:p>
          </p:txBody>
        </p:sp>
        <p:sp>
          <p:nvSpPr>
            <p:cNvPr id="88" name="Line 10"/>
            <p:cNvSpPr>
              <a:spLocks noChangeShapeType="1"/>
            </p:cNvSpPr>
            <p:nvPr/>
          </p:nvSpPr>
          <p:spPr bwMode="auto">
            <a:xfrm>
              <a:off x="3152866" y="2512463"/>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9" name="Line 11"/>
            <p:cNvSpPr>
              <a:spLocks noChangeShapeType="1"/>
            </p:cNvSpPr>
            <p:nvPr/>
          </p:nvSpPr>
          <p:spPr bwMode="auto">
            <a:xfrm>
              <a:off x="3152866" y="2724086"/>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0" name="Line 15"/>
            <p:cNvSpPr>
              <a:spLocks noChangeShapeType="1"/>
            </p:cNvSpPr>
            <p:nvPr/>
          </p:nvSpPr>
          <p:spPr bwMode="auto">
            <a:xfrm>
              <a:off x="4263869"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1" name="Line 17"/>
            <p:cNvSpPr>
              <a:spLocks noChangeShapeType="1"/>
            </p:cNvSpPr>
            <p:nvPr/>
          </p:nvSpPr>
          <p:spPr bwMode="auto">
            <a:xfrm>
              <a:off x="453683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2" name="Line 18"/>
            <p:cNvSpPr>
              <a:spLocks noChangeShapeType="1"/>
            </p:cNvSpPr>
            <p:nvPr/>
          </p:nvSpPr>
          <p:spPr bwMode="auto">
            <a:xfrm>
              <a:off x="4001328"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3" name="Line 19"/>
            <p:cNvSpPr>
              <a:spLocks noChangeShapeType="1"/>
            </p:cNvSpPr>
            <p:nvPr/>
          </p:nvSpPr>
          <p:spPr bwMode="auto">
            <a:xfrm>
              <a:off x="373067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4" name="Line 21"/>
            <p:cNvSpPr>
              <a:spLocks noChangeShapeType="1"/>
            </p:cNvSpPr>
            <p:nvPr/>
          </p:nvSpPr>
          <p:spPr bwMode="auto">
            <a:xfrm>
              <a:off x="3458820"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5" name="Line 17"/>
            <p:cNvSpPr>
              <a:spLocks noChangeShapeType="1"/>
            </p:cNvSpPr>
            <p:nvPr/>
          </p:nvSpPr>
          <p:spPr bwMode="auto">
            <a:xfrm>
              <a:off x="4811403" y="2722389"/>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6" name="Line 21"/>
            <p:cNvSpPr>
              <a:spLocks noChangeShapeType="1"/>
            </p:cNvSpPr>
            <p:nvPr/>
          </p:nvSpPr>
          <p:spPr bwMode="auto">
            <a:xfrm>
              <a:off x="3191797" y="2728617"/>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7" name="TextBox 96"/>
            <p:cNvSpPr txBox="1"/>
            <p:nvPr/>
          </p:nvSpPr>
          <p:spPr>
            <a:xfrm>
              <a:off x="2970308" y="1572857"/>
              <a:ext cx="243212" cy="19318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98" name="TextBox 97"/>
            <p:cNvSpPr txBox="1"/>
            <p:nvPr/>
          </p:nvSpPr>
          <p:spPr>
            <a:xfrm>
              <a:off x="2970308" y="1780664"/>
              <a:ext cx="243212" cy="19318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99" name="TextBox 98"/>
            <p:cNvSpPr txBox="1"/>
            <p:nvPr/>
          </p:nvSpPr>
          <p:spPr>
            <a:xfrm>
              <a:off x="2970308" y="1992191"/>
              <a:ext cx="243212" cy="19318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100" name="TextBox 99"/>
            <p:cNvSpPr txBox="1"/>
            <p:nvPr/>
          </p:nvSpPr>
          <p:spPr>
            <a:xfrm>
              <a:off x="2970308" y="2203722"/>
              <a:ext cx="243212" cy="19318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101" name="TextBox 100"/>
            <p:cNvSpPr txBox="1"/>
            <p:nvPr/>
          </p:nvSpPr>
          <p:spPr>
            <a:xfrm>
              <a:off x="2970308" y="2415248"/>
              <a:ext cx="243212" cy="19318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102" name="TextBox 101"/>
            <p:cNvSpPr txBox="1"/>
            <p:nvPr/>
          </p:nvSpPr>
          <p:spPr>
            <a:xfrm>
              <a:off x="3053210" y="2626777"/>
              <a:ext cx="171933" cy="193181"/>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sp>
          <p:nvSpPr>
            <p:cNvPr id="103" name="TextBox 102"/>
            <p:cNvSpPr txBox="1"/>
            <p:nvPr/>
          </p:nvSpPr>
          <p:spPr>
            <a:xfrm rot="16200000">
              <a:off x="2331343" y="2121941"/>
              <a:ext cx="1132176" cy="165885"/>
            </a:xfrm>
            <a:prstGeom prst="rect">
              <a:avLst/>
            </a:prstGeom>
            <a:noFill/>
          </p:spPr>
          <p:txBody>
            <a:bodyPr wrap="none" rtlCol="0">
              <a:spAutoFit/>
            </a:bodyPr>
            <a:lstStyle/>
            <a:p>
              <a:pPr algn="ctr"/>
              <a:r>
                <a:rPr lang="en-GB" sz="1000" dirty="0" smtClean="0">
                  <a:solidFill>
                    <a:srgbClr val="363636"/>
                  </a:solidFill>
                </a:rPr>
                <a:t>Cumulative % survival</a:t>
              </a:r>
              <a:endParaRPr lang="en-GB" sz="1000" dirty="0">
                <a:solidFill>
                  <a:srgbClr val="363636"/>
                </a:solidFill>
              </a:endParaRPr>
            </a:p>
          </p:txBody>
        </p:sp>
        <p:sp>
          <p:nvSpPr>
            <p:cNvPr id="104" name="TextBox 103"/>
            <p:cNvSpPr txBox="1"/>
            <p:nvPr/>
          </p:nvSpPr>
          <p:spPr>
            <a:xfrm>
              <a:off x="3822438" y="2928364"/>
              <a:ext cx="406290" cy="193181"/>
            </a:xfrm>
            <a:prstGeom prst="rect">
              <a:avLst/>
            </a:prstGeom>
            <a:noFill/>
          </p:spPr>
          <p:txBody>
            <a:bodyPr wrap="none" rtlCol="0">
              <a:spAutoFit/>
            </a:bodyPr>
            <a:lstStyle/>
            <a:p>
              <a:pPr algn="ctr"/>
              <a:r>
                <a:rPr lang="en-GB" sz="1000" dirty="0" smtClean="0">
                  <a:solidFill>
                    <a:srgbClr val="363636"/>
                  </a:solidFill>
                </a:rPr>
                <a:t>Months</a:t>
              </a:r>
              <a:endParaRPr lang="en-GB" sz="1000" dirty="0">
                <a:solidFill>
                  <a:srgbClr val="363636"/>
                </a:solidFill>
              </a:endParaRPr>
            </a:p>
          </p:txBody>
        </p:sp>
        <p:sp>
          <p:nvSpPr>
            <p:cNvPr id="105" name="TextBox 104"/>
            <p:cNvSpPr txBox="1"/>
            <p:nvPr/>
          </p:nvSpPr>
          <p:spPr>
            <a:xfrm>
              <a:off x="3103522" y="2735680"/>
              <a:ext cx="171934" cy="193181"/>
            </a:xfrm>
            <a:prstGeom prst="rect">
              <a:avLst/>
            </a:prstGeom>
            <a:noFill/>
          </p:spPr>
          <p:txBody>
            <a:bodyPr wrap="none" rtlCol="0" anchor="t" anchorCtr="0">
              <a:spAutoFit/>
            </a:bodyPr>
            <a:lstStyle/>
            <a:p>
              <a:pPr algn="ctr"/>
              <a:r>
                <a:rPr lang="en-GB" sz="1000" dirty="0" smtClean="0">
                  <a:solidFill>
                    <a:srgbClr val="4D4D4D"/>
                  </a:solidFill>
                </a:rPr>
                <a:t>0</a:t>
              </a:r>
            </a:p>
          </p:txBody>
        </p:sp>
        <p:grpSp>
          <p:nvGrpSpPr>
            <p:cNvPr id="106" name="Group 105"/>
            <p:cNvGrpSpPr/>
            <p:nvPr/>
          </p:nvGrpSpPr>
          <p:grpSpPr>
            <a:xfrm>
              <a:off x="3371377" y="2735670"/>
              <a:ext cx="468023" cy="193182"/>
              <a:chOff x="5668136" y="4633607"/>
              <a:chExt cx="1078079" cy="395697"/>
            </a:xfrm>
          </p:grpSpPr>
          <p:sp>
            <p:nvSpPr>
              <p:cNvPr id="113" name="TextBox 112"/>
              <p:cNvSpPr txBox="1"/>
              <p:nvPr/>
            </p:nvSpPr>
            <p:spPr>
              <a:xfrm>
                <a:off x="5668136" y="4633607"/>
                <a:ext cx="396047" cy="395695"/>
              </a:xfrm>
              <a:prstGeom prst="rect">
                <a:avLst/>
              </a:prstGeom>
              <a:noFill/>
            </p:spPr>
            <p:txBody>
              <a:bodyPr wrap="none" rtlCol="0" anchor="t" anchorCtr="0">
                <a:spAutoFit/>
              </a:bodyPr>
              <a:lstStyle/>
              <a:p>
                <a:pPr algn="ctr"/>
                <a:r>
                  <a:rPr lang="en-GB" sz="1000" dirty="0" smtClean="0">
                    <a:solidFill>
                      <a:srgbClr val="4D4D4D"/>
                    </a:solidFill>
                  </a:rPr>
                  <a:t>6</a:t>
                </a:r>
              </a:p>
            </p:txBody>
          </p:sp>
          <p:sp>
            <p:nvSpPr>
              <p:cNvPr id="114" name="TextBox 113"/>
              <p:cNvSpPr txBox="1"/>
              <p:nvPr/>
            </p:nvSpPr>
            <p:spPr>
              <a:xfrm>
                <a:off x="6240711" y="4633607"/>
                <a:ext cx="505504" cy="395697"/>
              </a:xfrm>
              <a:prstGeom prst="rect">
                <a:avLst/>
              </a:prstGeom>
              <a:noFill/>
            </p:spPr>
            <p:txBody>
              <a:bodyPr wrap="none" rtlCol="0" anchor="t" anchorCtr="0">
                <a:spAutoFit/>
              </a:bodyPr>
              <a:lstStyle/>
              <a:p>
                <a:pPr algn="ctr"/>
                <a:r>
                  <a:rPr lang="en-GB" sz="1000" dirty="0" smtClean="0">
                    <a:solidFill>
                      <a:srgbClr val="4D4D4D"/>
                    </a:solidFill>
                  </a:rPr>
                  <a:t>12</a:t>
                </a:r>
              </a:p>
            </p:txBody>
          </p:sp>
        </p:grpSp>
        <p:sp>
          <p:nvSpPr>
            <p:cNvPr id="107" name="TextBox 106"/>
            <p:cNvSpPr txBox="1"/>
            <p:nvPr/>
          </p:nvSpPr>
          <p:spPr>
            <a:xfrm>
              <a:off x="3889767" y="2735679"/>
              <a:ext cx="219453" cy="193181"/>
            </a:xfrm>
            <a:prstGeom prst="rect">
              <a:avLst/>
            </a:prstGeom>
            <a:noFill/>
          </p:spPr>
          <p:txBody>
            <a:bodyPr wrap="none" rtlCol="0" anchor="t" anchorCtr="0">
              <a:spAutoFit/>
            </a:bodyPr>
            <a:lstStyle/>
            <a:p>
              <a:pPr algn="ctr"/>
              <a:r>
                <a:rPr lang="en-GB" sz="1000" dirty="0" smtClean="0">
                  <a:solidFill>
                    <a:srgbClr val="4D4D4D"/>
                  </a:solidFill>
                </a:rPr>
                <a:t>18</a:t>
              </a:r>
            </a:p>
          </p:txBody>
        </p:sp>
        <p:grpSp>
          <p:nvGrpSpPr>
            <p:cNvPr id="108" name="Group 107"/>
            <p:cNvGrpSpPr/>
            <p:nvPr/>
          </p:nvGrpSpPr>
          <p:grpSpPr>
            <a:xfrm>
              <a:off x="4155452" y="2735725"/>
              <a:ext cx="767240" cy="193183"/>
              <a:chOff x="5322189" y="4633638"/>
              <a:chExt cx="1767315" cy="395691"/>
            </a:xfrm>
          </p:grpSpPr>
          <p:sp>
            <p:nvSpPr>
              <p:cNvPr id="110" name="TextBox 109"/>
              <p:cNvSpPr txBox="1"/>
              <p:nvPr/>
            </p:nvSpPr>
            <p:spPr>
              <a:xfrm>
                <a:off x="5322189" y="4633640"/>
                <a:ext cx="505504" cy="395689"/>
              </a:xfrm>
              <a:prstGeom prst="rect">
                <a:avLst/>
              </a:prstGeom>
              <a:noFill/>
            </p:spPr>
            <p:txBody>
              <a:bodyPr wrap="none" rtlCol="0" anchor="t" anchorCtr="0">
                <a:spAutoFit/>
              </a:bodyPr>
              <a:lstStyle/>
              <a:p>
                <a:pPr algn="ctr"/>
                <a:r>
                  <a:rPr lang="en-GB" sz="1000" dirty="0" smtClean="0">
                    <a:solidFill>
                      <a:srgbClr val="4D4D4D"/>
                    </a:solidFill>
                  </a:rPr>
                  <a:t>24</a:t>
                </a:r>
              </a:p>
            </p:txBody>
          </p:sp>
          <p:sp>
            <p:nvSpPr>
              <p:cNvPr id="111" name="TextBox 110"/>
              <p:cNvSpPr txBox="1"/>
              <p:nvPr/>
            </p:nvSpPr>
            <p:spPr>
              <a:xfrm>
                <a:off x="5945782" y="4633640"/>
                <a:ext cx="505504" cy="395687"/>
              </a:xfrm>
              <a:prstGeom prst="rect">
                <a:avLst/>
              </a:prstGeom>
              <a:noFill/>
            </p:spPr>
            <p:txBody>
              <a:bodyPr wrap="none" rtlCol="0" anchor="t" anchorCtr="0">
                <a:spAutoFit/>
              </a:bodyPr>
              <a:lstStyle/>
              <a:p>
                <a:pPr algn="ctr"/>
                <a:r>
                  <a:rPr lang="en-GB" sz="1000" dirty="0" smtClean="0">
                    <a:solidFill>
                      <a:srgbClr val="4D4D4D"/>
                    </a:solidFill>
                  </a:rPr>
                  <a:t>30</a:t>
                </a:r>
              </a:p>
            </p:txBody>
          </p:sp>
          <p:sp>
            <p:nvSpPr>
              <p:cNvPr id="112" name="TextBox 111"/>
              <p:cNvSpPr txBox="1"/>
              <p:nvPr/>
            </p:nvSpPr>
            <p:spPr>
              <a:xfrm>
                <a:off x="6584000" y="4633638"/>
                <a:ext cx="505504" cy="395687"/>
              </a:xfrm>
              <a:prstGeom prst="rect">
                <a:avLst/>
              </a:prstGeom>
              <a:noFill/>
            </p:spPr>
            <p:txBody>
              <a:bodyPr wrap="none" rtlCol="0" anchor="t" anchorCtr="0">
                <a:spAutoFit/>
              </a:bodyPr>
              <a:lstStyle/>
              <a:p>
                <a:pPr algn="ctr"/>
                <a:r>
                  <a:rPr lang="en-GB" sz="1000" dirty="0" smtClean="0">
                    <a:solidFill>
                      <a:srgbClr val="4D4D4D"/>
                    </a:solidFill>
                  </a:rPr>
                  <a:t>36</a:t>
                </a:r>
              </a:p>
            </p:txBody>
          </p:sp>
        </p:grpSp>
        <p:sp>
          <p:nvSpPr>
            <p:cNvPr id="109" name="TextBox 108"/>
            <p:cNvSpPr txBox="1"/>
            <p:nvPr/>
          </p:nvSpPr>
          <p:spPr>
            <a:xfrm>
              <a:off x="3192727" y="1428052"/>
              <a:ext cx="1597883" cy="265625"/>
            </a:xfrm>
            <a:prstGeom prst="rect">
              <a:avLst/>
            </a:prstGeom>
            <a:noFill/>
          </p:spPr>
          <p:txBody>
            <a:bodyPr wrap="square" rtlCol="0">
              <a:spAutoFit/>
            </a:bodyPr>
            <a:lstStyle/>
            <a:p>
              <a:pPr algn="ctr"/>
              <a:r>
                <a:rPr lang="en-GB" sz="1600" dirty="0" smtClean="0">
                  <a:solidFill>
                    <a:srgbClr val="363636"/>
                  </a:solidFill>
                </a:rPr>
                <a:t>PFS</a:t>
              </a:r>
              <a:endParaRPr lang="en-GB" sz="1600" dirty="0">
                <a:solidFill>
                  <a:srgbClr val="363636"/>
                </a:solidFill>
              </a:endParaRPr>
            </a:p>
          </p:txBody>
        </p:sp>
      </p:grpSp>
      <p:grpSp>
        <p:nvGrpSpPr>
          <p:cNvPr id="115" name="Group 114"/>
          <p:cNvGrpSpPr/>
          <p:nvPr/>
        </p:nvGrpSpPr>
        <p:grpSpPr>
          <a:xfrm>
            <a:off x="4564750" y="4215536"/>
            <a:ext cx="3281128" cy="2139087"/>
            <a:chOff x="2829621" y="1422313"/>
            <a:chExt cx="2086930" cy="1678297"/>
          </a:xfrm>
        </p:grpSpPr>
        <p:sp>
          <p:nvSpPr>
            <p:cNvPr id="116" name="Freeform 115"/>
            <p:cNvSpPr>
              <a:spLocks/>
            </p:cNvSpPr>
            <p:nvPr/>
          </p:nvSpPr>
          <p:spPr bwMode="auto">
            <a:xfrm>
              <a:off x="3190732" y="1665972"/>
              <a:ext cx="1624008" cy="10579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17" name="Line 6"/>
            <p:cNvSpPr>
              <a:spLocks noChangeShapeType="1"/>
            </p:cNvSpPr>
            <p:nvPr/>
          </p:nvSpPr>
          <p:spPr bwMode="auto">
            <a:xfrm>
              <a:off x="3152866" y="1665972"/>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18" name="Line 7"/>
            <p:cNvSpPr>
              <a:spLocks noChangeShapeType="1"/>
            </p:cNvSpPr>
            <p:nvPr/>
          </p:nvSpPr>
          <p:spPr bwMode="auto">
            <a:xfrm>
              <a:off x="3152866" y="1877595"/>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19" name="Line 8"/>
            <p:cNvSpPr>
              <a:spLocks noChangeShapeType="1"/>
            </p:cNvSpPr>
            <p:nvPr/>
          </p:nvSpPr>
          <p:spPr bwMode="auto">
            <a:xfrm>
              <a:off x="3152866" y="2089217"/>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0" name="Line 9"/>
            <p:cNvSpPr>
              <a:spLocks noChangeShapeType="1"/>
            </p:cNvSpPr>
            <p:nvPr/>
          </p:nvSpPr>
          <p:spPr bwMode="auto">
            <a:xfrm>
              <a:off x="3152866" y="2300840"/>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363636"/>
                </a:solidFill>
              </a:endParaRPr>
            </a:p>
          </p:txBody>
        </p:sp>
        <p:sp>
          <p:nvSpPr>
            <p:cNvPr id="121" name="Line 10"/>
            <p:cNvSpPr>
              <a:spLocks noChangeShapeType="1"/>
            </p:cNvSpPr>
            <p:nvPr/>
          </p:nvSpPr>
          <p:spPr bwMode="auto">
            <a:xfrm>
              <a:off x="3152866" y="2512463"/>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2" name="Line 11"/>
            <p:cNvSpPr>
              <a:spLocks noChangeShapeType="1"/>
            </p:cNvSpPr>
            <p:nvPr/>
          </p:nvSpPr>
          <p:spPr bwMode="auto">
            <a:xfrm>
              <a:off x="3152866" y="2724086"/>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3" name="Line 15"/>
            <p:cNvSpPr>
              <a:spLocks noChangeShapeType="1"/>
            </p:cNvSpPr>
            <p:nvPr/>
          </p:nvSpPr>
          <p:spPr bwMode="auto">
            <a:xfrm>
              <a:off x="4263869"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4" name="Line 17"/>
            <p:cNvSpPr>
              <a:spLocks noChangeShapeType="1"/>
            </p:cNvSpPr>
            <p:nvPr/>
          </p:nvSpPr>
          <p:spPr bwMode="auto">
            <a:xfrm>
              <a:off x="453683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5" name="Line 18"/>
            <p:cNvSpPr>
              <a:spLocks noChangeShapeType="1"/>
            </p:cNvSpPr>
            <p:nvPr/>
          </p:nvSpPr>
          <p:spPr bwMode="auto">
            <a:xfrm>
              <a:off x="4001328"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6" name="Line 19"/>
            <p:cNvSpPr>
              <a:spLocks noChangeShapeType="1"/>
            </p:cNvSpPr>
            <p:nvPr/>
          </p:nvSpPr>
          <p:spPr bwMode="auto">
            <a:xfrm>
              <a:off x="373067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7" name="Line 21"/>
            <p:cNvSpPr>
              <a:spLocks noChangeShapeType="1"/>
            </p:cNvSpPr>
            <p:nvPr/>
          </p:nvSpPr>
          <p:spPr bwMode="auto">
            <a:xfrm>
              <a:off x="3458820"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8" name="Line 17"/>
            <p:cNvSpPr>
              <a:spLocks noChangeShapeType="1"/>
            </p:cNvSpPr>
            <p:nvPr/>
          </p:nvSpPr>
          <p:spPr bwMode="auto">
            <a:xfrm>
              <a:off x="4811403" y="2722389"/>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9" name="Line 21"/>
            <p:cNvSpPr>
              <a:spLocks noChangeShapeType="1"/>
            </p:cNvSpPr>
            <p:nvPr/>
          </p:nvSpPr>
          <p:spPr bwMode="auto">
            <a:xfrm>
              <a:off x="3191797" y="2728617"/>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30" name="TextBox 129"/>
            <p:cNvSpPr txBox="1"/>
            <p:nvPr/>
          </p:nvSpPr>
          <p:spPr>
            <a:xfrm>
              <a:off x="2973589" y="1572857"/>
              <a:ext cx="229608" cy="19318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131" name="TextBox 130"/>
            <p:cNvSpPr txBox="1"/>
            <p:nvPr/>
          </p:nvSpPr>
          <p:spPr>
            <a:xfrm>
              <a:off x="2973589" y="1780664"/>
              <a:ext cx="229608" cy="19318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132" name="TextBox 131"/>
            <p:cNvSpPr txBox="1"/>
            <p:nvPr/>
          </p:nvSpPr>
          <p:spPr>
            <a:xfrm>
              <a:off x="2973589" y="1992191"/>
              <a:ext cx="229608" cy="19318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133" name="TextBox 132"/>
            <p:cNvSpPr txBox="1"/>
            <p:nvPr/>
          </p:nvSpPr>
          <p:spPr>
            <a:xfrm>
              <a:off x="2973589" y="2203722"/>
              <a:ext cx="229608" cy="19318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134" name="TextBox 133"/>
            <p:cNvSpPr txBox="1"/>
            <p:nvPr/>
          </p:nvSpPr>
          <p:spPr>
            <a:xfrm>
              <a:off x="2973589" y="2415248"/>
              <a:ext cx="229608" cy="19318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135" name="TextBox 134"/>
            <p:cNvSpPr txBox="1"/>
            <p:nvPr/>
          </p:nvSpPr>
          <p:spPr>
            <a:xfrm>
              <a:off x="3062830" y="2626777"/>
              <a:ext cx="162316" cy="193181"/>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sp>
          <p:nvSpPr>
            <p:cNvPr id="136" name="TextBox 135"/>
            <p:cNvSpPr txBox="1"/>
            <p:nvPr/>
          </p:nvSpPr>
          <p:spPr>
            <a:xfrm rot="16200000">
              <a:off x="2341837" y="2126581"/>
              <a:ext cx="1132176" cy="156607"/>
            </a:xfrm>
            <a:prstGeom prst="rect">
              <a:avLst/>
            </a:prstGeom>
            <a:noFill/>
          </p:spPr>
          <p:txBody>
            <a:bodyPr wrap="none" rtlCol="0">
              <a:spAutoFit/>
            </a:bodyPr>
            <a:lstStyle/>
            <a:p>
              <a:pPr algn="ctr"/>
              <a:r>
                <a:rPr lang="en-GB" sz="1000" dirty="0" smtClean="0">
                  <a:solidFill>
                    <a:srgbClr val="363636"/>
                  </a:solidFill>
                </a:rPr>
                <a:t>Cumulative % survival</a:t>
              </a:r>
              <a:endParaRPr lang="en-GB" sz="1000" dirty="0">
                <a:solidFill>
                  <a:srgbClr val="363636"/>
                </a:solidFill>
              </a:endParaRPr>
            </a:p>
          </p:txBody>
        </p:sp>
        <p:sp>
          <p:nvSpPr>
            <p:cNvPr id="137" name="TextBox 136"/>
            <p:cNvSpPr txBox="1"/>
            <p:nvPr/>
          </p:nvSpPr>
          <p:spPr>
            <a:xfrm>
              <a:off x="3833802" y="2907429"/>
              <a:ext cx="383564" cy="193181"/>
            </a:xfrm>
            <a:prstGeom prst="rect">
              <a:avLst/>
            </a:prstGeom>
            <a:noFill/>
          </p:spPr>
          <p:txBody>
            <a:bodyPr wrap="none" rtlCol="0">
              <a:spAutoFit/>
            </a:bodyPr>
            <a:lstStyle/>
            <a:p>
              <a:pPr algn="ctr"/>
              <a:r>
                <a:rPr lang="en-GB" sz="1000" dirty="0" smtClean="0">
                  <a:solidFill>
                    <a:srgbClr val="363636"/>
                  </a:solidFill>
                </a:rPr>
                <a:t>Months</a:t>
              </a:r>
              <a:endParaRPr lang="en-GB" sz="1000" dirty="0">
                <a:solidFill>
                  <a:srgbClr val="363636"/>
                </a:solidFill>
              </a:endParaRPr>
            </a:p>
          </p:txBody>
        </p:sp>
        <p:sp>
          <p:nvSpPr>
            <p:cNvPr id="138" name="TextBox 137"/>
            <p:cNvSpPr txBox="1"/>
            <p:nvPr/>
          </p:nvSpPr>
          <p:spPr>
            <a:xfrm>
              <a:off x="3108333" y="2739227"/>
              <a:ext cx="162317" cy="193181"/>
            </a:xfrm>
            <a:prstGeom prst="rect">
              <a:avLst/>
            </a:prstGeom>
            <a:noFill/>
          </p:spPr>
          <p:txBody>
            <a:bodyPr wrap="none" rtlCol="0" anchor="t" anchorCtr="0">
              <a:spAutoFit/>
            </a:bodyPr>
            <a:lstStyle/>
            <a:p>
              <a:pPr algn="ctr"/>
              <a:r>
                <a:rPr lang="en-GB" sz="1000" dirty="0" smtClean="0">
                  <a:solidFill>
                    <a:srgbClr val="4D4D4D"/>
                  </a:solidFill>
                </a:rPr>
                <a:t>0</a:t>
              </a:r>
            </a:p>
          </p:txBody>
        </p:sp>
        <p:grpSp>
          <p:nvGrpSpPr>
            <p:cNvPr id="139" name="Group 138"/>
            <p:cNvGrpSpPr/>
            <p:nvPr/>
          </p:nvGrpSpPr>
          <p:grpSpPr>
            <a:xfrm>
              <a:off x="3376180" y="2739216"/>
              <a:ext cx="457077" cy="193182"/>
              <a:chOff x="5679212" y="4640872"/>
              <a:chExt cx="1052867" cy="395697"/>
            </a:xfrm>
          </p:grpSpPr>
          <p:sp>
            <p:nvSpPr>
              <p:cNvPr id="146" name="TextBox 145"/>
              <p:cNvSpPr txBox="1"/>
              <p:nvPr/>
            </p:nvSpPr>
            <p:spPr>
              <a:xfrm>
                <a:off x="5679212" y="4640872"/>
                <a:ext cx="373893" cy="395695"/>
              </a:xfrm>
              <a:prstGeom prst="rect">
                <a:avLst/>
              </a:prstGeom>
              <a:noFill/>
            </p:spPr>
            <p:txBody>
              <a:bodyPr wrap="none" rtlCol="0" anchor="t" anchorCtr="0">
                <a:spAutoFit/>
              </a:bodyPr>
              <a:lstStyle/>
              <a:p>
                <a:pPr algn="ctr"/>
                <a:r>
                  <a:rPr lang="en-GB" sz="1000" dirty="0" smtClean="0">
                    <a:solidFill>
                      <a:srgbClr val="4D4D4D"/>
                    </a:solidFill>
                  </a:rPr>
                  <a:t>6</a:t>
                </a:r>
              </a:p>
            </p:txBody>
          </p:sp>
          <p:sp>
            <p:nvSpPr>
              <p:cNvPr id="147" name="TextBox 146"/>
              <p:cNvSpPr txBox="1"/>
              <p:nvPr/>
            </p:nvSpPr>
            <p:spPr>
              <a:xfrm>
                <a:off x="6254849" y="4640872"/>
                <a:ext cx="477230" cy="395697"/>
              </a:xfrm>
              <a:prstGeom prst="rect">
                <a:avLst/>
              </a:prstGeom>
              <a:noFill/>
            </p:spPr>
            <p:txBody>
              <a:bodyPr wrap="none" rtlCol="0" anchor="t" anchorCtr="0">
                <a:spAutoFit/>
              </a:bodyPr>
              <a:lstStyle/>
              <a:p>
                <a:pPr algn="ctr"/>
                <a:r>
                  <a:rPr lang="en-GB" sz="1000" dirty="0" smtClean="0">
                    <a:solidFill>
                      <a:srgbClr val="4D4D4D"/>
                    </a:solidFill>
                  </a:rPr>
                  <a:t>12</a:t>
                </a:r>
              </a:p>
            </p:txBody>
          </p:sp>
        </p:grpSp>
        <p:sp>
          <p:nvSpPr>
            <p:cNvPr id="140" name="TextBox 139"/>
            <p:cNvSpPr txBox="1"/>
            <p:nvPr/>
          </p:nvSpPr>
          <p:spPr>
            <a:xfrm>
              <a:off x="3895905" y="2739226"/>
              <a:ext cx="207178" cy="193181"/>
            </a:xfrm>
            <a:prstGeom prst="rect">
              <a:avLst/>
            </a:prstGeom>
            <a:noFill/>
          </p:spPr>
          <p:txBody>
            <a:bodyPr wrap="none" rtlCol="0" anchor="t" anchorCtr="0">
              <a:spAutoFit/>
            </a:bodyPr>
            <a:lstStyle/>
            <a:p>
              <a:pPr algn="ctr"/>
              <a:r>
                <a:rPr lang="en-GB" sz="1000" dirty="0" smtClean="0">
                  <a:solidFill>
                    <a:srgbClr val="4D4D4D"/>
                  </a:solidFill>
                </a:rPr>
                <a:t>18</a:t>
              </a:r>
            </a:p>
          </p:txBody>
        </p:sp>
        <p:grpSp>
          <p:nvGrpSpPr>
            <p:cNvPr id="141" name="Group 140"/>
            <p:cNvGrpSpPr/>
            <p:nvPr/>
          </p:nvGrpSpPr>
          <p:grpSpPr>
            <a:xfrm>
              <a:off x="4161587" y="2739271"/>
              <a:ext cx="754964" cy="193183"/>
              <a:chOff x="5336327" y="4640904"/>
              <a:chExt cx="1739038" cy="395691"/>
            </a:xfrm>
          </p:grpSpPr>
          <p:sp>
            <p:nvSpPr>
              <p:cNvPr id="143" name="TextBox 142"/>
              <p:cNvSpPr txBox="1"/>
              <p:nvPr/>
            </p:nvSpPr>
            <p:spPr>
              <a:xfrm>
                <a:off x="5336327" y="4640906"/>
                <a:ext cx="477227" cy="395689"/>
              </a:xfrm>
              <a:prstGeom prst="rect">
                <a:avLst/>
              </a:prstGeom>
              <a:noFill/>
            </p:spPr>
            <p:txBody>
              <a:bodyPr wrap="none" rtlCol="0" anchor="t" anchorCtr="0">
                <a:spAutoFit/>
              </a:bodyPr>
              <a:lstStyle/>
              <a:p>
                <a:pPr algn="ctr"/>
                <a:r>
                  <a:rPr lang="en-GB" sz="1000" dirty="0" smtClean="0">
                    <a:solidFill>
                      <a:srgbClr val="4D4D4D"/>
                    </a:solidFill>
                  </a:rPr>
                  <a:t>24</a:t>
                </a:r>
              </a:p>
            </p:txBody>
          </p:sp>
          <p:sp>
            <p:nvSpPr>
              <p:cNvPr id="144" name="TextBox 143"/>
              <p:cNvSpPr txBox="1"/>
              <p:nvPr/>
            </p:nvSpPr>
            <p:spPr>
              <a:xfrm>
                <a:off x="5959919" y="4640906"/>
                <a:ext cx="477229" cy="395687"/>
              </a:xfrm>
              <a:prstGeom prst="rect">
                <a:avLst/>
              </a:prstGeom>
              <a:noFill/>
            </p:spPr>
            <p:txBody>
              <a:bodyPr wrap="none" rtlCol="0" anchor="t" anchorCtr="0">
                <a:spAutoFit/>
              </a:bodyPr>
              <a:lstStyle/>
              <a:p>
                <a:pPr algn="ctr"/>
                <a:r>
                  <a:rPr lang="en-GB" sz="1000" dirty="0" smtClean="0">
                    <a:solidFill>
                      <a:srgbClr val="4D4D4D"/>
                    </a:solidFill>
                  </a:rPr>
                  <a:t>30</a:t>
                </a:r>
              </a:p>
            </p:txBody>
          </p:sp>
          <p:sp>
            <p:nvSpPr>
              <p:cNvPr id="145" name="TextBox 144"/>
              <p:cNvSpPr txBox="1"/>
              <p:nvPr/>
            </p:nvSpPr>
            <p:spPr>
              <a:xfrm>
                <a:off x="6598136" y="4640904"/>
                <a:ext cx="477229" cy="395687"/>
              </a:xfrm>
              <a:prstGeom prst="rect">
                <a:avLst/>
              </a:prstGeom>
              <a:noFill/>
            </p:spPr>
            <p:txBody>
              <a:bodyPr wrap="none" rtlCol="0" anchor="t" anchorCtr="0">
                <a:spAutoFit/>
              </a:bodyPr>
              <a:lstStyle/>
              <a:p>
                <a:pPr algn="ctr"/>
                <a:r>
                  <a:rPr lang="en-GB" sz="1000" dirty="0" smtClean="0">
                    <a:solidFill>
                      <a:srgbClr val="4D4D4D"/>
                    </a:solidFill>
                  </a:rPr>
                  <a:t>36</a:t>
                </a:r>
              </a:p>
            </p:txBody>
          </p:sp>
        </p:grpSp>
        <p:sp>
          <p:nvSpPr>
            <p:cNvPr id="142" name="TextBox 141"/>
            <p:cNvSpPr txBox="1"/>
            <p:nvPr/>
          </p:nvSpPr>
          <p:spPr>
            <a:xfrm>
              <a:off x="3409250" y="1422313"/>
              <a:ext cx="1254971" cy="265625"/>
            </a:xfrm>
            <a:prstGeom prst="rect">
              <a:avLst/>
            </a:prstGeom>
            <a:noFill/>
          </p:spPr>
          <p:txBody>
            <a:bodyPr wrap="square" rtlCol="0">
              <a:spAutoFit/>
            </a:bodyPr>
            <a:lstStyle/>
            <a:p>
              <a:pPr algn="ctr"/>
              <a:r>
                <a:rPr lang="en-GB" sz="1600" dirty="0" smtClean="0">
                  <a:solidFill>
                    <a:srgbClr val="363636"/>
                  </a:solidFill>
                </a:rPr>
                <a:t>OS</a:t>
              </a:r>
              <a:endParaRPr lang="en-GB" sz="1600" dirty="0">
                <a:solidFill>
                  <a:srgbClr val="363636"/>
                </a:solidFill>
              </a:endParaRPr>
            </a:p>
          </p:txBody>
        </p:sp>
      </p:grpSp>
      <p:sp>
        <p:nvSpPr>
          <p:cNvPr id="148" name="TextBox 147"/>
          <p:cNvSpPr txBox="1"/>
          <p:nvPr/>
        </p:nvSpPr>
        <p:spPr>
          <a:xfrm>
            <a:off x="2365486" y="1295400"/>
            <a:ext cx="1170512" cy="307777"/>
          </a:xfrm>
          <a:prstGeom prst="rect">
            <a:avLst/>
          </a:prstGeom>
          <a:noFill/>
        </p:spPr>
        <p:txBody>
          <a:bodyPr wrap="none" rtlCol="0">
            <a:spAutoFit/>
          </a:bodyPr>
          <a:lstStyle/>
          <a:p>
            <a:pPr algn="ctr"/>
            <a:r>
              <a:rPr lang="en-GB" sz="1400" b="1" dirty="0" smtClean="0">
                <a:solidFill>
                  <a:srgbClr val="4D4D4D"/>
                </a:solidFill>
              </a:rPr>
              <a:t>ECOG-3205</a:t>
            </a:r>
            <a:endParaRPr lang="en-GB" sz="1400" b="1" dirty="0">
              <a:solidFill>
                <a:srgbClr val="4D4D4D"/>
              </a:solidFill>
            </a:endParaRPr>
          </a:p>
        </p:txBody>
      </p:sp>
      <p:sp>
        <p:nvSpPr>
          <p:cNvPr id="149" name="TextBox 148"/>
          <p:cNvSpPr txBox="1"/>
          <p:nvPr/>
        </p:nvSpPr>
        <p:spPr>
          <a:xfrm>
            <a:off x="6112388" y="1264452"/>
            <a:ext cx="950901" cy="307777"/>
          </a:xfrm>
          <a:prstGeom prst="rect">
            <a:avLst/>
          </a:prstGeom>
          <a:noFill/>
        </p:spPr>
        <p:txBody>
          <a:bodyPr wrap="none" rtlCol="0">
            <a:spAutoFit/>
          </a:bodyPr>
          <a:lstStyle/>
          <a:p>
            <a:pPr algn="ctr"/>
            <a:r>
              <a:rPr lang="en-GB" sz="1400" b="1" dirty="0" smtClean="0">
                <a:solidFill>
                  <a:srgbClr val="4D4D4D"/>
                </a:solidFill>
              </a:rPr>
              <a:t>AMC-045</a:t>
            </a:r>
            <a:endParaRPr lang="en-GB" sz="1400" b="1" dirty="0">
              <a:solidFill>
                <a:srgbClr val="4D4D4D"/>
              </a:solidFill>
            </a:endParaRPr>
          </a:p>
        </p:txBody>
      </p:sp>
      <p:sp>
        <p:nvSpPr>
          <p:cNvPr id="150" name="Freeform 2"/>
          <p:cNvSpPr>
            <a:spLocks/>
          </p:cNvSpPr>
          <p:nvPr/>
        </p:nvSpPr>
        <p:spPr bwMode="auto">
          <a:xfrm>
            <a:off x="1886318" y="1908659"/>
            <a:ext cx="2025422" cy="824845"/>
          </a:xfrm>
          <a:custGeom>
            <a:avLst/>
            <a:gdLst>
              <a:gd name="T0" fmla="*/ 122 w 122"/>
              <a:gd name="T1" fmla="*/ 50 h 50"/>
              <a:gd name="T2" fmla="*/ 112 w 122"/>
              <a:gd name="T3" fmla="*/ 50 h 50"/>
              <a:gd name="T4" fmla="*/ 112 w 122"/>
              <a:gd name="T5" fmla="*/ 41 h 50"/>
              <a:gd name="T6" fmla="*/ 94 w 122"/>
              <a:gd name="T7" fmla="*/ 41 h 50"/>
              <a:gd name="T8" fmla="*/ 94 w 122"/>
              <a:gd name="T9" fmla="*/ 36 h 50"/>
              <a:gd name="T10" fmla="*/ 79 w 122"/>
              <a:gd name="T11" fmla="*/ 36 h 50"/>
              <a:gd name="T12" fmla="*/ 79 w 122"/>
              <a:gd name="T13" fmla="*/ 33 h 50"/>
              <a:gd name="T14" fmla="*/ 74 w 122"/>
              <a:gd name="T15" fmla="*/ 33 h 50"/>
              <a:gd name="T16" fmla="*/ 74 w 122"/>
              <a:gd name="T17" fmla="*/ 30 h 50"/>
              <a:gd name="T18" fmla="*/ 69 w 122"/>
              <a:gd name="T19" fmla="*/ 30 h 50"/>
              <a:gd name="T20" fmla="*/ 69 w 122"/>
              <a:gd name="T21" fmla="*/ 28 h 50"/>
              <a:gd name="T22" fmla="*/ 55 w 122"/>
              <a:gd name="T23" fmla="*/ 28 h 50"/>
              <a:gd name="T24" fmla="*/ 55 w 122"/>
              <a:gd name="T25" fmla="*/ 27 h 50"/>
              <a:gd name="T26" fmla="*/ 53 w 122"/>
              <a:gd name="T27" fmla="*/ 27 h 50"/>
              <a:gd name="T28" fmla="*/ 53 w 122"/>
              <a:gd name="T29" fmla="*/ 25 h 50"/>
              <a:gd name="T30" fmla="*/ 48 w 122"/>
              <a:gd name="T31" fmla="*/ 25 h 50"/>
              <a:gd name="T32" fmla="*/ 48 w 122"/>
              <a:gd name="T33" fmla="*/ 23 h 50"/>
              <a:gd name="T34" fmla="*/ 46 w 122"/>
              <a:gd name="T35" fmla="*/ 23 h 50"/>
              <a:gd name="T36" fmla="*/ 46 w 122"/>
              <a:gd name="T37" fmla="*/ 22 h 50"/>
              <a:gd name="T38" fmla="*/ 39 w 122"/>
              <a:gd name="T39" fmla="*/ 22 h 50"/>
              <a:gd name="T40" fmla="*/ 39 w 122"/>
              <a:gd name="T41" fmla="*/ 20 h 50"/>
              <a:gd name="T42" fmla="*/ 33 w 122"/>
              <a:gd name="T43" fmla="*/ 20 h 50"/>
              <a:gd name="T44" fmla="*/ 33 w 122"/>
              <a:gd name="T45" fmla="*/ 19 h 50"/>
              <a:gd name="T46" fmla="*/ 25 w 122"/>
              <a:gd name="T47" fmla="*/ 19 h 50"/>
              <a:gd name="T48" fmla="*/ 25 w 122"/>
              <a:gd name="T49" fmla="*/ 18 h 50"/>
              <a:gd name="T50" fmla="*/ 19 w 122"/>
              <a:gd name="T51" fmla="*/ 18 h 50"/>
              <a:gd name="T52" fmla="*/ 19 w 122"/>
              <a:gd name="T53" fmla="*/ 14 h 50"/>
              <a:gd name="T54" fmla="*/ 18 w 122"/>
              <a:gd name="T55" fmla="*/ 14 h 50"/>
              <a:gd name="T56" fmla="*/ 18 w 122"/>
              <a:gd name="T57" fmla="*/ 13 h 50"/>
              <a:gd name="T58" fmla="*/ 16 w 122"/>
              <a:gd name="T59" fmla="*/ 13 h 50"/>
              <a:gd name="T60" fmla="*/ 16 w 122"/>
              <a:gd name="T61" fmla="*/ 12 h 50"/>
              <a:gd name="T62" fmla="*/ 12 w 122"/>
              <a:gd name="T63" fmla="*/ 12 h 50"/>
              <a:gd name="T64" fmla="*/ 12 w 122"/>
              <a:gd name="T65" fmla="*/ 10 h 50"/>
              <a:gd name="T66" fmla="*/ 11 w 122"/>
              <a:gd name="T67" fmla="*/ 10 h 50"/>
              <a:gd name="T68" fmla="*/ 11 w 122"/>
              <a:gd name="T69" fmla="*/ 9 h 50"/>
              <a:gd name="T70" fmla="*/ 9 w 122"/>
              <a:gd name="T71" fmla="*/ 9 h 50"/>
              <a:gd name="T72" fmla="*/ 9 w 122"/>
              <a:gd name="T73" fmla="*/ 8 h 50"/>
              <a:gd name="T74" fmla="*/ 7 w 122"/>
              <a:gd name="T75" fmla="*/ 8 h 50"/>
              <a:gd name="T76" fmla="*/ 7 w 122"/>
              <a:gd name="T77" fmla="*/ 6 h 50"/>
              <a:gd name="T78" fmla="*/ 7 w 122"/>
              <a:gd name="T79" fmla="*/ 6 h 50"/>
              <a:gd name="T80" fmla="*/ 7 w 122"/>
              <a:gd name="T81" fmla="*/ 5 h 50"/>
              <a:gd name="T82" fmla="*/ 5 w 122"/>
              <a:gd name="T83" fmla="*/ 5 h 50"/>
              <a:gd name="T84" fmla="*/ 5 w 122"/>
              <a:gd name="T85" fmla="*/ 3 h 50"/>
              <a:gd name="T86" fmla="*/ 2 w 122"/>
              <a:gd name="T87" fmla="*/ 3 h 50"/>
              <a:gd name="T88" fmla="*/ 2 w 122"/>
              <a:gd name="T89" fmla="*/ 0 h 50"/>
              <a:gd name="T90" fmla="*/ 0 w 122"/>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50">
                <a:moveTo>
                  <a:pt x="122" y="50"/>
                </a:moveTo>
                <a:lnTo>
                  <a:pt x="112" y="50"/>
                </a:lnTo>
                <a:lnTo>
                  <a:pt x="112" y="41"/>
                </a:lnTo>
                <a:lnTo>
                  <a:pt x="94" y="41"/>
                </a:lnTo>
                <a:lnTo>
                  <a:pt x="94" y="36"/>
                </a:lnTo>
                <a:lnTo>
                  <a:pt x="79" y="36"/>
                </a:lnTo>
                <a:lnTo>
                  <a:pt x="79" y="33"/>
                </a:lnTo>
                <a:lnTo>
                  <a:pt x="74" y="33"/>
                </a:lnTo>
                <a:lnTo>
                  <a:pt x="74" y="30"/>
                </a:lnTo>
                <a:lnTo>
                  <a:pt x="69" y="30"/>
                </a:lnTo>
                <a:lnTo>
                  <a:pt x="69" y="28"/>
                </a:lnTo>
                <a:lnTo>
                  <a:pt x="55" y="28"/>
                </a:lnTo>
                <a:lnTo>
                  <a:pt x="55" y="27"/>
                </a:lnTo>
                <a:lnTo>
                  <a:pt x="53" y="27"/>
                </a:lnTo>
                <a:lnTo>
                  <a:pt x="53" y="25"/>
                </a:lnTo>
                <a:lnTo>
                  <a:pt x="48" y="25"/>
                </a:lnTo>
                <a:lnTo>
                  <a:pt x="48" y="23"/>
                </a:lnTo>
                <a:lnTo>
                  <a:pt x="46" y="23"/>
                </a:lnTo>
                <a:lnTo>
                  <a:pt x="46" y="22"/>
                </a:lnTo>
                <a:lnTo>
                  <a:pt x="39" y="22"/>
                </a:lnTo>
                <a:lnTo>
                  <a:pt x="39" y="20"/>
                </a:lnTo>
                <a:lnTo>
                  <a:pt x="33" y="20"/>
                </a:lnTo>
                <a:lnTo>
                  <a:pt x="33" y="19"/>
                </a:lnTo>
                <a:lnTo>
                  <a:pt x="25" y="19"/>
                </a:lnTo>
                <a:lnTo>
                  <a:pt x="25" y="18"/>
                </a:lnTo>
                <a:lnTo>
                  <a:pt x="19" y="18"/>
                </a:lnTo>
                <a:lnTo>
                  <a:pt x="19" y="14"/>
                </a:lnTo>
                <a:lnTo>
                  <a:pt x="18" y="14"/>
                </a:lnTo>
                <a:lnTo>
                  <a:pt x="18" y="13"/>
                </a:lnTo>
                <a:lnTo>
                  <a:pt x="16" y="13"/>
                </a:lnTo>
                <a:lnTo>
                  <a:pt x="16" y="12"/>
                </a:lnTo>
                <a:lnTo>
                  <a:pt x="12" y="12"/>
                </a:lnTo>
                <a:lnTo>
                  <a:pt x="12" y="10"/>
                </a:lnTo>
                <a:lnTo>
                  <a:pt x="11" y="10"/>
                </a:lnTo>
                <a:lnTo>
                  <a:pt x="11" y="9"/>
                </a:lnTo>
                <a:lnTo>
                  <a:pt x="9" y="9"/>
                </a:lnTo>
                <a:lnTo>
                  <a:pt x="9" y="8"/>
                </a:lnTo>
                <a:lnTo>
                  <a:pt x="7" y="8"/>
                </a:lnTo>
                <a:lnTo>
                  <a:pt x="7" y="6"/>
                </a:lnTo>
                <a:lnTo>
                  <a:pt x="7" y="6"/>
                </a:lnTo>
                <a:lnTo>
                  <a:pt x="7" y="5"/>
                </a:lnTo>
                <a:lnTo>
                  <a:pt x="5" y="5"/>
                </a:lnTo>
                <a:lnTo>
                  <a:pt x="5" y="3"/>
                </a:lnTo>
                <a:lnTo>
                  <a:pt x="2" y="3"/>
                </a:lnTo>
                <a:lnTo>
                  <a:pt x="2" y="0"/>
                </a:lnTo>
                <a:lnTo>
                  <a:pt x="0" y="0"/>
                </a:lnTo>
              </a:path>
            </a:pathLst>
          </a:custGeom>
          <a:noFill/>
          <a:ln w="12700">
            <a:solidFill>
              <a:srgbClr val="E75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Freeform 3"/>
          <p:cNvSpPr>
            <a:spLocks/>
          </p:cNvSpPr>
          <p:nvPr/>
        </p:nvSpPr>
        <p:spPr bwMode="auto">
          <a:xfrm>
            <a:off x="1882394" y="4342966"/>
            <a:ext cx="2119628" cy="318621"/>
          </a:xfrm>
          <a:custGeom>
            <a:avLst/>
            <a:gdLst>
              <a:gd name="T0" fmla="*/ 127 w 127"/>
              <a:gd name="T1" fmla="*/ 19 h 19"/>
              <a:gd name="T2" fmla="*/ 104 w 127"/>
              <a:gd name="T3" fmla="*/ 19 h 19"/>
              <a:gd name="T4" fmla="*/ 104 w 127"/>
              <a:gd name="T5" fmla="*/ 16 h 19"/>
              <a:gd name="T6" fmla="*/ 60 w 127"/>
              <a:gd name="T7" fmla="*/ 16 h 19"/>
              <a:gd name="T8" fmla="*/ 60 w 127"/>
              <a:gd name="T9" fmla="*/ 15 h 19"/>
              <a:gd name="T10" fmla="*/ 57 w 127"/>
              <a:gd name="T11" fmla="*/ 15 h 19"/>
              <a:gd name="T12" fmla="*/ 57 w 127"/>
              <a:gd name="T13" fmla="*/ 13 h 19"/>
              <a:gd name="T14" fmla="*/ 54 w 127"/>
              <a:gd name="T15" fmla="*/ 13 h 19"/>
              <a:gd name="T16" fmla="*/ 54 w 127"/>
              <a:gd name="T17" fmla="*/ 12 h 19"/>
              <a:gd name="T18" fmla="*/ 47 w 127"/>
              <a:gd name="T19" fmla="*/ 12 h 19"/>
              <a:gd name="T20" fmla="*/ 47 w 127"/>
              <a:gd name="T21" fmla="*/ 11 h 19"/>
              <a:gd name="T22" fmla="*/ 41 w 127"/>
              <a:gd name="T23" fmla="*/ 11 h 19"/>
              <a:gd name="T24" fmla="*/ 41 w 127"/>
              <a:gd name="T25" fmla="*/ 9 h 19"/>
              <a:gd name="T26" fmla="*/ 32 w 127"/>
              <a:gd name="T27" fmla="*/ 9 h 19"/>
              <a:gd name="T28" fmla="*/ 32 w 127"/>
              <a:gd name="T29" fmla="*/ 8 h 19"/>
              <a:gd name="T30" fmla="*/ 29 w 127"/>
              <a:gd name="T31" fmla="*/ 8 h 19"/>
              <a:gd name="T32" fmla="*/ 29 w 127"/>
              <a:gd name="T33" fmla="*/ 7 h 19"/>
              <a:gd name="T34" fmla="*/ 27 w 127"/>
              <a:gd name="T35" fmla="*/ 7 h 19"/>
              <a:gd name="T36" fmla="*/ 27 w 127"/>
              <a:gd name="T37" fmla="*/ 5 h 19"/>
              <a:gd name="T38" fmla="*/ 19 w 127"/>
              <a:gd name="T39" fmla="*/ 5 h 19"/>
              <a:gd name="T40" fmla="*/ 19 w 127"/>
              <a:gd name="T41" fmla="*/ 4 h 19"/>
              <a:gd name="T42" fmla="*/ 7 w 127"/>
              <a:gd name="T43" fmla="*/ 4 h 19"/>
              <a:gd name="T44" fmla="*/ 7 w 127"/>
              <a:gd name="T45" fmla="*/ 3 h 19"/>
              <a:gd name="T46" fmla="*/ 6 w 127"/>
              <a:gd name="T47" fmla="*/ 3 h 19"/>
              <a:gd name="T48" fmla="*/ 6 w 127"/>
              <a:gd name="T49" fmla="*/ 2 h 19"/>
              <a:gd name="T50" fmla="*/ 3 w 127"/>
              <a:gd name="T51" fmla="*/ 2 h 19"/>
              <a:gd name="T52" fmla="*/ 3 w 127"/>
              <a:gd name="T53" fmla="*/ 0 h 19"/>
              <a:gd name="T54" fmla="*/ 0 w 127"/>
              <a:gd name="T5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19">
                <a:moveTo>
                  <a:pt x="127" y="19"/>
                </a:moveTo>
                <a:lnTo>
                  <a:pt x="104" y="19"/>
                </a:lnTo>
                <a:lnTo>
                  <a:pt x="104" y="16"/>
                </a:lnTo>
                <a:lnTo>
                  <a:pt x="60" y="16"/>
                </a:lnTo>
                <a:lnTo>
                  <a:pt x="60" y="15"/>
                </a:lnTo>
                <a:lnTo>
                  <a:pt x="57" y="15"/>
                </a:lnTo>
                <a:lnTo>
                  <a:pt x="57" y="13"/>
                </a:lnTo>
                <a:lnTo>
                  <a:pt x="54" y="13"/>
                </a:lnTo>
                <a:lnTo>
                  <a:pt x="54" y="12"/>
                </a:lnTo>
                <a:lnTo>
                  <a:pt x="47" y="12"/>
                </a:lnTo>
                <a:lnTo>
                  <a:pt x="47" y="11"/>
                </a:lnTo>
                <a:lnTo>
                  <a:pt x="41" y="11"/>
                </a:lnTo>
                <a:lnTo>
                  <a:pt x="41" y="9"/>
                </a:lnTo>
                <a:lnTo>
                  <a:pt x="32" y="9"/>
                </a:lnTo>
                <a:lnTo>
                  <a:pt x="32" y="8"/>
                </a:lnTo>
                <a:lnTo>
                  <a:pt x="29" y="8"/>
                </a:lnTo>
                <a:lnTo>
                  <a:pt x="29" y="7"/>
                </a:lnTo>
                <a:lnTo>
                  <a:pt x="27" y="7"/>
                </a:lnTo>
                <a:lnTo>
                  <a:pt x="27" y="5"/>
                </a:lnTo>
                <a:lnTo>
                  <a:pt x="19" y="5"/>
                </a:lnTo>
                <a:lnTo>
                  <a:pt x="19" y="4"/>
                </a:lnTo>
                <a:lnTo>
                  <a:pt x="7" y="4"/>
                </a:lnTo>
                <a:lnTo>
                  <a:pt x="7" y="3"/>
                </a:lnTo>
                <a:lnTo>
                  <a:pt x="6" y="3"/>
                </a:lnTo>
                <a:lnTo>
                  <a:pt x="6" y="2"/>
                </a:lnTo>
                <a:lnTo>
                  <a:pt x="3" y="2"/>
                </a:lnTo>
                <a:lnTo>
                  <a:pt x="3" y="0"/>
                </a:lnTo>
                <a:lnTo>
                  <a:pt x="0" y="0"/>
                </a:lnTo>
              </a:path>
            </a:pathLst>
          </a:custGeom>
          <a:noFill/>
          <a:ln w="12700">
            <a:solidFill>
              <a:srgbClr val="E75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Freeform 4"/>
          <p:cNvSpPr>
            <a:spLocks/>
          </p:cNvSpPr>
          <p:nvPr/>
        </p:nvSpPr>
        <p:spPr bwMode="auto">
          <a:xfrm>
            <a:off x="5399205" y="1969750"/>
            <a:ext cx="2331590" cy="235514"/>
          </a:xfrm>
          <a:custGeom>
            <a:avLst/>
            <a:gdLst>
              <a:gd name="T0" fmla="*/ 141 w 141"/>
              <a:gd name="T1" fmla="*/ 14 h 14"/>
              <a:gd name="T2" fmla="*/ 93 w 141"/>
              <a:gd name="T3" fmla="*/ 14 h 14"/>
              <a:gd name="T4" fmla="*/ 93 w 141"/>
              <a:gd name="T5" fmla="*/ 12 h 14"/>
              <a:gd name="T6" fmla="*/ 53 w 141"/>
              <a:gd name="T7" fmla="*/ 12 h 14"/>
              <a:gd name="T8" fmla="*/ 53 w 141"/>
              <a:gd name="T9" fmla="*/ 10 h 14"/>
              <a:gd name="T10" fmla="*/ 49 w 141"/>
              <a:gd name="T11" fmla="*/ 10 h 14"/>
              <a:gd name="T12" fmla="*/ 49 w 141"/>
              <a:gd name="T13" fmla="*/ 8 h 14"/>
              <a:gd name="T14" fmla="*/ 45 w 141"/>
              <a:gd name="T15" fmla="*/ 8 h 14"/>
              <a:gd name="T16" fmla="*/ 45 w 141"/>
              <a:gd name="T17" fmla="*/ 6 h 14"/>
              <a:gd name="T18" fmla="*/ 37 w 141"/>
              <a:gd name="T19" fmla="*/ 6 h 14"/>
              <a:gd name="T20" fmla="*/ 37 w 141"/>
              <a:gd name="T21" fmla="*/ 4 h 14"/>
              <a:gd name="T22" fmla="*/ 25 w 141"/>
              <a:gd name="T23" fmla="*/ 4 h 14"/>
              <a:gd name="T24" fmla="*/ 25 w 141"/>
              <a:gd name="T25" fmla="*/ 2 h 14"/>
              <a:gd name="T26" fmla="*/ 13 w 141"/>
              <a:gd name="T27" fmla="*/ 2 h 14"/>
              <a:gd name="T28" fmla="*/ 13 w 141"/>
              <a:gd name="T29" fmla="*/ 0 h 14"/>
              <a:gd name="T30" fmla="*/ 0 w 141"/>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4">
                <a:moveTo>
                  <a:pt x="141" y="14"/>
                </a:moveTo>
                <a:lnTo>
                  <a:pt x="93" y="14"/>
                </a:lnTo>
                <a:lnTo>
                  <a:pt x="93" y="12"/>
                </a:lnTo>
                <a:lnTo>
                  <a:pt x="53" y="12"/>
                </a:lnTo>
                <a:lnTo>
                  <a:pt x="53" y="10"/>
                </a:lnTo>
                <a:lnTo>
                  <a:pt x="49" y="10"/>
                </a:lnTo>
                <a:lnTo>
                  <a:pt x="49" y="8"/>
                </a:lnTo>
                <a:lnTo>
                  <a:pt x="45" y="8"/>
                </a:lnTo>
                <a:lnTo>
                  <a:pt x="45" y="6"/>
                </a:lnTo>
                <a:lnTo>
                  <a:pt x="37" y="6"/>
                </a:lnTo>
                <a:lnTo>
                  <a:pt x="37" y="4"/>
                </a:lnTo>
                <a:lnTo>
                  <a:pt x="25" y="4"/>
                </a:lnTo>
                <a:lnTo>
                  <a:pt x="25" y="2"/>
                </a:lnTo>
                <a:lnTo>
                  <a:pt x="13" y="2"/>
                </a:lnTo>
                <a:lnTo>
                  <a:pt x="13" y="0"/>
                </a:lnTo>
                <a:lnTo>
                  <a:pt x="0" y="0"/>
                </a:lnTo>
              </a:path>
            </a:pathLst>
          </a:cu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Freeform 5"/>
          <p:cNvSpPr>
            <a:spLocks/>
          </p:cNvSpPr>
          <p:nvPr/>
        </p:nvSpPr>
        <p:spPr bwMode="auto">
          <a:xfrm>
            <a:off x="5150715" y="4559016"/>
            <a:ext cx="2449348" cy="268486"/>
          </a:xfrm>
          <a:custGeom>
            <a:avLst/>
            <a:gdLst>
              <a:gd name="T0" fmla="*/ 149 w 149"/>
              <a:gd name="T1" fmla="*/ 16 h 16"/>
              <a:gd name="T2" fmla="*/ 123 w 149"/>
              <a:gd name="T3" fmla="*/ 16 h 16"/>
              <a:gd name="T4" fmla="*/ 123 w 149"/>
              <a:gd name="T5" fmla="*/ 13 h 16"/>
              <a:gd name="T6" fmla="*/ 106 w 149"/>
              <a:gd name="T7" fmla="*/ 13 h 16"/>
              <a:gd name="T8" fmla="*/ 106 w 149"/>
              <a:gd name="T9" fmla="*/ 9 h 16"/>
              <a:gd name="T10" fmla="*/ 72 w 149"/>
              <a:gd name="T11" fmla="*/ 9 h 16"/>
              <a:gd name="T12" fmla="*/ 72 w 149"/>
              <a:gd name="T13" fmla="*/ 7 h 16"/>
              <a:gd name="T14" fmla="*/ 55 w 149"/>
              <a:gd name="T15" fmla="*/ 7 h 16"/>
              <a:gd name="T16" fmla="*/ 55 w 149"/>
              <a:gd name="T17" fmla="*/ 5 h 16"/>
              <a:gd name="T18" fmla="*/ 47 w 149"/>
              <a:gd name="T19" fmla="*/ 5 h 16"/>
              <a:gd name="T20" fmla="*/ 47 w 149"/>
              <a:gd name="T21" fmla="*/ 4 h 16"/>
              <a:gd name="T22" fmla="*/ 13 w 149"/>
              <a:gd name="T23" fmla="*/ 4 h 16"/>
              <a:gd name="T24" fmla="*/ 13 w 149"/>
              <a:gd name="T25" fmla="*/ 2 h 16"/>
              <a:gd name="T26" fmla="*/ 4 w 149"/>
              <a:gd name="T27" fmla="*/ 2 h 16"/>
              <a:gd name="T28" fmla="*/ 4 w 149"/>
              <a:gd name="T29" fmla="*/ 0 h 16"/>
              <a:gd name="T30" fmla="*/ 0 w 149"/>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6">
                <a:moveTo>
                  <a:pt x="149" y="16"/>
                </a:moveTo>
                <a:lnTo>
                  <a:pt x="123" y="16"/>
                </a:lnTo>
                <a:lnTo>
                  <a:pt x="123" y="13"/>
                </a:lnTo>
                <a:lnTo>
                  <a:pt x="106" y="13"/>
                </a:lnTo>
                <a:lnTo>
                  <a:pt x="106" y="9"/>
                </a:lnTo>
                <a:lnTo>
                  <a:pt x="72" y="9"/>
                </a:lnTo>
                <a:lnTo>
                  <a:pt x="72" y="7"/>
                </a:lnTo>
                <a:lnTo>
                  <a:pt x="55" y="7"/>
                </a:lnTo>
                <a:lnTo>
                  <a:pt x="55" y="5"/>
                </a:lnTo>
                <a:lnTo>
                  <a:pt x="47" y="5"/>
                </a:lnTo>
                <a:lnTo>
                  <a:pt x="47" y="4"/>
                </a:lnTo>
                <a:lnTo>
                  <a:pt x="13" y="4"/>
                </a:lnTo>
                <a:lnTo>
                  <a:pt x="13" y="2"/>
                </a:lnTo>
                <a:lnTo>
                  <a:pt x="4" y="2"/>
                </a:lnTo>
                <a:lnTo>
                  <a:pt x="4" y="0"/>
                </a:lnTo>
                <a:lnTo>
                  <a:pt x="0" y="0"/>
                </a:lnTo>
              </a:path>
            </a:pathLst>
          </a:cu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Oval 153"/>
          <p:cNvSpPr/>
          <p:nvPr/>
        </p:nvSpPr>
        <p:spPr>
          <a:xfrm>
            <a:off x="7696282" y="218508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5" name="Oval 154"/>
          <p:cNvSpPr/>
          <p:nvPr/>
        </p:nvSpPr>
        <p:spPr>
          <a:xfrm>
            <a:off x="7366602" y="2174791"/>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6" name="Oval 155"/>
          <p:cNvSpPr/>
          <p:nvPr/>
        </p:nvSpPr>
        <p:spPr>
          <a:xfrm>
            <a:off x="7095713" y="217535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7" name="Oval 156"/>
          <p:cNvSpPr/>
          <p:nvPr/>
        </p:nvSpPr>
        <p:spPr>
          <a:xfrm>
            <a:off x="7029596" y="217535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8" name="Oval 157"/>
          <p:cNvSpPr/>
          <p:nvPr/>
        </p:nvSpPr>
        <p:spPr>
          <a:xfrm>
            <a:off x="6963479" y="217535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9" name="Oval 158"/>
          <p:cNvSpPr/>
          <p:nvPr/>
        </p:nvSpPr>
        <p:spPr>
          <a:xfrm>
            <a:off x="6897363" y="217535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0" name="Oval 159"/>
          <p:cNvSpPr/>
          <p:nvPr/>
        </p:nvSpPr>
        <p:spPr>
          <a:xfrm>
            <a:off x="6569855" y="2144881"/>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1" name="Oval 160"/>
          <p:cNvSpPr/>
          <p:nvPr/>
        </p:nvSpPr>
        <p:spPr>
          <a:xfrm>
            <a:off x="6503739" y="2144881"/>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2" name="Oval 161"/>
          <p:cNvSpPr/>
          <p:nvPr/>
        </p:nvSpPr>
        <p:spPr>
          <a:xfrm>
            <a:off x="6247426" y="214544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3" name="Oval 162"/>
          <p:cNvSpPr/>
          <p:nvPr/>
        </p:nvSpPr>
        <p:spPr>
          <a:xfrm>
            <a:off x="6167767" y="2114915"/>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4" name="Oval 163"/>
          <p:cNvSpPr/>
          <p:nvPr/>
        </p:nvSpPr>
        <p:spPr>
          <a:xfrm>
            <a:off x="6091224" y="2081267"/>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5" name="Oval 164"/>
          <p:cNvSpPr/>
          <p:nvPr/>
        </p:nvSpPr>
        <p:spPr>
          <a:xfrm>
            <a:off x="5980412" y="204761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6" name="Oval 165"/>
          <p:cNvSpPr/>
          <p:nvPr/>
        </p:nvSpPr>
        <p:spPr>
          <a:xfrm>
            <a:off x="5847792" y="201397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7" name="Oval 166"/>
          <p:cNvSpPr/>
          <p:nvPr/>
        </p:nvSpPr>
        <p:spPr>
          <a:xfrm>
            <a:off x="5765018" y="2011475"/>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8" name="Oval 167"/>
          <p:cNvSpPr/>
          <p:nvPr/>
        </p:nvSpPr>
        <p:spPr>
          <a:xfrm>
            <a:off x="5591900" y="1990288"/>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9" name="Oval 168"/>
          <p:cNvSpPr/>
          <p:nvPr/>
        </p:nvSpPr>
        <p:spPr>
          <a:xfrm>
            <a:off x="5418781" y="1947293"/>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0" name="Oval 169"/>
          <p:cNvSpPr/>
          <p:nvPr/>
        </p:nvSpPr>
        <p:spPr>
          <a:xfrm>
            <a:off x="5503217" y="195165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1" name="Oval 170"/>
          <p:cNvSpPr/>
          <p:nvPr/>
        </p:nvSpPr>
        <p:spPr>
          <a:xfrm>
            <a:off x="5125627" y="453030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2" name="Oval 171"/>
          <p:cNvSpPr/>
          <p:nvPr/>
        </p:nvSpPr>
        <p:spPr>
          <a:xfrm>
            <a:off x="5184003" y="456629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3" name="Oval 172"/>
          <p:cNvSpPr/>
          <p:nvPr/>
        </p:nvSpPr>
        <p:spPr>
          <a:xfrm>
            <a:off x="5251725" y="456490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4" name="Oval 173"/>
          <p:cNvSpPr/>
          <p:nvPr/>
        </p:nvSpPr>
        <p:spPr>
          <a:xfrm>
            <a:off x="5319448" y="4594673"/>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5" name="Oval 174"/>
          <p:cNvSpPr/>
          <p:nvPr/>
        </p:nvSpPr>
        <p:spPr>
          <a:xfrm>
            <a:off x="5610909" y="459636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6" name="Oval 175"/>
          <p:cNvSpPr/>
          <p:nvPr/>
        </p:nvSpPr>
        <p:spPr>
          <a:xfrm>
            <a:off x="5902371" y="459806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7" name="Oval 176"/>
          <p:cNvSpPr/>
          <p:nvPr/>
        </p:nvSpPr>
        <p:spPr>
          <a:xfrm>
            <a:off x="6032549" y="4649502"/>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8" name="Oval 177"/>
          <p:cNvSpPr/>
          <p:nvPr/>
        </p:nvSpPr>
        <p:spPr>
          <a:xfrm>
            <a:off x="6303701" y="468239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9" name="Oval 178"/>
          <p:cNvSpPr/>
          <p:nvPr/>
        </p:nvSpPr>
        <p:spPr>
          <a:xfrm>
            <a:off x="6379134" y="468239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0" name="Oval 179"/>
          <p:cNvSpPr/>
          <p:nvPr/>
        </p:nvSpPr>
        <p:spPr>
          <a:xfrm>
            <a:off x="6803262" y="468239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1" name="Oval 180"/>
          <p:cNvSpPr/>
          <p:nvPr/>
        </p:nvSpPr>
        <p:spPr>
          <a:xfrm>
            <a:off x="6881901" y="475141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2" name="Oval 181"/>
          <p:cNvSpPr/>
          <p:nvPr/>
        </p:nvSpPr>
        <p:spPr>
          <a:xfrm>
            <a:off x="6957335" y="475141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3" name="Oval 182"/>
          <p:cNvSpPr/>
          <p:nvPr/>
        </p:nvSpPr>
        <p:spPr>
          <a:xfrm>
            <a:off x="7152137" y="4800017"/>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4" name="Oval 183"/>
          <p:cNvSpPr/>
          <p:nvPr/>
        </p:nvSpPr>
        <p:spPr>
          <a:xfrm>
            <a:off x="7227570" y="4800017"/>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5" name="Oval 184"/>
          <p:cNvSpPr/>
          <p:nvPr/>
        </p:nvSpPr>
        <p:spPr>
          <a:xfrm>
            <a:off x="7570152" y="4800017"/>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7" name="TextBox 186"/>
          <p:cNvSpPr txBox="1"/>
          <p:nvPr/>
        </p:nvSpPr>
        <p:spPr>
          <a:xfrm>
            <a:off x="1764885" y="1667151"/>
            <a:ext cx="2371714" cy="338554"/>
          </a:xfrm>
          <a:prstGeom prst="rect">
            <a:avLst/>
          </a:prstGeom>
          <a:noFill/>
        </p:spPr>
        <p:txBody>
          <a:bodyPr wrap="square" rtlCol="0">
            <a:spAutoFit/>
          </a:bodyPr>
          <a:lstStyle/>
          <a:p>
            <a:pPr algn="ctr"/>
            <a:r>
              <a:rPr lang="en-GB" sz="1600" dirty="0" smtClean="0">
                <a:solidFill>
                  <a:srgbClr val="363636"/>
                </a:solidFill>
              </a:rPr>
              <a:t>PFS</a:t>
            </a:r>
            <a:endParaRPr lang="en-GB" sz="1600" dirty="0">
              <a:solidFill>
                <a:srgbClr val="363636"/>
              </a:solidFill>
            </a:endParaRPr>
          </a:p>
        </p:txBody>
      </p:sp>
      <p:sp>
        <p:nvSpPr>
          <p:cNvPr id="188" name="TextBox 187"/>
          <p:cNvSpPr txBox="1"/>
          <p:nvPr/>
        </p:nvSpPr>
        <p:spPr>
          <a:xfrm>
            <a:off x="1764885" y="4105552"/>
            <a:ext cx="2371714" cy="338554"/>
          </a:xfrm>
          <a:prstGeom prst="rect">
            <a:avLst/>
          </a:prstGeom>
          <a:noFill/>
        </p:spPr>
        <p:txBody>
          <a:bodyPr wrap="square" rtlCol="0">
            <a:spAutoFit/>
          </a:bodyPr>
          <a:lstStyle/>
          <a:p>
            <a:pPr algn="ctr"/>
            <a:r>
              <a:rPr lang="en-GB" sz="1600" dirty="0" smtClean="0">
                <a:solidFill>
                  <a:srgbClr val="363636"/>
                </a:solidFill>
              </a:rPr>
              <a:t>OS</a:t>
            </a:r>
            <a:endParaRPr lang="en-GB" sz="1600" dirty="0">
              <a:solidFill>
                <a:srgbClr val="363636"/>
              </a:solidFill>
            </a:endParaRPr>
          </a:p>
        </p:txBody>
      </p:sp>
    </p:spTree>
    <p:extLst>
      <p:ext uri="{BB962C8B-B14F-4D97-AF65-F5344CB8AC3E}">
        <p14:creationId xmlns:p14="http://schemas.microsoft.com/office/powerpoint/2010/main" val="2823174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1676" cy="807720"/>
          </a:xfrm>
        </p:spPr>
        <p:txBody>
          <a:bodyPr/>
          <a:lstStyle/>
          <a:p>
            <a:pPr>
              <a:lnSpc>
                <a:spcPct val="90000"/>
              </a:lnSpc>
            </a:pPr>
            <a:r>
              <a:rPr lang="en-GB" dirty="0"/>
              <a:t>3522: Phase II trials of cetuximab plus combined modality therapy (CMT) in squamous cell carcinoma of the anal canal (SCCAC) with and without human immunodeficiency virus (HIV) </a:t>
            </a:r>
            <a:r>
              <a:rPr lang="en-GB" dirty="0" smtClean="0"/>
              <a:t>infection </a:t>
            </a:r>
            <a:br>
              <a:rPr lang="en-GB" dirty="0" smtClean="0"/>
            </a:br>
            <a:r>
              <a:rPr lang="en-GB" dirty="0" smtClean="0"/>
              <a:t>– </a:t>
            </a:r>
            <a:r>
              <a:rPr lang="en-GB" dirty="0" err="1" smtClean="0"/>
              <a:t>Garg</a:t>
            </a:r>
            <a:r>
              <a:rPr lang="en-GB" dirty="0" smtClean="0"/>
              <a:t> M,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smtClean="0"/>
          </a:p>
          <a:p>
            <a:endParaRPr lang="en-GB" dirty="0" smtClean="0"/>
          </a:p>
          <a:p>
            <a:endParaRPr lang="en-GB" dirty="0" smtClean="0"/>
          </a:p>
          <a:p>
            <a:endParaRPr lang="en-GB" dirty="0"/>
          </a:p>
          <a:p>
            <a:pPr marL="0" indent="0">
              <a:buNone/>
            </a:pPr>
            <a:endParaRPr lang="en-GB" b="1" dirty="0"/>
          </a:p>
          <a:p>
            <a:endParaRPr lang="en-GB" b="1" dirty="0" smtClean="0"/>
          </a:p>
          <a:p>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r>
              <a:rPr lang="en-GB" b="1" dirty="0" smtClean="0"/>
              <a:t>Conclusions</a:t>
            </a:r>
          </a:p>
          <a:p>
            <a:r>
              <a:rPr lang="en-GB" b="1" dirty="0" smtClean="0"/>
              <a:t>Patients </a:t>
            </a:r>
            <a:r>
              <a:rPr lang="en-GB" b="1" dirty="0"/>
              <a:t>with SCCAC with and without HIV infection </a:t>
            </a:r>
            <a:r>
              <a:rPr lang="en-GB" b="1" dirty="0" smtClean="0"/>
              <a:t>had </a:t>
            </a:r>
            <a:r>
              <a:rPr lang="en-GB" b="1" dirty="0"/>
              <a:t>similar rates of completing therapy (80%) and clinical outcomes with cetuximab plus </a:t>
            </a:r>
            <a:r>
              <a:rPr lang="en-GB" b="1" dirty="0" smtClean="0"/>
              <a:t>CMT</a:t>
            </a:r>
          </a:p>
          <a:p>
            <a:r>
              <a:rPr lang="en-GB" b="1" dirty="0" smtClean="0"/>
              <a:t>These </a:t>
            </a:r>
            <a:r>
              <a:rPr lang="en-GB" b="1" dirty="0"/>
              <a:t>findings suggest that patients with </a:t>
            </a:r>
            <a:r>
              <a:rPr lang="en-GB" b="1" dirty="0" smtClean="0"/>
              <a:t>Stage I–III </a:t>
            </a:r>
            <a:r>
              <a:rPr lang="en-GB" b="1" dirty="0"/>
              <a:t>HIV-associated SCCAC should be treated with curative intent similar to </a:t>
            </a:r>
            <a:r>
              <a:rPr lang="en-GB" b="1" dirty="0" err="1"/>
              <a:t>immunocompetent</a:t>
            </a:r>
            <a:r>
              <a:rPr lang="en-GB" b="1" dirty="0"/>
              <a:t> </a:t>
            </a:r>
            <a:r>
              <a:rPr lang="en-GB" b="1" dirty="0" smtClean="0"/>
              <a:t>patients </a:t>
            </a:r>
            <a:r>
              <a:rPr lang="en-GB" b="1" dirty="0"/>
              <a:t>and that addition of cetuximab to CMT may reduce </a:t>
            </a:r>
            <a:r>
              <a:rPr lang="en-GB" b="1" dirty="0" smtClean="0"/>
              <a:t>LRF</a:t>
            </a:r>
            <a:endParaRPr lang="en-GB" dirty="0"/>
          </a:p>
        </p:txBody>
      </p:sp>
      <p:sp>
        <p:nvSpPr>
          <p:cNvPr id="5" name="Text Placeholder 4"/>
          <p:cNvSpPr>
            <a:spLocks noGrp="1"/>
          </p:cNvSpPr>
          <p:nvPr>
            <p:ph type="body" sz="quarter" idx="11"/>
          </p:nvPr>
        </p:nvSpPr>
        <p:spPr/>
        <p:txBody>
          <a:bodyPr/>
          <a:lstStyle/>
          <a:p>
            <a:r>
              <a:rPr lang="en-GB" dirty="0" err="1" smtClean="0"/>
              <a:t>Garg</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3522</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234367370"/>
              </p:ext>
            </p:extLst>
          </p:nvPr>
        </p:nvGraphicFramePr>
        <p:xfrm>
          <a:off x="365125" y="1583935"/>
          <a:ext cx="8416924" cy="2360346"/>
        </p:xfrm>
        <a:graphic>
          <a:graphicData uri="http://schemas.openxmlformats.org/drawingml/2006/table">
            <a:tbl>
              <a:tblPr firstRow="1" bandRow="1">
                <a:tableStyleId>{69012ECD-51FC-41F1-AA8D-1B2483CD663E}</a:tableStyleId>
              </a:tblPr>
              <a:tblGrid>
                <a:gridCol w="2606675"/>
                <a:gridCol w="2712821"/>
                <a:gridCol w="3097428"/>
              </a:tblGrid>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E3205  </a:t>
                      </a:r>
                      <a:r>
                        <a:rPr kumimoji="0" lang="en-GB" sz="1400" b="1" i="0" u="none" strike="noStrike" cap="none" normalizeH="0" baseline="0" dirty="0" smtClean="0">
                          <a:ln>
                            <a:noFill/>
                          </a:ln>
                          <a:solidFill>
                            <a:schemeClr val="tx2"/>
                          </a:solidFill>
                          <a:effectLst/>
                          <a:latin typeface="Arial" charset="0"/>
                          <a:cs typeface="Arial" charset="0"/>
                        </a:rPr>
                        <a:t>(n=61)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AMC045 </a:t>
                      </a:r>
                      <a:r>
                        <a:rPr kumimoji="0" lang="en-GB" sz="1400" b="1" i="0" u="none" strike="noStrike" cap="none" normalizeH="0" baseline="0" dirty="0" smtClean="0">
                          <a:ln>
                            <a:noFill/>
                          </a:ln>
                          <a:solidFill>
                            <a:schemeClr val="tx2"/>
                          </a:solidFill>
                          <a:effectLst/>
                          <a:latin typeface="Arial" charset="0"/>
                          <a:cs typeface="Arial" charset="0"/>
                        </a:rPr>
                        <a:t>(n=45)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3-year LRF (per protocol), %</a:t>
                      </a:r>
                    </a:p>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3-year LRF (KM),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 (7,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 (10,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3-year DFS (KM),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68 (55, 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82 (66,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3-year OS (KM),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83 (71,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89 (73, 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81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3-year colostomy rate,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 Placeholder 3"/>
          <p:cNvSpPr>
            <a:spLocks noGrp="1"/>
          </p:cNvSpPr>
          <p:nvPr>
            <p:ph type="body" sz="quarter" idx="10"/>
          </p:nvPr>
        </p:nvSpPr>
        <p:spPr>
          <a:xfrm>
            <a:off x="365125" y="6096000"/>
            <a:ext cx="4130675" cy="487363"/>
          </a:xfrm>
        </p:spPr>
        <p:txBody>
          <a:bodyPr/>
          <a:lstStyle/>
          <a:p>
            <a:r>
              <a:rPr lang="en-GB" dirty="0" smtClean="0"/>
              <a:t>CMT</a:t>
            </a:r>
            <a:r>
              <a:rPr lang="en-GB" dirty="0"/>
              <a:t>, combined modality </a:t>
            </a:r>
            <a:r>
              <a:rPr lang="en-GB" dirty="0" smtClean="0"/>
              <a:t>therapy.</a:t>
            </a:r>
            <a:endParaRPr lang="en-GB" dirty="0"/>
          </a:p>
        </p:txBody>
      </p:sp>
    </p:spTree>
    <p:extLst>
      <p:ext uri="{BB962C8B-B14F-4D97-AF65-F5344CB8AC3E}">
        <p14:creationId xmlns:p14="http://schemas.microsoft.com/office/powerpoint/2010/main" val="2647269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1800"/>
              </a:lnSpc>
            </a:pPr>
            <a:r>
              <a:rPr lang="en-GB" sz="1600" dirty="0"/>
              <a:t>3523: Salvage surgery with </a:t>
            </a:r>
            <a:r>
              <a:rPr lang="en-GB" sz="1600" dirty="0" err="1"/>
              <a:t>abdominoperineal</a:t>
            </a:r>
            <a:r>
              <a:rPr lang="en-GB" sz="1600" dirty="0"/>
              <a:t> excision of the rectum (APER) following loco-regional failure after chemoradiation (CRT) using </a:t>
            </a:r>
            <a:r>
              <a:rPr lang="en-GB" sz="1600" dirty="0" err="1"/>
              <a:t>mitomycin</a:t>
            </a:r>
            <a:r>
              <a:rPr lang="en-GB" sz="1600" dirty="0"/>
              <a:t> (MMC) or cisplatin (</a:t>
            </a:r>
            <a:r>
              <a:rPr lang="en-GB" sz="1600" dirty="0" err="1"/>
              <a:t>CisP</a:t>
            </a:r>
            <a:r>
              <a:rPr lang="en-GB" sz="1600" dirty="0"/>
              <a:t>), with or without maintenance 5FU/</a:t>
            </a:r>
            <a:r>
              <a:rPr lang="en-GB" sz="1600" dirty="0" err="1"/>
              <a:t>CisP</a:t>
            </a:r>
            <a:r>
              <a:rPr lang="en-GB" sz="1600" dirty="0"/>
              <a:t> chemotherapy (CT) in squamous cell carcinoma of the anus (SCCA) and the impact on long-term outcomes: Results of ACT </a:t>
            </a:r>
            <a:r>
              <a:rPr lang="en-GB" sz="1600" dirty="0" smtClean="0"/>
              <a:t>II </a:t>
            </a:r>
            <a:r>
              <a:rPr lang="en-GB" sz="1600" dirty="0"/>
              <a:t>– </a:t>
            </a:r>
            <a:r>
              <a:rPr lang="en-GB" sz="1600" dirty="0" err="1" smtClean="0"/>
              <a:t>Glynne</a:t>
            </a:r>
            <a:r>
              <a:rPr lang="en-GB" sz="1600" dirty="0" smtClean="0"/>
              <a:t>-Jones R, et al</a:t>
            </a:r>
            <a:endParaRPr lang="en-GB" sz="1600" dirty="0"/>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determine the optimum time </a:t>
            </a:r>
            <a:r>
              <a:rPr lang="en-GB" dirty="0"/>
              <a:t>of </a:t>
            </a:r>
            <a:r>
              <a:rPr lang="en-GB" dirty="0" smtClean="0"/>
              <a:t>cisplatin- or </a:t>
            </a:r>
            <a:r>
              <a:rPr lang="en-GB" dirty="0" err="1" smtClean="0"/>
              <a:t>mitomycin</a:t>
            </a:r>
            <a:r>
              <a:rPr lang="en-GB" dirty="0" smtClean="0"/>
              <a:t>-based CRT following </a:t>
            </a:r>
            <a:r>
              <a:rPr lang="en-GB" dirty="0"/>
              <a:t>salvage surgery with </a:t>
            </a:r>
            <a:r>
              <a:rPr lang="en-GB" dirty="0" err="1"/>
              <a:t>abdominoperineal</a:t>
            </a:r>
            <a:r>
              <a:rPr lang="en-GB" dirty="0"/>
              <a:t> excision of the rectum </a:t>
            </a:r>
            <a:r>
              <a:rPr lang="en-GB" dirty="0" smtClean="0"/>
              <a:t>in patients with SCCA</a:t>
            </a:r>
            <a:endParaRPr lang="en-GB" dirty="0"/>
          </a:p>
        </p:txBody>
      </p:sp>
      <p:sp>
        <p:nvSpPr>
          <p:cNvPr id="5" name="Text Placeholder 4"/>
          <p:cNvSpPr>
            <a:spLocks noGrp="1"/>
          </p:cNvSpPr>
          <p:nvPr>
            <p:ph type="body" sz="quarter" idx="11"/>
          </p:nvPr>
        </p:nvSpPr>
        <p:spPr/>
        <p:txBody>
          <a:bodyPr/>
          <a:lstStyle/>
          <a:p>
            <a:r>
              <a:rPr lang="en-GB" dirty="0" err="1" smtClean="0"/>
              <a:t>Glynne</a:t>
            </a:r>
            <a:r>
              <a:rPr lang="en-GB" dirty="0" smtClean="0"/>
              <a:t>-Jones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3523</a:t>
            </a:r>
            <a:endParaRPr lang="en-GB" dirty="0"/>
          </a:p>
        </p:txBody>
      </p:sp>
      <p:cxnSp>
        <p:nvCxnSpPr>
          <p:cNvPr id="21" name="AutoShape 15"/>
          <p:cNvCxnSpPr>
            <a:cxnSpLocks noChangeShapeType="1"/>
          </p:cNvCxnSpPr>
          <p:nvPr/>
        </p:nvCxnSpPr>
        <p:spPr bwMode="auto">
          <a:xfrm rot="5400000" flipH="1" flipV="1">
            <a:off x="3647271" y="2970143"/>
            <a:ext cx="1008000" cy="504000"/>
          </a:xfrm>
          <a:prstGeom prst="bentConnector2">
            <a:avLst/>
          </a:prstGeom>
          <a:noFill/>
          <a:ln w="57150">
            <a:solidFill>
              <a:schemeClr val="bg2">
                <a:lumMod val="60000"/>
                <a:lumOff val="40000"/>
              </a:schemeClr>
            </a:solidFill>
            <a:round/>
            <a:headEnd/>
            <a:tailEnd type="triangle" w="med" len="med"/>
          </a:ln>
        </p:spPr>
      </p:cxnSp>
      <p:cxnSp>
        <p:nvCxnSpPr>
          <p:cNvPr id="22" name="AutoShape 16"/>
          <p:cNvCxnSpPr>
            <a:cxnSpLocks noChangeShapeType="1"/>
            <a:endCxn id="29" idx="1"/>
          </p:cNvCxnSpPr>
          <p:nvPr/>
        </p:nvCxnSpPr>
        <p:spPr bwMode="auto">
          <a:xfrm rot="16200000" flipH="1">
            <a:off x="3534854" y="4066099"/>
            <a:ext cx="1224000" cy="491066"/>
          </a:xfrm>
          <a:prstGeom prst="bentConnector2">
            <a:avLst/>
          </a:prstGeom>
          <a:noFill/>
          <a:ln w="57150">
            <a:solidFill>
              <a:schemeClr val="bg2">
                <a:lumMod val="60000"/>
                <a:lumOff val="40000"/>
              </a:schemeClr>
            </a:solidFill>
            <a:round/>
            <a:headEnd/>
            <a:tailEnd type="triangle" w="med" len="med"/>
          </a:ln>
        </p:spPr>
      </p:cxnSp>
      <p:sp>
        <p:nvSpPr>
          <p:cNvPr id="23" name="AutoShape 12"/>
          <p:cNvSpPr>
            <a:spLocks noChangeArrowheads="1"/>
          </p:cNvSpPr>
          <p:nvPr/>
        </p:nvSpPr>
        <p:spPr bwMode="auto">
          <a:xfrm>
            <a:off x="8116435" y="3940630"/>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24" name="AutoShape 12"/>
          <p:cNvSpPr>
            <a:spLocks noChangeArrowheads="1"/>
          </p:cNvSpPr>
          <p:nvPr/>
        </p:nvSpPr>
        <p:spPr bwMode="auto">
          <a:xfrm>
            <a:off x="8116435" y="244928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6" name="AutoShape 19"/>
          <p:cNvCxnSpPr>
            <a:cxnSpLocks noChangeShapeType="1"/>
          </p:cNvCxnSpPr>
          <p:nvPr/>
        </p:nvCxnSpPr>
        <p:spPr bwMode="auto">
          <a:xfrm>
            <a:off x="3352799" y="3750348"/>
            <a:ext cx="540000" cy="0"/>
          </a:xfrm>
          <a:prstGeom prst="straightConnector1">
            <a:avLst/>
          </a:prstGeom>
          <a:noFill/>
          <a:ln w="57150">
            <a:solidFill>
              <a:schemeClr val="bg2">
                <a:lumMod val="60000"/>
                <a:lumOff val="40000"/>
              </a:schemeClr>
            </a:solidFill>
            <a:round/>
            <a:headEnd type="none" w="med" len="med"/>
            <a:tailEnd type="none" w="med" len="med"/>
          </a:ln>
        </p:spPr>
      </p:cxnSp>
      <p:cxnSp>
        <p:nvCxnSpPr>
          <p:cNvPr id="27" name="AutoShape 20"/>
          <p:cNvCxnSpPr>
            <a:cxnSpLocks noChangeShapeType="1"/>
          </p:cNvCxnSpPr>
          <p:nvPr/>
        </p:nvCxnSpPr>
        <p:spPr bwMode="auto">
          <a:xfrm>
            <a:off x="7542220" y="4204949"/>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8" name="AutoShape 21"/>
          <p:cNvCxnSpPr>
            <a:cxnSpLocks noChangeShapeType="1"/>
          </p:cNvCxnSpPr>
          <p:nvPr/>
        </p:nvCxnSpPr>
        <p:spPr bwMode="auto">
          <a:xfrm>
            <a:off x="7543800" y="2713607"/>
            <a:ext cx="572635" cy="0"/>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392385" y="2383974"/>
            <a:ext cx="3392035" cy="668337"/>
          </a:xfrm>
          <a:prstGeom prst="rect">
            <a:avLst/>
          </a:prstGeom>
          <a:solidFill>
            <a:schemeClr val="accent3"/>
          </a:solidFill>
          <a:ln w="9525" algn="ctr">
            <a:noFill/>
            <a:round/>
            <a:headEnd/>
            <a:tailEnd/>
          </a:ln>
        </p:spPr>
        <p:txBody>
          <a:bodyPr lIns="90488" tIns="0" rIns="90488" bIns="0" anchor="ctr"/>
          <a:lstStyle/>
          <a:p>
            <a:pPr defTabSz="892175" eaLnBrk="0" hangingPunct="0"/>
            <a:r>
              <a:rPr lang="en-GB" altLang="zh-CN" sz="1450" dirty="0" smtClean="0">
                <a:solidFill>
                  <a:srgbClr val="FFFFFF"/>
                </a:solidFill>
                <a:ea typeface="SimSun" pitchFamily="2" charset="-122"/>
              </a:rPr>
              <a:t>A: Operated ≤6 months post-CRT</a:t>
            </a:r>
          </a:p>
          <a:p>
            <a:pPr defTabSz="892175" eaLnBrk="0" hangingPunct="0"/>
            <a:r>
              <a:rPr lang="en-GB" altLang="zh-CN" sz="1450" dirty="0">
                <a:solidFill>
                  <a:srgbClr val="FFFFFF"/>
                </a:solidFill>
                <a:ea typeface="SimSun" pitchFamily="2" charset="-122"/>
              </a:rPr>
              <a:t> </a:t>
            </a:r>
            <a:r>
              <a:rPr lang="en-GB" altLang="zh-CN" sz="1450" dirty="0" smtClean="0">
                <a:solidFill>
                  <a:srgbClr val="FFFFFF"/>
                </a:solidFill>
                <a:ea typeface="SimSun" pitchFamily="2" charset="-122"/>
              </a:rPr>
              <a:t>    (n=19)</a:t>
            </a:r>
          </a:p>
        </p:txBody>
      </p:sp>
      <p:sp>
        <p:nvSpPr>
          <p:cNvPr id="31" name="AutoShape 9"/>
          <p:cNvSpPr>
            <a:spLocks noChangeArrowheads="1"/>
          </p:cNvSpPr>
          <p:nvPr/>
        </p:nvSpPr>
        <p:spPr bwMode="auto">
          <a:xfrm>
            <a:off x="365124" y="3124200"/>
            <a:ext cx="2987676" cy="12808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Data from the ACT II study analysed by timing of salvage surgery post-CRT</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All patients had SCCA</a:t>
            </a:r>
          </a:p>
        </p:txBody>
      </p:sp>
      <p:sp>
        <p:nvSpPr>
          <p:cNvPr id="32" name="Rectangle 9"/>
          <p:cNvSpPr txBox="1">
            <a:spLocks noChangeArrowheads="1"/>
          </p:cNvSpPr>
          <p:nvPr/>
        </p:nvSpPr>
        <p:spPr bwMode="auto">
          <a:xfrm>
            <a:off x="365124" y="5486400"/>
            <a:ext cx="4130676" cy="6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OS</a:t>
            </a:r>
          </a:p>
        </p:txBody>
      </p:sp>
      <p:sp>
        <p:nvSpPr>
          <p:cNvPr id="34" name="AutoShape 12"/>
          <p:cNvSpPr>
            <a:spLocks noChangeArrowheads="1"/>
          </p:cNvSpPr>
          <p:nvPr/>
        </p:nvSpPr>
        <p:spPr bwMode="auto">
          <a:xfrm>
            <a:off x="8116435" y="318951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35" name="AutoShape 21"/>
          <p:cNvCxnSpPr>
            <a:cxnSpLocks noChangeShapeType="1"/>
          </p:cNvCxnSpPr>
          <p:nvPr/>
        </p:nvCxnSpPr>
        <p:spPr bwMode="auto">
          <a:xfrm>
            <a:off x="7543800" y="3453836"/>
            <a:ext cx="572635" cy="0"/>
          </a:xfrm>
          <a:prstGeom prst="straightConnector1">
            <a:avLst/>
          </a:prstGeom>
          <a:noFill/>
          <a:ln w="57150">
            <a:solidFill>
              <a:schemeClr val="bg2">
                <a:lumMod val="60000"/>
                <a:lumOff val="40000"/>
              </a:schemeClr>
            </a:solidFill>
            <a:round/>
            <a:headEnd/>
            <a:tailEnd type="triangle" w="med" len="med"/>
          </a:ln>
        </p:spPr>
      </p:cxnSp>
      <p:sp>
        <p:nvSpPr>
          <p:cNvPr id="36" name="AutoShape 8"/>
          <p:cNvSpPr>
            <a:spLocks noChangeArrowheads="1"/>
          </p:cNvSpPr>
          <p:nvPr/>
        </p:nvSpPr>
        <p:spPr bwMode="auto">
          <a:xfrm>
            <a:off x="4392385" y="3119893"/>
            <a:ext cx="3392035" cy="668337"/>
          </a:xfrm>
          <a:prstGeom prst="rect">
            <a:avLst/>
          </a:prstGeom>
          <a:solidFill>
            <a:schemeClr val="accent4"/>
          </a:solidFill>
          <a:ln w="9525" algn="ctr">
            <a:noFill/>
            <a:round/>
            <a:headEnd/>
            <a:tailEnd/>
          </a:ln>
        </p:spPr>
        <p:txBody>
          <a:bodyPr lIns="90488" tIns="0" rIns="90488" bIns="0" anchor="ctr"/>
          <a:lstStyle/>
          <a:p>
            <a:pPr defTabSz="892175" eaLnBrk="0" hangingPunct="0"/>
            <a:r>
              <a:rPr lang="en-GB" altLang="zh-CN" sz="1450" dirty="0" smtClean="0">
                <a:solidFill>
                  <a:srgbClr val="4D4D4D"/>
                </a:solidFill>
                <a:ea typeface="SimSun" pitchFamily="2" charset="-122"/>
              </a:rPr>
              <a:t>B: Operated &gt;6–≤12 months post-CRT</a:t>
            </a:r>
          </a:p>
          <a:p>
            <a:pPr defTabSz="892175" eaLnBrk="0" hangingPunct="0"/>
            <a:r>
              <a:rPr lang="en-GB" altLang="zh-CN" sz="1450" dirty="0" smtClean="0">
                <a:solidFill>
                  <a:srgbClr val="4D4D4D"/>
                </a:solidFill>
                <a:ea typeface="SimSun" pitchFamily="2" charset="-122"/>
              </a:rPr>
              <a:t>     (n=36)</a:t>
            </a:r>
            <a:endParaRPr lang="en-GB" altLang="zh-CN" sz="1450" dirty="0">
              <a:solidFill>
                <a:srgbClr val="4D4D4D"/>
              </a:solidFill>
              <a:ea typeface="SimSun" pitchFamily="2" charset="-122"/>
            </a:endParaRPr>
          </a:p>
        </p:txBody>
      </p:sp>
      <p:cxnSp>
        <p:nvCxnSpPr>
          <p:cNvPr id="37" name="AutoShape 19"/>
          <p:cNvCxnSpPr>
            <a:cxnSpLocks noChangeShapeType="1"/>
          </p:cNvCxnSpPr>
          <p:nvPr/>
        </p:nvCxnSpPr>
        <p:spPr bwMode="auto">
          <a:xfrm flipV="1">
            <a:off x="3899271" y="3439890"/>
            <a:ext cx="493115" cy="0"/>
          </a:xfrm>
          <a:prstGeom prst="straightConnector1">
            <a:avLst/>
          </a:prstGeom>
          <a:noFill/>
          <a:ln w="57150">
            <a:solidFill>
              <a:schemeClr val="bg2">
                <a:lumMod val="60000"/>
                <a:lumOff val="40000"/>
              </a:schemeClr>
            </a:solidFill>
            <a:round/>
            <a:headEnd/>
            <a:tailEnd type="triangle" w="med" len="med"/>
          </a:ln>
        </p:spPr>
      </p:cxnSp>
      <p:sp>
        <p:nvSpPr>
          <p:cNvPr id="38" name="AutoShape 12"/>
          <p:cNvSpPr>
            <a:spLocks noChangeArrowheads="1"/>
          </p:cNvSpPr>
          <p:nvPr/>
        </p:nvSpPr>
        <p:spPr bwMode="auto">
          <a:xfrm>
            <a:off x="4403877" y="3849238"/>
            <a:ext cx="3390035" cy="668336"/>
          </a:xfrm>
          <a:prstGeom prst="rect">
            <a:avLst/>
          </a:prstGeom>
          <a:solidFill>
            <a:schemeClr val="accent2"/>
          </a:solidFill>
          <a:ln w="9525" algn="ctr">
            <a:noFill/>
            <a:round/>
            <a:headEnd/>
            <a:tailEnd/>
          </a:ln>
        </p:spPr>
        <p:txBody>
          <a:bodyPr lIns="90488" tIns="0" rIns="90488" bIns="0" anchor="ctr"/>
          <a:lstStyle/>
          <a:p>
            <a:pPr defTabSz="892175" eaLnBrk="0" hangingPunct="0"/>
            <a:r>
              <a:rPr lang="en-GB" altLang="zh-CN" sz="1450" spc="-10" dirty="0" smtClean="0">
                <a:solidFill>
                  <a:srgbClr val="4D4D4D"/>
                </a:solidFill>
                <a:ea typeface="SimSun" pitchFamily="2" charset="-122"/>
              </a:rPr>
              <a:t>C: Operated &gt;12–≤</a:t>
            </a:r>
            <a:r>
              <a:rPr lang="en-GB" altLang="zh-CN" sz="1450" spc="-10" dirty="0">
                <a:solidFill>
                  <a:srgbClr val="4D4D4D"/>
                </a:solidFill>
                <a:ea typeface="SimSun" pitchFamily="2" charset="-122"/>
              </a:rPr>
              <a:t>24 </a:t>
            </a:r>
            <a:r>
              <a:rPr lang="en-GB" altLang="zh-CN" sz="1450" spc="-10" dirty="0" smtClean="0">
                <a:solidFill>
                  <a:srgbClr val="4D4D4D"/>
                </a:solidFill>
                <a:ea typeface="SimSun" pitchFamily="2" charset="-122"/>
              </a:rPr>
              <a:t>months </a:t>
            </a:r>
            <a:br>
              <a:rPr lang="en-GB" altLang="zh-CN" sz="1450" spc="-10" dirty="0" smtClean="0">
                <a:solidFill>
                  <a:srgbClr val="4D4D4D"/>
                </a:solidFill>
                <a:ea typeface="SimSun" pitchFamily="2" charset="-122"/>
              </a:rPr>
            </a:br>
            <a:r>
              <a:rPr lang="en-GB" altLang="zh-CN" sz="1450" spc="-10" dirty="0" smtClean="0">
                <a:solidFill>
                  <a:srgbClr val="4D4D4D"/>
                </a:solidFill>
                <a:ea typeface="SimSun" pitchFamily="2" charset="-122"/>
              </a:rPr>
              <a:t>     post-CRT </a:t>
            </a:r>
            <a:r>
              <a:rPr lang="en-GB" altLang="zh-CN" sz="1450" dirty="0" smtClean="0">
                <a:solidFill>
                  <a:srgbClr val="4D4D4D"/>
                </a:solidFill>
                <a:ea typeface="SimSun" pitchFamily="2" charset="-122"/>
              </a:rPr>
              <a:t>(n=28)</a:t>
            </a:r>
            <a:endParaRPr lang="en-GB" altLang="zh-CN" sz="1450" dirty="0">
              <a:solidFill>
                <a:srgbClr val="4D4D4D"/>
              </a:solidFill>
              <a:ea typeface="SimSun" pitchFamily="2" charset="-122"/>
            </a:endParaRPr>
          </a:p>
        </p:txBody>
      </p:sp>
      <p:sp>
        <p:nvSpPr>
          <p:cNvPr id="39" name="AutoShape 12"/>
          <p:cNvSpPr>
            <a:spLocks noChangeArrowheads="1"/>
          </p:cNvSpPr>
          <p:nvPr/>
        </p:nvSpPr>
        <p:spPr bwMode="auto">
          <a:xfrm>
            <a:off x="8131663" y="4669974"/>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40" name="AutoShape 20"/>
          <p:cNvCxnSpPr>
            <a:cxnSpLocks noChangeShapeType="1"/>
          </p:cNvCxnSpPr>
          <p:nvPr/>
        </p:nvCxnSpPr>
        <p:spPr bwMode="auto">
          <a:xfrm>
            <a:off x="7557448" y="4934293"/>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9" name="AutoShape 12"/>
          <p:cNvSpPr>
            <a:spLocks noChangeArrowheads="1"/>
          </p:cNvSpPr>
          <p:nvPr/>
        </p:nvSpPr>
        <p:spPr bwMode="auto">
          <a:xfrm>
            <a:off x="4392387" y="4589464"/>
            <a:ext cx="3390035" cy="668336"/>
          </a:xfrm>
          <a:prstGeom prst="rect">
            <a:avLst/>
          </a:prstGeom>
          <a:solidFill>
            <a:schemeClr val="accent5"/>
          </a:solidFill>
          <a:ln w="9525" algn="ctr">
            <a:noFill/>
            <a:round/>
            <a:headEnd/>
            <a:tailEnd/>
          </a:ln>
        </p:spPr>
        <p:txBody>
          <a:bodyPr lIns="90488" tIns="0" rIns="90488" bIns="0" anchor="ctr"/>
          <a:lstStyle/>
          <a:p>
            <a:pPr defTabSz="892175" eaLnBrk="0" hangingPunct="0"/>
            <a:r>
              <a:rPr lang="en-GB" altLang="zh-CN" sz="1450" dirty="0" smtClean="0">
                <a:solidFill>
                  <a:srgbClr val="FFFFFF"/>
                </a:solidFill>
                <a:ea typeface="SimSun" pitchFamily="2" charset="-122"/>
              </a:rPr>
              <a:t>D: Operated &gt;</a:t>
            </a:r>
            <a:r>
              <a:rPr lang="en-GB" altLang="zh-CN" sz="1450" dirty="0">
                <a:solidFill>
                  <a:srgbClr val="FFFFFF"/>
                </a:solidFill>
                <a:ea typeface="SimSun" pitchFamily="2" charset="-122"/>
              </a:rPr>
              <a:t>24 months </a:t>
            </a:r>
            <a:r>
              <a:rPr lang="en-GB" altLang="zh-CN" sz="1450" dirty="0" smtClean="0">
                <a:solidFill>
                  <a:srgbClr val="FFFFFF"/>
                </a:solidFill>
                <a:ea typeface="SimSun" pitchFamily="2" charset="-122"/>
              </a:rPr>
              <a:t>post-CRT</a:t>
            </a:r>
          </a:p>
          <a:p>
            <a:pPr defTabSz="892175" eaLnBrk="0" hangingPunct="0"/>
            <a:r>
              <a:rPr lang="en-GB" altLang="zh-CN" sz="1450" dirty="0" smtClean="0">
                <a:solidFill>
                  <a:srgbClr val="FFFFFF"/>
                </a:solidFill>
                <a:ea typeface="SimSun" pitchFamily="2" charset="-122"/>
              </a:rPr>
              <a:t>     (n=18)</a:t>
            </a:r>
            <a:endParaRPr lang="en-GB" altLang="zh-CN" sz="1450" dirty="0">
              <a:solidFill>
                <a:srgbClr val="FFFFFF"/>
              </a:solidFill>
              <a:ea typeface="SimSun" pitchFamily="2" charset="-122"/>
            </a:endParaRPr>
          </a:p>
        </p:txBody>
      </p:sp>
      <p:cxnSp>
        <p:nvCxnSpPr>
          <p:cNvPr id="33" name="AutoShape 19"/>
          <p:cNvCxnSpPr>
            <a:cxnSpLocks noChangeShapeType="1"/>
          </p:cNvCxnSpPr>
          <p:nvPr/>
        </p:nvCxnSpPr>
        <p:spPr bwMode="auto">
          <a:xfrm flipV="1">
            <a:off x="3910156" y="4172525"/>
            <a:ext cx="493115"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7138279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1800"/>
              </a:lnSpc>
            </a:pPr>
            <a:r>
              <a:rPr lang="en-GB" sz="1600" dirty="0"/>
              <a:t>3523: Salvage surgery with </a:t>
            </a:r>
            <a:r>
              <a:rPr lang="en-GB" sz="1600" dirty="0" err="1"/>
              <a:t>abdominoperineal</a:t>
            </a:r>
            <a:r>
              <a:rPr lang="en-GB" sz="1600" dirty="0"/>
              <a:t> excision of the rectum (APER) following loco-regional failure after chemoradiation (CRT) using </a:t>
            </a:r>
            <a:r>
              <a:rPr lang="en-GB" sz="1600" dirty="0" err="1"/>
              <a:t>mitomycin</a:t>
            </a:r>
            <a:r>
              <a:rPr lang="en-GB" sz="1600" dirty="0"/>
              <a:t> (MMC) or cisplatin (</a:t>
            </a:r>
            <a:r>
              <a:rPr lang="en-GB" sz="1600" dirty="0" err="1"/>
              <a:t>CisP</a:t>
            </a:r>
            <a:r>
              <a:rPr lang="en-GB" sz="1600" dirty="0"/>
              <a:t>), with or without maintenance 5FU/</a:t>
            </a:r>
            <a:r>
              <a:rPr lang="en-GB" sz="1600" dirty="0" err="1"/>
              <a:t>CisP</a:t>
            </a:r>
            <a:r>
              <a:rPr lang="en-GB" sz="1600" dirty="0"/>
              <a:t> chemotherapy (CT) in squamous cell carcinoma of the anus (SCCA) and the impact on long-term outcomes: Results of ACT </a:t>
            </a:r>
            <a:r>
              <a:rPr lang="en-GB" sz="1600" dirty="0" smtClean="0"/>
              <a:t>II </a:t>
            </a:r>
            <a:r>
              <a:rPr lang="en-GB" sz="1600" dirty="0"/>
              <a:t>– </a:t>
            </a:r>
            <a:r>
              <a:rPr lang="en-GB" sz="1600" dirty="0" err="1" smtClean="0"/>
              <a:t>Glynne</a:t>
            </a:r>
            <a:r>
              <a:rPr lang="en-GB" sz="1600" dirty="0" smtClean="0"/>
              <a:t>-Jones R, et al</a:t>
            </a:r>
            <a:endParaRPr lang="en-GB" sz="1600" dirty="0"/>
          </a:p>
        </p:txBody>
      </p:sp>
      <p:sp>
        <p:nvSpPr>
          <p:cNvPr id="3" name="Content Placeholder 2"/>
          <p:cNvSpPr>
            <a:spLocks noGrp="1"/>
          </p:cNvSpPr>
          <p:nvPr>
            <p:ph idx="1"/>
          </p:nvPr>
        </p:nvSpPr>
        <p:spPr/>
        <p:txBody>
          <a:bodyPr/>
          <a:lstStyle/>
          <a:p>
            <a:pPr marL="0" indent="0">
              <a:buNone/>
            </a:pPr>
            <a:r>
              <a:rPr lang="en-GB" b="1" dirty="0" smtClean="0"/>
              <a:t>Key results</a:t>
            </a:r>
          </a:p>
          <a:p>
            <a:pPr marL="0" indent="0">
              <a:buNone/>
            </a:pPr>
            <a:endParaRPr lang="en-GB" b="1" dirty="0"/>
          </a:p>
        </p:txBody>
      </p:sp>
      <p:sp>
        <p:nvSpPr>
          <p:cNvPr id="5" name="Text Placeholder 4"/>
          <p:cNvSpPr>
            <a:spLocks noGrp="1"/>
          </p:cNvSpPr>
          <p:nvPr>
            <p:ph type="body" sz="quarter" idx="11"/>
          </p:nvPr>
        </p:nvSpPr>
        <p:spPr/>
        <p:txBody>
          <a:bodyPr/>
          <a:lstStyle/>
          <a:p>
            <a:r>
              <a:rPr lang="en-GB" dirty="0" err="1" smtClean="0"/>
              <a:t>Glynne</a:t>
            </a:r>
            <a:r>
              <a:rPr lang="en-GB" dirty="0" smtClean="0"/>
              <a:t>-Jones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3523</a:t>
            </a:r>
            <a:endParaRPr lang="en-GB" dirty="0"/>
          </a:p>
        </p:txBody>
      </p:sp>
      <p:sp>
        <p:nvSpPr>
          <p:cNvPr id="9" name="Rectangle 8"/>
          <p:cNvSpPr/>
          <p:nvPr/>
        </p:nvSpPr>
        <p:spPr>
          <a:xfrm>
            <a:off x="2776270" y="1447800"/>
            <a:ext cx="4348306" cy="369332"/>
          </a:xfrm>
          <a:prstGeom prst="rect">
            <a:avLst/>
          </a:prstGeom>
        </p:spPr>
        <p:txBody>
          <a:bodyPr wrap="none">
            <a:spAutoFit/>
          </a:bodyPr>
          <a:lstStyle/>
          <a:p>
            <a:r>
              <a:rPr lang="en-GB" b="1" dirty="0">
                <a:solidFill>
                  <a:srgbClr val="4D4D4D"/>
                </a:solidFill>
              </a:rPr>
              <a:t>Time from salvage surgery until death</a:t>
            </a:r>
          </a:p>
        </p:txBody>
      </p:sp>
      <p:grpSp>
        <p:nvGrpSpPr>
          <p:cNvPr id="10" name="Group 9"/>
          <p:cNvGrpSpPr>
            <a:grpSpLocks noChangeAspect="1"/>
          </p:cNvGrpSpPr>
          <p:nvPr/>
        </p:nvGrpSpPr>
        <p:grpSpPr>
          <a:xfrm>
            <a:off x="1219200" y="1957818"/>
            <a:ext cx="7207624" cy="3909583"/>
            <a:chOff x="2891034" y="1545442"/>
            <a:chExt cx="3998225" cy="2062917"/>
          </a:xfrm>
        </p:grpSpPr>
        <p:grpSp>
          <p:nvGrpSpPr>
            <p:cNvPr id="11" name="Group 10"/>
            <p:cNvGrpSpPr/>
            <p:nvPr/>
          </p:nvGrpSpPr>
          <p:grpSpPr>
            <a:xfrm>
              <a:off x="2891034" y="1545442"/>
              <a:ext cx="3998225" cy="2062917"/>
              <a:chOff x="2232699" y="2243119"/>
              <a:chExt cx="4497745" cy="2683979"/>
            </a:xfrm>
          </p:grpSpPr>
          <p:grpSp>
            <p:nvGrpSpPr>
              <p:cNvPr id="21" name="Group 20"/>
              <p:cNvGrpSpPr/>
              <p:nvPr/>
            </p:nvGrpSpPr>
            <p:grpSpPr>
              <a:xfrm>
                <a:off x="2614623" y="2396465"/>
                <a:ext cx="3906738" cy="2171700"/>
                <a:chOff x="836615" y="2448719"/>
                <a:chExt cx="3906738" cy="2171700"/>
              </a:xfrm>
            </p:grpSpPr>
            <p:sp>
              <p:nvSpPr>
                <p:cNvPr id="40" name="Freeform 3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2" name="Line 7"/>
                <p:cNvSpPr>
                  <a:spLocks noChangeShapeType="1"/>
                </p:cNvSpPr>
                <p:nvPr/>
              </p:nvSpPr>
              <p:spPr bwMode="auto">
                <a:xfrm>
                  <a:off x="836615" y="294208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3" name="Line 9"/>
                <p:cNvSpPr>
                  <a:spLocks noChangeShapeType="1"/>
                </p:cNvSpPr>
                <p:nvPr/>
              </p:nvSpPr>
              <p:spPr bwMode="auto">
                <a:xfrm>
                  <a:off x="836615" y="344247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4" name="Line 10"/>
                <p:cNvSpPr>
                  <a:spLocks noChangeShapeType="1"/>
                </p:cNvSpPr>
                <p:nvPr/>
              </p:nvSpPr>
              <p:spPr bwMode="auto">
                <a:xfrm>
                  <a:off x="836615" y="39327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5" name="Line 11"/>
                <p:cNvSpPr>
                  <a:spLocks noChangeShapeType="1"/>
                </p:cNvSpPr>
                <p:nvPr/>
              </p:nvSpPr>
              <p:spPr bwMode="auto">
                <a:xfrm>
                  <a:off x="836615" y="44508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6" name="Line 12"/>
                <p:cNvSpPr>
                  <a:spLocks noChangeShapeType="1"/>
                </p:cNvSpPr>
                <p:nvPr/>
              </p:nvSpPr>
              <p:spPr bwMode="auto">
                <a:xfrm>
                  <a:off x="287057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7" name="Line 13"/>
                <p:cNvSpPr>
                  <a:spLocks noChangeShapeType="1"/>
                </p:cNvSpPr>
                <p:nvPr/>
              </p:nvSpPr>
              <p:spPr bwMode="auto">
                <a:xfrm>
                  <a:off x="249025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8" name="Line 14"/>
                <p:cNvSpPr>
                  <a:spLocks noChangeShapeType="1"/>
                </p:cNvSpPr>
                <p:nvPr/>
              </p:nvSpPr>
              <p:spPr bwMode="auto">
                <a:xfrm>
                  <a:off x="43539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9" name="Line 15"/>
                <p:cNvSpPr>
                  <a:spLocks noChangeShapeType="1"/>
                </p:cNvSpPr>
                <p:nvPr/>
              </p:nvSpPr>
              <p:spPr bwMode="auto">
                <a:xfrm>
                  <a:off x="323432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0"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1" name="Line 18"/>
                <p:cNvSpPr>
                  <a:spLocks noChangeShapeType="1"/>
                </p:cNvSpPr>
                <p:nvPr/>
              </p:nvSpPr>
              <p:spPr bwMode="auto">
                <a:xfrm>
                  <a:off x="21233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2" name="Line 19"/>
                <p:cNvSpPr>
                  <a:spLocks noChangeShapeType="1"/>
                </p:cNvSpPr>
                <p:nvPr/>
              </p:nvSpPr>
              <p:spPr bwMode="auto">
                <a:xfrm>
                  <a:off x="175579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3" name="Line 20"/>
                <p:cNvSpPr>
                  <a:spLocks noChangeShapeType="1"/>
                </p:cNvSpPr>
                <p:nvPr/>
              </p:nvSpPr>
              <p:spPr bwMode="auto">
                <a:xfrm>
                  <a:off x="138619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4" name="Line 21"/>
                <p:cNvSpPr>
                  <a:spLocks noChangeShapeType="1"/>
                </p:cNvSpPr>
                <p:nvPr/>
              </p:nvSpPr>
              <p:spPr bwMode="auto">
                <a:xfrm>
                  <a:off x="100854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5" name="Line 12"/>
                <p:cNvSpPr>
                  <a:spLocks noChangeShapeType="1"/>
                </p:cNvSpPr>
                <p:nvPr/>
              </p:nvSpPr>
              <p:spPr bwMode="auto">
                <a:xfrm>
                  <a:off x="361526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6" name="Line 15"/>
                <p:cNvSpPr>
                  <a:spLocks noChangeShapeType="1"/>
                </p:cNvSpPr>
                <p:nvPr/>
              </p:nvSpPr>
              <p:spPr bwMode="auto">
                <a:xfrm>
                  <a:off x="39790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22" name="TextBox 21"/>
              <p:cNvSpPr txBox="1"/>
              <p:nvPr/>
            </p:nvSpPr>
            <p:spPr>
              <a:xfrm rot="16200000">
                <a:off x="1910605" y="3305613"/>
                <a:ext cx="910319" cy="172855"/>
              </a:xfrm>
              <a:prstGeom prst="rect">
                <a:avLst/>
              </a:prstGeom>
              <a:noFill/>
            </p:spPr>
            <p:txBody>
              <a:bodyPr wrap="none" rtlCol="0">
                <a:spAutoFit/>
              </a:bodyPr>
              <a:lstStyle/>
              <a:p>
                <a:pPr algn="ctr"/>
                <a:r>
                  <a:rPr lang="en-GB" sz="1200" dirty="0" smtClean="0">
                    <a:solidFill>
                      <a:srgbClr val="363636"/>
                    </a:solidFill>
                  </a:rPr>
                  <a:t>Percentage alive</a:t>
                </a:r>
                <a:endParaRPr lang="en-GB" sz="1200" dirty="0">
                  <a:solidFill>
                    <a:srgbClr val="363636"/>
                  </a:solidFill>
                </a:endParaRPr>
              </a:p>
            </p:txBody>
          </p:sp>
          <p:sp>
            <p:nvSpPr>
              <p:cNvPr id="23" name="TextBox 22"/>
              <p:cNvSpPr txBox="1"/>
              <p:nvPr/>
            </p:nvSpPr>
            <p:spPr>
              <a:xfrm>
                <a:off x="3807659" y="4736935"/>
                <a:ext cx="1682171" cy="190163"/>
              </a:xfrm>
              <a:prstGeom prst="rect">
                <a:avLst/>
              </a:prstGeom>
              <a:noFill/>
            </p:spPr>
            <p:txBody>
              <a:bodyPr wrap="none" rtlCol="0">
                <a:spAutoFit/>
              </a:bodyPr>
              <a:lstStyle/>
              <a:p>
                <a:pPr algn="ctr"/>
                <a:r>
                  <a:rPr lang="en-GB" sz="1200" dirty="0" smtClean="0">
                    <a:solidFill>
                      <a:srgbClr val="363636"/>
                    </a:solidFill>
                  </a:rPr>
                  <a:t>Time since salvage surgery (months)</a:t>
                </a:r>
                <a:endParaRPr lang="en-GB" sz="1200" dirty="0">
                  <a:solidFill>
                    <a:srgbClr val="363636"/>
                  </a:solidFill>
                </a:endParaRPr>
              </a:p>
            </p:txBody>
          </p:sp>
          <p:sp>
            <p:nvSpPr>
              <p:cNvPr id="24" name="TextBox 23"/>
              <p:cNvSpPr txBox="1"/>
              <p:nvPr/>
            </p:nvSpPr>
            <p:spPr>
              <a:xfrm>
                <a:off x="2232699" y="2243119"/>
                <a:ext cx="406097" cy="320349"/>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25" name="TextBox 24"/>
              <p:cNvSpPr txBox="1"/>
              <p:nvPr/>
            </p:nvSpPr>
            <p:spPr>
              <a:xfrm>
                <a:off x="2272371" y="2727196"/>
                <a:ext cx="366425" cy="320349"/>
              </a:xfrm>
              <a:prstGeom prst="rect">
                <a:avLst/>
              </a:prstGeom>
              <a:noFill/>
            </p:spPr>
            <p:txBody>
              <a:bodyPr wrap="none" rtlCol="0" anchor="ctr" anchorCtr="0">
                <a:spAutoFit/>
              </a:bodyPr>
              <a:lstStyle/>
              <a:p>
                <a:pPr algn="r"/>
                <a:r>
                  <a:rPr lang="en-GB" sz="1000" dirty="0" smtClean="0">
                    <a:solidFill>
                      <a:srgbClr val="4D4D4D"/>
                    </a:solidFill>
                  </a:rPr>
                  <a:t>75</a:t>
                </a:r>
                <a:endParaRPr lang="en-GB" sz="1000" dirty="0">
                  <a:solidFill>
                    <a:srgbClr val="4D4D4D"/>
                  </a:solidFill>
                </a:endParaRPr>
              </a:p>
            </p:txBody>
          </p:sp>
          <p:sp>
            <p:nvSpPr>
              <p:cNvPr id="26" name="TextBox 25"/>
              <p:cNvSpPr txBox="1"/>
              <p:nvPr/>
            </p:nvSpPr>
            <p:spPr>
              <a:xfrm>
                <a:off x="2272371" y="3228559"/>
                <a:ext cx="366425" cy="320349"/>
              </a:xfrm>
              <a:prstGeom prst="rect">
                <a:avLst/>
              </a:prstGeom>
              <a:noFill/>
            </p:spPr>
            <p:txBody>
              <a:bodyPr wrap="none" rtlCol="0" anchor="ctr" anchorCtr="0">
                <a:spAutoFit/>
              </a:bodyPr>
              <a:lstStyle/>
              <a:p>
                <a:pPr algn="r"/>
                <a:r>
                  <a:rPr lang="en-GB" sz="1000" dirty="0" smtClean="0">
                    <a:solidFill>
                      <a:srgbClr val="4D4D4D"/>
                    </a:solidFill>
                  </a:rPr>
                  <a:t>50</a:t>
                </a:r>
                <a:endParaRPr lang="en-GB" sz="1000" dirty="0">
                  <a:solidFill>
                    <a:srgbClr val="4D4D4D"/>
                  </a:solidFill>
                </a:endParaRPr>
              </a:p>
            </p:txBody>
          </p:sp>
          <p:sp>
            <p:nvSpPr>
              <p:cNvPr id="27" name="TextBox 26"/>
              <p:cNvSpPr txBox="1"/>
              <p:nvPr/>
            </p:nvSpPr>
            <p:spPr>
              <a:xfrm>
                <a:off x="2272371" y="3719951"/>
                <a:ext cx="366425" cy="320349"/>
              </a:xfrm>
              <a:prstGeom prst="rect">
                <a:avLst/>
              </a:prstGeom>
              <a:noFill/>
            </p:spPr>
            <p:txBody>
              <a:bodyPr wrap="none" rtlCol="0" anchor="ctr" anchorCtr="0">
                <a:spAutoFit/>
              </a:bodyPr>
              <a:lstStyle/>
              <a:p>
                <a:pPr algn="r"/>
                <a:r>
                  <a:rPr lang="en-GB" sz="1000" dirty="0" smtClean="0">
                    <a:solidFill>
                      <a:srgbClr val="4D4D4D"/>
                    </a:solidFill>
                  </a:rPr>
                  <a:t>25</a:t>
                </a:r>
                <a:endParaRPr lang="en-GB" sz="1000" dirty="0">
                  <a:solidFill>
                    <a:srgbClr val="4D4D4D"/>
                  </a:solidFill>
                </a:endParaRPr>
              </a:p>
            </p:txBody>
          </p:sp>
          <p:sp>
            <p:nvSpPr>
              <p:cNvPr id="28" name="TextBox 27"/>
              <p:cNvSpPr txBox="1"/>
              <p:nvPr/>
            </p:nvSpPr>
            <p:spPr>
              <a:xfrm>
                <a:off x="2351716" y="4237057"/>
                <a:ext cx="287081" cy="320349"/>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sp>
            <p:nvSpPr>
              <p:cNvPr id="29" name="TextBox 28"/>
              <p:cNvSpPr txBox="1"/>
              <p:nvPr/>
            </p:nvSpPr>
            <p:spPr>
              <a:xfrm>
                <a:off x="2658714" y="4540778"/>
                <a:ext cx="265390" cy="281695"/>
              </a:xfrm>
              <a:prstGeom prst="rect">
                <a:avLst/>
              </a:prstGeom>
              <a:noFill/>
            </p:spPr>
            <p:txBody>
              <a:bodyPr wrap="none" rtlCol="0" anchor="t" anchorCtr="0">
                <a:spAutoFit/>
              </a:bodyPr>
              <a:lstStyle/>
              <a:p>
                <a:pPr algn="ctr"/>
                <a:r>
                  <a:rPr lang="en-GB" sz="1000" dirty="0" smtClean="0">
                    <a:solidFill>
                      <a:srgbClr val="4D4D4D"/>
                    </a:solidFill>
                  </a:rPr>
                  <a:t>0</a:t>
                </a:r>
              </a:p>
            </p:txBody>
          </p:sp>
          <p:sp>
            <p:nvSpPr>
              <p:cNvPr id="30" name="TextBox 29"/>
              <p:cNvSpPr txBox="1"/>
              <p:nvPr/>
            </p:nvSpPr>
            <p:spPr>
              <a:xfrm>
                <a:off x="2994518" y="4540777"/>
                <a:ext cx="338739" cy="281695"/>
              </a:xfrm>
              <a:prstGeom prst="rect">
                <a:avLst/>
              </a:prstGeom>
              <a:noFill/>
            </p:spPr>
            <p:txBody>
              <a:bodyPr wrap="none" rtlCol="0" anchor="t" anchorCtr="0">
                <a:spAutoFit/>
              </a:bodyPr>
              <a:lstStyle/>
              <a:p>
                <a:pPr algn="ctr"/>
                <a:r>
                  <a:rPr lang="en-GB" sz="1000" dirty="0" smtClean="0">
                    <a:solidFill>
                      <a:srgbClr val="4D4D4D"/>
                    </a:solidFill>
                  </a:rPr>
                  <a:t>12</a:t>
                </a:r>
              </a:p>
            </p:txBody>
          </p:sp>
          <p:sp>
            <p:nvSpPr>
              <p:cNvPr id="31" name="TextBox 30"/>
              <p:cNvSpPr txBox="1"/>
              <p:nvPr/>
            </p:nvSpPr>
            <p:spPr>
              <a:xfrm>
                <a:off x="3366274" y="4540777"/>
                <a:ext cx="338739" cy="281695"/>
              </a:xfrm>
              <a:prstGeom prst="rect">
                <a:avLst/>
              </a:prstGeom>
              <a:noFill/>
            </p:spPr>
            <p:txBody>
              <a:bodyPr wrap="none" rtlCol="0" anchor="t" anchorCtr="0">
                <a:spAutoFit/>
              </a:bodyPr>
              <a:lstStyle/>
              <a:p>
                <a:pPr algn="ctr"/>
                <a:r>
                  <a:rPr lang="en-GB" sz="1000" dirty="0" smtClean="0">
                    <a:solidFill>
                      <a:srgbClr val="4D4D4D"/>
                    </a:solidFill>
                  </a:rPr>
                  <a:t>24</a:t>
                </a:r>
              </a:p>
            </p:txBody>
          </p:sp>
          <p:sp>
            <p:nvSpPr>
              <p:cNvPr id="32" name="TextBox 31"/>
              <p:cNvSpPr txBox="1"/>
              <p:nvPr/>
            </p:nvSpPr>
            <p:spPr>
              <a:xfrm>
                <a:off x="3740710" y="4540777"/>
                <a:ext cx="338739" cy="281695"/>
              </a:xfrm>
              <a:prstGeom prst="rect">
                <a:avLst/>
              </a:prstGeom>
              <a:noFill/>
            </p:spPr>
            <p:txBody>
              <a:bodyPr wrap="none" rtlCol="0" anchor="t" anchorCtr="0">
                <a:spAutoFit/>
              </a:bodyPr>
              <a:lstStyle/>
              <a:p>
                <a:pPr algn="ctr"/>
                <a:r>
                  <a:rPr lang="en-GB" sz="1000" dirty="0" smtClean="0">
                    <a:solidFill>
                      <a:srgbClr val="4D4D4D"/>
                    </a:solidFill>
                  </a:rPr>
                  <a:t>36</a:t>
                </a:r>
              </a:p>
            </p:txBody>
          </p:sp>
          <p:sp>
            <p:nvSpPr>
              <p:cNvPr id="33" name="TextBox 32"/>
              <p:cNvSpPr txBox="1"/>
              <p:nvPr/>
            </p:nvSpPr>
            <p:spPr>
              <a:xfrm>
                <a:off x="4095161" y="4540777"/>
                <a:ext cx="338739" cy="281695"/>
              </a:xfrm>
              <a:prstGeom prst="rect">
                <a:avLst/>
              </a:prstGeom>
              <a:noFill/>
            </p:spPr>
            <p:txBody>
              <a:bodyPr wrap="none" rtlCol="0" anchor="t" anchorCtr="0">
                <a:spAutoFit/>
              </a:bodyPr>
              <a:lstStyle/>
              <a:p>
                <a:pPr algn="ctr"/>
                <a:r>
                  <a:rPr lang="en-GB" sz="1000" dirty="0" smtClean="0">
                    <a:solidFill>
                      <a:srgbClr val="4D4D4D"/>
                    </a:solidFill>
                  </a:rPr>
                  <a:t>48</a:t>
                </a:r>
              </a:p>
            </p:txBody>
          </p:sp>
          <p:sp>
            <p:nvSpPr>
              <p:cNvPr id="34" name="TextBox 33"/>
              <p:cNvSpPr txBox="1"/>
              <p:nvPr/>
            </p:nvSpPr>
            <p:spPr>
              <a:xfrm>
                <a:off x="4484948" y="4540777"/>
                <a:ext cx="338739" cy="281695"/>
              </a:xfrm>
              <a:prstGeom prst="rect">
                <a:avLst/>
              </a:prstGeom>
              <a:noFill/>
            </p:spPr>
            <p:txBody>
              <a:bodyPr wrap="none" rtlCol="0" anchor="t" anchorCtr="0">
                <a:spAutoFit/>
              </a:bodyPr>
              <a:lstStyle/>
              <a:p>
                <a:pPr algn="ctr"/>
                <a:r>
                  <a:rPr lang="en-GB" sz="1000" dirty="0" smtClean="0">
                    <a:solidFill>
                      <a:srgbClr val="4D4D4D"/>
                    </a:solidFill>
                  </a:rPr>
                  <a:t>60</a:t>
                </a:r>
                <a:endParaRPr lang="en-GB" sz="1000" dirty="0">
                  <a:solidFill>
                    <a:srgbClr val="4D4D4D"/>
                  </a:solidFill>
                </a:endParaRPr>
              </a:p>
            </p:txBody>
          </p:sp>
          <p:sp>
            <p:nvSpPr>
              <p:cNvPr id="35" name="TextBox 34"/>
              <p:cNvSpPr txBox="1"/>
              <p:nvPr/>
            </p:nvSpPr>
            <p:spPr>
              <a:xfrm>
                <a:off x="4846710" y="4535163"/>
                <a:ext cx="338739" cy="281695"/>
              </a:xfrm>
              <a:prstGeom prst="rect">
                <a:avLst/>
              </a:prstGeom>
              <a:noFill/>
            </p:spPr>
            <p:txBody>
              <a:bodyPr wrap="none" rtlCol="0" anchor="t" anchorCtr="0">
                <a:spAutoFit/>
              </a:bodyPr>
              <a:lstStyle/>
              <a:p>
                <a:pPr algn="ctr"/>
                <a:r>
                  <a:rPr lang="en-GB" sz="1000" dirty="0" smtClean="0">
                    <a:solidFill>
                      <a:srgbClr val="4D4D4D"/>
                    </a:solidFill>
                  </a:rPr>
                  <a:t>72</a:t>
                </a:r>
                <a:endParaRPr lang="en-GB" sz="1000" dirty="0">
                  <a:solidFill>
                    <a:srgbClr val="4D4D4D"/>
                  </a:solidFill>
                </a:endParaRPr>
              </a:p>
            </p:txBody>
          </p:sp>
          <p:sp>
            <p:nvSpPr>
              <p:cNvPr id="36" name="TextBox 35"/>
              <p:cNvSpPr txBox="1"/>
              <p:nvPr/>
            </p:nvSpPr>
            <p:spPr>
              <a:xfrm>
                <a:off x="5924451" y="4535163"/>
                <a:ext cx="412088" cy="281695"/>
              </a:xfrm>
              <a:prstGeom prst="rect">
                <a:avLst/>
              </a:prstGeom>
              <a:noFill/>
            </p:spPr>
            <p:txBody>
              <a:bodyPr wrap="none" rtlCol="0" anchor="t" anchorCtr="0">
                <a:spAutoFit/>
              </a:bodyPr>
              <a:lstStyle/>
              <a:p>
                <a:pPr algn="ctr"/>
                <a:r>
                  <a:rPr lang="en-GB" sz="1000" dirty="0" smtClean="0">
                    <a:solidFill>
                      <a:srgbClr val="4D4D4D"/>
                    </a:solidFill>
                  </a:rPr>
                  <a:t>108</a:t>
                </a:r>
                <a:endParaRPr lang="en-GB" sz="1000" dirty="0">
                  <a:solidFill>
                    <a:srgbClr val="4D4D4D"/>
                  </a:solidFill>
                </a:endParaRPr>
              </a:p>
            </p:txBody>
          </p:sp>
          <p:sp>
            <p:nvSpPr>
              <p:cNvPr id="37" name="TextBox 36"/>
              <p:cNvSpPr txBox="1"/>
              <p:nvPr/>
            </p:nvSpPr>
            <p:spPr>
              <a:xfrm>
                <a:off x="6318356" y="4535163"/>
                <a:ext cx="412088" cy="281695"/>
              </a:xfrm>
              <a:prstGeom prst="rect">
                <a:avLst/>
              </a:prstGeom>
              <a:noFill/>
            </p:spPr>
            <p:txBody>
              <a:bodyPr wrap="none" rtlCol="0" anchor="t" anchorCtr="0">
                <a:spAutoFit/>
              </a:bodyPr>
              <a:lstStyle/>
              <a:p>
                <a:pPr algn="ctr"/>
                <a:r>
                  <a:rPr lang="en-GB" sz="1000" dirty="0" smtClean="0">
                    <a:solidFill>
                      <a:srgbClr val="4D4D4D"/>
                    </a:solidFill>
                  </a:rPr>
                  <a:t>120</a:t>
                </a:r>
                <a:endParaRPr lang="en-GB" sz="1000" dirty="0">
                  <a:solidFill>
                    <a:srgbClr val="4D4D4D"/>
                  </a:solidFill>
                </a:endParaRPr>
              </a:p>
            </p:txBody>
          </p:sp>
          <p:sp>
            <p:nvSpPr>
              <p:cNvPr id="38" name="TextBox 37"/>
              <p:cNvSpPr txBox="1"/>
              <p:nvPr/>
            </p:nvSpPr>
            <p:spPr>
              <a:xfrm>
                <a:off x="5229641" y="4535163"/>
                <a:ext cx="338739" cy="281695"/>
              </a:xfrm>
              <a:prstGeom prst="rect">
                <a:avLst/>
              </a:prstGeom>
              <a:noFill/>
            </p:spPr>
            <p:txBody>
              <a:bodyPr wrap="none" rtlCol="0" anchor="t" anchorCtr="0">
                <a:spAutoFit/>
              </a:bodyPr>
              <a:lstStyle/>
              <a:p>
                <a:pPr algn="ctr"/>
                <a:r>
                  <a:rPr lang="en-GB" sz="1000" dirty="0" smtClean="0">
                    <a:solidFill>
                      <a:srgbClr val="4D4D4D"/>
                    </a:solidFill>
                  </a:rPr>
                  <a:t>84</a:t>
                </a:r>
                <a:endParaRPr lang="en-GB" sz="1000" dirty="0">
                  <a:solidFill>
                    <a:srgbClr val="4D4D4D"/>
                  </a:solidFill>
                </a:endParaRPr>
              </a:p>
            </p:txBody>
          </p:sp>
          <p:sp>
            <p:nvSpPr>
              <p:cNvPr id="39" name="TextBox 38"/>
              <p:cNvSpPr txBox="1"/>
              <p:nvPr/>
            </p:nvSpPr>
            <p:spPr>
              <a:xfrm>
                <a:off x="5591404" y="4535163"/>
                <a:ext cx="338739" cy="281695"/>
              </a:xfrm>
              <a:prstGeom prst="rect">
                <a:avLst/>
              </a:prstGeom>
              <a:noFill/>
            </p:spPr>
            <p:txBody>
              <a:bodyPr wrap="none" rtlCol="0" anchor="t" anchorCtr="0">
                <a:spAutoFit/>
              </a:bodyPr>
              <a:lstStyle/>
              <a:p>
                <a:pPr algn="ctr"/>
                <a:r>
                  <a:rPr lang="en-GB" sz="1000" dirty="0" smtClean="0">
                    <a:solidFill>
                      <a:srgbClr val="4D4D4D"/>
                    </a:solidFill>
                  </a:rPr>
                  <a:t>96</a:t>
                </a:r>
                <a:endParaRPr lang="en-GB" sz="1000" dirty="0">
                  <a:solidFill>
                    <a:srgbClr val="4D4D4D"/>
                  </a:solidFill>
                </a:endParaRPr>
              </a:p>
            </p:txBody>
          </p:sp>
        </p:grpSp>
        <p:sp>
          <p:nvSpPr>
            <p:cNvPr id="12" name="Freeform 2"/>
            <p:cNvSpPr>
              <a:spLocks/>
            </p:cNvSpPr>
            <p:nvPr/>
          </p:nvSpPr>
          <p:spPr bwMode="auto">
            <a:xfrm>
              <a:off x="3383380" y="1659874"/>
              <a:ext cx="2442076" cy="1221556"/>
            </a:xfrm>
            <a:custGeom>
              <a:avLst/>
              <a:gdLst>
                <a:gd name="T0" fmla="*/ 193 w 193"/>
                <a:gd name="T1" fmla="*/ 96 h 96"/>
                <a:gd name="T2" fmla="*/ 57 w 193"/>
                <a:gd name="T3" fmla="*/ 96 h 96"/>
                <a:gd name="T4" fmla="*/ 57 w 193"/>
                <a:gd name="T5" fmla="*/ 90 h 96"/>
                <a:gd name="T6" fmla="*/ 37 w 193"/>
                <a:gd name="T7" fmla="*/ 90 h 96"/>
                <a:gd name="T8" fmla="*/ 37 w 193"/>
                <a:gd name="T9" fmla="*/ 84 h 96"/>
                <a:gd name="T10" fmla="*/ 35 w 193"/>
                <a:gd name="T11" fmla="*/ 84 h 96"/>
                <a:gd name="T12" fmla="*/ 35 w 193"/>
                <a:gd name="T13" fmla="*/ 77 h 96"/>
                <a:gd name="T14" fmla="*/ 30 w 193"/>
                <a:gd name="T15" fmla="*/ 77 h 96"/>
                <a:gd name="T16" fmla="*/ 30 w 193"/>
                <a:gd name="T17" fmla="*/ 71 h 96"/>
                <a:gd name="T18" fmla="*/ 24 w 193"/>
                <a:gd name="T19" fmla="*/ 71 h 96"/>
                <a:gd name="T20" fmla="*/ 24 w 193"/>
                <a:gd name="T21" fmla="*/ 63 h 96"/>
                <a:gd name="T22" fmla="*/ 21 w 193"/>
                <a:gd name="T23" fmla="*/ 63 h 96"/>
                <a:gd name="T24" fmla="*/ 21 w 193"/>
                <a:gd name="T25" fmla="*/ 51 h 96"/>
                <a:gd name="T26" fmla="*/ 17 w 193"/>
                <a:gd name="T27" fmla="*/ 51 h 96"/>
                <a:gd name="T28" fmla="*/ 17 w 193"/>
                <a:gd name="T29" fmla="*/ 38 h 96"/>
                <a:gd name="T30" fmla="*/ 15 w 193"/>
                <a:gd name="T31" fmla="*/ 38 h 96"/>
                <a:gd name="T32" fmla="*/ 15 w 193"/>
                <a:gd name="T33" fmla="*/ 32 h 96"/>
                <a:gd name="T34" fmla="*/ 13 w 193"/>
                <a:gd name="T35" fmla="*/ 32 h 96"/>
                <a:gd name="T36" fmla="*/ 13 w 193"/>
                <a:gd name="T37" fmla="*/ 19 h 96"/>
                <a:gd name="T38" fmla="*/ 9 w 193"/>
                <a:gd name="T39" fmla="*/ 19 h 96"/>
                <a:gd name="T40" fmla="*/ 9 w 193"/>
                <a:gd name="T41" fmla="*/ 13 h 96"/>
                <a:gd name="T42" fmla="*/ 7 w 193"/>
                <a:gd name="T43" fmla="*/ 13 h 96"/>
                <a:gd name="T44" fmla="*/ 7 w 193"/>
                <a:gd name="T45" fmla="*/ 3 h 96"/>
                <a:gd name="T46" fmla="*/ 2 w 193"/>
                <a:gd name="T47" fmla="*/ 3 h 96"/>
                <a:gd name="T48" fmla="*/ 2 w 193"/>
                <a:gd name="T49" fmla="*/ 0 h 96"/>
                <a:gd name="T50" fmla="*/ 0 w 193"/>
                <a:gd name="T5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3" h="96">
                  <a:moveTo>
                    <a:pt x="193" y="96"/>
                  </a:moveTo>
                  <a:lnTo>
                    <a:pt x="57" y="96"/>
                  </a:lnTo>
                  <a:lnTo>
                    <a:pt x="57" y="90"/>
                  </a:lnTo>
                  <a:lnTo>
                    <a:pt x="37" y="90"/>
                  </a:lnTo>
                  <a:lnTo>
                    <a:pt x="37" y="84"/>
                  </a:lnTo>
                  <a:lnTo>
                    <a:pt x="35" y="84"/>
                  </a:lnTo>
                  <a:lnTo>
                    <a:pt x="35" y="77"/>
                  </a:lnTo>
                  <a:lnTo>
                    <a:pt x="30" y="77"/>
                  </a:lnTo>
                  <a:lnTo>
                    <a:pt x="30" y="71"/>
                  </a:lnTo>
                  <a:lnTo>
                    <a:pt x="24" y="71"/>
                  </a:lnTo>
                  <a:lnTo>
                    <a:pt x="24" y="63"/>
                  </a:lnTo>
                  <a:lnTo>
                    <a:pt x="21" y="63"/>
                  </a:lnTo>
                  <a:lnTo>
                    <a:pt x="21" y="51"/>
                  </a:lnTo>
                  <a:lnTo>
                    <a:pt x="17" y="51"/>
                  </a:lnTo>
                  <a:lnTo>
                    <a:pt x="17" y="38"/>
                  </a:lnTo>
                  <a:lnTo>
                    <a:pt x="15" y="38"/>
                  </a:lnTo>
                  <a:lnTo>
                    <a:pt x="15" y="32"/>
                  </a:lnTo>
                  <a:lnTo>
                    <a:pt x="13" y="32"/>
                  </a:lnTo>
                  <a:lnTo>
                    <a:pt x="13" y="19"/>
                  </a:lnTo>
                  <a:lnTo>
                    <a:pt x="9" y="19"/>
                  </a:lnTo>
                  <a:lnTo>
                    <a:pt x="9" y="13"/>
                  </a:lnTo>
                  <a:lnTo>
                    <a:pt x="7" y="13"/>
                  </a:lnTo>
                  <a:lnTo>
                    <a:pt x="7" y="3"/>
                  </a:lnTo>
                  <a:lnTo>
                    <a:pt x="2" y="3"/>
                  </a:lnTo>
                  <a:lnTo>
                    <a:pt x="2"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 name="Freeform 3"/>
            <p:cNvSpPr>
              <a:spLocks/>
            </p:cNvSpPr>
            <p:nvPr/>
          </p:nvSpPr>
          <p:spPr bwMode="auto">
            <a:xfrm>
              <a:off x="3383380" y="1659874"/>
              <a:ext cx="3239230" cy="1552394"/>
            </a:xfrm>
            <a:custGeom>
              <a:avLst/>
              <a:gdLst>
                <a:gd name="T0" fmla="*/ 256 w 256"/>
                <a:gd name="T1" fmla="*/ 122 h 122"/>
                <a:gd name="T2" fmla="*/ 256 w 256"/>
                <a:gd name="T3" fmla="*/ 75 h 122"/>
                <a:gd name="T4" fmla="*/ 75 w 256"/>
                <a:gd name="T5" fmla="*/ 75 h 122"/>
                <a:gd name="T6" fmla="*/ 75 w 256"/>
                <a:gd name="T7" fmla="*/ 70 h 122"/>
                <a:gd name="T8" fmla="*/ 73 w 256"/>
                <a:gd name="T9" fmla="*/ 70 h 122"/>
                <a:gd name="T10" fmla="*/ 73 w 256"/>
                <a:gd name="T11" fmla="*/ 64 h 122"/>
                <a:gd name="T12" fmla="*/ 46 w 256"/>
                <a:gd name="T13" fmla="*/ 64 h 122"/>
                <a:gd name="T14" fmla="*/ 46 w 256"/>
                <a:gd name="T15" fmla="*/ 61 h 122"/>
                <a:gd name="T16" fmla="*/ 40 w 256"/>
                <a:gd name="T17" fmla="*/ 61 h 122"/>
                <a:gd name="T18" fmla="*/ 40 w 256"/>
                <a:gd name="T19" fmla="*/ 57 h 122"/>
                <a:gd name="T20" fmla="*/ 34 w 256"/>
                <a:gd name="T21" fmla="*/ 57 h 122"/>
                <a:gd name="T22" fmla="*/ 34 w 256"/>
                <a:gd name="T23" fmla="*/ 53 h 122"/>
                <a:gd name="T24" fmla="*/ 33 w 256"/>
                <a:gd name="T25" fmla="*/ 53 h 122"/>
                <a:gd name="T26" fmla="*/ 33 w 256"/>
                <a:gd name="T27" fmla="*/ 46 h 122"/>
                <a:gd name="T28" fmla="*/ 32 w 256"/>
                <a:gd name="T29" fmla="*/ 46 h 122"/>
                <a:gd name="T30" fmla="*/ 32 w 256"/>
                <a:gd name="T31" fmla="*/ 42 h 122"/>
                <a:gd name="T32" fmla="*/ 30 w 256"/>
                <a:gd name="T33" fmla="*/ 42 h 122"/>
                <a:gd name="T34" fmla="*/ 30 w 256"/>
                <a:gd name="T35" fmla="*/ 35 h 122"/>
                <a:gd name="T36" fmla="*/ 28 w 256"/>
                <a:gd name="T37" fmla="*/ 35 h 122"/>
                <a:gd name="T38" fmla="*/ 28 w 256"/>
                <a:gd name="T39" fmla="*/ 31 h 122"/>
                <a:gd name="T40" fmla="*/ 26 w 256"/>
                <a:gd name="T41" fmla="*/ 31 h 122"/>
                <a:gd name="T42" fmla="*/ 26 w 256"/>
                <a:gd name="T43" fmla="*/ 28 h 122"/>
                <a:gd name="T44" fmla="*/ 24 w 256"/>
                <a:gd name="T45" fmla="*/ 28 h 122"/>
                <a:gd name="T46" fmla="*/ 24 w 256"/>
                <a:gd name="T47" fmla="*/ 25 h 122"/>
                <a:gd name="T48" fmla="*/ 15 w 256"/>
                <a:gd name="T49" fmla="*/ 25 h 122"/>
                <a:gd name="T50" fmla="*/ 15 w 256"/>
                <a:gd name="T51" fmla="*/ 17 h 122"/>
                <a:gd name="T52" fmla="*/ 12 w 256"/>
                <a:gd name="T53" fmla="*/ 17 h 122"/>
                <a:gd name="T54" fmla="*/ 12 w 256"/>
                <a:gd name="T55" fmla="*/ 7 h 122"/>
                <a:gd name="T56" fmla="*/ 6 w 256"/>
                <a:gd name="T57" fmla="*/ 7 h 122"/>
                <a:gd name="T58" fmla="*/ 6 w 256"/>
                <a:gd name="T59" fmla="*/ 3 h 122"/>
                <a:gd name="T60" fmla="*/ 2 w 256"/>
                <a:gd name="T61" fmla="*/ 3 h 122"/>
                <a:gd name="T62" fmla="*/ 2 w 256"/>
                <a:gd name="T63" fmla="*/ 0 h 122"/>
                <a:gd name="T64" fmla="*/ 0 w 256"/>
                <a:gd name="T6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122">
                  <a:moveTo>
                    <a:pt x="256" y="122"/>
                  </a:moveTo>
                  <a:lnTo>
                    <a:pt x="256" y="75"/>
                  </a:lnTo>
                  <a:lnTo>
                    <a:pt x="75" y="75"/>
                  </a:lnTo>
                  <a:lnTo>
                    <a:pt x="75" y="70"/>
                  </a:lnTo>
                  <a:lnTo>
                    <a:pt x="73" y="70"/>
                  </a:lnTo>
                  <a:lnTo>
                    <a:pt x="73" y="64"/>
                  </a:lnTo>
                  <a:lnTo>
                    <a:pt x="46" y="64"/>
                  </a:lnTo>
                  <a:lnTo>
                    <a:pt x="46" y="61"/>
                  </a:lnTo>
                  <a:lnTo>
                    <a:pt x="40" y="61"/>
                  </a:lnTo>
                  <a:lnTo>
                    <a:pt x="40" y="57"/>
                  </a:lnTo>
                  <a:lnTo>
                    <a:pt x="34" y="57"/>
                  </a:lnTo>
                  <a:lnTo>
                    <a:pt x="34" y="53"/>
                  </a:lnTo>
                  <a:lnTo>
                    <a:pt x="33" y="53"/>
                  </a:lnTo>
                  <a:lnTo>
                    <a:pt x="33" y="46"/>
                  </a:lnTo>
                  <a:lnTo>
                    <a:pt x="32" y="46"/>
                  </a:lnTo>
                  <a:lnTo>
                    <a:pt x="32" y="42"/>
                  </a:lnTo>
                  <a:lnTo>
                    <a:pt x="30" y="42"/>
                  </a:lnTo>
                  <a:lnTo>
                    <a:pt x="30" y="35"/>
                  </a:lnTo>
                  <a:lnTo>
                    <a:pt x="28" y="35"/>
                  </a:lnTo>
                  <a:lnTo>
                    <a:pt x="28" y="31"/>
                  </a:lnTo>
                  <a:lnTo>
                    <a:pt x="26" y="31"/>
                  </a:lnTo>
                  <a:lnTo>
                    <a:pt x="26" y="28"/>
                  </a:lnTo>
                  <a:lnTo>
                    <a:pt x="24" y="28"/>
                  </a:lnTo>
                  <a:lnTo>
                    <a:pt x="24" y="25"/>
                  </a:lnTo>
                  <a:lnTo>
                    <a:pt x="15" y="25"/>
                  </a:lnTo>
                  <a:lnTo>
                    <a:pt x="15" y="17"/>
                  </a:lnTo>
                  <a:lnTo>
                    <a:pt x="12" y="17"/>
                  </a:lnTo>
                  <a:lnTo>
                    <a:pt x="12" y="7"/>
                  </a:lnTo>
                  <a:lnTo>
                    <a:pt x="6" y="7"/>
                  </a:lnTo>
                  <a:lnTo>
                    <a:pt x="6" y="3"/>
                  </a:lnTo>
                  <a:lnTo>
                    <a:pt x="2" y="3"/>
                  </a:lnTo>
                  <a:lnTo>
                    <a:pt x="2" y="0"/>
                  </a:lnTo>
                  <a:lnTo>
                    <a:pt x="0" y="0"/>
                  </a:lnTo>
                </a:path>
              </a:pathLst>
            </a:cu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 name="Freeform 4"/>
            <p:cNvSpPr>
              <a:spLocks/>
            </p:cNvSpPr>
            <p:nvPr/>
          </p:nvSpPr>
          <p:spPr bwMode="auto">
            <a:xfrm>
              <a:off x="3383380" y="1659874"/>
              <a:ext cx="1151445" cy="648952"/>
            </a:xfrm>
            <a:custGeom>
              <a:avLst/>
              <a:gdLst>
                <a:gd name="T0" fmla="*/ 91 w 91"/>
                <a:gd name="T1" fmla="*/ 51 h 51"/>
                <a:gd name="T2" fmla="*/ 66 w 91"/>
                <a:gd name="T3" fmla="*/ 51 h 51"/>
                <a:gd name="T4" fmla="*/ 66 w 91"/>
                <a:gd name="T5" fmla="*/ 32 h 51"/>
                <a:gd name="T6" fmla="*/ 25 w 91"/>
                <a:gd name="T7" fmla="*/ 32 h 51"/>
                <a:gd name="T8" fmla="*/ 25 w 91"/>
                <a:gd name="T9" fmla="*/ 23 h 51"/>
                <a:gd name="T10" fmla="*/ 20 w 91"/>
                <a:gd name="T11" fmla="*/ 23 h 51"/>
                <a:gd name="T12" fmla="*/ 20 w 91"/>
                <a:gd name="T13" fmla="*/ 16 h 51"/>
                <a:gd name="T14" fmla="*/ 18 w 91"/>
                <a:gd name="T15" fmla="*/ 16 h 51"/>
                <a:gd name="T16" fmla="*/ 18 w 91"/>
                <a:gd name="T17" fmla="*/ 8 h 51"/>
                <a:gd name="T18" fmla="*/ 3 w 91"/>
                <a:gd name="T19" fmla="*/ 8 h 51"/>
                <a:gd name="T20" fmla="*/ 3 w 91"/>
                <a:gd name="T21" fmla="*/ 0 h 51"/>
                <a:gd name="T22" fmla="*/ 0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91" y="51"/>
                  </a:moveTo>
                  <a:lnTo>
                    <a:pt x="66" y="51"/>
                  </a:lnTo>
                  <a:lnTo>
                    <a:pt x="66" y="32"/>
                  </a:lnTo>
                  <a:lnTo>
                    <a:pt x="25" y="32"/>
                  </a:lnTo>
                  <a:lnTo>
                    <a:pt x="25" y="23"/>
                  </a:lnTo>
                  <a:lnTo>
                    <a:pt x="20" y="23"/>
                  </a:lnTo>
                  <a:lnTo>
                    <a:pt x="20" y="16"/>
                  </a:lnTo>
                  <a:lnTo>
                    <a:pt x="18" y="16"/>
                  </a:lnTo>
                  <a:lnTo>
                    <a:pt x="18" y="8"/>
                  </a:lnTo>
                  <a:lnTo>
                    <a:pt x="3" y="8"/>
                  </a:lnTo>
                  <a:lnTo>
                    <a:pt x="3" y="0"/>
                  </a:lnTo>
                  <a:lnTo>
                    <a:pt x="0" y="0"/>
                  </a:lnTo>
                </a:path>
              </a:pathLst>
            </a:custGeom>
            <a:noFill/>
            <a:ln w="1905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 name="Freeform 5"/>
            <p:cNvSpPr>
              <a:spLocks/>
            </p:cNvSpPr>
            <p:nvPr/>
          </p:nvSpPr>
          <p:spPr bwMode="auto">
            <a:xfrm>
              <a:off x="3383380" y="1659874"/>
              <a:ext cx="2252277" cy="839820"/>
            </a:xfrm>
            <a:custGeom>
              <a:avLst/>
              <a:gdLst>
                <a:gd name="T0" fmla="*/ 178 w 178"/>
                <a:gd name="T1" fmla="*/ 66 h 66"/>
                <a:gd name="T2" fmla="*/ 103 w 178"/>
                <a:gd name="T3" fmla="*/ 66 h 66"/>
                <a:gd name="T4" fmla="*/ 103 w 178"/>
                <a:gd name="T5" fmla="*/ 58 h 66"/>
                <a:gd name="T6" fmla="*/ 95 w 178"/>
                <a:gd name="T7" fmla="*/ 58 h 66"/>
                <a:gd name="T8" fmla="*/ 95 w 178"/>
                <a:gd name="T9" fmla="*/ 51 h 66"/>
                <a:gd name="T10" fmla="*/ 74 w 178"/>
                <a:gd name="T11" fmla="*/ 51 h 66"/>
                <a:gd name="T12" fmla="*/ 74 w 178"/>
                <a:gd name="T13" fmla="*/ 45 h 66"/>
                <a:gd name="T14" fmla="*/ 70 w 178"/>
                <a:gd name="T15" fmla="*/ 45 h 66"/>
                <a:gd name="T16" fmla="*/ 70 w 178"/>
                <a:gd name="T17" fmla="*/ 39 h 66"/>
                <a:gd name="T18" fmla="*/ 56 w 178"/>
                <a:gd name="T19" fmla="*/ 39 h 66"/>
                <a:gd name="T20" fmla="*/ 56 w 178"/>
                <a:gd name="T21" fmla="*/ 35 h 66"/>
                <a:gd name="T22" fmla="*/ 34 w 178"/>
                <a:gd name="T23" fmla="*/ 35 h 66"/>
                <a:gd name="T24" fmla="*/ 34 w 178"/>
                <a:gd name="T25" fmla="*/ 30 h 66"/>
                <a:gd name="T26" fmla="*/ 32 w 178"/>
                <a:gd name="T27" fmla="*/ 30 h 66"/>
                <a:gd name="T28" fmla="*/ 32 w 178"/>
                <a:gd name="T29" fmla="*/ 24 h 66"/>
                <a:gd name="T30" fmla="*/ 31 w 178"/>
                <a:gd name="T31" fmla="*/ 24 h 66"/>
                <a:gd name="T32" fmla="*/ 31 w 178"/>
                <a:gd name="T33" fmla="*/ 19 h 66"/>
                <a:gd name="T34" fmla="*/ 30 w 178"/>
                <a:gd name="T35" fmla="*/ 19 h 66"/>
                <a:gd name="T36" fmla="*/ 30 w 178"/>
                <a:gd name="T37" fmla="*/ 14 h 66"/>
                <a:gd name="T38" fmla="*/ 28 w 178"/>
                <a:gd name="T39" fmla="*/ 14 h 66"/>
                <a:gd name="T40" fmla="*/ 28 w 178"/>
                <a:gd name="T41" fmla="*/ 10 h 66"/>
                <a:gd name="T42" fmla="*/ 26 w 178"/>
                <a:gd name="T43" fmla="*/ 10 h 66"/>
                <a:gd name="T44" fmla="*/ 26 w 178"/>
                <a:gd name="T45" fmla="*/ 6 h 66"/>
                <a:gd name="T46" fmla="*/ 24 w 178"/>
                <a:gd name="T47" fmla="*/ 6 h 66"/>
                <a:gd name="T48" fmla="*/ 24 w 178"/>
                <a:gd name="T49" fmla="*/ 0 h 66"/>
                <a:gd name="T50" fmla="*/ 0 w 178"/>
                <a:gd name="T5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66">
                  <a:moveTo>
                    <a:pt x="178" y="66"/>
                  </a:moveTo>
                  <a:lnTo>
                    <a:pt x="103" y="66"/>
                  </a:lnTo>
                  <a:lnTo>
                    <a:pt x="103" y="58"/>
                  </a:lnTo>
                  <a:lnTo>
                    <a:pt x="95" y="58"/>
                  </a:lnTo>
                  <a:lnTo>
                    <a:pt x="95" y="51"/>
                  </a:lnTo>
                  <a:lnTo>
                    <a:pt x="74" y="51"/>
                  </a:lnTo>
                  <a:lnTo>
                    <a:pt x="74" y="45"/>
                  </a:lnTo>
                  <a:lnTo>
                    <a:pt x="70" y="45"/>
                  </a:lnTo>
                  <a:lnTo>
                    <a:pt x="70" y="39"/>
                  </a:lnTo>
                  <a:lnTo>
                    <a:pt x="56" y="39"/>
                  </a:lnTo>
                  <a:lnTo>
                    <a:pt x="56" y="35"/>
                  </a:lnTo>
                  <a:lnTo>
                    <a:pt x="34" y="35"/>
                  </a:lnTo>
                  <a:lnTo>
                    <a:pt x="34" y="30"/>
                  </a:lnTo>
                  <a:lnTo>
                    <a:pt x="32" y="30"/>
                  </a:lnTo>
                  <a:lnTo>
                    <a:pt x="32" y="24"/>
                  </a:lnTo>
                  <a:lnTo>
                    <a:pt x="31" y="24"/>
                  </a:lnTo>
                  <a:lnTo>
                    <a:pt x="31" y="19"/>
                  </a:lnTo>
                  <a:lnTo>
                    <a:pt x="30" y="19"/>
                  </a:lnTo>
                  <a:lnTo>
                    <a:pt x="30" y="14"/>
                  </a:lnTo>
                  <a:lnTo>
                    <a:pt x="28" y="14"/>
                  </a:lnTo>
                  <a:lnTo>
                    <a:pt x="28" y="10"/>
                  </a:lnTo>
                  <a:lnTo>
                    <a:pt x="26" y="10"/>
                  </a:lnTo>
                  <a:lnTo>
                    <a:pt x="26" y="6"/>
                  </a:lnTo>
                  <a:lnTo>
                    <a:pt x="24" y="6"/>
                  </a:lnTo>
                  <a:lnTo>
                    <a:pt x="24"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57" name="Straight Connector 56"/>
          <p:cNvCxnSpPr/>
          <p:nvPr/>
        </p:nvCxnSpPr>
        <p:spPr>
          <a:xfrm>
            <a:off x="5791200" y="2170644"/>
            <a:ext cx="351775"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58" name="TextBox 57"/>
          <p:cNvSpPr txBox="1"/>
          <p:nvPr/>
        </p:nvSpPr>
        <p:spPr>
          <a:xfrm>
            <a:off x="6130178" y="2014445"/>
            <a:ext cx="1255472" cy="830997"/>
          </a:xfrm>
          <a:prstGeom prst="rect">
            <a:avLst/>
          </a:prstGeom>
          <a:noFill/>
        </p:spPr>
        <p:txBody>
          <a:bodyPr wrap="none" rtlCol="0">
            <a:spAutoFit/>
          </a:bodyPr>
          <a:lstStyle/>
          <a:p>
            <a:r>
              <a:rPr lang="en-GB" sz="1200" dirty="0" smtClean="0">
                <a:solidFill>
                  <a:srgbClr val="4D4D4D"/>
                </a:solidFill>
              </a:rPr>
              <a:t>Group A (n=19)</a:t>
            </a:r>
          </a:p>
          <a:p>
            <a:r>
              <a:rPr lang="en-GB" sz="1200" dirty="0" smtClean="0">
                <a:solidFill>
                  <a:srgbClr val="4D4D4D"/>
                </a:solidFill>
              </a:rPr>
              <a:t>Group B (n=36)</a:t>
            </a:r>
          </a:p>
          <a:p>
            <a:r>
              <a:rPr lang="en-GB" sz="1200" dirty="0" smtClean="0">
                <a:solidFill>
                  <a:srgbClr val="4D4D4D"/>
                </a:solidFill>
              </a:rPr>
              <a:t>Group C (n=28)</a:t>
            </a:r>
          </a:p>
          <a:p>
            <a:r>
              <a:rPr lang="en-GB" sz="1200" dirty="0" smtClean="0">
                <a:solidFill>
                  <a:srgbClr val="4D4D4D"/>
                </a:solidFill>
              </a:rPr>
              <a:t>Group D (n=18)</a:t>
            </a:r>
            <a:endParaRPr lang="en-GB" sz="1200" dirty="0">
              <a:solidFill>
                <a:srgbClr val="4D4D4D"/>
              </a:solidFill>
            </a:endParaRPr>
          </a:p>
        </p:txBody>
      </p:sp>
      <p:cxnSp>
        <p:nvCxnSpPr>
          <p:cNvPr id="59" name="Straight Connector 58"/>
          <p:cNvCxnSpPr/>
          <p:nvPr/>
        </p:nvCxnSpPr>
        <p:spPr>
          <a:xfrm>
            <a:off x="5791200" y="2353525"/>
            <a:ext cx="351775" cy="0"/>
          </a:xfrm>
          <a:prstGeom prst="line">
            <a:avLst/>
          </a:pr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0" name="Straight Connector 59"/>
          <p:cNvCxnSpPr/>
          <p:nvPr/>
        </p:nvCxnSpPr>
        <p:spPr>
          <a:xfrm>
            <a:off x="5791200" y="2539597"/>
            <a:ext cx="351775"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1" name="Straight Connector 60"/>
          <p:cNvCxnSpPr/>
          <p:nvPr/>
        </p:nvCxnSpPr>
        <p:spPr>
          <a:xfrm>
            <a:off x="5791200" y="2706529"/>
            <a:ext cx="351775" cy="0"/>
          </a:xfrm>
          <a:prstGeom prst="line">
            <a:avLst/>
          </a:prstGeom>
          <a:noFill/>
          <a:ln w="1905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spTree>
    <p:extLst>
      <p:ext uri="{BB962C8B-B14F-4D97-AF65-F5344CB8AC3E}">
        <p14:creationId xmlns:p14="http://schemas.microsoft.com/office/powerpoint/2010/main" val="42854692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1800"/>
              </a:lnSpc>
            </a:pPr>
            <a:r>
              <a:rPr lang="en-GB" sz="1600" dirty="0"/>
              <a:t>3523: Salvage surgery with </a:t>
            </a:r>
            <a:r>
              <a:rPr lang="en-GB" sz="1600" dirty="0" err="1"/>
              <a:t>abdominoperineal</a:t>
            </a:r>
            <a:r>
              <a:rPr lang="en-GB" sz="1600" dirty="0"/>
              <a:t> excision of the rectum (APER) following loco-regional failure after chemoradiation (CRT) using </a:t>
            </a:r>
            <a:r>
              <a:rPr lang="en-GB" sz="1600" dirty="0" err="1"/>
              <a:t>mitomycin</a:t>
            </a:r>
            <a:r>
              <a:rPr lang="en-GB" sz="1600" dirty="0"/>
              <a:t> (MMC) or cisplatin (</a:t>
            </a:r>
            <a:r>
              <a:rPr lang="en-GB" sz="1600" dirty="0" err="1"/>
              <a:t>CisP</a:t>
            </a:r>
            <a:r>
              <a:rPr lang="en-GB" sz="1600" dirty="0"/>
              <a:t>), with or without maintenance 5FU/</a:t>
            </a:r>
            <a:r>
              <a:rPr lang="en-GB" sz="1600" dirty="0" err="1"/>
              <a:t>CisP</a:t>
            </a:r>
            <a:r>
              <a:rPr lang="en-GB" sz="1600" dirty="0"/>
              <a:t> chemotherapy (CT) in squamous cell carcinoma of the anus (SCCA) and the impact on long-term outcomes: Results of ACT </a:t>
            </a:r>
            <a:r>
              <a:rPr lang="en-GB" sz="1600" dirty="0" smtClean="0"/>
              <a:t>II </a:t>
            </a:r>
            <a:r>
              <a:rPr lang="en-GB" sz="1600" dirty="0"/>
              <a:t>– </a:t>
            </a:r>
            <a:r>
              <a:rPr lang="en-GB" sz="1600" dirty="0" err="1" smtClean="0"/>
              <a:t>Glynne</a:t>
            </a:r>
            <a:r>
              <a:rPr lang="en-GB" sz="1600" dirty="0" smtClean="0"/>
              <a:t>-Jones R, et al</a:t>
            </a:r>
            <a:endParaRPr lang="en-GB" sz="1600" dirty="0"/>
          </a:p>
        </p:txBody>
      </p:sp>
      <p:sp>
        <p:nvSpPr>
          <p:cNvPr id="3" name="Content Placeholder 2"/>
          <p:cNvSpPr>
            <a:spLocks noGrp="1"/>
          </p:cNvSpPr>
          <p:nvPr>
            <p:ph idx="1"/>
          </p:nvPr>
        </p:nvSpPr>
        <p:spPr/>
        <p:txBody>
          <a:bodyPr/>
          <a:lstStyle/>
          <a:p>
            <a:pPr marL="0" indent="0">
              <a:buNone/>
            </a:pPr>
            <a:r>
              <a:rPr lang="en-GB" b="1" dirty="0" smtClean="0"/>
              <a:t>Key results (continued)</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endParaRPr lang="en-GB" b="1" dirty="0" smtClean="0"/>
          </a:p>
          <a:p>
            <a:pPr marL="0" indent="0">
              <a:spcBef>
                <a:spcPts val="1200"/>
              </a:spcBef>
              <a:buNone/>
            </a:pPr>
            <a:r>
              <a:rPr lang="en-GB" b="1" dirty="0" smtClean="0"/>
              <a:t>Conclusions</a:t>
            </a:r>
            <a:endParaRPr lang="en-GB" dirty="0" smtClean="0"/>
          </a:p>
          <a:p>
            <a:r>
              <a:rPr lang="en-GB" b="1" dirty="0" smtClean="0"/>
              <a:t>In </a:t>
            </a:r>
            <a:r>
              <a:rPr lang="en-GB" b="1" dirty="0"/>
              <a:t>patients with </a:t>
            </a:r>
            <a:r>
              <a:rPr lang="en-GB" b="1" dirty="0" smtClean="0"/>
              <a:t>SCCA, the earlier timing of radical salvage surgery was associated with poor survival</a:t>
            </a:r>
            <a:endParaRPr lang="en-GB" b="1" dirty="0"/>
          </a:p>
          <a:p>
            <a:r>
              <a:rPr lang="en-GB" b="1" dirty="0" smtClean="0"/>
              <a:t>Local </a:t>
            </a:r>
            <a:r>
              <a:rPr lang="en-GB" b="1" dirty="0"/>
              <a:t>failure may benefit from early detection and salvage by radical </a:t>
            </a:r>
            <a:r>
              <a:rPr lang="en-GB" b="1" dirty="0" smtClean="0"/>
              <a:t>surgery, but mainly relapse systematically </a:t>
            </a:r>
          </a:p>
          <a:p>
            <a:r>
              <a:rPr lang="en-GB" b="1" dirty="0" smtClean="0"/>
              <a:t>Close imaging with MRI and clinical surveillance may be helpful in the first 2 years</a:t>
            </a:r>
          </a:p>
          <a:p>
            <a:pPr marL="0" indent="0">
              <a:buNone/>
            </a:pPr>
            <a:endParaRPr lang="en-GB" b="1" dirty="0" smtClean="0"/>
          </a:p>
        </p:txBody>
      </p:sp>
      <p:sp>
        <p:nvSpPr>
          <p:cNvPr id="5" name="Text Placeholder 4"/>
          <p:cNvSpPr>
            <a:spLocks noGrp="1"/>
          </p:cNvSpPr>
          <p:nvPr>
            <p:ph type="body" sz="quarter" idx="11"/>
          </p:nvPr>
        </p:nvSpPr>
        <p:spPr/>
        <p:txBody>
          <a:bodyPr/>
          <a:lstStyle/>
          <a:p>
            <a:r>
              <a:rPr lang="en-GB" dirty="0" err="1" smtClean="0"/>
              <a:t>Glynne</a:t>
            </a:r>
            <a:r>
              <a:rPr lang="en-GB" dirty="0" smtClean="0"/>
              <a:t>-Jones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3523</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1633634999"/>
              </p:ext>
            </p:extLst>
          </p:nvPr>
        </p:nvGraphicFramePr>
        <p:xfrm>
          <a:off x="343375" y="1619464"/>
          <a:ext cx="8457249" cy="2542763"/>
        </p:xfrm>
        <a:graphic>
          <a:graphicData uri="http://schemas.openxmlformats.org/drawingml/2006/table">
            <a:tbl>
              <a:tblPr firstRow="1" bandRow="1">
                <a:tableStyleId>{69012ECD-51FC-41F1-AA8D-1B2483CD663E}</a:tableStyleId>
              </a:tblPr>
              <a:tblGrid>
                <a:gridCol w="1561625"/>
                <a:gridCol w="1295400"/>
                <a:gridCol w="1421287"/>
                <a:gridCol w="1300480"/>
                <a:gridCol w="1259840"/>
                <a:gridCol w="1618617"/>
              </a:tblGrid>
              <a:tr h="1635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Group A (n=19)</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Group B (n=36)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Group C (n=28)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Group D (n=18)</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Overall </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(n=101)</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4627">
                <a:tc>
                  <a:txBody>
                    <a:bodyPr/>
                    <a:lstStyle/>
                    <a:p>
                      <a:r>
                        <a:rPr lang="en-GB" sz="1400" b="1" dirty="0" smtClean="0"/>
                        <a:t>Deaths, n (%)</a:t>
                      </a:r>
                      <a:endParaRPr lang="en-GB" sz="1400" b="1"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15 (79)</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21 (58)</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12 (43)</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5 (28)</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53 (52)</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519867">
                <a:tc>
                  <a:txBody>
                    <a:bodyPr/>
                    <a:lstStyle/>
                    <a:p>
                      <a:r>
                        <a:rPr lang="en-GB" sz="1400" b="1" dirty="0" err="1" smtClean="0"/>
                        <a:t>mOS</a:t>
                      </a:r>
                      <a:r>
                        <a:rPr lang="en-GB" sz="1400" b="1" dirty="0" smtClean="0"/>
                        <a:t>,</a:t>
                      </a:r>
                      <a:r>
                        <a:rPr lang="en-GB" sz="1400" b="1" baseline="0" dirty="0" smtClean="0"/>
                        <a:t> </a:t>
                      </a:r>
                      <a:r>
                        <a:rPr lang="en-GB" sz="1400" b="1" dirty="0" smtClean="0"/>
                        <a:t>months (IQR)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9.6 </a:t>
                      </a:r>
                    </a:p>
                    <a:p>
                      <a:pPr algn="ctr"/>
                      <a:r>
                        <a:rPr lang="en-GB" sz="1400" dirty="0" smtClean="0"/>
                        <a:t>(5.8–26.3)</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21.1</a:t>
                      </a:r>
                    </a:p>
                    <a:p>
                      <a:pPr algn="ctr"/>
                      <a:r>
                        <a:rPr lang="en-GB" sz="1400" dirty="0" smtClean="0"/>
                        <a:t>(11.7–118.1)</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47.7 </a:t>
                      </a:r>
                    </a:p>
                    <a:p>
                      <a:pPr algn="ctr"/>
                      <a:r>
                        <a:rPr lang="en-GB" sz="1400" dirty="0" smtClean="0"/>
                        <a:t>(15.7–NR)</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30.3</a:t>
                      </a:r>
                    </a:p>
                    <a:p>
                      <a:pPr algn="ctr"/>
                      <a:r>
                        <a:rPr lang="en-GB" sz="1400" dirty="0" smtClean="0"/>
                        <a:t>(11.7</a:t>
                      </a:r>
                      <a:r>
                        <a:rPr lang="en-GB" sz="1400" baseline="0" dirty="0" smtClean="0"/>
                        <a:t>–118.1)</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481949">
                <a:tc>
                  <a:txBody>
                    <a:bodyPr/>
                    <a:lstStyle/>
                    <a:p>
                      <a:r>
                        <a:rPr lang="en-GB" sz="1400" b="1" dirty="0" smtClean="0"/>
                        <a:t>HR</a:t>
                      </a:r>
                      <a:endParaRPr lang="en-GB" sz="1400" b="1" baseline="0" dirty="0" smtClean="0"/>
                    </a:p>
                    <a:p>
                      <a:r>
                        <a:rPr lang="en-GB" sz="1400" b="1" baseline="0" dirty="0" smtClean="0"/>
                        <a:t>(95% CI)</a:t>
                      </a:r>
                      <a:endParaRPr lang="en-GB" sz="1400" b="1"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1.00</a:t>
                      </a:r>
                    </a:p>
                    <a:p>
                      <a:pPr algn="ctr"/>
                      <a:r>
                        <a:rPr lang="en-GB" sz="1400" dirty="0" smtClean="0"/>
                        <a:t>(baseline)</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0.53</a:t>
                      </a:r>
                    </a:p>
                    <a:p>
                      <a:pPr algn="ctr"/>
                      <a:r>
                        <a:rPr lang="en-GB" sz="1400" dirty="0" smtClean="0"/>
                        <a:t>(0.27, 1.03)</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0.33 </a:t>
                      </a:r>
                    </a:p>
                    <a:p>
                      <a:pPr algn="ctr"/>
                      <a:r>
                        <a:rPr lang="en-GB" sz="1400" dirty="0" smtClean="0"/>
                        <a:t>(0.15, 0.70)</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0.31</a:t>
                      </a:r>
                    </a:p>
                    <a:p>
                      <a:pPr algn="ctr"/>
                      <a:r>
                        <a:rPr lang="en-GB" sz="1400" dirty="0" smtClean="0"/>
                        <a:t>(0.11, 0.85)</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481949">
                <a:tc>
                  <a:txBody>
                    <a:bodyPr/>
                    <a:lstStyle/>
                    <a:p>
                      <a:r>
                        <a:rPr lang="en-GB" sz="1400" b="1" dirty="0" smtClean="0"/>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0.062</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0.004</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0.024</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1664474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EVS</a:t>
            </a:r>
            <a:r>
              <a:rPr lang="en-GB" dirty="0"/>
              <a:t>, </a:t>
            </a:r>
            <a:r>
              <a:rPr lang="en-GB" dirty="0" smtClean="0"/>
              <a:t>external </a:t>
            </a:r>
            <a:r>
              <a:rPr lang="en-GB" dirty="0"/>
              <a:t>validation set</a:t>
            </a:r>
            <a:r>
              <a:rPr lang="en-GB" dirty="0" smtClean="0"/>
              <a:t>; IVS, internal </a:t>
            </a:r>
            <a:r>
              <a:rPr lang="en-GB" dirty="0"/>
              <a:t>validation </a:t>
            </a:r>
            <a:r>
              <a:rPr lang="en-GB" dirty="0" smtClean="0"/>
              <a:t>set; </a:t>
            </a:r>
            <a:br>
              <a:rPr lang="en-GB" dirty="0" smtClean="0"/>
            </a:br>
            <a:r>
              <a:rPr lang="en-GB" dirty="0" smtClean="0"/>
              <a:t>TS, training set.</a:t>
            </a:r>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Galon</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3500</a:t>
            </a:r>
            <a:endParaRPr lang="en-GB" dirty="0"/>
          </a:p>
        </p:txBody>
      </p:sp>
      <p:sp>
        <p:nvSpPr>
          <p:cNvPr id="6" name="Title 5"/>
          <p:cNvSpPr>
            <a:spLocks noGrp="1"/>
          </p:cNvSpPr>
          <p:nvPr>
            <p:ph type="title"/>
          </p:nvPr>
        </p:nvSpPr>
        <p:spPr/>
        <p:txBody>
          <a:bodyPr/>
          <a:lstStyle/>
          <a:p>
            <a:r>
              <a:rPr lang="en-GB" dirty="0"/>
              <a:t>3500: Validation of the Immunoscore (IM) as a prognostic marker in stage I/II/III colon cancer: Results of a worldwide consortium-based analysis of 1,336 patients – </a:t>
            </a:r>
            <a:r>
              <a:rPr lang="en-GB" dirty="0" err="1"/>
              <a:t>Galon</a:t>
            </a:r>
            <a:r>
              <a:rPr lang="en-GB" dirty="0"/>
              <a:t> J, et al</a:t>
            </a:r>
          </a:p>
        </p:txBody>
      </p:sp>
      <p:graphicFrame>
        <p:nvGraphicFramePr>
          <p:cNvPr id="19" name="Group 88"/>
          <p:cNvGraphicFramePr>
            <a:graphicFrameLocks noGrp="1"/>
          </p:cNvGraphicFramePr>
          <p:nvPr>
            <p:extLst>
              <p:ext uri="{D42A27DB-BD31-4B8C-83A1-F6EECF244321}">
                <p14:modId xmlns:p14="http://schemas.microsoft.com/office/powerpoint/2010/main" val="3829619619"/>
              </p:ext>
            </p:extLst>
          </p:nvPr>
        </p:nvGraphicFramePr>
        <p:xfrm>
          <a:off x="369888" y="4800600"/>
          <a:ext cx="8469312" cy="1219200"/>
        </p:xfrm>
        <a:graphic>
          <a:graphicData uri="http://schemas.openxmlformats.org/drawingml/2006/table">
            <a:tbl>
              <a:tblPr firstRow="1" bandRow="1">
                <a:tableStyleId>{69012ECD-51FC-41F1-AA8D-1B2483CD663E}</a:tableStyleId>
              </a:tblPr>
              <a:tblGrid>
                <a:gridCol w="1687512"/>
                <a:gridCol w="2438400"/>
                <a:gridCol w="2271184"/>
                <a:gridCol w="2072216"/>
              </a:tblGrid>
              <a:tr h="2391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TTR, 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TS</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IVS</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EVS</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98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High score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Reference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Reference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Reference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91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Medium score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0.51 (0.34, 0.77)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0.48 (0.30, 0.77)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0.62 (0.46, 0.84)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91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Low score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0.19 (0.10, 0.37)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0.27 (0.14, 0.53)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0.33 (0.22, 0.49)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8" name="TextBox 17"/>
          <p:cNvSpPr txBox="1"/>
          <p:nvPr/>
        </p:nvSpPr>
        <p:spPr>
          <a:xfrm>
            <a:off x="2471234" y="1460202"/>
            <a:ext cx="4615366" cy="369332"/>
          </a:xfrm>
          <a:prstGeom prst="rect">
            <a:avLst/>
          </a:prstGeom>
          <a:noFill/>
        </p:spPr>
        <p:txBody>
          <a:bodyPr wrap="none" rtlCol="0">
            <a:spAutoFit/>
          </a:bodyPr>
          <a:lstStyle/>
          <a:p>
            <a:r>
              <a:rPr lang="en-GB" b="1" dirty="0">
                <a:solidFill>
                  <a:srgbClr val="4D4D4D"/>
                </a:solidFill>
                <a:latin typeface="Arial"/>
                <a:cs typeface="Arial"/>
              </a:rPr>
              <a:t>TTR: low vs high Immunoscore (n=2667)</a:t>
            </a:r>
          </a:p>
        </p:txBody>
      </p:sp>
      <p:sp>
        <p:nvSpPr>
          <p:cNvPr id="20" name="TextBox 19"/>
          <p:cNvSpPr txBox="1"/>
          <p:nvPr/>
        </p:nvSpPr>
        <p:spPr>
          <a:xfrm>
            <a:off x="4538246" y="1828800"/>
            <a:ext cx="556563" cy="369332"/>
          </a:xfrm>
          <a:prstGeom prst="rect">
            <a:avLst/>
          </a:prstGeom>
          <a:noFill/>
        </p:spPr>
        <p:txBody>
          <a:bodyPr wrap="none" rtlCol="0">
            <a:spAutoFit/>
          </a:bodyPr>
          <a:lstStyle/>
          <a:p>
            <a:r>
              <a:rPr lang="en-GB" dirty="0">
                <a:solidFill>
                  <a:srgbClr val="4D4D4D"/>
                </a:solidFill>
                <a:latin typeface="Arial"/>
                <a:cs typeface="Arial"/>
              </a:rPr>
              <a:t>IVS</a:t>
            </a:r>
          </a:p>
        </p:txBody>
      </p:sp>
      <p:sp>
        <p:nvSpPr>
          <p:cNvPr id="21" name="TextBox 20"/>
          <p:cNvSpPr txBox="1"/>
          <p:nvPr/>
        </p:nvSpPr>
        <p:spPr>
          <a:xfrm>
            <a:off x="7510046" y="1828800"/>
            <a:ext cx="646331" cy="369332"/>
          </a:xfrm>
          <a:prstGeom prst="rect">
            <a:avLst/>
          </a:prstGeom>
          <a:noFill/>
        </p:spPr>
        <p:txBody>
          <a:bodyPr wrap="none" rtlCol="0">
            <a:spAutoFit/>
          </a:bodyPr>
          <a:lstStyle/>
          <a:p>
            <a:r>
              <a:rPr lang="en-GB" dirty="0">
                <a:solidFill>
                  <a:srgbClr val="4D4D4D"/>
                </a:solidFill>
                <a:latin typeface="Arial"/>
                <a:cs typeface="Arial"/>
              </a:rPr>
              <a:t>EVS</a:t>
            </a:r>
          </a:p>
        </p:txBody>
      </p:sp>
      <p:grpSp>
        <p:nvGrpSpPr>
          <p:cNvPr id="22" name="Group 21"/>
          <p:cNvGrpSpPr/>
          <p:nvPr/>
        </p:nvGrpSpPr>
        <p:grpSpPr>
          <a:xfrm>
            <a:off x="1540883" y="1826042"/>
            <a:ext cx="798869" cy="1507123"/>
            <a:chOff x="1540883" y="1826042"/>
            <a:chExt cx="798869" cy="1507123"/>
          </a:xfrm>
        </p:grpSpPr>
        <p:sp>
          <p:nvSpPr>
            <p:cNvPr id="23" name="TextBox 22"/>
            <p:cNvSpPr txBox="1"/>
            <p:nvPr/>
          </p:nvSpPr>
          <p:spPr>
            <a:xfrm>
              <a:off x="1860134" y="1826042"/>
              <a:ext cx="479618" cy="369332"/>
            </a:xfrm>
            <a:prstGeom prst="rect">
              <a:avLst/>
            </a:prstGeom>
            <a:noFill/>
          </p:spPr>
          <p:txBody>
            <a:bodyPr wrap="none" rtlCol="0">
              <a:spAutoFit/>
            </a:bodyPr>
            <a:lstStyle/>
            <a:p>
              <a:r>
                <a:rPr lang="en-GB" dirty="0">
                  <a:solidFill>
                    <a:srgbClr val="4D4D4D"/>
                  </a:solidFill>
                  <a:latin typeface="Arial"/>
                  <a:cs typeface="Arial"/>
                </a:rPr>
                <a:t>TS</a:t>
              </a:r>
            </a:p>
          </p:txBody>
        </p:sp>
        <p:sp>
          <p:nvSpPr>
            <p:cNvPr id="24" name="TextBox 23"/>
            <p:cNvSpPr txBox="1"/>
            <p:nvPr/>
          </p:nvSpPr>
          <p:spPr>
            <a:xfrm>
              <a:off x="1540883" y="3071555"/>
              <a:ext cx="776174" cy="261610"/>
            </a:xfrm>
            <a:prstGeom prst="rect">
              <a:avLst/>
            </a:prstGeom>
            <a:noFill/>
          </p:spPr>
          <p:txBody>
            <a:bodyPr wrap="none" rtlCol="0">
              <a:spAutoFit/>
            </a:bodyPr>
            <a:lstStyle/>
            <a:p>
              <a:pPr algn="ctr"/>
              <a:r>
                <a:rPr lang="en-GB" sz="1100" dirty="0">
                  <a:solidFill>
                    <a:srgbClr val="4D4D4D"/>
                  </a:solidFill>
                  <a:latin typeface="Arial"/>
                  <a:cs typeface="Arial"/>
                </a:rPr>
                <a:t>p&lt;0.0001</a:t>
              </a:r>
            </a:p>
          </p:txBody>
        </p:sp>
      </p:grpSp>
      <p:sp>
        <p:nvSpPr>
          <p:cNvPr id="25" name="TextBox 24"/>
          <p:cNvSpPr txBox="1"/>
          <p:nvPr/>
        </p:nvSpPr>
        <p:spPr>
          <a:xfrm>
            <a:off x="4377430" y="3074313"/>
            <a:ext cx="776174" cy="261610"/>
          </a:xfrm>
          <a:prstGeom prst="rect">
            <a:avLst/>
          </a:prstGeom>
          <a:noFill/>
        </p:spPr>
        <p:txBody>
          <a:bodyPr wrap="none" rtlCol="0">
            <a:spAutoFit/>
          </a:bodyPr>
          <a:lstStyle/>
          <a:p>
            <a:pPr algn="ctr"/>
            <a:r>
              <a:rPr lang="en-GB" sz="1100" dirty="0">
                <a:solidFill>
                  <a:srgbClr val="4D4D4D"/>
                </a:solidFill>
                <a:latin typeface="Arial"/>
                <a:cs typeface="Arial"/>
              </a:rPr>
              <a:t>p&lt;0.0001</a:t>
            </a:r>
          </a:p>
        </p:txBody>
      </p:sp>
      <p:sp>
        <p:nvSpPr>
          <p:cNvPr id="26" name="TextBox 25"/>
          <p:cNvSpPr txBox="1"/>
          <p:nvPr/>
        </p:nvSpPr>
        <p:spPr>
          <a:xfrm>
            <a:off x="7425430" y="3074313"/>
            <a:ext cx="776174" cy="261610"/>
          </a:xfrm>
          <a:prstGeom prst="rect">
            <a:avLst/>
          </a:prstGeom>
          <a:noFill/>
        </p:spPr>
        <p:txBody>
          <a:bodyPr wrap="none" rtlCol="0">
            <a:spAutoFit/>
          </a:bodyPr>
          <a:lstStyle/>
          <a:p>
            <a:pPr algn="ctr"/>
            <a:r>
              <a:rPr lang="en-GB" sz="1100" dirty="0">
                <a:solidFill>
                  <a:srgbClr val="4D4D4D"/>
                </a:solidFill>
                <a:latin typeface="Arial"/>
                <a:cs typeface="Arial"/>
              </a:rPr>
              <a:t>p&lt;0.0001</a:t>
            </a:r>
          </a:p>
        </p:txBody>
      </p:sp>
      <p:graphicFrame>
        <p:nvGraphicFramePr>
          <p:cNvPr id="27" name="Table 26"/>
          <p:cNvGraphicFramePr>
            <a:graphicFrameLocks noGrp="1"/>
          </p:cNvGraphicFramePr>
          <p:nvPr>
            <p:extLst>
              <p:ext uri="{D42A27DB-BD31-4B8C-83A1-F6EECF244321}">
                <p14:modId xmlns:p14="http://schemas.microsoft.com/office/powerpoint/2010/main" val="2459225323"/>
              </p:ext>
            </p:extLst>
          </p:nvPr>
        </p:nvGraphicFramePr>
        <p:xfrm>
          <a:off x="692054" y="3381944"/>
          <a:ext cx="2454371" cy="822960"/>
        </p:xfrm>
        <a:graphic>
          <a:graphicData uri="http://schemas.openxmlformats.org/drawingml/2006/table">
            <a:tbl>
              <a:tblPr firstRow="1" bandRow="1">
                <a:tableStyleId>{5C22544A-7EE6-4342-B048-85BDC9FD1C3A}</a:tableStyleId>
              </a:tblPr>
              <a:tblGrid>
                <a:gridCol w="654146"/>
                <a:gridCol w="454025"/>
                <a:gridCol w="714375"/>
                <a:gridCol w="631825"/>
              </a:tblGrid>
              <a:tr h="207835">
                <a:tc>
                  <a:txBody>
                    <a:bodyPr/>
                    <a:lstStyle/>
                    <a:p>
                      <a:r>
                        <a:rPr lang="en-GB" sz="600" dirty="0" smtClean="0">
                          <a:solidFill>
                            <a:schemeClr val="tx1"/>
                          </a:solidFill>
                          <a:latin typeface="+mn-lt"/>
                        </a:rPr>
                        <a:t>Risk subgroup</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Events</a:t>
                      </a:r>
                      <a:r>
                        <a:rPr lang="en-GB" sz="600" baseline="0" dirty="0" smtClean="0">
                          <a:solidFill>
                            <a:schemeClr val="tx1"/>
                          </a:solidFill>
                          <a:latin typeface="+mn-lt"/>
                        </a:rPr>
                        <a:t>/total</a:t>
                      </a:r>
                      <a:endParaRPr lang="en-GB" sz="6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5-year KM </a:t>
                      </a:r>
                      <a:r>
                        <a:rPr lang="en-GB" sz="600" dirty="0" err="1" smtClean="0">
                          <a:solidFill>
                            <a:schemeClr val="tx1"/>
                          </a:solidFill>
                          <a:latin typeface="+mn-lt"/>
                        </a:rPr>
                        <a:t>est</a:t>
                      </a:r>
                      <a:r>
                        <a:rPr lang="en-GB" sz="600" dirty="0" smtClean="0">
                          <a:solidFill>
                            <a:schemeClr val="tx1"/>
                          </a:solidFill>
                          <a:latin typeface="+mn-lt"/>
                        </a:rPr>
                        <a:t>, % (95% CI)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HR (95% CI)</a:t>
                      </a:r>
                      <a:endParaRPr lang="en-GB" sz="6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07835">
                <a:tc>
                  <a:txBody>
                    <a:bodyPr/>
                    <a:lstStyle/>
                    <a:p>
                      <a:pPr algn="r"/>
                      <a:r>
                        <a:rPr lang="en-GB" sz="600" dirty="0" smtClean="0">
                          <a:solidFill>
                            <a:schemeClr val="tx1"/>
                          </a:solidFill>
                          <a:latin typeface="+mn-lt"/>
                        </a:rPr>
                        <a:t>High</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44/152</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67.3 </a:t>
                      </a:r>
                      <a:br>
                        <a:rPr lang="en-GB" sz="600" dirty="0" smtClean="0">
                          <a:solidFill>
                            <a:schemeClr val="tx1"/>
                          </a:solidFill>
                          <a:latin typeface="+mn-lt"/>
                        </a:rPr>
                      </a:br>
                      <a:r>
                        <a:rPr lang="en-GB" sz="600" dirty="0" smtClean="0">
                          <a:solidFill>
                            <a:schemeClr val="tx1"/>
                          </a:solidFill>
                          <a:latin typeface="+mn-lt"/>
                        </a:rPr>
                        <a:t>(59.4,</a:t>
                      </a:r>
                      <a:r>
                        <a:rPr lang="en-GB" sz="600" baseline="0" dirty="0" smtClean="0">
                          <a:solidFill>
                            <a:schemeClr val="tx1"/>
                          </a:solidFill>
                          <a:latin typeface="+mn-lt"/>
                        </a:rPr>
                        <a:t> </a:t>
                      </a:r>
                      <a:r>
                        <a:rPr lang="en-GB" sz="600" dirty="0" smtClean="0">
                          <a:solidFill>
                            <a:schemeClr val="tx1"/>
                          </a:solidFill>
                          <a:latin typeface="+mn-lt"/>
                        </a:rPr>
                        <a:t>76.2)</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Reference</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07835">
                <a:tc>
                  <a:txBody>
                    <a:bodyPr/>
                    <a:lstStyle/>
                    <a:p>
                      <a:pPr algn="r"/>
                      <a:r>
                        <a:rPr lang="en-GB" sz="600" dirty="0" smtClean="0">
                          <a:solidFill>
                            <a:schemeClr val="tx1"/>
                          </a:solidFill>
                          <a:latin typeface="+mn-lt"/>
                        </a:rPr>
                        <a:t>Low</a:t>
                      </a:r>
                      <a:endParaRPr lang="en-GB" sz="6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76/548</a:t>
                      </a:r>
                      <a:endParaRPr lang="en-GB" sz="6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85.3 </a:t>
                      </a:r>
                      <a:br>
                        <a:rPr lang="en-GB" sz="600" dirty="0" smtClean="0">
                          <a:solidFill>
                            <a:schemeClr val="tx1"/>
                          </a:solidFill>
                          <a:latin typeface="+mn-lt"/>
                        </a:rPr>
                      </a:br>
                      <a:r>
                        <a:rPr lang="en-GB" sz="600" dirty="0" smtClean="0">
                          <a:solidFill>
                            <a:schemeClr val="tx1"/>
                          </a:solidFill>
                          <a:latin typeface="+mn-lt"/>
                        </a:rPr>
                        <a:t>(82.1,</a:t>
                      </a:r>
                      <a:r>
                        <a:rPr lang="en-GB" sz="600" baseline="0" dirty="0" smtClean="0">
                          <a:solidFill>
                            <a:schemeClr val="tx1"/>
                          </a:solidFill>
                          <a:latin typeface="+mn-lt"/>
                        </a:rPr>
                        <a:t> </a:t>
                      </a:r>
                      <a:r>
                        <a:rPr lang="en-GB" sz="600" dirty="0" smtClean="0">
                          <a:solidFill>
                            <a:schemeClr val="tx1"/>
                          </a:solidFill>
                          <a:latin typeface="+mn-lt"/>
                        </a:rPr>
                        <a:t>88.6)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0.41 </a:t>
                      </a:r>
                      <a:br>
                        <a:rPr lang="en-GB" sz="600" dirty="0" smtClean="0">
                          <a:solidFill>
                            <a:schemeClr val="tx1"/>
                          </a:solidFill>
                          <a:latin typeface="+mn-lt"/>
                        </a:rPr>
                      </a:br>
                      <a:r>
                        <a:rPr lang="en-GB" sz="600" dirty="0" smtClean="0">
                          <a:solidFill>
                            <a:schemeClr val="tx1"/>
                          </a:solidFill>
                          <a:latin typeface="+mn-lt"/>
                        </a:rPr>
                        <a:t>(0.28,</a:t>
                      </a:r>
                      <a:r>
                        <a:rPr lang="en-GB" sz="600" baseline="0" dirty="0" smtClean="0">
                          <a:solidFill>
                            <a:schemeClr val="tx1"/>
                          </a:solidFill>
                          <a:latin typeface="+mn-lt"/>
                        </a:rPr>
                        <a:t> </a:t>
                      </a:r>
                      <a:r>
                        <a:rPr lang="en-GB" sz="600" dirty="0" smtClean="0">
                          <a:solidFill>
                            <a:schemeClr val="tx1"/>
                          </a:solidFill>
                          <a:latin typeface="+mn-lt"/>
                        </a:rPr>
                        <a:t>0.61)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28" name="Group 27"/>
          <p:cNvGrpSpPr/>
          <p:nvPr/>
        </p:nvGrpSpPr>
        <p:grpSpPr>
          <a:xfrm>
            <a:off x="160185" y="2142718"/>
            <a:ext cx="2948988" cy="2500498"/>
            <a:chOff x="160185" y="2142718"/>
            <a:chExt cx="2948988" cy="2500498"/>
          </a:xfrm>
        </p:grpSpPr>
        <p:grpSp>
          <p:nvGrpSpPr>
            <p:cNvPr id="29" name="Group 28"/>
            <p:cNvGrpSpPr/>
            <p:nvPr/>
          </p:nvGrpSpPr>
          <p:grpSpPr>
            <a:xfrm>
              <a:off x="160185" y="2142718"/>
              <a:ext cx="2948988" cy="2500498"/>
              <a:chOff x="-3592809" y="2160111"/>
              <a:chExt cx="3286597" cy="2500498"/>
            </a:xfrm>
          </p:grpSpPr>
          <p:grpSp>
            <p:nvGrpSpPr>
              <p:cNvPr id="33" name="Group 32"/>
              <p:cNvGrpSpPr/>
              <p:nvPr/>
            </p:nvGrpSpPr>
            <p:grpSpPr>
              <a:xfrm>
                <a:off x="-3105024" y="2267834"/>
                <a:ext cx="2648489" cy="2028151"/>
                <a:chOff x="836615" y="2176228"/>
                <a:chExt cx="3906738" cy="2444191"/>
              </a:xfrm>
            </p:grpSpPr>
            <p:sp>
              <p:nvSpPr>
                <p:cNvPr id="51" name="Freeform 50"/>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2"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3"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4"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5"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6"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7"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8"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9"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60"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61"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62"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63"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64"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65"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66"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grpSp>
          <p:sp>
            <p:nvSpPr>
              <p:cNvPr id="34" name="TextBox 33"/>
              <p:cNvSpPr txBox="1"/>
              <p:nvPr/>
            </p:nvSpPr>
            <p:spPr>
              <a:xfrm rot="16200000">
                <a:off x="-4172307" y="3062582"/>
                <a:ext cx="1433406" cy="274409"/>
              </a:xfrm>
              <a:prstGeom prst="rect">
                <a:avLst/>
              </a:prstGeom>
              <a:noFill/>
            </p:spPr>
            <p:txBody>
              <a:bodyPr wrap="none" rtlCol="0">
                <a:spAutoFit/>
              </a:bodyPr>
              <a:lstStyle/>
              <a:p>
                <a:pPr algn="ctr"/>
                <a:r>
                  <a:rPr lang="en-GB" sz="1000" dirty="0">
                    <a:solidFill>
                      <a:srgbClr val="363636"/>
                    </a:solidFill>
                    <a:latin typeface="Arial"/>
                    <a:cs typeface="Arial"/>
                  </a:rPr>
                  <a:t>Percent recurrent-free</a:t>
                </a:r>
              </a:p>
            </p:txBody>
          </p:sp>
          <p:sp>
            <p:nvSpPr>
              <p:cNvPr id="35" name="TextBox 34"/>
              <p:cNvSpPr txBox="1"/>
              <p:nvPr/>
            </p:nvSpPr>
            <p:spPr>
              <a:xfrm>
                <a:off x="-2402361" y="4414388"/>
                <a:ext cx="1417068" cy="246221"/>
              </a:xfrm>
              <a:prstGeom prst="rect">
                <a:avLst/>
              </a:prstGeom>
              <a:noFill/>
            </p:spPr>
            <p:txBody>
              <a:bodyPr wrap="none" rtlCol="0">
                <a:spAutoFit/>
              </a:bodyPr>
              <a:lstStyle/>
              <a:p>
                <a:pPr algn="ctr"/>
                <a:r>
                  <a:rPr lang="en-GB" sz="1000" dirty="0">
                    <a:solidFill>
                      <a:srgbClr val="363636"/>
                    </a:solidFill>
                    <a:latin typeface="Arial"/>
                    <a:cs typeface="Arial"/>
                  </a:rPr>
                  <a:t>Years from surgery</a:t>
                </a:r>
              </a:p>
            </p:txBody>
          </p:sp>
          <p:sp>
            <p:nvSpPr>
              <p:cNvPr id="36" name="TextBox 35"/>
              <p:cNvSpPr txBox="1"/>
              <p:nvPr/>
            </p:nvSpPr>
            <p:spPr>
              <a:xfrm>
                <a:off x="-3457101" y="2160111"/>
                <a:ext cx="398751"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100</a:t>
                </a:r>
              </a:p>
            </p:txBody>
          </p:sp>
          <p:sp>
            <p:nvSpPr>
              <p:cNvPr id="37" name="TextBox 36"/>
              <p:cNvSpPr txBox="1"/>
              <p:nvPr/>
            </p:nvSpPr>
            <p:spPr>
              <a:xfrm>
                <a:off x="-3392785" y="2543466"/>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80</a:t>
                </a:r>
              </a:p>
            </p:txBody>
          </p:sp>
          <p:sp>
            <p:nvSpPr>
              <p:cNvPr id="38" name="TextBox 37"/>
              <p:cNvSpPr txBox="1"/>
              <p:nvPr/>
            </p:nvSpPr>
            <p:spPr>
              <a:xfrm>
                <a:off x="-3392785" y="2923365"/>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60</a:t>
                </a:r>
              </a:p>
            </p:txBody>
          </p:sp>
          <p:sp>
            <p:nvSpPr>
              <p:cNvPr id="39" name="TextBox 38"/>
              <p:cNvSpPr txBox="1"/>
              <p:nvPr/>
            </p:nvSpPr>
            <p:spPr>
              <a:xfrm>
                <a:off x="-3392785" y="3306440"/>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40</a:t>
                </a:r>
              </a:p>
            </p:txBody>
          </p:sp>
          <p:sp>
            <p:nvSpPr>
              <p:cNvPr id="40" name="TextBox 39"/>
              <p:cNvSpPr txBox="1"/>
              <p:nvPr/>
            </p:nvSpPr>
            <p:spPr>
              <a:xfrm>
                <a:off x="-3392785" y="3683164"/>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20</a:t>
                </a:r>
              </a:p>
            </p:txBody>
          </p:sp>
          <p:sp>
            <p:nvSpPr>
              <p:cNvPr id="41" name="TextBox 40"/>
              <p:cNvSpPr txBox="1"/>
              <p:nvPr/>
            </p:nvSpPr>
            <p:spPr>
              <a:xfrm>
                <a:off x="-3328471" y="4066239"/>
                <a:ext cx="270122"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0</a:t>
                </a:r>
              </a:p>
            </p:txBody>
          </p:sp>
          <p:sp>
            <p:nvSpPr>
              <p:cNvPr id="42" name="TextBox 41"/>
              <p:cNvSpPr txBox="1"/>
              <p:nvPr/>
            </p:nvSpPr>
            <p:spPr>
              <a:xfrm>
                <a:off x="-3045603"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0</a:t>
                </a:r>
              </a:p>
            </p:txBody>
          </p:sp>
          <p:sp>
            <p:nvSpPr>
              <p:cNvPr id="43" name="TextBox 42"/>
              <p:cNvSpPr txBox="1"/>
              <p:nvPr/>
            </p:nvSpPr>
            <p:spPr>
              <a:xfrm>
                <a:off x="-2741781"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1</a:t>
                </a:r>
              </a:p>
            </p:txBody>
          </p:sp>
          <p:sp>
            <p:nvSpPr>
              <p:cNvPr id="44" name="TextBox 43"/>
              <p:cNvSpPr txBox="1"/>
              <p:nvPr/>
            </p:nvSpPr>
            <p:spPr>
              <a:xfrm>
                <a:off x="-2433001"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2</a:t>
                </a:r>
              </a:p>
            </p:txBody>
          </p:sp>
          <p:sp>
            <p:nvSpPr>
              <p:cNvPr id="45" name="TextBox 44"/>
              <p:cNvSpPr txBox="1"/>
              <p:nvPr/>
            </p:nvSpPr>
            <p:spPr>
              <a:xfrm>
                <a:off x="-2127757"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3</a:t>
                </a:r>
              </a:p>
            </p:txBody>
          </p:sp>
          <p:sp>
            <p:nvSpPr>
              <p:cNvPr id="46" name="TextBox 45"/>
              <p:cNvSpPr txBox="1"/>
              <p:nvPr/>
            </p:nvSpPr>
            <p:spPr>
              <a:xfrm>
                <a:off x="-1828894"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4</a:t>
                </a:r>
              </a:p>
            </p:txBody>
          </p:sp>
          <p:sp>
            <p:nvSpPr>
              <p:cNvPr id="47" name="TextBox 46"/>
              <p:cNvSpPr txBox="1"/>
              <p:nvPr/>
            </p:nvSpPr>
            <p:spPr>
              <a:xfrm>
                <a:off x="-1522234"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5</a:t>
                </a:r>
              </a:p>
            </p:txBody>
          </p:sp>
          <p:sp>
            <p:nvSpPr>
              <p:cNvPr id="48" name="TextBox 47"/>
              <p:cNvSpPr txBox="1"/>
              <p:nvPr/>
            </p:nvSpPr>
            <p:spPr>
              <a:xfrm>
                <a:off x="-1225487"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6</a:t>
                </a:r>
              </a:p>
            </p:txBody>
          </p:sp>
          <p:sp>
            <p:nvSpPr>
              <p:cNvPr id="49" name="TextBox 48"/>
              <p:cNvSpPr txBox="1"/>
              <p:nvPr/>
            </p:nvSpPr>
            <p:spPr>
              <a:xfrm>
                <a:off x="-899680"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7</a:t>
                </a:r>
              </a:p>
            </p:txBody>
          </p:sp>
          <p:sp>
            <p:nvSpPr>
              <p:cNvPr id="50" name="TextBox 49"/>
              <p:cNvSpPr txBox="1"/>
              <p:nvPr/>
            </p:nvSpPr>
            <p:spPr>
              <a:xfrm>
                <a:off x="-576334"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8</a:t>
                </a:r>
              </a:p>
            </p:txBody>
          </p:sp>
        </p:grpSp>
        <p:cxnSp>
          <p:nvCxnSpPr>
            <p:cNvPr id="30" name="Straight Connector 29"/>
            <p:cNvCxnSpPr/>
            <p:nvPr/>
          </p:nvCxnSpPr>
          <p:spPr>
            <a:xfrm>
              <a:off x="706836" y="3656870"/>
              <a:ext cx="23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40487" y="3792516"/>
              <a:ext cx="20791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40487" y="4068333"/>
              <a:ext cx="2079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67" name="Table 66"/>
          <p:cNvGraphicFramePr>
            <a:graphicFrameLocks noGrp="1"/>
          </p:cNvGraphicFramePr>
          <p:nvPr>
            <p:extLst>
              <p:ext uri="{D42A27DB-BD31-4B8C-83A1-F6EECF244321}">
                <p14:modId xmlns:p14="http://schemas.microsoft.com/office/powerpoint/2010/main" val="1914277950"/>
              </p:ext>
            </p:extLst>
          </p:nvPr>
        </p:nvGraphicFramePr>
        <p:xfrm>
          <a:off x="3557644" y="3381944"/>
          <a:ext cx="2376431" cy="822960"/>
        </p:xfrm>
        <a:graphic>
          <a:graphicData uri="http://schemas.openxmlformats.org/drawingml/2006/table">
            <a:tbl>
              <a:tblPr firstRow="1" bandRow="1">
                <a:tableStyleId>{5C22544A-7EE6-4342-B048-85BDC9FD1C3A}</a:tableStyleId>
              </a:tblPr>
              <a:tblGrid>
                <a:gridCol w="563277"/>
                <a:gridCol w="438379"/>
                <a:gridCol w="723900"/>
                <a:gridCol w="650875"/>
              </a:tblGrid>
              <a:tr h="0">
                <a:tc>
                  <a:txBody>
                    <a:bodyPr/>
                    <a:lstStyle/>
                    <a:p>
                      <a:r>
                        <a:rPr lang="en-GB" sz="600" dirty="0" smtClean="0">
                          <a:solidFill>
                            <a:schemeClr val="tx1"/>
                          </a:solidFill>
                          <a:latin typeface="+mn-lt"/>
                        </a:rPr>
                        <a:t>Risk subgroup</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Events</a:t>
                      </a:r>
                      <a:r>
                        <a:rPr lang="en-GB" sz="600" baseline="0" dirty="0" smtClean="0">
                          <a:solidFill>
                            <a:schemeClr val="tx1"/>
                          </a:solidFill>
                          <a:latin typeface="+mn-lt"/>
                        </a:rPr>
                        <a:t> /total</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5-year KM </a:t>
                      </a:r>
                      <a:r>
                        <a:rPr lang="en-GB" sz="600" dirty="0" err="1" smtClean="0">
                          <a:solidFill>
                            <a:schemeClr val="tx1"/>
                          </a:solidFill>
                          <a:latin typeface="+mn-lt"/>
                        </a:rPr>
                        <a:t>est</a:t>
                      </a:r>
                      <a:r>
                        <a:rPr lang="en-GB" sz="600" dirty="0" smtClean="0">
                          <a:solidFill>
                            <a:schemeClr val="tx1"/>
                          </a:solidFill>
                          <a:latin typeface="+mn-lt"/>
                        </a:rPr>
                        <a:t>, %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HR (95% CI)</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algn="r"/>
                      <a:r>
                        <a:rPr lang="en-GB" sz="600" dirty="0" smtClean="0">
                          <a:solidFill>
                            <a:schemeClr val="tx1"/>
                          </a:solidFill>
                          <a:latin typeface="+mn-lt"/>
                        </a:rPr>
                        <a:t>High</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36/155</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74.3 </a:t>
                      </a:r>
                      <a:br>
                        <a:rPr lang="en-GB" sz="600" dirty="0" smtClean="0">
                          <a:solidFill>
                            <a:schemeClr val="tx1"/>
                          </a:solidFill>
                          <a:latin typeface="+mn-lt"/>
                        </a:rPr>
                      </a:br>
                      <a:r>
                        <a:rPr lang="en-GB" sz="600" dirty="0" smtClean="0">
                          <a:solidFill>
                            <a:schemeClr val="tx1"/>
                          </a:solidFill>
                          <a:latin typeface="+mn-lt"/>
                        </a:rPr>
                        <a:t>(67.1,</a:t>
                      </a:r>
                      <a:r>
                        <a:rPr lang="en-GB" sz="600" baseline="0" dirty="0" smtClean="0">
                          <a:solidFill>
                            <a:schemeClr val="tx1"/>
                          </a:solidFill>
                          <a:latin typeface="+mn-lt"/>
                        </a:rPr>
                        <a:t> </a:t>
                      </a:r>
                      <a:r>
                        <a:rPr lang="en-GB" sz="600" dirty="0" smtClean="0">
                          <a:solidFill>
                            <a:schemeClr val="tx1"/>
                          </a:solidFill>
                          <a:latin typeface="+mn-lt"/>
                        </a:rPr>
                        <a:t>82.3)</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Reference</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r"/>
                      <a:r>
                        <a:rPr lang="en-GB" sz="600" dirty="0" smtClean="0">
                          <a:solidFill>
                            <a:schemeClr val="tx1"/>
                          </a:solidFill>
                          <a:latin typeface="+mn-lt"/>
                        </a:rPr>
                        <a:t>Low</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52/481</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88.0 </a:t>
                      </a:r>
                      <a:br>
                        <a:rPr lang="en-GB" sz="600" dirty="0" smtClean="0">
                          <a:solidFill>
                            <a:schemeClr val="tx1"/>
                          </a:solidFill>
                          <a:latin typeface="+mn-lt"/>
                        </a:rPr>
                      </a:br>
                      <a:r>
                        <a:rPr lang="en-GB" sz="600" dirty="0" smtClean="0">
                          <a:solidFill>
                            <a:schemeClr val="tx1"/>
                          </a:solidFill>
                          <a:latin typeface="+mn-lt"/>
                        </a:rPr>
                        <a:t>(84.8,</a:t>
                      </a:r>
                      <a:r>
                        <a:rPr lang="en-GB" sz="600" baseline="0" dirty="0" smtClean="0">
                          <a:solidFill>
                            <a:schemeClr val="tx1"/>
                          </a:solidFill>
                          <a:latin typeface="+mn-lt"/>
                        </a:rPr>
                        <a:t> </a:t>
                      </a:r>
                      <a:r>
                        <a:rPr lang="en-GB" sz="600" dirty="0" smtClean="0">
                          <a:solidFill>
                            <a:schemeClr val="tx1"/>
                          </a:solidFill>
                          <a:latin typeface="+mn-lt"/>
                        </a:rPr>
                        <a:t>91.3)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0.41 </a:t>
                      </a:r>
                      <a:br>
                        <a:rPr lang="en-GB" sz="600" dirty="0" smtClean="0">
                          <a:solidFill>
                            <a:schemeClr val="tx1"/>
                          </a:solidFill>
                          <a:latin typeface="+mn-lt"/>
                        </a:rPr>
                      </a:br>
                      <a:r>
                        <a:rPr lang="en-GB" sz="600" dirty="0" smtClean="0">
                          <a:solidFill>
                            <a:schemeClr val="tx1"/>
                          </a:solidFill>
                          <a:latin typeface="+mn-lt"/>
                        </a:rPr>
                        <a:t>(0.27, 0.65)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68" name="Group 67"/>
          <p:cNvGrpSpPr/>
          <p:nvPr/>
        </p:nvGrpSpPr>
        <p:grpSpPr>
          <a:xfrm>
            <a:off x="3040289" y="2142718"/>
            <a:ext cx="2922060" cy="2500498"/>
            <a:chOff x="174699" y="2142718"/>
            <a:chExt cx="2922060" cy="2500498"/>
          </a:xfrm>
        </p:grpSpPr>
        <p:grpSp>
          <p:nvGrpSpPr>
            <p:cNvPr id="69" name="Group 68"/>
            <p:cNvGrpSpPr/>
            <p:nvPr/>
          </p:nvGrpSpPr>
          <p:grpSpPr>
            <a:xfrm>
              <a:off x="174699" y="2142718"/>
              <a:ext cx="2922060" cy="2500498"/>
              <a:chOff x="-3576633" y="2160111"/>
              <a:chExt cx="3256585" cy="2500498"/>
            </a:xfrm>
          </p:grpSpPr>
          <p:grpSp>
            <p:nvGrpSpPr>
              <p:cNvPr id="73" name="Group 72"/>
              <p:cNvGrpSpPr/>
              <p:nvPr/>
            </p:nvGrpSpPr>
            <p:grpSpPr>
              <a:xfrm>
                <a:off x="-3105024" y="2267834"/>
                <a:ext cx="2648489" cy="2028151"/>
                <a:chOff x="836615" y="2176228"/>
                <a:chExt cx="3906738" cy="2444191"/>
              </a:xfrm>
            </p:grpSpPr>
            <p:sp>
              <p:nvSpPr>
                <p:cNvPr id="91" name="Freeform 90"/>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2"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3"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4"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5"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6"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7"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8"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9"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00"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01"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02"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03"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04"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05"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06"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grpSp>
          <p:sp>
            <p:nvSpPr>
              <p:cNvPr id="74" name="TextBox 73"/>
              <p:cNvSpPr txBox="1"/>
              <p:nvPr/>
            </p:nvSpPr>
            <p:spPr>
              <a:xfrm rot="16200000">
                <a:off x="-4156131" y="3062582"/>
                <a:ext cx="1433406" cy="274409"/>
              </a:xfrm>
              <a:prstGeom prst="rect">
                <a:avLst/>
              </a:prstGeom>
              <a:noFill/>
            </p:spPr>
            <p:txBody>
              <a:bodyPr wrap="none" rtlCol="0">
                <a:spAutoFit/>
              </a:bodyPr>
              <a:lstStyle/>
              <a:p>
                <a:pPr algn="ctr"/>
                <a:r>
                  <a:rPr lang="en-GB" sz="1000" dirty="0">
                    <a:solidFill>
                      <a:srgbClr val="363636"/>
                    </a:solidFill>
                    <a:latin typeface="Arial"/>
                    <a:cs typeface="Arial"/>
                  </a:rPr>
                  <a:t>Percent recurrent-free</a:t>
                </a:r>
              </a:p>
            </p:txBody>
          </p:sp>
          <p:sp>
            <p:nvSpPr>
              <p:cNvPr id="75" name="TextBox 74"/>
              <p:cNvSpPr txBox="1"/>
              <p:nvPr/>
            </p:nvSpPr>
            <p:spPr>
              <a:xfrm>
                <a:off x="-2402361" y="4414388"/>
                <a:ext cx="1417068" cy="246221"/>
              </a:xfrm>
              <a:prstGeom prst="rect">
                <a:avLst/>
              </a:prstGeom>
              <a:noFill/>
            </p:spPr>
            <p:txBody>
              <a:bodyPr wrap="none" rtlCol="0">
                <a:spAutoFit/>
              </a:bodyPr>
              <a:lstStyle/>
              <a:p>
                <a:pPr algn="ctr"/>
                <a:r>
                  <a:rPr lang="en-GB" sz="1000" dirty="0">
                    <a:solidFill>
                      <a:srgbClr val="363636"/>
                    </a:solidFill>
                    <a:latin typeface="Arial"/>
                    <a:cs typeface="Arial"/>
                  </a:rPr>
                  <a:t>Years from surgery</a:t>
                </a:r>
              </a:p>
            </p:txBody>
          </p:sp>
          <p:sp>
            <p:nvSpPr>
              <p:cNvPr id="76" name="TextBox 75"/>
              <p:cNvSpPr txBox="1"/>
              <p:nvPr/>
            </p:nvSpPr>
            <p:spPr>
              <a:xfrm>
                <a:off x="-3457101" y="2160111"/>
                <a:ext cx="398751"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100</a:t>
                </a:r>
              </a:p>
            </p:txBody>
          </p:sp>
          <p:sp>
            <p:nvSpPr>
              <p:cNvPr id="77" name="TextBox 76"/>
              <p:cNvSpPr txBox="1"/>
              <p:nvPr/>
            </p:nvSpPr>
            <p:spPr>
              <a:xfrm>
                <a:off x="-3392785" y="2543466"/>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80</a:t>
                </a:r>
              </a:p>
            </p:txBody>
          </p:sp>
          <p:sp>
            <p:nvSpPr>
              <p:cNvPr id="78" name="TextBox 77"/>
              <p:cNvSpPr txBox="1"/>
              <p:nvPr/>
            </p:nvSpPr>
            <p:spPr>
              <a:xfrm>
                <a:off x="-3392785" y="2923365"/>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60</a:t>
                </a:r>
              </a:p>
            </p:txBody>
          </p:sp>
          <p:sp>
            <p:nvSpPr>
              <p:cNvPr id="79" name="TextBox 78"/>
              <p:cNvSpPr txBox="1"/>
              <p:nvPr/>
            </p:nvSpPr>
            <p:spPr>
              <a:xfrm>
                <a:off x="-3392785" y="3306440"/>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40</a:t>
                </a:r>
              </a:p>
            </p:txBody>
          </p:sp>
          <p:sp>
            <p:nvSpPr>
              <p:cNvPr id="80" name="TextBox 79"/>
              <p:cNvSpPr txBox="1"/>
              <p:nvPr/>
            </p:nvSpPr>
            <p:spPr>
              <a:xfrm>
                <a:off x="-3392785" y="3683164"/>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20</a:t>
                </a:r>
              </a:p>
            </p:txBody>
          </p:sp>
          <p:sp>
            <p:nvSpPr>
              <p:cNvPr id="81" name="TextBox 80"/>
              <p:cNvSpPr txBox="1"/>
              <p:nvPr/>
            </p:nvSpPr>
            <p:spPr>
              <a:xfrm>
                <a:off x="-3328471" y="4066239"/>
                <a:ext cx="270122"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0</a:t>
                </a:r>
              </a:p>
            </p:txBody>
          </p:sp>
          <p:sp>
            <p:nvSpPr>
              <p:cNvPr id="82" name="TextBox 81"/>
              <p:cNvSpPr txBox="1"/>
              <p:nvPr/>
            </p:nvSpPr>
            <p:spPr>
              <a:xfrm>
                <a:off x="-3045603"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0</a:t>
                </a:r>
              </a:p>
            </p:txBody>
          </p:sp>
          <p:sp>
            <p:nvSpPr>
              <p:cNvPr id="83" name="TextBox 82"/>
              <p:cNvSpPr txBox="1"/>
              <p:nvPr/>
            </p:nvSpPr>
            <p:spPr>
              <a:xfrm>
                <a:off x="-2741781"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1</a:t>
                </a:r>
              </a:p>
            </p:txBody>
          </p:sp>
          <p:sp>
            <p:nvSpPr>
              <p:cNvPr id="84" name="TextBox 83"/>
              <p:cNvSpPr txBox="1"/>
              <p:nvPr/>
            </p:nvSpPr>
            <p:spPr>
              <a:xfrm>
                <a:off x="-2433001"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2</a:t>
                </a:r>
              </a:p>
            </p:txBody>
          </p:sp>
          <p:sp>
            <p:nvSpPr>
              <p:cNvPr id="85" name="TextBox 84"/>
              <p:cNvSpPr txBox="1"/>
              <p:nvPr/>
            </p:nvSpPr>
            <p:spPr>
              <a:xfrm>
                <a:off x="-2127757"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3</a:t>
                </a:r>
              </a:p>
            </p:txBody>
          </p:sp>
          <p:sp>
            <p:nvSpPr>
              <p:cNvPr id="86" name="TextBox 85"/>
              <p:cNvSpPr txBox="1"/>
              <p:nvPr/>
            </p:nvSpPr>
            <p:spPr>
              <a:xfrm>
                <a:off x="-1828894"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4</a:t>
                </a:r>
              </a:p>
            </p:txBody>
          </p:sp>
          <p:sp>
            <p:nvSpPr>
              <p:cNvPr id="87" name="TextBox 86"/>
              <p:cNvSpPr txBox="1"/>
              <p:nvPr/>
            </p:nvSpPr>
            <p:spPr>
              <a:xfrm>
                <a:off x="-1522234"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5</a:t>
                </a:r>
              </a:p>
            </p:txBody>
          </p:sp>
          <p:sp>
            <p:nvSpPr>
              <p:cNvPr id="88" name="TextBox 87"/>
              <p:cNvSpPr txBox="1"/>
              <p:nvPr/>
            </p:nvSpPr>
            <p:spPr>
              <a:xfrm>
                <a:off x="-1225487"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6</a:t>
                </a:r>
              </a:p>
            </p:txBody>
          </p:sp>
          <p:sp>
            <p:nvSpPr>
              <p:cNvPr id="89" name="TextBox 88"/>
              <p:cNvSpPr txBox="1"/>
              <p:nvPr/>
            </p:nvSpPr>
            <p:spPr>
              <a:xfrm>
                <a:off x="-895067"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7</a:t>
                </a:r>
              </a:p>
            </p:txBody>
          </p:sp>
          <p:sp>
            <p:nvSpPr>
              <p:cNvPr id="90" name="TextBox 89"/>
              <p:cNvSpPr txBox="1"/>
              <p:nvPr/>
            </p:nvSpPr>
            <p:spPr>
              <a:xfrm>
                <a:off x="-590170"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8</a:t>
                </a:r>
              </a:p>
            </p:txBody>
          </p:sp>
        </p:grpSp>
        <p:cxnSp>
          <p:nvCxnSpPr>
            <p:cNvPr id="70" name="Straight Connector 69"/>
            <p:cNvCxnSpPr/>
            <p:nvPr/>
          </p:nvCxnSpPr>
          <p:spPr>
            <a:xfrm>
              <a:off x="706837" y="3656870"/>
              <a:ext cx="2243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40487" y="3746998"/>
              <a:ext cx="20791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40487" y="4022815"/>
              <a:ext cx="2079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107" name="Table 106"/>
          <p:cNvGraphicFramePr>
            <a:graphicFrameLocks noGrp="1"/>
          </p:cNvGraphicFramePr>
          <p:nvPr>
            <p:extLst>
              <p:ext uri="{D42A27DB-BD31-4B8C-83A1-F6EECF244321}">
                <p14:modId xmlns:p14="http://schemas.microsoft.com/office/powerpoint/2010/main" val="2502171697"/>
              </p:ext>
            </p:extLst>
          </p:nvPr>
        </p:nvGraphicFramePr>
        <p:xfrm>
          <a:off x="6423234" y="3381944"/>
          <a:ext cx="2293460" cy="822960"/>
        </p:xfrm>
        <a:graphic>
          <a:graphicData uri="http://schemas.openxmlformats.org/drawingml/2006/table">
            <a:tbl>
              <a:tblPr firstRow="1" bandRow="1">
                <a:tableStyleId>{5C22544A-7EE6-4342-B048-85BDC9FD1C3A}</a:tableStyleId>
              </a:tblPr>
              <a:tblGrid>
                <a:gridCol w="563277"/>
                <a:gridCol w="467765"/>
                <a:gridCol w="620973"/>
                <a:gridCol w="641445"/>
              </a:tblGrid>
              <a:tr h="0">
                <a:tc>
                  <a:txBody>
                    <a:bodyPr/>
                    <a:lstStyle/>
                    <a:p>
                      <a:r>
                        <a:rPr lang="en-GB" sz="600" dirty="0" smtClean="0">
                          <a:solidFill>
                            <a:schemeClr val="tx1"/>
                          </a:solidFill>
                          <a:latin typeface="+mn-lt"/>
                        </a:rPr>
                        <a:t>Risk subgroup</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Events</a:t>
                      </a:r>
                      <a:r>
                        <a:rPr lang="en-GB" sz="600" baseline="0" dirty="0" smtClean="0">
                          <a:solidFill>
                            <a:schemeClr val="tx1"/>
                          </a:solidFill>
                          <a:latin typeface="+mn-lt"/>
                        </a:rPr>
                        <a:t> /total</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5-year KM </a:t>
                      </a:r>
                      <a:r>
                        <a:rPr lang="en-GB" sz="600" dirty="0" err="1" smtClean="0">
                          <a:solidFill>
                            <a:schemeClr val="tx1"/>
                          </a:solidFill>
                          <a:latin typeface="+mn-lt"/>
                        </a:rPr>
                        <a:t>est</a:t>
                      </a:r>
                      <a:r>
                        <a:rPr lang="en-GB" sz="600" dirty="0" smtClean="0">
                          <a:solidFill>
                            <a:schemeClr val="tx1"/>
                          </a:solidFill>
                          <a:latin typeface="+mn-lt"/>
                        </a:rPr>
                        <a:t>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HR (95% CI)</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algn="r"/>
                      <a:r>
                        <a:rPr lang="en-GB" sz="600" dirty="0" smtClean="0">
                          <a:solidFill>
                            <a:schemeClr val="tx1"/>
                          </a:solidFill>
                          <a:latin typeface="+mn-lt"/>
                        </a:rPr>
                        <a:t>High</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75/225</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58.3 </a:t>
                      </a:r>
                      <a:br>
                        <a:rPr lang="en-GB" sz="600" dirty="0" smtClean="0">
                          <a:solidFill>
                            <a:schemeClr val="tx1"/>
                          </a:solidFill>
                          <a:latin typeface="+mn-lt"/>
                        </a:rPr>
                      </a:br>
                      <a:r>
                        <a:rPr lang="en-GB" sz="600" dirty="0" smtClean="0">
                          <a:solidFill>
                            <a:schemeClr val="tx1"/>
                          </a:solidFill>
                          <a:latin typeface="+mn-lt"/>
                        </a:rPr>
                        <a:t>(51.2,</a:t>
                      </a:r>
                      <a:r>
                        <a:rPr lang="en-GB" sz="600" baseline="0" dirty="0" smtClean="0">
                          <a:solidFill>
                            <a:schemeClr val="tx1"/>
                          </a:solidFill>
                          <a:latin typeface="+mn-lt"/>
                        </a:rPr>
                        <a:t> </a:t>
                      </a:r>
                      <a:r>
                        <a:rPr lang="en-GB" sz="600" dirty="0" smtClean="0">
                          <a:solidFill>
                            <a:schemeClr val="tx1"/>
                          </a:solidFill>
                          <a:latin typeface="+mn-lt"/>
                        </a:rPr>
                        <a:t>66.4)</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Reference</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r"/>
                      <a:r>
                        <a:rPr lang="en-GB" sz="600" dirty="0" smtClean="0">
                          <a:solidFill>
                            <a:schemeClr val="tx1"/>
                          </a:solidFill>
                          <a:latin typeface="+mn-lt"/>
                        </a:rPr>
                        <a:t>Low</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145/744</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76.2 </a:t>
                      </a:r>
                      <a:br>
                        <a:rPr lang="en-GB" sz="600" dirty="0" smtClean="0">
                          <a:solidFill>
                            <a:schemeClr val="tx1"/>
                          </a:solidFill>
                          <a:latin typeface="+mn-lt"/>
                        </a:rPr>
                      </a:br>
                      <a:r>
                        <a:rPr lang="en-GB" sz="600" dirty="0" smtClean="0">
                          <a:solidFill>
                            <a:schemeClr val="tx1"/>
                          </a:solidFill>
                          <a:latin typeface="+mn-lt"/>
                        </a:rPr>
                        <a:t>(72.8,</a:t>
                      </a:r>
                      <a:r>
                        <a:rPr lang="en-GB" sz="600" baseline="0" dirty="0" smtClean="0">
                          <a:solidFill>
                            <a:schemeClr val="tx1"/>
                          </a:solidFill>
                          <a:latin typeface="+mn-lt"/>
                        </a:rPr>
                        <a:t> </a:t>
                      </a:r>
                      <a:r>
                        <a:rPr lang="en-GB" sz="600" dirty="0" smtClean="0">
                          <a:solidFill>
                            <a:schemeClr val="tx1"/>
                          </a:solidFill>
                          <a:latin typeface="+mn-lt"/>
                        </a:rPr>
                        <a:t>79.9)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0.51 </a:t>
                      </a:r>
                      <a:br>
                        <a:rPr lang="en-GB" sz="600" dirty="0" smtClean="0">
                          <a:solidFill>
                            <a:schemeClr val="tx1"/>
                          </a:solidFill>
                          <a:latin typeface="+mn-lt"/>
                        </a:rPr>
                      </a:br>
                      <a:r>
                        <a:rPr lang="en-GB" sz="600" dirty="0" smtClean="0">
                          <a:solidFill>
                            <a:schemeClr val="tx1"/>
                          </a:solidFill>
                          <a:latin typeface="+mn-lt"/>
                        </a:rPr>
                        <a:t>(0.38,</a:t>
                      </a:r>
                      <a:r>
                        <a:rPr lang="en-GB" sz="600" baseline="0" dirty="0" smtClean="0">
                          <a:solidFill>
                            <a:schemeClr val="tx1"/>
                          </a:solidFill>
                          <a:latin typeface="+mn-lt"/>
                        </a:rPr>
                        <a:t> </a:t>
                      </a:r>
                      <a:r>
                        <a:rPr lang="en-GB" sz="600" dirty="0" smtClean="0">
                          <a:solidFill>
                            <a:schemeClr val="tx1"/>
                          </a:solidFill>
                          <a:latin typeface="+mn-lt"/>
                        </a:rPr>
                        <a:t>0.68)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08" name="Group 107"/>
          <p:cNvGrpSpPr/>
          <p:nvPr/>
        </p:nvGrpSpPr>
        <p:grpSpPr>
          <a:xfrm>
            <a:off x="5905879" y="2142718"/>
            <a:ext cx="2926198" cy="2500498"/>
            <a:chOff x="174699" y="2142718"/>
            <a:chExt cx="2926198" cy="2500498"/>
          </a:xfrm>
        </p:grpSpPr>
        <p:grpSp>
          <p:nvGrpSpPr>
            <p:cNvPr id="109" name="Group 108"/>
            <p:cNvGrpSpPr/>
            <p:nvPr/>
          </p:nvGrpSpPr>
          <p:grpSpPr>
            <a:xfrm>
              <a:off x="174699" y="2142718"/>
              <a:ext cx="2926198" cy="2500498"/>
              <a:chOff x="-3576633" y="2160111"/>
              <a:chExt cx="3261197" cy="2500498"/>
            </a:xfrm>
          </p:grpSpPr>
          <p:grpSp>
            <p:nvGrpSpPr>
              <p:cNvPr id="113" name="Group 112"/>
              <p:cNvGrpSpPr/>
              <p:nvPr/>
            </p:nvGrpSpPr>
            <p:grpSpPr>
              <a:xfrm>
                <a:off x="-3105024" y="2267834"/>
                <a:ext cx="2648489" cy="2028151"/>
                <a:chOff x="836615" y="2176228"/>
                <a:chExt cx="3906738" cy="2444191"/>
              </a:xfrm>
            </p:grpSpPr>
            <p:sp>
              <p:nvSpPr>
                <p:cNvPr id="131" name="Freeform 130"/>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2"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3"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4"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5"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6"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7"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8"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9"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40"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41"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42"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43"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44"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45"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46"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grpSp>
          <p:sp>
            <p:nvSpPr>
              <p:cNvPr id="114" name="TextBox 113"/>
              <p:cNvSpPr txBox="1"/>
              <p:nvPr/>
            </p:nvSpPr>
            <p:spPr>
              <a:xfrm rot="16200000">
                <a:off x="-4156131" y="3062582"/>
                <a:ext cx="1433406" cy="274409"/>
              </a:xfrm>
              <a:prstGeom prst="rect">
                <a:avLst/>
              </a:prstGeom>
              <a:noFill/>
            </p:spPr>
            <p:txBody>
              <a:bodyPr wrap="none" rtlCol="0">
                <a:spAutoFit/>
              </a:bodyPr>
              <a:lstStyle/>
              <a:p>
                <a:pPr algn="ctr"/>
                <a:r>
                  <a:rPr lang="en-GB" sz="1000" dirty="0">
                    <a:solidFill>
                      <a:srgbClr val="363636"/>
                    </a:solidFill>
                    <a:latin typeface="Arial"/>
                    <a:cs typeface="Arial"/>
                  </a:rPr>
                  <a:t>Percent recurrent-free</a:t>
                </a:r>
              </a:p>
            </p:txBody>
          </p:sp>
          <p:sp>
            <p:nvSpPr>
              <p:cNvPr id="115" name="TextBox 114"/>
              <p:cNvSpPr txBox="1"/>
              <p:nvPr/>
            </p:nvSpPr>
            <p:spPr>
              <a:xfrm>
                <a:off x="-2402361" y="4414388"/>
                <a:ext cx="1417068" cy="246221"/>
              </a:xfrm>
              <a:prstGeom prst="rect">
                <a:avLst/>
              </a:prstGeom>
              <a:noFill/>
            </p:spPr>
            <p:txBody>
              <a:bodyPr wrap="none" rtlCol="0">
                <a:spAutoFit/>
              </a:bodyPr>
              <a:lstStyle/>
              <a:p>
                <a:pPr algn="ctr"/>
                <a:r>
                  <a:rPr lang="en-GB" sz="1000" dirty="0">
                    <a:solidFill>
                      <a:srgbClr val="363636"/>
                    </a:solidFill>
                    <a:latin typeface="Arial"/>
                    <a:cs typeface="Arial"/>
                  </a:rPr>
                  <a:t>Years from surgery</a:t>
                </a:r>
              </a:p>
            </p:txBody>
          </p:sp>
          <p:sp>
            <p:nvSpPr>
              <p:cNvPr id="116" name="TextBox 115"/>
              <p:cNvSpPr txBox="1"/>
              <p:nvPr/>
            </p:nvSpPr>
            <p:spPr>
              <a:xfrm>
                <a:off x="-3457101" y="2160111"/>
                <a:ext cx="398751"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100</a:t>
                </a:r>
              </a:p>
            </p:txBody>
          </p:sp>
          <p:sp>
            <p:nvSpPr>
              <p:cNvPr id="117" name="TextBox 116"/>
              <p:cNvSpPr txBox="1"/>
              <p:nvPr/>
            </p:nvSpPr>
            <p:spPr>
              <a:xfrm>
                <a:off x="-3392785" y="2543466"/>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80</a:t>
                </a:r>
              </a:p>
            </p:txBody>
          </p:sp>
          <p:sp>
            <p:nvSpPr>
              <p:cNvPr id="118" name="TextBox 117"/>
              <p:cNvSpPr txBox="1"/>
              <p:nvPr/>
            </p:nvSpPr>
            <p:spPr>
              <a:xfrm>
                <a:off x="-3392785" y="2923365"/>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60</a:t>
                </a:r>
              </a:p>
            </p:txBody>
          </p:sp>
          <p:sp>
            <p:nvSpPr>
              <p:cNvPr id="119" name="TextBox 118"/>
              <p:cNvSpPr txBox="1"/>
              <p:nvPr/>
            </p:nvSpPr>
            <p:spPr>
              <a:xfrm>
                <a:off x="-3392785" y="3306440"/>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40</a:t>
                </a:r>
              </a:p>
            </p:txBody>
          </p:sp>
          <p:sp>
            <p:nvSpPr>
              <p:cNvPr id="120" name="TextBox 119"/>
              <p:cNvSpPr txBox="1"/>
              <p:nvPr/>
            </p:nvSpPr>
            <p:spPr>
              <a:xfrm>
                <a:off x="-3392785" y="3683164"/>
                <a:ext cx="334436"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20</a:t>
                </a:r>
              </a:p>
            </p:txBody>
          </p:sp>
          <p:sp>
            <p:nvSpPr>
              <p:cNvPr id="121" name="TextBox 120"/>
              <p:cNvSpPr txBox="1"/>
              <p:nvPr/>
            </p:nvSpPr>
            <p:spPr>
              <a:xfrm>
                <a:off x="-3328471" y="4066239"/>
                <a:ext cx="270122" cy="215444"/>
              </a:xfrm>
              <a:prstGeom prst="rect">
                <a:avLst/>
              </a:prstGeom>
              <a:noFill/>
            </p:spPr>
            <p:txBody>
              <a:bodyPr wrap="none" rtlCol="0" anchor="ctr" anchorCtr="0">
                <a:spAutoFit/>
              </a:bodyPr>
              <a:lstStyle/>
              <a:p>
                <a:pPr algn="r"/>
                <a:r>
                  <a:rPr lang="en-GB" sz="800" dirty="0">
                    <a:solidFill>
                      <a:srgbClr val="4D4D4D"/>
                    </a:solidFill>
                    <a:latin typeface="Arial"/>
                    <a:cs typeface="Arial"/>
                  </a:rPr>
                  <a:t>0</a:t>
                </a:r>
              </a:p>
            </p:txBody>
          </p:sp>
          <p:sp>
            <p:nvSpPr>
              <p:cNvPr id="122" name="TextBox 121"/>
              <p:cNvSpPr txBox="1"/>
              <p:nvPr/>
            </p:nvSpPr>
            <p:spPr>
              <a:xfrm>
                <a:off x="-3045603"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0</a:t>
                </a:r>
              </a:p>
            </p:txBody>
          </p:sp>
          <p:sp>
            <p:nvSpPr>
              <p:cNvPr id="123" name="TextBox 122"/>
              <p:cNvSpPr txBox="1"/>
              <p:nvPr/>
            </p:nvSpPr>
            <p:spPr>
              <a:xfrm>
                <a:off x="-2741781"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1</a:t>
                </a:r>
              </a:p>
            </p:txBody>
          </p:sp>
          <p:sp>
            <p:nvSpPr>
              <p:cNvPr id="124" name="TextBox 123"/>
              <p:cNvSpPr txBox="1"/>
              <p:nvPr/>
            </p:nvSpPr>
            <p:spPr>
              <a:xfrm>
                <a:off x="-2433001"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2</a:t>
                </a:r>
              </a:p>
            </p:txBody>
          </p:sp>
          <p:sp>
            <p:nvSpPr>
              <p:cNvPr id="125" name="TextBox 124"/>
              <p:cNvSpPr txBox="1"/>
              <p:nvPr/>
            </p:nvSpPr>
            <p:spPr>
              <a:xfrm>
                <a:off x="-2127757"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3</a:t>
                </a:r>
              </a:p>
            </p:txBody>
          </p:sp>
          <p:sp>
            <p:nvSpPr>
              <p:cNvPr id="126" name="TextBox 125"/>
              <p:cNvSpPr txBox="1"/>
              <p:nvPr/>
            </p:nvSpPr>
            <p:spPr>
              <a:xfrm>
                <a:off x="-1828894"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4</a:t>
                </a:r>
              </a:p>
            </p:txBody>
          </p:sp>
          <p:sp>
            <p:nvSpPr>
              <p:cNvPr id="127" name="TextBox 126"/>
              <p:cNvSpPr txBox="1"/>
              <p:nvPr/>
            </p:nvSpPr>
            <p:spPr>
              <a:xfrm>
                <a:off x="-1522234"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5</a:t>
                </a:r>
              </a:p>
            </p:txBody>
          </p:sp>
          <p:sp>
            <p:nvSpPr>
              <p:cNvPr id="128" name="TextBox 127"/>
              <p:cNvSpPr txBox="1"/>
              <p:nvPr/>
            </p:nvSpPr>
            <p:spPr>
              <a:xfrm>
                <a:off x="-1225487"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6</a:t>
                </a:r>
              </a:p>
            </p:txBody>
          </p:sp>
          <p:sp>
            <p:nvSpPr>
              <p:cNvPr id="129" name="TextBox 128"/>
              <p:cNvSpPr txBox="1"/>
              <p:nvPr/>
            </p:nvSpPr>
            <p:spPr>
              <a:xfrm>
                <a:off x="-895067"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7</a:t>
                </a:r>
              </a:p>
            </p:txBody>
          </p:sp>
          <p:sp>
            <p:nvSpPr>
              <p:cNvPr id="130" name="TextBox 129"/>
              <p:cNvSpPr txBox="1"/>
              <p:nvPr/>
            </p:nvSpPr>
            <p:spPr>
              <a:xfrm>
                <a:off x="-585558" y="4258300"/>
                <a:ext cx="270122" cy="215444"/>
              </a:xfrm>
              <a:prstGeom prst="rect">
                <a:avLst/>
              </a:prstGeom>
              <a:noFill/>
            </p:spPr>
            <p:txBody>
              <a:bodyPr wrap="none" rtlCol="0" anchor="t" anchorCtr="0">
                <a:spAutoFit/>
              </a:bodyPr>
              <a:lstStyle/>
              <a:p>
                <a:pPr algn="ctr"/>
                <a:r>
                  <a:rPr lang="en-GB" sz="800" dirty="0">
                    <a:solidFill>
                      <a:srgbClr val="4D4D4D"/>
                    </a:solidFill>
                    <a:latin typeface="Arial"/>
                    <a:cs typeface="Arial"/>
                  </a:rPr>
                  <a:t>8</a:t>
                </a:r>
              </a:p>
            </p:txBody>
          </p:sp>
        </p:grpSp>
        <p:cxnSp>
          <p:nvCxnSpPr>
            <p:cNvPr id="110" name="Straight Connector 109"/>
            <p:cNvCxnSpPr/>
            <p:nvPr/>
          </p:nvCxnSpPr>
          <p:spPr>
            <a:xfrm>
              <a:off x="706837" y="3656870"/>
              <a:ext cx="2243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40487" y="3746998"/>
              <a:ext cx="20791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40487" y="4022815"/>
              <a:ext cx="2079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781651" y="2246877"/>
            <a:ext cx="2189565" cy="728025"/>
            <a:chOff x="3751263" y="3155950"/>
            <a:chExt cx="1638300" cy="552921"/>
          </a:xfrm>
        </p:grpSpPr>
        <p:sp>
          <p:nvSpPr>
            <p:cNvPr id="148" name="Line 2"/>
            <p:cNvSpPr>
              <a:spLocks noChangeShapeType="1"/>
            </p:cNvSpPr>
            <p:nvPr/>
          </p:nvSpPr>
          <p:spPr bwMode="auto">
            <a:xfrm>
              <a:off x="4160838" y="34512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3"/>
            <p:cNvSpPr>
              <a:spLocks noChangeShapeType="1"/>
            </p:cNvSpPr>
            <p:nvPr/>
          </p:nvSpPr>
          <p:spPr bwMode="auto">
            <a:xfrm>
              <a:off x="4179888" y="34512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4"/>
            <p:cNvSpPr>
              <a:spLocks noChangeShapeType="1"/>
            </p:cNvSpPr>
            <p:nvPr/>
          </p:nvSpPr>
          <p:spPr bwMode="auto">
            <a:xfrm>
              <a:off x="4046538" y="3365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5"/>
            <p:cNvSpPr>
              <a:spLocks noChangeShapeType="1"/>
            </p:cNvSpPr>
            <p:nvPr/>
          </p:nvSpPr>
          <p:spPr bwMode="auto">
            <a:xfrm>
              <a:off x="4065588" y="3365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6"/>
            <p:cNvSpPr>
              <a:spLocks noChangeShapeType="1"/>
            </p:cNvSpPr>
            <p:nvPr/>
          </p:nvSpPr>
          <p:spPr bwMode="auto">
            <a:xfrm>
              <a:off x="4837113"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7"/>
            <p:cNvSpPr>
              <a:spLocks noChangeShapeType="1"/>
            </p:cNvSpPr>
            <p:nvPr/>
          </p:nvSpPr>
          <p:spPr bwMode="auto">
            <a:xfrm>
              <a:off x="4856163"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8"/>
            <p:cNvSpPr>
              <a:spLocks noChangeShapeType="1"/>
            </p:cNvSpPr>
            <p:nvPr/>
          </p:nvSpPr>
          <p:spPr bwMode="auto">
            <a:xfrm>
              <a:off x="4322763"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9"/>
            <p:cNvSpPr>
              <a:spLocks noChangeShapeType="1"/>
            </p:cNvSpPr>
            <p:nvPr/>
          </p:nvSpPr>
          <p:spPr bwMode="auto">
            <a:xfrm>
              <a:off x="4341813"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10"/>
            <p:cNvSpPr>
              <a:spLocks noChangeShapeType="1"/>
            </p:cNvSpPr>
            <p:nvPr/>
          </p:nvSpPr>
          <p:spPr bwMode="auto">
            <a:xfrm>
              <a:off x="4341813"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11"/>
            <p:cNvSpPr>
              <a:spLocks noChangeShapeType="1"/>
            </p:cNvSpPr>
            <p:nvPr/>
          </p:nvSpPr>
          <p:spPr bwMode="auto">
            <a:xfrm>
              <a:off x="4227513" y="34702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12"/>
            <p:cNvSpPr>
              <a:spLocks noChangeShapeType="1"/>
            </p:cNvSpPr>
            <p:nvPr/>
          </p:nvSpPr>
          <p:spPr bwMode="auto">
            <a:xfrm>
              <a:off x="460851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13"/>
            <p:cNvSpPr>
              <a:spLocks noChangeShapeType="1"/>
            </p:cNvSpPr>
            <p:nvPr/>
          </p:nvSpPr>
          <p:spPr bwMode="auto">
            <a:xfrm>
              <a:off x="5141913" y="3651721"/>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14"/>
            <p:cNvSpPr>
              <a:spLocks noChangeShapeType="1"/>
            </p:cNvSpPr>
            <p:nvPr/>
          </p:nvSpPr>
          <p:spPr bwMode="auto">
            <a:xfrm>
              <a:off x="5170488" y="3651721"/>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15"/>
            <p:cNvSpPr>
              <a:spLocks noChangeShapeType="1"/>
            </p:cNvSpPr>
            <p:nvPr/>
          </p:nvSpPr>
          <p:spPr bwMode="auto">
            <a:xfrm>
              <a:off x="4894263"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16"/>
            <p:cNvSpPr>
              <a:spLocks noChangeShapeType="1"/>
            </p:cNvSpPr>
            <p:nvPr/>
          </p:nvSpPr>
          <p:spPr bwMode="auto">
            <a:xfrm>
              <a:off x="4951413"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17"/>
            <p:cNvSpPr>
              <a:spLocks noChangeShapeType="1"/>
            </p:cNvSpPr>
            <p:nvPr/>
          </p:nvSpPr>
          <p:spPr bwMode="auto">
            <a:xfrm>
              <a:off x="4999038"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18"/>
            <p:cNvSpPr>
              <a:spLocks noChangeShapeType="1"/>
            </p:cNvSpPr>
            <p:nvPr/>
          </p:nvSpPr>
          <p:spPr bwMode="auto">
            <a:xfrm>
              <a:off x="5037138" y="3625914"/>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19"/>
            <p:cNvSpPr>
              <a:spLocks noChangeShapeType="1"/>
            </p:cNvSpPr>
            <p:nvPr/>
          </p:nvSpPr>
          <p:spPr bwMode="auto">
            <a:xfrm>
              <a:off x="5094288"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20"/>
            <p:cNvSpPr>
              <a:spLocks noChangeShapeType="1"/>
            </p:cNvSpPr>
            <p:nvPr/>
          </p:nvSpPr>
          <p:spPr bwMode="auto">
            <a:xfrm>
              <a:off x="475138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21"/>
            <p:cNvSpPr>
              <a:spLocks noChangeShapeType="1"/>
            </p:cNvSpPr>
            <p:nvPr/>
          </p:nvSpPr>
          <p:spPr bwMode="auto">
            <a:xfrm>
              <a:off x="477043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22"/>
            <p:cNvSpPr>
              <a:spLocks noChangeShapeType="1"/>
            </p:cNvSpPr>
            <p:nvPr/>
          </p:nvSpPr>
          <p:spPr bwMode="auto">
            <a:xfrm>
              <a:off x="478948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23"/>
            <p:cNvSpPr>
              <a:spLocks noChangeShapeType="1"/>
            </p:cNvSpPr>
            <p:nvPr/>
          </p:nvSpPr>
          <p:spPr bwMode="auto">
            <a:xfrm>
              <a:off x="4799013"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24"/>
            <p:cNvSpPr>
              <a:spLocks noChangeShapeType="1"/>
            </p:cNvSpPr>
            <p:nvPr/>
          </p:nvSpPr>
          <p:spPr bwMode="auto">
            <a:xfrm>
              <a:off x="461803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25"/>
            <p:cNvSpPr>
              <a:spLocks noChangeShapeType="1"/>
            </p:cNvSpPr>
            <p:nvPr/>
          </p:nvSpPr>
          <p:spPr bwMode="auto">
            <a:xfrm>
              <a:off x="463708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26"/>
            <p:cNvSpPr>
              <a:spLocks noChangeShapeType="1"/>
            </p:cNvSpPr>
            <p:nvPr/>
          </p:nvSpPr>
          <p:spPr bwMode="auto">
            <a:xfrm>
              <a:off x="4646613"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27"/>
            <p:cNvSpPr>
              <a:spLocks noChangeShapeType="1"/>
            </p:cNvSpPr>
            <p:nvPr/>
          </p:nvSpPr>
          <p:spPr bwMode="auto">
            <a:xfrm>
              <a:off x="4665663"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28"/>
            <p:cNvSpPr>
              <a:spLocks noChangeShapeType="1"/>
            </p:cNvSpPr>
            <p:nvPr/>
          </p:nvSpPr>
          <p:spPr bwMode="auto">
            <a:xfrm>
              <a:off x="4846638" y="3603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29"/>
            <p:cNvSpPr>
              <a:spLocks noChangeShapeType="1"/>
            </p:cNvSpPr>
            <p:nvPr/>
          </p:nvSpPr>
          <p:spPr bwMode="auto">
            <a:xfrm>
              <a:off x="4408488" y="3546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30"/>
            <p:cNvSpPr>
              <a:spLocks noChangeShapeType="1"/>
            </p:cNvSpPr>
            <p:nvPr/>
          </p:nvSpPr>
          <p:spPr bwMode="auto">
            <a:xfrm>
              <a:off x="5351463" y="3651721"/>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31"/>
            <p:cNvSpPr>
              <a:spLocks noChangeShapeType="1"/>
            </p:cNvSpPr>
            <p:nvPr/>
          </p:nvSpPr>
          <p:spPr bwMode="auto">
            <a:xfrm>
              <a:off x="5380038" y="3651721"/>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32"/>
            <p:cNvSpPr>
              <a:spLocks noChangeShapeType="1"/>
            </p:cNvSpPr>
            <p:nvPr/>
          </p:nvSpPr>
          <p:spPr bwMode="auto">
            <a:xfrm>
              <a:off x="5199063" y="365648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33"/>
            <p:cNvSpPr>
              <a:spLocks noChangeShapeType="1"/>
            </p:cNvSpPr>
            <p:nvPr/>
          </p:nvSpPr>
          <p:spPr bwMode="auto">
            <a:xfrm>
              <a:off x="5237163" y="365648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34"/>
            <p:cNvSpPr>
              <a:spLocks noChangeShapeType="1"/>
            </p:cNvSpPr>
            <p:nvPr/>
          </p:nvSpPr>
          <p:spPr bwMode="auto">
            <a:xfrm>
              <a:off x="5275263" y="365648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35"/>
            <p:cNvSpPr>
              <a:spLocks noChangeShapeType="1"/>
            </p:cNvSpPr>
            <p:nvPr/>
          </p:nvSpPr>
          <p:spPr bwMode="auto">
            <a:xfrm>
              <a:off x="5313363" y="365648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36"/>
            <p:cNvSpPr>
              <a:spLocks noChangeShapeType="1"/>
            </p:cNvSpPr>
            <p:nvPr/>
          </p:nvSpPr>
          <p:spPr bwMode="auto">
            <a:xfrm>
              <a:off x="459898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37"/>
            <p:cNvSpPr>
              <a:spLocks noChangeShapeType="1"/>
            </p:cNvSpPr>
            <p:nvPr/>
          </p:nvSpPr>
          <p:spPr bwMode="auto">
            <a:xfrm>
              <a:off x="462756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38"/>
            <p:cNvSpPr>
              <a:spLocks noChangeShapeType="1"/>
            </p:cNvSpPr>
            <p:nvPr/>
          </p:nvSpPr>
          <p:spPr bwMode="auto">
            <a:xfrm>
              <a:off x="464661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39"/>
            <p:cNvSpPr>
              <a:spLocks noChangeShapeType="1"/>
            </p:cNvSpPr>
            <p:nvPr/>
          </p:nvSpPr>
          <p:spPr bwMode="auto">
            <a:xfrm>
              <a:off x="467518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40"/>
            <p:cNvSpPr>
              <a:spLocks noChangeShapeType="1"/>
            </p:cNvSpPr>
            <p:nvPr/>
          </p:nvSpPr>
          <p:spPr bwMode="auto">
            <a:xfrm>
              <a:off x="4541838" y="3556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41"/>
            <p:cNvSpPr>
              <a:spLocks noChangeShapeType="1"/>
            </p:cNvSpPr>
            <p:nvPr/>
          </p:nvSpPr>
          <p:spPr bwMode="auto">
            <a:xfrm>
              <a:off x="4560888" y="3556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42"/>
            <p:cNvSpPr>
              <a:spLocks noChangeShapeType="1"/>
            </p:cNvSpPr>
            <p:nvPr/>
          </p:nvSpPr>
          <p:spPr bwMode="auto">
            <a:xfrm>
              <a:off x="4589463" y="3556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43"/>
            <p:cNvSpPr>
              <a:spLocks noChangeShapeType="1"/>
            </p:cNvSpPr>
            <p:nvPr/>
          </p:nvSpPr>
          <p:spPr bwMode="auto">
            <a:xfrm>
              <a:off x="4608513" y="3556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44"/>
            <p:cNvSpPr>
              <a:spLocks noChangeShapeType="1"/>
            </p:cNvSpPr>
            <p:nvPr/>
          </p:nvSpPr>
          <p:spPr bwMode="auto">
            <a:xfrm>
              <a:off x="444658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45"/>
            <p:cNvSpPr>
              <a:spLocks noChangeShapeType="1"/>
            </p:cNvSpPr>
            <p:nvPr/>
          </p:nvSpPr>
          <p:spPr bwMode="auto">
            <a:xfrm>
              <a:off x="4475163"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46"/>
            <p:cNvSpPr>
              <a:spLocks noChangeShapeType="1"/>
            </p:cNvSpPr>
            <p:nvPr/>
          </p:nvSpPr>
          <p:spPr bwMode="auto">
            <a:xfrm>
              <a:off x="4494213"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47"/>
            <p:cNvSpPr>
              <a:spLocks noChangeShapeType="1"/>
            </p:cNvSpPr>
            <p:nvPr/>
          </p:nvSpPr>
          <p:spPr bwMode="auto">
            <a:xfrm>
              <a:off x="452278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Freeform 48"/>
            <p:cNvSpPr>
              <a:spLocks/>
            </p:cNvSpPr>
            <p:nvPr/>
          </p:nvSpPr>
          <p:spPr bwMode="auto">
            <a:xfrm>
              <a:off x="3751263" y="3155950"/>
              <a:ext cx="1638300" cy="523875"/>
            </a:xfrm>
            <a:custGeom>
              <a:avLst/>
              <a:gdLst>
                <a:gd name="T0" fmla="*/ 172 w 172"/>
                <a:gd name="T1" fmla="*/ 55 h 55"/>
                <a:gd name="T2" fmla="*/ 143 w 172"/>
                <a:gd name="T3" fmla="*/ 55 h 55"/>
                <a:gd name="T4" fmla="*/ 143 w 172"/>
                <a:gd name="T5" fmla="*/ 52 h 55"/>
                <a:gd name="T6" fmla="*/ 119 w 172"/>
                <a:gd name="T7" fmla="*/ 52 h 55"/>
                <a:gd name="T8" fmla="*/ 119 w 172"/>
                <a:gd name="T9" fmla="*/ 50 h 55"/>
                <a:gd name="T10" fmla="*/ 113 w 172"/>
                <a:gd name="T11" fmla="*/ 50 h 55"/>
                <a:gd name="T12" fmla="*/ 113 w 172"/>
                <a:gd name="T13" fmla="*/ 48 h 55"/>
                <a:gd name="T14" fmla="*/ 104 w 172"/>
                <a:gd name="T15" fmla="*/ 48 h 55"/>
                <a:gd name="T16" fmla="*/ 104 w 172"/>
                <a:gd name="T17" fmla="*/ 47 h 55"/>
                <a:gd name="T18" fmla="*/ 98 w 172"/>
                <a:gd name="T19" fmla="*/ 47 h 55"/>
                <a:gd name="T20" fmla="*/ 98 w 172"/>
                <a:gd name="T21" fmla="*/ 45 h 55"/>
                <a:gd name="T22" fmla="*/ 70 w 172"/>
                <a:gd name="T23" fmla="*/ 45 h 55"/>
                <a:gd name="T24" fmla="*/ 70 w 172"/>
                <a:gd name="T25" fmla="*/ 43 h 55"/>
                <a:gd name="T26" fmla="*/ 68 w 172"/>
                <a:gd name="T27" fmla="*/ 43 h 55"/>
                <a:gd name="T28" fmla="*/ 68 w 172"/>
                <a:gd name="T29" fmla="*/ 42 h 55"/>
                <a:gd name="T30" fmla="*/ 65 w 172"/>
                <a:gd name="T31" fmla="*/ 42 h 55"/>
                <a:gd name="T32" fmla="*/ 65 w 172"/>
                <a:gd name="T33" fmla="*/ 39 h 55"/>
                <a:gd name="T34" fmla="*/ 57 w 172"/>
                <a:gd name="T35" fmla="*/ 39 h 55"/>
                <a:gd name="T36" fmla="*/ 57 w 172"/>
                <a:gd name="T37" fmla="*/ 38 h 55"/>
                <a:gd name="T38" fmla="*/ 54 w 172"/>
                <a:gd name="T39" fmla="*/ 38 h 55"/>
                <a:gd name="T40" fmla="*/ 54 w 172"/>
                <a:gd name="T41" fmla="*/ 37 h 55"/>
                <a:gd name="T42" fmla="*/ 52 w 172"/>
                <a:gd name="T43" fmla="*/ 37 h 55"/>
                <a:gd name="T44" fmla="*/ 52 w 172"/>
                <a:gd name="T45" fmla="*/ 35 h 55"/>
                <a:gd name="T46" fmla="*/ 46 w 172"/>
                <a:gd name="T47" fmla="*/ 35 h 55"/>
                <a:gd name="T48" fmla="*/ 46 w 172"/>
                <a:gd name="T49" fmla="*/ 34 h 55"/>
                <a:gd name="T50" fmla="*/ 42 w 172"/>
                <a:gd name="T51" fmla="*/ 34 h 55"/>
                <a:gd name="T52" fmla="*/ 42 w 172"/>
                <a:gd name="T53" fmla="*/ 31 h 55"/>
                <a:gd name="T54" fmla="*/ 41 w 172"/>
                <a:gd name="T55" fmla="*/ 31 h 55"/>
                <a:gd name="T56" fmla="*/ 41 w 172"/>
                <a:gd name="T57" fmla="*/ 29 h 55"/>
                <a:gd name="T58" fmla="*/ 39 w 172"/>
                <a:gd name="T59" fmla="*/ 29 h 55"/>
                <a:gd name="T60" fmla="*/ 39 w 172"/>
                <a:gd name="T61" fmla="*/ 28 h 55"/>
                <a:gd name="T62" fmla="*/ 37 w 172"/>
                <a:gd name="T63" fmla="*/ 28 h 55"/>
                <a:gd name="T64" fmla="*/ 37 w 172"/>
                <a:gd name="T65" fmla="*/ 26 h 55"/>
                <a:gd name="T66" fmla="*/ 35 w 172"/>
                <a:gd name="T67" fmla="*/ 26 h 55"/>
                <a:gd name="T68" fmla="*/ 35 w 172"/>
                <a:gd name="T69" fmla="*/ 24 h 55"/>
                <a:gd name="T70" fmla="*/ 32 w 172"/>
                <a:gd name="T71" fmla="*/ 24 h 55"/>
                <a:gd name="T72" fmla="*/ 32 w 172"/>
                <a:gd name="T73" fmla="*/ 23 h 55"/>
                <a:gd name="T74" fmla="*/ 28 w 172"/>
                <a:gd name="T75" fmla="*/ 23 h 55"/>
                <a:gd name="T76" fmla="*/ 28 w 172"/>
                <a:gd name="T77" fmla="*/ 19 h 55"/>
                <a:gd name="T78" fmla="*/ 26 w 172"/>
                <a:gd name="T79" fmla="*/ 19 h 55"/>
                <a:gd name="T80" fmla="*/ 26 w 172"/>
                <a:gd name="T81" fmla="*/ 17 h 55"/>
                <a:gd name="T82" fmla="*/ 25 w 172"/>
                <a:gd name="T83" fmla="*/ 17 h 55"/>
                <a:gd name="T84" fmla="*/ 25 w 172"/>
                <a:gd name="T85" fmla="*/ 15 h 55"/>
                <a:gd name="T86" fmla="*/ 22 w 172"/>
                <a:gd name="T87" fmla="*/ 15 h 55"/>
                <a:gd name="T88" fmla="*/ 22 w 172"/>
                <a:gd name="T89" fmla="*/ 11 h 55"/>
                <a:gd name="T90" fmla="*/ 21 w 172"/>
                <a:gd name="T91" fmla="*/ 11 h 55"/>
                <a:gd name="T92" fmla="*/ 21 w 172"/>
                <a:gd name="T93" fmla="*/ 10 h 55"/>
                <a:gd name="T94" fmla="*/ 18 w 172"/>
                <a:gd name="T95" fmla="*/ 10 h 55"/>
                <a:gd name="T96" fmla="*/ 18 w 172"/>
                <a:gd name="T97" fmla="*/ 9 h 55"/>
                <a:gd name="T98" fmla="*/ 13 w 172"/>
                <a:gd name="T99" fmla="*/ 9 h 55"/>
                <a:gd name="T100" fmla="*/ 13 w 172"/>
                <a:gd name="T101" fmla="*/ 7 h 55"/>
                <a:gd name="T102" fmla="*/ 12 w 172"/>
                <a:gd name="T103" fmla="*/ 7 h 55"/>
                <a:gd name="T104" fmla="*/ 12 w 172"/>
                <a:gd name="T105" fmla="*/ 6 h 55"/>
                <a:gd name="T106" fmla="*/ 9 w 172"/>
                <a:gd name="T107" fmla="*/ 6 h 55"/>
                <a:gd name="T108" fmla="*/ 9 w 172"/>
                <a:gd name="T109" fmla="*/ 4 h 55"/>
                <a:gd name="T110" fmla="*/ 9 w 172"/>
                <a:gd name="T111" fmla="*/ 3 h 55"/>
                <a:gd name="T112" fmla="*/ 6 w 172"/>
                <a:gd name="T113" fmla="*/ 3 h 55"/>
                <a:gd name="T114" fmla="*/ 6 w 172"/>
                <a:gd name="T115" fmla="*/ 0 h 55"/>
                <a:gd name="T116" fmla="*/ 4 w 172"/>
                <a:gd name="T117" fmla="*/ 0 h 55"/>
                <a:gd name="T118" fmla="*/ 0 w 172"/>
                <a:gd name="T1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55">
                  <a:moveTo>
                    <a:pt x="172" y="55"/>
                  </a:moveTo>
                  <a:lnTo>
                    <a:pt x="143" y="55"/>
                  </a:lnTo>
                  <a:lnTo>
                    <a:pt x="143" y="52"/>
                  </a:lnTo>
                  <a:lnTo>
                    <a:pt x="119" y="52"/>
                  </a:lnTo>
                  <a:lnTo>
                    <a:pt x="119" y="50"/>
                  </a:lnTo>
                  <a:lnTo>
                    <a:pt x="113" y="50"/>
                  </a:lnTo>
                  <a:lnTo>
                    <a:pt x="113" y="48"/>
                  </a:lnTo>
                  <a:lnTo>
                    <a:pt x="104" y="48"/>
                  </a:lnTo>
                  <a:lnTo>
                    <a:pt x="104" y="47"/>
                  </a:lnTo>
                  <a:lnTo>
                    <a:pt x="98" y="47"/>
                  </a:lnTo>
                  <a:lnTo>
                    <a:pt x="98" y="45"/>
                  </a:lnTo>
                  <a:lnTo>
                    <a:pt x="70" y="45"/>
                  </a:lnTo>
                  <a:lnTo>
                    <a:pt x="70" y="43"/>
                  </a:lnTo>
                  <a:lnTo>
                    <a:pt x="68" y="43"/>
                  </a:lnTo>
                  <a:lnTo>
                    <a:pt x="68" y="42"/>
                  </a:lnTo>
                  <a:lnTo>
                    <a:pt x="65" y="42"/>
                  </a:lnTo>
                  <a:lnTo>
                    <a:pt x="65" y="39"/>
                  </a:lnTo>
                  <a:lnTo>
                    <a:pt x="57" y="39"/>
                  </a:lnTo>
                  <a:lnTo>
                    <a:pt x="57" y="38"/>
                  </a:lnTo>
                  <a:lnTo>
                    <a:pt x="54" y="38"/>
                  </a:lnTo>
                  <a:lnTo>
                    <a:pt x="54" y="37"/>
                  </a:lnTo>
                  <a:lnTo>
                    <a:pt x="52" y="37"/>
                  </a:lnTo>
                  <a:lnTo>
                    <a:pt x="52" y="35"/>
                  </a:lnTo>
                  <a:lnTo>
                    <a:pt x="46" y="35"/>
                  </a:lnTo>
                  <a:lnTo>
                    <a:pt x="46" y="34"/>
                  </a:lnTo>
                  <a:lnTo>
                    <a:pt x="42" y="34"/>
                  </a:lnTo>
                  <a:lnTo>
                    <a:pt x="42" y="31"/>
                  </a:lnTo>
                  <a:lnTo>
                    <a:pt x="41" y="31"/>
                  </a:lnTo>
                  <a:lnTo>
                    <a:pt x="41" y="29"/>
                  </a:lnTo>
                  <a:lnTo>
                    <a:pt x="39" y="29"/>
                  </a:lnTo>
                  <a:lnTo>
                    <a:pt x="39" y="28"/>
                  </a:lnTo>
                  <a:lnTo>
                    <a:pt x="37" y="28"/>
                  </a:lnTo>
                  <a:lnTo>
                    <a:pt x="37" y="26"/>
                  </a:lnTo>
                  <a:lnTo>
                    <a:pt x="35" y="26"/>
                  </a:lnTo>
                  <a:lnTo>
                    <a:pt x="35" y="24"/>
                  </a:lnTo>
                  <a:lnTo>
                    <a:pt x="32" y="24"/>
                  </a:lnTo>
                  <a:lnTo>
                    <a:pt x="32" y="23"/>
                  </a:lnTo>
                  <a:lnTo>
                    <a:pt x="28" y="23"/>
                  </a:lnTo>
                  <a:lnTo>
                    <a:pt x="28" y="19"/>
                  </a:lnTo>
                  <a:lnTo>
                    <a:pt x="26" y="19"/>
                  </a:lnTo>
                  <a:lnTo>
                    <a:pt x="26" y="17"/>
                  </a:lnTo>
                  <a:lnTo>
                    <a:pt x="25" y="17"/>
                  </a:lnTo>
                  <a:lnTo>
                    <a:pt x="25" y="15"/>
                  </a:lnTo>
                  <a:lnTo>
                    <a:pt x="22" y="15"/>
                  </a:lnTo>
                  <a:lnTo>
                    <a:pt x="22" y="11"/>
                  </a:lnTo>
                  <a:lnTo>
                    <a:pt x="21" y="11"/>
                  </a:lnTo>
                  <a:lnTo>
                    <a:pt x="21" y="10"/>
                  </a:lnTo>
                  <a:lnTo>
                    <a:pt x="18" y="10"/>
                  </a:lnTo>
                  <a:lnTo>
                    <a:pt x="18" y="9"/>
                  </a:lnTo>
                  <a:lnTo>
                    <a:pt x="13" y="9"/>
                  </a:lnTo>
                  <a:lnTo>
                    <a:pt x="13" y="7"/>
                  </a:lnTo>
                  <a:lnTo>
                    <a:pt x="12" y="7"/>
                  </a:lnTo>
                  <a:lnTo>
                    <a:pt x="12" y="6"/>
                  </a:lnTo>
                  <a:lnTo>
                    <a:pt x="9" y="6"/>
                  </a:lnTo>
                  <a:lnTo>
                    <a:pt x="9" y="4"/>
                  </a:lnTo>
                  <a:lnTo>
                    <a:pt x="9" y="3"/>
                  </a:lnTo>
                  <a:lnTo>
                    <a:pt x="6" y="3"/>
                  </a:lnTo>
                  <a:lnTo>
                    <a:pt x="6" y="0"/>
                  </a:lnTo>
                  <a:lnTo>
                    <a:pt x="4"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95" name="Group 194"/>
          <p:cNvGrpSpPr/>
          <p:nvPr/>
        </p:nvGrpSpPr>
        <p:grpSpPr>
          <a:xfrm>
            <a:off x="765098" y="2213773"/>
            <a:ext cx="2174467" cy="414000"/>
            <a:chOff x="3752850" y="3270250"/>
            <a:chExt cx="1638300" cy="314325"/>
          </a:xfrm>
        </p:grpSpPr>
        <p:sp>
          <p:nvSpPr>
            <p:cNvPr id="196" name="Line 49"/>
            <p:cNvSpPr>
              <a:spLocks noChangeShapeType="1"/>
            </p:cNvSpPr>
            <p:nvPr/>
          </p:nvSpPr>
          <p:spPr bwMode="auto">
            <a:xfrm>
              <a:off x="380047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50"/>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51"/>
            <p:cNvSpPr>
              <a:spLocks noChangeShapeType="1"/>
            </p:cNvSpPr>
            <p:nvPr/>
          </p:nvSpPr>
          <p:spPr bwMode="auto">
            <a:xfrm>
              <a:off x="3762375" y="3270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52"/>
            <p:cNvSpPr>
              <a:spLocks noChangeShapeType="1"/>
            </p:cNvSpPr>
            <p:nvPr/>
          </p:nvSpPr>
          <p:spPr bwMode="auto">
            <a:xfrm>
              <a:off x="3781425" y="3270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53"/>
            <p:cNvSpPr>
              <a:spLocks noChangeShapeType="1"/>
            </p:cNvSpPr>
            <p:nvPr/>
          </p:nvSpPr>
          <p:spPr bwMode="auto">
            <a:xfrm>
              <a:off x="3924300" y="3355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54"/>
            <p:cNvSpPr>
              <a:spLocks noChangeShapeType="1"/>
            </p:cNvSpPr>
            <p:nvPr/>
          </p:nvSpPr>
          <p:spPr bwMode="auto">
            <a:xfrm>
              <a:off x="3943350" y="3355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55"/>
            <p:cNvSpPr>
              <a:spLocks noChangeShapeType="1"/>
            </p:cNvSpPr>
            <p:nvPr/>
          </p:nvSpPr>
          <p:spPr bwMode="auto">
            <a:xfrm>
              <a:off x="3943350" y="33559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56"/>
            <p:cNvSpPr>
              <a:spLocks noChangeShapeType="1"/>
            </p:cNvSpPr>
            <p:nvPr/>
          </p:nvSpPr>
          <p:spPr bwMode="auto">
            <a:xfrm>
              <a:off x="3962400" y="33559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57"/>
            <p:cNvSpPr>
              <a:spLocks noChangeShapeType="1"/>
            </p:cNvSpPr>
            <p:nvPr/>
          </p:nvSpPr>
          <p:spPr bwMode="auto">
            <a:xfrm>
              <a:off x="3962400" y="3365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58"/>
            <p:cNvSpPr>
              <a:spLocks noChangeShapeType="1"/>
            </p:cNvSpPr>
            <p:nvPr/>
          </p:nvSpPr>
          <p:spPr bwMode="auto">
            <a:xfrm>
              <a:off x="3981450" y="3365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59"/>
            <p:cNvSpPr>
              <a:spLocks noChangeShapeType="1"/>
            </p:cNvSpPr>
            <p:nvPr/>
          </p:nvSpPr>
          <p:spPr bwMode="auto">
            <a:xfrm>
              <a:off x="3981450" y="33750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60"/>
            <p:cNvSpPr>
              <a:spLocks noChangeShapeType="1"/>
            </p:cNvSpPr>
            <p:nvPr/>
          </p:nvSpPr>
          <p:spPr bwMode="auto">
            <a:xfrm>
              <a:off x="4000500" y="33750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61"/>
            <p:cNvSpPr>
              <a:spLocks noChangeShapeType="1"/>
            </p:cNvSpPr>
            <p:nvPr/>
          </p:nvSpPr>
          <p:spPr bwMode="auto">
            <a:xfrm>
              <a:off x="4010025" y="33845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62"/>
            <p:cNvSpPr>
              <a:spLocks noChangeShapeType="1"/>
            </p:cNvSpPr>
            <p:nvPr/>
          </p:nvSpPr>
          <p:spPr bwMode="auto">
            <a:xfrm>
              <a:off x="4029075" y="33845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63"/>
            <p:cNvSpPr>
              <a:spLocks noChangeShapeType="1"/>
            </p:cNvSpPr>
            <p:nvPr/>
          </p:nvSpPr>
          <p:spPr bwMode="auto">
            <a:xfrm>
              <a:off x="4057650" y="3394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64"/>
            <p:cNvSpPr>
              <a:spLocks noChangeShapeType="1"/>
            </p:cNvSpPr>
            <p:nvPr/>
          </p:nvSpPr>
          <p:spPr bwMode="auto">
            <a:xfrm>
              <a:off x="4076700" y="3394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65"/>
            <p:cNvSpPr>
              <a:spLocks noChangeShapeType="1"/>
            </p:cNvSpPr>
            <p:nvPr/>
          </p:nvSpPr>
          <p:spPr bwMode="auto">
            <a:xfrm>
              <a:off x="4105275" y="34036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66"/>
            <p:cNvSpPr>
              <a:spLocks noChangeShapeType="1"/>
            </p:cNvSpPr>
            <p:nvPr/>
          </p:nvSpPr>
          <p:spPr bwMode="auto">
            <a:xfrm>
              <a:off x="4124325" y="34036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67"/>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68"/>
            <p:cNvSpPr>
              <a:spLocks noChangeShapeType="1"/>
            </p:cNvSpPr>
            <p:nvPr/>
          </p:nvSpPr>
          <p:spPr bwMode="auto">
            <a:xfrm>
              <a:off x="383857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69"/>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70"/>
            <p:cNvSpPr>
              <a:spLocks noChangeShapeType="1"/>
            </p:cNvSpPr>
            <p:nvPr/>
          </p:nvSpPr>
          <p:spPr bwMode="auto">
            <a:xfrm>
              <a:off x="3857625" y="32988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71"/>
            <p:cNvSpPr>
              <a:spLocks noChangeShapeType="1"/>
            </p:cNvSpPr>
            <p:nvPr/>
          </p:nvSpPr>
          <p:spPr bwMode="auto">
            <a:xfrm>
              <a:off x="3905250" y="3346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72"/>
            <p:cNvSpPr>
              <a:spLocks noChangeShapeType="1"/>
            </p:cNvSpPr>
            <p:nvPr/>
          </p:nvSpPr>
          <p:spPr bwMode="auto">
            <a:xfrm>
              <a:off x="4991100"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73"/>
            <p:cNvSpPr>
              <a:spLocks noChangeShapeType="1"/>
            </p:cNvSpPr>
            <p:nvPr/>
          </p:nvSpPr>
          <p:spPr bwMode="auto">
            <a:xfrm>
              <a:off x="4972050"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74"/>
            <p:cNvSpPr>
              <a:spLocks noChangeShapeType="1"/>
            </p:cNvSpPr>
            <p:nvPr/>
          </p:nvSpPr>
          <p:spPr bwMode="auto">
            <a:xfrm>
              <a:off x="5334000" y="3517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75"/>
            <p:cNvSpPr>
              <a:spLocks noChangeShapeType="1"/>
            </p:cNvSpPr>
            <p:nvPr/>
          </p:nvSpPr>
          <p:spPr bwMode="auto">
            <a:xfrm>
              <a:off x="53625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76"/>
            <p:cNvSpPr>
              <a:spLocks noChangeShapeType="1"/>
            </p:cNvSpPr>
            <p:nvPr/>
          </p:nvSpPr>
          <p:spPr bwMode="auto">
            <a:xfrm>
              <a:off x="537210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77"/>
            <p:cNvSpPr>
              <a:spLocks noChangeShapeType="1"/>
            </p:cNvSpPr>
            <p:nvPr/>
          </p:nvSpPr>
          <p:spPr bwMode="auto">
            <a:xfrm>
              <a:off x="539115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78"/>
            <p:cNvSpPr>
              <a:spLocks noChangeShapeType="1"/>
            </p:cNvSpPr>
            <p:nvPr/>
          </p:nvSpPr>
          <p:spPr bwMode="auto">
            <a:xfrm>
              <a:off x="525780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79"/>
            <p:cNvSpPr>
              <a:spLocks noChangeShapeType="1"/>
            </p:cNvSpPr>
            <p:nvPr/>
          </p:nvSpPr>
          <p:spPr bwMode="auto">
            <a:xfrm>
              <a:off x="44196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80"/>
            <p:cNvSpPr>
              <a:spLocks noChangeShapeType="1"/>
            </p:cNvSpPr>
            <p:nvPr/>
          </p:nvSpPr>
          <p:spPr bwMode="auto">
            <a:xfrm>
              <a:off x="44386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81"/>
            <p:cNvSpPr>
              <a:spLocks noChangeShapeType="1"/>
            </p:cNvSpPr>
            <p:nvPr/>
          </p:nvSpPr>
          <p:spPr bwMode="auto">
            <a:xfrm>
              <a:off x="44577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82"/>
            <p:cNvSpPr>
              <a:spLocks noChangeShapeType="1"/>
            </p:cNvSpPr>
            <p:nvPr/>
          </p:nvSpPr>
          <p:spPr bwMode="auto">
            <a:xfrm>
              <a:off x="44767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83"/>
            <p:cNvSpPr>
              <a:spLocks noChangeShapeType="1"/>
            </p:cNvSpPr>
            <p:nvPr/>
          </p:nvSpPr>
          <p:spPr bwMode="auto">
            <a:xfrm>
              <a:off x="44577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84"/>
            <p:cNvSpPr>
              <a:spLocks noChangeShapeType="1"/>
            </p:cNvSpPr>
            <p:nvPr/>
          </p:nvSpPr>
          <p:spPr bwMode="auto">
            <a:xfrm>
              <a:off x="44767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85"/>
            <p:cNvSpPr>
              <a:spLocks noChangeShapeType="1"/>
            </p:cNvSpPr>
            <p:nvPr/>
          </p:nvSpPr>
          <p:spPr bwMode="auto">
            <a:xfrm>
              <a:off x="44958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86"/>
            <p:cNvSpPr>
              <a:spLocks noChangeShapeType="1"/>
            </p:cNvSpPr>
            <p:nvPr/>
          </p:nvSpPr>
          <p:spPr bwMode="auto">
            <a:xfrm>
              <a:off x="45148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87"/>
            <p:cNvSpPr>
              <a:spLocks noChangeShapeType="1"/>
            </p:cNvSpPr>
            <p:nvPr/>
          </p:nvSpPr>
          <p:spPr bwMode="auto">
            <a:xfrm>
              <a:off x="449580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88"/>
            <p:cNvSpPr>
              <a:spLocks noChangeShapeType="1"/>
            </p:cNvSpPr>
            <p:nvPr/>
          </p:nvSpPr>
          <p:spPr bwMode="auto">
            <a:xfrm>
              <a:off x="451485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89"/>
            <p:cNvSpPr>
              <a:spLocks noChangeShapeType="1"/>
            </p:cNvSpPr>
            <p:nvPr/>
          </p:nvSpPr>
          <p:spPr bwMode="auto">
            <a:xfrm>
              <a:off x="453390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90"/>
            <p:cNvSpPr>
              <a:spLocks noChangeShapeType="1"/>
            </p:cNvSpPr>
            <p:nvPr/>
          </p:nvSpPr>
          <p:spPr bwMode="auto">
            <a:xfrm>
              <a:off x="455295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91"/>
            <p:cNvSpPr>
              <a:spLocks noChangeShapeType="1"/>
            </p:cNvSpPr>
            <p:nvPr/>
          </p:nvSpPr>
          <p:spPr bwMode="auto">
            <a:xfrm>
              <a:off x="45529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92"/>
            <p:cNvSpPr>
              <a:spLocks noChangeShapeType="1"/>
            </p:cNvSpPr>
            <p:nvPr/>
          </p:nvSpPr>
          <p:spPr bwMode="auto">
            <a:xfrm>
              <a:off x="45720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93"/>
            <p:cNvSpPr>
              <a:spLocks noChangeShapeType="1"/>
            </p:cNvSpPr>
            <p:nvPr/>
          </p:nvSpPr>
          <p:spPr bwMode="auto">
            <a:xfrm>
              <a:off x="45910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94"/>
            <p:cNvSpPr>
              <a:spLocks noChangeShapeType="1"/>
            </p:cNvSpPr>
            <p:nvPr/>
          </p:nvSpPr>
          <p:spPr bwMode="auto">
            <a:xfrm>
              <a:off x="46101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95"/>
            <p:cNvSpPr>
              <a:spLocks noChangeShapeType="1"/>
            </p:cNvSpPr>
            <p:nvPr/>
          </p:nvSpPr>
          <p:spPr bwMode="auto">
            <a:xfrm>
              <a:off x="46101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96"/>
            <p:cNvSpPr>
              <a:spLocks noChangeShapeType="1"/>
            </p:cNvSpPr>
            <p:nvPr/>
          </p:nvSpPr>
          <p:spPr bwMode="auto">
            <a:xfrm>
              <a:off x="46291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97"/>
            <p:cNvSpPr>
              <a:spLocks noChangeShapeType="1"/>
            </p:cNvSpPr>
            <p:nvPr/>
          </p:nvSpPr>
          <p:spPr bwMode="auto">
            <a:xfrm>
              <a:off x="46482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98"/>
            <p:cNvSpPr>
              <a:spLocks noChangeShapeType="1"/>
            </p:cNvSpPr>
            <p:nvPr/>
          </p:nvSpPr>
          <p:spPr bwMode="auto">
            <a:xfrm>
              <a:off x="465772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Line 99"/>
            <p:cNvSpPr>
              <a:spLocks noChangeShapeType="1"/>
            </p:cNvSpPr>
            <p:nvPr/>
          </p:nvSpPr>
          <p:spPr bwMode="auto">
            <a:xfrm>
              <a:off x="469582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100"/>
            <p:cNvSpPr>
              <a:spLocks noChangeShapeType="1"/>
            </p:cNvSpPr>
            <p:nvPr/>
          </p:nvSpPr>
          <p:spPr bwMode="auto">
            <a:xfrm>
              <a:off x="471487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101"/>
            <p:cNvSpPr>
              <a:spLocks noChangeShapeType="1"/>
            </p:cNvSpPr>
            <p:nvPr/>
          </p:nvSpPr>
          <p:spPr bwMode="auto">
            <a:xfrm>
              <a:off x="47244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102"/>
            <p:cNvSpPr>
              <a:spLocks noChangeShapeType="1"/>
            </p:cNvSpPr>
            <p:nvPr/>
          </p:nvSpPr>
          <p:spPr bwMode="auto">
            <a:xfrm>
              <a:off x="47434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0" name="Line 103"/>
            <p:cNvSpPr>
              <a:spLocks noChangeShapeType="1"/>
            </p:cNvSpPr>
            <p:nvPr/>
          </p:nvSpPr>
          <p:spPr bwMode="auto">
            <a:xfrm>
              <a:off x="475297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104"/>
            <p:cNvSpPr>
              <a:spLocks noChangeShapeType="1"/>
            </p:cNvSpPr>
            <p:nvPr/>
          </p:nvSpPr>
          <p:spPr bwMode="auto">
            <a:xfrm>
              <a:off x="47625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105"/>
            <p:cNvSpPr>
              <a:spLocks noChangeShapeType="1"/>
            </p:cNvSpPr>
            <p:nvPr/>
          </p:nvSpPr>
          <p:spPr bwMode="auto">
            <a:xfrm>
              <a:off x="47815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106"/>
            <p:cNvSpPr>
              <a:spLocks noChangeShapeType="1"/>
            </p:cNvSpPr>
            <p:nvPr/>
          </p:nvSpPr>
          <p:spPr bwMode="auto">
            <a:xfrm>
              <a:off x="48006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107"/>
            <p:cNvSpPr>
              <a:spLocks noChangeShapeType="1"/>
            </p:cNvSpPr>
            <p:nvPr/>
          </p:nvSpPr>
          <p:spPr bwMode="auto">
            <a:xfrm>
              <a:off x="481012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108"/>
            <p:cNvSpPr>
              <a:spLocks noChangeShapeType="1"/>
            </p:cNvSpPr>
            <p:nvPr/>
          </p:nvSpPr>
          <p:spPr bwMode="auto">
            <a:xfrm>
              <a:off x="482917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109"/>
            <p:cNvSpPr>
              <a:spLocks noChangeShapeType="1"/>
            </p:cNvSpPr>
            <p:nvPr/>
          </p:nvSpPr>
          <p:spPr bwMode="auto">
            <a:xfrm>
              <a:off x="484822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110"/>
            <p:cNvSpPr>
              <a:spLocks noChangeShapeType="1"/>
            </p:cNvSpPr>
            <p:nvPr/>
          </p:nvSpPr>
          <p:spPr bwMode="auto">
            <a:xfrm>
              <a:off x="4857750"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111"/>
            <p:cNvSpPr>
              <a:spLocks noChangeShapeType="1"/>
            </p:cNvSpPr>
            <p:nvPr/>
          </p:nvSpPr>
          <p:spPr bwMode="auto">
            <a:xfrm>
              <a:off x="416242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Line 112"/>
            <p:cNvSpPr>
              <a:spLocks noChangeShapeType="1"/>
            </p:cNvSpPr>
            <p:nvPr/>
          </p:nvSpPr>
          <p:spPr bwMode="auto">
            <a:xfrm>
              <a:off x="418147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Line 113"/>
            <p:cNvSpPr>
              <a:spLocks noChangeShapeType="1"/>
            </p:cNvSpPr>
            <p:nvPr/>
          </p:nvSpPr>
          <p:spPr bwMode="auto">
            <a:xfrm>
              <a:off x="420052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Line 114"/>
            <p:cNvSpPr>
              <a:spLocks noChangeShapeType="1"/>
            </p:cNvSpPr>
            <p:nvPr/>
          </p:nvSpPr>
          <p:spPr bwMode="auto">
            <a:xfrm>
              <a:off x="4210050"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115"/>
            <p:cNvSpPr>
              <a:spLocks noChangeShapeType="1"/>
            </p:cNvSpPr>
            <p:nvPr/>
          </p:nvSpPr>
          <p:spPr bwMode="auto">
            <a:xfrm>
              <a:off x="531495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116"/>
            <p:cNvSpPr>
              <a:spLocks noChangeShapeType="1"/>
            </p:cNvSpPr>
            <p:nvPr/>
          </p:nvSpPr>
          <p:spPr bwMode="auto">
            <a:xfrm>
              <a:off x="3867150" y="33178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Line 117"/>
            <p:cNvSpPr>
              <a:spLocks noChangeShapeType="1"/>
            </p:cNvSpPr>
            <p:nvPr/>
          </p:nvSpPr>
          <p:spPr bwMode="auto">
            <a:xfrm>
              <a:off x="5286375" y="3517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118"/>
            <p:cNvSpPr>
              <a:spLocks noChangeShapeType="1"/>
            </p:cNvSpPr>
            <p:nvPr/>
          </p:nvSpPr>
          <p:spPr bwMode="auto">
            <a:xfrm>
              <a:off x="4953000" y="34893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Line 119"/>
            <p:cNvSpPr>
              <a:spLocks noChangeShapeType="1"/>
            </p:cNvSpPr>
            <p:nvPr/>
          </p:nvSpPr>
          <p:spPr bwMode="auto">
            <a:xfrm>
              <a:off x="50006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Line 120"/>
            <p:cNvSpPr>
              <a:spLocks noChangeShapeType="1"/>
            </p:cNvSpPr>
            <p:nvPr/>
          </p:nvSpPr>
          <p:spPr bwMode="auto">
            <a:xfrm>
              <a:off x="50196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Line 121"/>
            <p:cNvSpPr>
              <a:spLocks noChangeShapeType="1"/>
            </p:cNvSpPr>
            <p:nvPr/>
          </p:nvSpPr>
          <p:spPr bwMode="auto">
            <a:xfrm>
              <a:off x="50387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Line 122"/>
            <p:cNvSpPr>
              <a:spLocks noChangeShapeType="1"/>
            </p:cNvSpPr>
            <p:nvPr/>
          </p:nvSpPr>
          <p:spPr bwMode="auto">
            <a:xfrm>
              <a:off x="50577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Line 123"/>
            <p:cNvSpPr>
              <a:spLocks noChangeShapeType="1"/>
            </p:cNvSpPr>
            <p:nvPr/>
          </p:nvSpPr>
          <p:spPr bwMode="auto">
            <a:xfrm>
              <a:off x="5048250"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Line 124"/>
            <p:cNvSpPr>
              <a:spLocks noChangeShapeType="1"/>
            </p:cNvSpPr>
            <p:nvPr/>
          </p:nvSpPr>
          <p:spPr bwMode="auto">
            <a:xfrm>
              <a:off x="50768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Line 125"/>
            <p:cNvSpPr>
              <a:spLocks noChangeShapeType="1"/>
            </p:cNvSpPr>
            <p:nvPr/>
          </p:nvSpPr>
          <p:spPr bwMode="auto">
            <a:xfrm>
              <a:off x="50958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Line 126"/>
            <p:cNvSpPr>
              <a:spLocks noChangeShapeType="1"/>
            </p:cNvSpPr>
            <p:nvPr/>
          </p:nvSpPr>
          <p:spPr bwMode="auto">
            <a:xfrm>
              <a:off x="51149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Line 127"/>
            <p:cNvSpPr>
              <a:spLocks noChangeShapeType="1"/>
            </p:cNvSpPr>
            <p:nvPr/>
          </p:nvSpPr>
          <p:spPr bwMode="auto">
            <a:xfrm>
              <a:off x="510540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Line 128"/>
            <p:cNvSpPr>
              <a:spLocks noChangeShapeType="1"/>
            </p:cNvSpPr>
            <p:nvPr/>
          </p:nvSpPr>
          <p:spPr bwMode="auto">
            <a:xfrm>
              <a:off x="512445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129"/>
            <p:cNvSpPr>
              <a:spLocks noChangeShapeType="1"/>
            </p:cNvSpPr>
            <p:nvPr/>
          </p:nvSpPr>
          <p:spPr bwMode="auto">
            <a:xfrm>
              <a:off x="514350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Line 130"/>
            <p:cNvSpPr>
              <a:spLocks noChangeShapeType="1"/>
            </p:cNvSpPr>
            <p:nvPr/>
          </p:nvSpPr>
          <p:spPr bwMode="auto">
            <a:xfrm>
              <a:off x="5172075"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Line 131"/>
            <p:cNvSpPr>
              <a:spLocks noChangeShapeType="1"/>
            </p:cNvSpPr>
            <p:nvPr/>
          </p:nvSpPr>
          <p:spPr bwMode="auto">
            <a:xfrm>
              <a:off x="51530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Line 132"/>
            <p:cNvSpPr>
              <a:spLocks noChangeShapeType="1"/>
            </p:cNvSpPr>
            <p:nvPr/>
          </p:nvSpPr>
          <p:spPr bwMode="auto">
            <a:xfrm>
              <a:off x="51720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Line 133"/>
            <p:cNvSpPr>
              <a:spLocks noChangeShapeType="1"/>
            </p:cNvSpPr>
            <p:nvPr/>
          </p:nvSpPr>
          <p:spPr bwMode="auto">
            <a:xfrm>
              <a:off x="5200650"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Line 134"/>
            <p:cNvSpPr>
              <a:spLocks noChangeShapeType="1"/>
            </p:cNvSpPr>
            <p:nvPr/>
          </p:nvSpPr>
          <p:spPr bwMode="auto">
            <a:xfrm>
              <a:off x="5219700"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Line 135"/>
            <p:cNvSpPr>
              <a:spLocks noChangeShapeType="1"/>
            </p:cNvSpPr>
            <p:nvPr/>
          </p:nvSpPr>
          <p:spPr bwMode="auto">
            <a:xfrm>
              <a:off x="52292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Line 136"/>
            <p:cNvSpPr>
              <a:spLocks noChangeShapeType="1"/>
            </p:cNvSpPr>
            <p:nvPr/>
          </p:nvSpPr>
          <p:spPr bwMode="auto">
            <a:xfrm>
              <a:off x="52482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137"/>
            <p:cNvSpPr>
              <a:spLocks noChangeShapeType="1"/>
            </p:cNvSpPr>
            <p:nvPr/>
          </p:nvSpPr>
          <p:spPr bwMode="auto">
            <a:xfrm>
              <a:off x="52673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138"/>
            <p:cNvSpPr>
              <a:spLocks noChangeShapeType="1"/>
            </p:cNvSpPr>
            <p:nvPr/>
          </p:nvSpPr>
          <p:spPr bwMode="auto">
            <a:xfrm>
              <a:off x="52863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139"/>
            <p:cNvSpPr>
              <a:spLocks noChangeShapeType="1"/>
            </p:cNvSpPr>
            <p:nvPr/>
          </p:nvSpPr>
          <p:spPr bwMode="auto">
            <a:xfrm>
              <a:off x="4343400"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140"/>
            <p:cNvSpPr>
              <a:spLocks noChangeShapeType="1"/>
            </p:cNvSpPr>
            <p:nvPr/>
          </p:nvSpPr>
          <p:spPr bwMode="auto">
            <a:xfrm>
              <a:off x="4371975"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Line 141"/>
            <p:cNvSpPr>
              <a:spLocks noChangeShapeType="1"/>
            </p:cNvSpPr>
            <p:nvPr/>
          </p:nvSpPr>
          <p:spPr bwMode="auto">
            <a:xfrm>
              <a:off x="4391025"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142"/>
            <p:cNvSpPr>
              <a:spLocks noChangeShapeType="1"/>
            </p:cNvSpPr>
            <p:nvPr/>
          </p:nvSpPr>
          <p:spPr bwMode="auto">
            <a:xfrm>
              <a:off x="4419600"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Line 143"/>
            <p:cNvSpPr>
              <a:spLocks noChangeShapeType="1"/>
            </p:cNvSpPr>
            <p:nvPr/>
          </p:nvSpPr>
          <p:spPr bwMode="auto">
            <a:xfrm>
              <a:off x="4248150"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144"/>
            <p:cNvSpPr>
              <a:spLocks noChangeShapeType="1"/>
            </p:cNvSpPr>
            <p:nvPr/>
          </p:nvSpPr>
          <p:spPr bwMode="auto">
            <a:xfrm>
              <a:off x="4276725"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145"/>
            <p:cNvSpPr>
              <a:spLocks noChangeShapeType="1"/>
            </p:cNvSpPr>
            <p:nvPr/>
          </p:nvSpPr>
          <p:spPr bwMode="auto">
            <a:xfrm>
              <a:off x="4295775"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146"/>
            <p:cNvSpPr>
              <a:spLocks noChangeShapeType="1"/>
            </p:cNvSpPr>
            <p:nvPr/>
          </p:nvSpPr>
          <p:spPr bwMode="auto">
            <a:xfrm>
              <a:off x="4324350"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147"/>
            <p:cNvSpPr>
              <a:spLocks noChangeShapeType="1"/>
            </p:cNvSpPr>
            <p:nvPr/>
          </p:nvSpPr>
          <p:spPr bwMode="auto">
            <a:xfrm>
              <a:off x="4067175"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148"/>
            <p:cNvSpPr>
              <a:spLocks noChangeShapeType="1"/>
            </p:cNvSpPr>
            <p:nvPr/>
          </p:nvSpPr>
          <p:spPr bwMode="auto">
            <a:xfrm>
              <a:off x="4095750"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149"/>
            <p:cNvSpPr>
              <a:spLocks noChangeShapeType="1"/>
            </p:cNvSpPr>
            <p:nvPr/>
          </p:nvSpPr>
          <p:spPr bwMode="auto">
            <a:xfrm>
              <a:off x="4114800"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150"/>
            <p:cNvSpPr>
              <a:spLocks noChangeShapeType="1"/>
            </p:cNvSpPr>
            <p:nvPr/>
          </p:nvSpPr>
          <p:spPr bwMode="auto">
            <a:xfrm>
              <a:off x="4143375"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Freeform 151"/>
            <p:cNvSpPr>
              <a:spLocks/>
            </p:cNvSpPr>
            <p:nvPr/>
          </p:nvSpPr>
          <p:spPr bwMode="auto">
            <a:xfrm>
              <a:off x="3752850" y="3298825"/>
              <a:ext cx="1638300" cy="247650"/>
            </a:xfrm>
            <a:custGeom>
              <a:avLst/>
              <a:gdLst>
                <a:gd name="T0" fmla="*/ 172 w 172"/>
                <a:gd name="T1" fmla="*/ 26 h 26"/>
                <a:gd name="T2" fmla="*/ 146 w 172"/>
                <a:gd name="T3" fmla="*/ 26 h 26"/>
                <a:gd name="T4" fmla="*/ 146 w 172"/>
                <a:gd name="T5" fmla="*/ 25 h 26"/>
                <a:gd name="T6" fmla="*/ 140 w 172"/>
                <a:gd name="T7" fmla="*/ 25 h 26"/>
                <a:gd name="T8" fmla="*/ 140 w 172"/>
                <a:gd name="T9" fmla="*/ 25 h 26"/>
                <a:gd name="T10" fmla="*/ 129 w 172"/>
                <a:gd name="T11" fmla="*/ 25 h 26"/>
                <a:gd name="T12" fmla="*/ 129 w 172"/>
                <a:gd name="T13" fmla="*/ 23 h 26"/>
                <a:gd name="T14" fmla="*/ 113 w 172"/>
                <a:gd name="T15" fmla="*/ 23 h 26"/>
                <a:gd name="T16" fmla="*/ 113 w 172"/>
                <a:gd name="T17" fmla="*/ 22 h 26"/>
                <a:gd name="T18" fmla="*/ 87 w 172"/>
                <a:gd name="T19" fmla="*/ 22 h 26"/>
                <a:gd name="T20" fmla="*/ 87 w 172"/>
                <a:gd name="T21" fmla="*/ 21 h 26"/>
                <a:gd name="T22" fmla="*/ 68 w 172"/>
                <a:gd name="T23" fmla="*/ 21 h 26"/>
                <a:gd name="T24" fmla="*/ 68 w 172"/>
                <a:gd name="T25" fmla="*/ 20 h 26"/>
                <a:gd name="T26" fmla="*/ 62 w 172"/>
                <a:gd name="T27" fmla="*/ 20 h 26"/>
                <a:gd name="T28" fmla="*/ 62 w 172"/>
                <a:gd name="T29" fmla="*/ 18 h 26"/>
                <a:gd name="T30" fmla="*/ 58 w 172"/>
                <a:gd name="T31" fmla="*/ 18 h 26"/>
                <a:gd name="T32" fmla="*/ 58 w 172"/>
                <a:gd name="T33" fmla="*/ 17 h 26"/>
                <a:gd name="T34" fmla="*/ 51 w 172"/>
                <a:gd name="T35" fmla="*/ 17 h 26"/>
                <a:gd name="T36" fmla="*/ 51 w 172"/>
                <a:gd name="T37" fmla="*/ 15 h 26"/>
                <a:gd name="T38" fmla="*/ 42 w 172"/>
                <a:gd name="T39" fmla="*/ 15 h 26"/>
                <a:gd name="T40" fmla="*/ 42 w 172"/>
                <a:gd name="T41" fmla="*/ 14 h 26"/>
                <a:gd name="T42" fmla="*/ 32 w 172"/>
                <a:gd name="T43" fmla="*/ 14 h 26"/>
                <a:gd name="T44" fmla="*/ 32 w 172"/>
                <a:gd name="T45" fmla="*/ 11 h 26"/>
                <a:gd name="T46" fmla="*/ 25 w 172"/>
                <a:gd name="T47" fmla="*/ 11 h 26"/>
                <a:gd name="T48" fmla="*/ 25 w 172"/>
                <a:gd name="T49" fmla="*/ 10 h 26"/>
                <a:gd name="T50" fmla="*/ 22 w 172"/>
                <a:gd name="T51" fmla="*/ 10 h 26"/>
                <a:gd name="T52" fmla="*/ 22 w 172"/>
                <a:gd name="T53" fmla="*/ 9 h 26"/>
                <a:gd name="T54" fmla="*/ 17 w 172"/>
                <a:gd name="T55" fmla="*/ 9 h 26"/>
                <a:gd name="T56" fmla="*/ 17 w 172"/>
                <a:gd name="T57" fmla="*/ 7 h 26"/>
                <a:gd name="T58" fmla="*/ 14 w 172"/>
                <a:gd name="T59" fmla="*/ 7 h 26"/>
                <a:gd name="T60" fmla="*/ 14 w 172"/>
                <a:gd name="T61" fmla="*/ 6 h 26"/>
                <a:gd name="T62" fmla="*/ 12 w 172"/>
                <a:gd name="T63" fmla="*/ 6 h 26"/>
                <a:gd name="T64" fmla="*/ 12 w 172"/>
                <a:gd name="T65" fmla="*/ 3 h 26"/>
                <a:gd name="T66" fmla="*/ 10 w 172"/>
                <a:gd name="T67" fmla="*/ 3 h 26"/>
                <a:gd name="T68" fmla="*/ 10 w 172"/>
                <a:gd name="T69" fmla="*/ 2 h 26"/>
                <a:gd name="T70" fmla="*/ 7 w 172"/>
                <a:gd name="T71" fmla="*/ 2 h 26"/>
                <a:gd name="T72" fmla="*/ 7 w 172"/>
                <a:gd name="T73" fmla="*/ 0 h 26"/>
                <a:gd name="T74" fmla="*/ 0 w 172"/>
                <a:gd name="T7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26">
                  <a:moveTo>
                    <a:pt x="172" y="26"/>
                  </a:moveTo>
                  <a:lnTo>
                    <a:pt x="146" y="26"/>
                  </a:lnTo>
                  <a:lnTo>
                    <a:pt x="146" y="25"/>
                  </a:lnTo>
                  <a:lnTo>
                    <a:pt x="140" y="25"/>
                  </a:lnTo>
                  <a:lnTo>
                    <a:pt x="140" y="25"/>
                  </a:lnTo>
                  <a:lnTo>
                    <a:pt x="129" y="25"/>
                  </a:lnTo>
                  <a:lnTo>
                    <a:pt x="129" y="23"/>
                  </a:lnTo>
                  <a:lnTo>
                    <a:pt x="113" y="23"/>
                  </a:lnTo>
                  <a:lnTo>
                    <a:pt x="113" y="22"/>
                  </a:lnTo>
                  <a:lnTo>
                    <a:pt x="87" y="22"/>
                  </a:lnTo>
                  <a:lnTo>
                    <a:pt x="87" y="21"/>
                  </a:lnTo>
                  <a:lnTo>
                    <a:pt x="68" y="21"/>
                  </a:lnTo>
                  <a:lnTo>
                    <a:pt x="68" y="20"/>
                  </a:lnTo>
                  <a:lnTo>
                    <a:pt x="62" y="20"/>
                  </a:lnTo>
                  <a:lnTo>
                    <a:pt x="62" y="18"/>
                  </a:lnTo>
                  <a:lnTo>
                    <a:pt x="58" y="18"/>
                  </a:lnTo>
                  <a:lnTo>
                    <a:pt x="58" y="17"/>
                  </a:lnTo>
                  <a:lnTo>
                    <a:pt x="51" y="17"/>
                  </a:lnTo>
                  <a:lnTo>
                    <a:pt x="51" y="15"/>
                  </a:lnTo>
                  <a:lnTo>
                    <a:pt x="42" y="15"/>
                  </a:lnTo>
                  <a:lnTo>
                    <a:pt x="42" y="14"/>
                  </a:lnTo>
                  <a:lnTo>
                    <a:pt x="32" y="14"/>
                  </a:lnTo>
                  <a:lnTo>
                    <a:pt x="32" y="11"/>
                  </a:lnTo>
                  <a:lnTo>
                    <a:pt x="25" y="11"/>
                  </a:lnTo>
                  <a:lnTo>
                    <a:pt x="25" y="10"/>
                  </a:lnTo>
                  <a:lnTo>
                    <a:pt x="22" y="10"/>
                  </a:lnTo>
                  <a:lnTo>
                    <a:pt x="22" y="9"/>
                  </a:lnTo>
                  <a:lnTo>
                    <a:pt x="17" y="9"/>
                  </a:lnTo>
                  <a:lnTo>
                    <a:pt x="17" y="7"/>
                  </a:lnTo>
                  <a:lnTo>
                    <a:pt x="14" y="7"/>
                  </a:lnTo>
                  <a:lnTo>
                    <a:pt x="14" y="6"/>
                  </a:lnTo>
                  <a:lnTo>
                    <a:pt x="12" y="6"/>
                  </a:lnTo>
                  <a:lnTo>
                    <a:pt x="12" y="3"/>
                  </a:lnTo>
                  <a:lnTo>
                    <a:pt x="10" y="3"/>
                  </a:lnTo>
                  <a:lnTo>
                    <a:pt x="10" y="2"/>
                  </a:lnTo>
                  <a:lnTo>
                    <a:pt x="7" y="2"/>
                  </a:lnTo>
                  <a:lnTo>
                    <a:pt x="7"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99" name="Group 298"/>
          <p:cNvGrpSpPr/>
          <p:nvPr/>
        </p:nvGrpSpPr>
        <p:grpSpPr>
          <a:xfrm>
            <a:off x="3638141" y="2220013"/>
            <a:ext cx="2198665" cy="591230"/>
            <a:chOff x="3741738" y="3200402"/>
            <a:chExt cx="1657350" cy="457202"/>
          </a:xfrm>
        </p:grpSpPr>
        <p:sp>
          <p:nvSpPr>
            <p:cNvPr id="300" name="Line 152"/>
            <p:cNvSpPr>
              <a:spLocks noChangeShapeType="1"/>
            </p:cNvSpPr>
            <p:nvPr/>
          </p:nvSpPr>
          <p:spPr bwMode="auto">
            <a:xfrm>
              <a:off x="3751263" y="32004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153"/>
            <p:cNvSpPr>
              <a:spLocks noChangeShapeType="1"/>
            </p:cNvSpPr>
            <p:nvPr/>
          </p:nvSpPr>
          <p:spPr bwMode="auto">
            <a:xfrm>
              <a:off x="3770313" y="32004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154"/>
            <p:cNvSpPr>
              <a:spLocks noChangeShapeType="1"/>
            </p:cNvSpPr>
            <p:nvPr/>
          </p:nvSpPr>
          <p:spPr bwMode="auto">
            <a:xfrm>
              <a:off x="4017963" y="34004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155"/>
            <p:cNvSpPr>
              <a:spLocks noChangeShapeType="1"/>
            </p:cNvSpPr>
            <p:nvPr/>
          </p:nvSpPr>
          <p:spPr bwMode="auto">
            <a:xfrm>
              <a:off x="4027488" y="34004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156"/>
            <p:cNvSpPr>
              <a:spLocks noChangeShapeType="1"/>
            </p:cNvSpPr>
            <p:nvPr/>
          </p:nvSpPr>
          <p:spPr bwMode="auto">
            <a:xfrm>
              <a:off x="4017963" y="34004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157"/>
            <p:cNvSpPr>
              <a:spLocks noChangeShapeType="1"/>
            </p:cNvSpPr>
            <p:nvPr/>
          </p:nvSpPr>
          <p:spPr bwMode="auto">
            <a:xfrm>
              <a:off x="4037013" y="34004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158"/>
            <p:cNvSpPr>
              <a:spLocks noChangeShapeType="1"/>
            </p:cNvSpPr>
            <p:nvPr/>
          </p:nvSpPr>
          <p:spPr bwMode="auto">
            <a:xfrm>
              <a:off x="4141788" y="3429002"/>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159"/>
            <p:cNvSpPr>
              <a:spLocks noChangeShapeType="1"/>
            </p:cNvSpPr>
            <p:nvPr/>
          </p:nvSpPr>
          <p:spPr bwMode="auto">
            <a:xfrm>
              <a:off x="5313363"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160"/>
            <p:cNvSpPr>
              <a:spLocks noChangeShapeType="1"/>
            </p:cNvSpPr>
            <p:nvPr/>
          </p:nvSpPr>
          <p:spPr bwMode="auto">
            <a:xfrm>
              <a:off x="539908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161"/>
            <p:cNvSpPr>
              <a:spLocks noChangeShapeType="1"/>
            </p:cNvSpPr>
            <p:nvPr/>
          </p:nvSpPr>
          <p:spPr bwMode="auto">
            <a:xfrm>
              <a:off x="4703763" y="353377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162"/>
            <p:cNvSpPr>
              <a:spLocks noChangeShapeType="1"/>
            </p:cNvSpPr>
            <p:nvPr/>
          </p:nvSpPr>
          <p:spPr bwMode="auto">
            <a:xfrm>
              <a:off x="4722813" y="353377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163"/>
            <p:cNvSpPr>
              <a:spLocks noChangeShapeType="1"/>
            </p:cNvSpPr>
            <p:nvPr/>
          </p:nvSpPr>
          <p:spPr bwMode="auto">
            <a:xfrm>
              <a:off x="4732338" y="353377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164"/>
            <p:cNvSpPr>
              <a:spLocks noChangeShapeType="1"/>
            </p:cNvSpPr>
            <p:nvPr/>
          </p:nvSpPr>
          <p:spPr bwMode="auto">
            <a:xfrm>
              <a:off x="4751388" y="353377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165"/>
            <p:cNvSpPr>
              <a:spLocks noChangeShapeType="1"/>
            </p:cNvSpPr>
            <p:nvPr/>
          </p:nvSpPr>
          <p:spPr bwMode="auto">
            <a:xfrm>
              <a:off x="4789488"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166"/>
            <p:cNvSpPr>
              <a:spLocks noChangeShapeType="1"/>
            </p:cNvSpPr>
            <p:nvPr/>
          </p:nvSpPr>
          <p:spPr bwMode="auto">
            <a:xfrm>
              <a:off x="4808538"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167"/>
            <p:cNvSpPr>
              <a:spLocks noChangeShapeType="1"/>
            </p:cNvSpPr>
            <p:nvPr/>
          </p:nvSpPr>
          <p:spPr bwMode="auto">
            <a:xfrm>
              <a:off x="481806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168"/>
            <p:cNvSpPr>
              <a:spLocks noChangeShapeType="1"/>
            </p:cNvSpPr>
            <p:nvPr/>
          </p:nvSpPr>
          <p:spPr bwMode="auto">
            <a:xfrm>
              <a:off x="483711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169"/>
            <p:cNvSpPr>
              <a:spLocks noChangeShapeType="1"/>
            </p:cNvSpPr>
            <p:nvPr/>
          </p:nvSpPr>
          <p:spPr bwMode="auto">
            <a:xfrm>
              <a:off x="4094163" y="34290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170"/>
            <p:cNvSpPr>
              <a:spLocks noChangeShapeType="1"/>
            </p:cNvSpPr>
            <p:nvPr/>
          </p:nvSpPr>
          <p:spPr bwMode="auto">
            <a:xfrm>
              <a:off x="4113213" y="34290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171"/>
            <p:cNvSpPr>
              <a:spLocks noChangeShapeType="1"/>
            </p:cNvSpPr>
            <p:nvPr/>
          </p:nvSpPr>
          <p:spPr bwMode="auto">
            <a:xfrm>
              <a:off x="4132263" y="34290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172"/>
            <p:cNvSpPr>
              <a:spLocks noChangeShapeType="1"/>
            </p:cNvSpPr>
            <p:nvPr/>
          </p:nvSpPr>
          <p:spPr bwMode="auto">
            <a:xfrm>
              <a:off x="4151313" y="34290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173"/>
            <p:cNvSpPr>
              <a:spLocks noChangeShapeType="1"/>
            </p:cNvSpPr>
            <p:nvPr/>
          </p:nvSpPr>
          <p:spPr bwMode="auto">
            <a:xfrm>
              <a:off x="3856038" y="32480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174"/>
            <p:cNvSpPr>
              <a:spLocks noChangeShapeType="1"/>
            </p:cNvSpPr>
            <p:nvPr/>
          </p:nvSpPr>
          <p:spPr bwMode="auto">
            <a:xfrm>
              <a:off x="5370513"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175"/>
            <p:cNvSpPr>
              <a:spLocks noChangeShapeType="1"/>
            </p:cNvSpPr>
            <p:nvPr/>
          </p:nvSpPr>
          <p:spPr bwMode="auto">
            <a:xfrm>
              <a:off x="485616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176"/>
            <p:cNvSpPr>
              <a:spLocks noChangeShapeType="1"/>
            </p:cNvSpPr>
            <p:nvPr/>
          </p:nvSpPr>
          <p:spPr bwMode="auto">
            <a:xfrm>
              <a:off x="487521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177"/>
            <p:cNvSpPr>
              <a:spLocks noChangeShapeType="1"/>
            </p:cNvSpPr>
            <p:nvPr/>
          </p:nvSpPr>
          <p:spPr bwMode="auto">
            <a:xfrm>
              <a:off x="489426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178"/>
            <p:cNvSpPr>
              <a:spLocks noChangeShapeType="1"/>
            </p:cNvSpPr>
            <p:nvPr/>
          </p:nvSpPr>
          <p:spPr bwMode="auto">
            <a:xfrm>
              <a:off x="4922838"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179"/>
            <p:cNvSpPr>
              <a:spLocks noChangeShapeType="1"/>
            </p:cNvSpPr>
            <p:nvPr/>
          </p:nvSpPr>
          <p:spPr bwMode="auto">
            <a:xfrm>
              <a:off x="4951413" y="35909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180"/>
            <p:cNvSpPr>
              <a:spLocks noChangeShapeType="1"/>
            </p:cNvSpPr>
            <p:nvPr/>
          </p:nvSpPr>
          <p:spPr bwMode="auto">
            <a:xfrm>
              <a:off x="4970463" y="35909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181"/>
            <p:cNvSpPr>
              <a:spLocks noChangeShapeType="1"/>
            </p:cNvSpPr>
            <p:nvPr/>
          </p:nvSpPr>
          <p:spPr bwMode="auto">
            <a:xfrm>
              <a:off x="4989513" y="35909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182"/>
            <p:cNvSpPr>
              <a:spLocks noChangeShapeType="1"/>
            </p:cNvSpPr>
            <p:nvPr/>
          </p:nvSpPr>
          <p:spPr bwMode="auto">
            <a:xfrm>
              <a:off x="5018088" y="35909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Line 183"/>
            <p:cNvSpPr>
              <a:spLocks noChangeShapeType="1"/>
            </p:cNvSpPr>
            <p:nvPr/>
          </p:nvSpPr>
          <p:spPr bwMode="auto">
            <a:xfrm>
              <a:off x="503713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Line 184"/>
            <p:cNvSpPr>
              <a:spLocks noChangeShapeType="1"/>
            </p:cNvSpPr>
            <p:nvPr/>
          </p:nvSpPr>
          <p:spPr bwMode="auto">
            <a:xfrm>
              <a:off x="505618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185"/>
            <p:cNvSpPr>
              <a:spLocks noChangeShapeType="1"/>
            </p:cNvSpPr>
            <p:nvPr/>
          </p:nvSpPr>
          <p:spPr bwMode="auto">
            <a:xfrm>
              <a:off x="507523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186"/>
            <p:cNvSpPr>
              <a:spLocks noChangeShapeType="1"/>
            </p:cNvSpPr>
            <p:nvPr/>
          </p:nvSpPr>
          <p:spPr bwMode="auto">
            <a:xfrm>
              <a:off x="509428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187"/>
            <p:cNvSpPr>
              <a:spLocks noChangeShapeType="1"/>
            </p:cNvSpPr>
            <p:nvPr/>
          </p:nvSpPr>
          <p:spPr bwMode="auto">
            <a:xfrm>
              <a:off x="5189538"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188"/>
            <p:cNvSpPr>
              <a:spLocks noChangeShapeType="1"/>
            </p:cNvSpPr>
            <p:nvPr/>
          </p:nvSpPr>
          <p:spPr bwMode="auto">
            <a:xfrm>
              <a:off x="5208588"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189"/>
            <p:cNvSpPr>
              <a:spLocks noChangeShapeType="1"/>
            </p:cNvSpPr>
            <p:nvPr/>
          </p:nvSpPr>
          <p:spPr bwMode="auto">
            <a:xfrm>
              <a:off x="5227638"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190"/>
            <p:cNvSpPr>
              <a:spLocks noChangeShapeType="1"/>
            </p:cNvSpPr>
            <p:nvPr/>
          </p:nvSpPr>
          <p:spPr bwMode="auto">
            <a:xfrm>
              <a:off x="5246688" y="3600454"/>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191"/>
            <p:cNvSpPr>
              <a:spLocks noChangeShapeType="1"/>
            </p:cNvSpPr>
            <p:nvPr/>
          </p:nvSpPr>
          <p:spPr bwMode="auto">
            <a:xfrm>
              <a:off x="4503738"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Line 192"/>
            <p:cNvSpPr>
              <a:spLocks noChangeShapeType="1"/>
            </p:cNvSpPr>
            <p:nvPr/>
          </p:nvSpPr>
          <p:spPr bwMode="auto">
            <a:xfrm>
              <a:off x="4522788"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1" name="Line 193"/>
            <p:cNvSpPr>
              <a:spLocks noChangeShapeType="1"/>
            </p:cNvSpPr>
            <p:nvPr/>
          </p:nvSpPr>
          <p:spPr bwMode="auto">
            <a:xfrm>
              <a:off x="4532313"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2" name="Line 194"/>
            <p:cNvSpPr>
              <a:spLocks noChangeShapeType="1"/>
            </p:cNvSpPr>
            <p:nvPr/>
          </p:nvSpPr>
          <p:spPr bwMode="auto">
            <a:xfrm>
              <a:off x="4551363"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Line 195"/>
            <p:cNvSpPr>
              <a:spLocks noChangeShapeType="1"/>
            </p:cNvSpPr>
            <p:nvPr/>
          </p:nvSpPr>
          <p:spPr bwMode="auto">
            <a:xfrm>
              <a:off x="4322763" y="347662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Line 196"/>
            <p:cNvSpPr>
              <a:spLocks noChangeShapeType="1"/>
            </p:cNvSpPr>
            <p:nvPr/>
          </p:nvSpPr>
          <p:spPr bwMode="auto">
            <a:xfrm>
              <a:off x="4389438" y="34956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Line 197"/>
            <p:cNvSpPr>
              <a:spLocks noChangeShapeType="1"/>
            </p:cNvSpPr>
            <p:nvPr/>
          </p:nvSpPr>
          <p:spPr bwMode="auto">
            <a:xfrm>
              <a:off x="4437063" y="3524254"/>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Line 198"/>
            <p:cNvSpPr>
              <a:spLocks noChangeShapeType="1"/>
            </p:cNvSpPr>
            <p:nvPr/>
          </p:nvSpPr>
          <p:spPr bwMode="auto">
            <a:xfrm>
              <a:off x="4456113"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Line 199"/>
            <p:cNvSpPr>
              <a:spLocks noChangeShapeType="1"/>
            </p:cNvSpPr>
            <p:nvPr/>
          </p:nvSpPr>
          <p:spPr bwMode="auto">
            <a:xfrm>
              <a:off x="4217988" y="34671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Line 200"/>
            <p:cNvSpPr>
              <a:spLocks noChangeShapeType="1"/>
            </p:cNvSpPr>
            <p:nvPr/>
          </p:nvSpPr>
          <p:spPr bwMode="auto">
            <a:xfrm>
              <a:off x="4246563" y="34671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Line 201"/>
            <p:cNvSpPr>
              <a:spLocks noChangeShapeType="1"/>
            </p:cNvSpPr>
            <p:nvPr/>
          </p:nvSpPr>
          <p:spPr bwMode="auto">
            <a:xfrm>
              <a:off x="4265613" y="34671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Line 202"/>
            <p:cNvSpPr>
              <a:spLocks noChangeShapeType="1"/>
            </p:cNvSpPr>
            <p:nvPr/>
          </p:nvSpPr>
          <p:spPr bwMode="auto">
            <a:xfrm>
              <a:off x="4294188" y="34671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Freeform 203"/>
            <p:cNvSpPr>
              <a:spLocks/>
            </p:cNvSpPr>
            <p:nvPr/>
          </p:nvSpPr>
          <p:spPr bwMode="auto">
            <a:xfrm>
              <a:off x="3741738" y="3228975"/>
              <a:ext cx="1647825" cy="400050"/>
            </a:xfrm>
            <a:custGeom>
              <a:avLst/>
              <a:gdLst>
                <a:gd name="T0" fmla="*/ 173 w 173"/>
                <a:gd name="T1" fmla="*/ 42 h 42"/>
                <a:gd name="T2" fmla="*/ 134 w 173"/>
                <a:gd name="T3" fmla="*/ 42 h 42"/>
                <a:gd name="T4" fmla="*/ 134 w 173"/>
                <a:gd name="T5" fmla="*/ 40 h 42"/>
                <a:gd name="T6" fmla="*/ 123 w 173"/>
                <a:gd name="T7" fmla="*/ 40 h 42"/>
                <a:gd name="T8" fmla="*/ 123 w 173"/>
                <a:gd name="T9" fmla="*/ 39 h 42"/>
                <a:gd name="T10" fmla="*/ 108 w 173"/>
                <a:gd name="T11" fmla="*/ 39 h 42"/>
                <a:gd name="T12" fmla="*/ 108 w 173"/>
                <a:gd name="T13" fmla="*/ 37 h 42"/>
                <a:gd name="T14" fmla="*/ 107 w 173"/>
                <a:gd name="T15" fmla="*/ 37 h 42"/>
                <a:gd name="T16" fmla="*/ 107 w 173"/>
                <a:gd name="T17" fmla="*/ 35 h 42"/>
                <a:gd name="T18" fmla="*/ 74 w 173"/>
                <a:gd name="T19" fmla="*/ 35 h 42"/>
                <a:gd name="T20" fmla="*/ 74 w 173"/>
                <a:gd name="T21" fmla="*/ 33 h 42"/>
                <a:gd name="T22" fmla="*/ 72 w 173"/>
                <a:gd name="T23" fmla="*/ 33 h 42"/>
                <a:gd name="T24" fmla="*/ 72 w 173"/>
                <a:gd name="T25" fmla="*/ 32 h 42"/>
                <a:gd name="T26" fmla="*/ 69 w 173"/>
                <a:gd name="T27" fmla="*/ 32 h 42"/>
                <a:gd name="T28" fmla="*/ 69 w 173"/>
                <a:gd name="T29" fmla="*/ 31 h 42"/>
                <a:gd name="T30" fmla="*/ 66 w 173"/>
                <a:gd name="T31" fmla="*/ 31 h 42"/>
                <a:gd name="T32" fmla="*/ 66 w 173"/>
                <a:gd name="T33" fmla="*/ 29 h 42"/>
                <a:gd name="T34" fmla="*/ 62 w 173"/>
                <a:gd name="T35" fmla="*/ 29 h 42"/>
                <a:gd name="T36" fmla="*/ 62 w 173"/>
                <a:gd name="T37" fmla="*/ 28 h 42"/>
                <a:gd name="T38" fmla="*/ 59 w 173"/>
                <a:gd name="T39" fmla="*/ 28 h 42"/>
                <a:gd name="T40" fmla="*/ 59 w 173"/>
                <a:gd name="T41" fmla="*/ 27 h 42"/>
                <a:gd name="T42" fmla="*/ 49 w 173"/>
                <a:gd name="T43" fmla="*/ 27 h 42"/>
                <a:gd name="T44" fmla="*/ 49 w 173"/>
                <a:gd name="T45" fmla="*/ 26 h 42"/>
                <a:gd name="T46" fmla="*/ 45 w 173"/>
                <a:gd name="T47" fmla="*/ 26 h 42"/>
                <a:gd name="T48" fmla="*/ 45 w 173"/>
                <a:gd name="T49" fmla="*/ 24 h 42"/>
                <a:gd name="T50" fmla="*/ 37 w 173"/>
                <a:gd name="T51" fmla="*/ 24 h 42"/>
                <a:gd name="T52" fmla="*/ 37 w 173"/>
                <a:gd name="T53" fmla="*/ 22 h 42"/>
                <a:gd name="T54" fmla="*/ 35 w 173"/>
                <a:gd name="T55" fmla="*/ 22 h 42"/>
                <a:gd name="T56" fmla="*/ 35 w 173"/>
                <a:gd name="T57" fmla="*/ 20 h 42"/>
                <a:gd name="T58" fmla="*/ 26 w 173"/>
                <a:gd name="T59" fmla="*/ 20 h 42"/>
                <a:gd name="T60" fmla="*/ 26 w 173"/>
                <a:gd name="T61" fmla="*/ 19 h 42"/>
                <a:gd name="T62" fmla="*/ 24 w 173"/>
                <a:gd name="T63" fmla="*/ 19 h 42"/>
                <a:gd name="T64" fmla="*/ 24 w 173"/>
                <a:gd name="T65" fmla="*/ 18 h 42"/>
                <a:gd name="T66" fmla="*/ 23 w 173"/>
                <a:gd name="T67" fmla="*/ 18 h 42"/>
                <a:gd name="T68" fmla="*/ 23 w 173"/>
                <a:gd name="T69" fmla="*/ 14 h 42"/>
                <a:gd name="T70" fmla="*/ 20 w 173"/>
                <a:gd name="T71" fmla="*/ 14 h 42"/>
                <a:gd name="T72" fmla="*/ 20 w 173"/>
                <a:gd name="T73" fmla="*/ 11 h 42"/>
                <a:gd name="T74" fmla="*/ 18 w 173"/>
                <a:gd name="T75" fmla="*/ 11 h 42"/>
                <a:gd name="T76" fmla="*/ 18 w 173"/>
                <a:gd name="T77" fmla="*/ 8 h 42"/>
                <a:gd name="T78" fmla="*/ 16 w 173"/>
                <a:gd name="T79" fmla="*/ 8 h 42"/>
                <a:gd name="T80" fmla="*/ 16 w 173"/>
                <a:gd name="T81" fmla="*/ 6 h 42"/>
                <a:gd name="T82" fmla="*/ 15 w 173"/>
                <a:gd name="T83" fmla="*/ 6 h 42"/>
                <a:gd name="T84" fmla="*/ 15 w 173"/>
                <a:gd name="T85" fmla="*/ 4 h 42"/>
                <a:gd name="T86" fmla="*/ 11 w 173"/>
                <a:gd name="T87" fmla="*/ 4 h 42"/>
                <a:gd name="T88" fmla="*/ 11 w 173"/>
                <a:gd name="T89" fmla="*/ 3 h 42"/>
                <a:gd name="T90" fmla="*/ 8 w 173"/>
                <a:gd name="T91" fmla="*/ 3 h 42"/>
                <a:gd name="T92" fmla="*/ 8 w 173"/>
                <a:gd name="T93" fmla="*/ 1 h 42"/>
                <a:gd name="T94" fmla="*/ 5 w 173"/>
                <a:gd name="T95" fmla="*/ 1 h 42"/>
                <a:gd name="T96" fmla="*/ 5 w 173"/>
                <a:gd name="T97" fmla="*/ 0 h 42"/>
                <a:gd name="T98" fmla="*/ 0 w 173"/>
                <a:gd name="T9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42">
                  <a:moveTo>
                    <a:pt x="173" y="42"/>
                  </a:moveTo>
                  <a:lnTo>
                    <a:pt x="134" y="42"/>
                  </a:lnTo>
                  <a:lnTo>
                    <a:pt x="134" y="40"/>
                  </a:lnTo>
                  <a:lnTo>
                    <a:pt x="123" y="40"/>
                  </a:lnTo>
                  <a:lnTo>
                    <a:pt x="123" y="39"/>
                  </a:lnTo>
                  <a:lnTo>
                    <a:pt x="108" y="39"/>
                  </a:lnTo>
                  <a:lnTo>
                    <a:pt x="108" y="37"/>
                  </a:lnTo>
                  <a:lnTo>
                    <a:pt x="107" y="37"/>
                  </a:lnTo>
                  <a:lnTo>
                    <a:pt x="107" y="35"/>
                  </a:lnTo>
                  <a:lnTo>
                    <a:pt x="74" y="35"/>
                  </a:lnTo>
                  <a:lnTo>
                    <a:pt x="74" y="33"/>
                  </a:lnTo>
                  <a:lnTo>
                    <a:pt x="72" y="33"/>
                  </a:lnTo>
                  <a:lnTo>
                    <a:pt x="72" y="32"/>
                  </a:lnTo>
                  <a:lnTo>
                    <a:pt x="69" y="32"/>
                  </a:lnTo>
                  <a:lnTo>
                    <a:pt x="69" y="31"/>
                  </a:lnTo>
                  <a:lnTo>
                    <a:pt x="66" y="31"/>
                  </a:lnTo>
                  <a:lnTo>
                    <a:pt x="66" y="29"/>
                  </a:lnTo>
                  <a:lnTo>
                    <a:pt x="62" y="29"/>
                  </a:lnTo>
                  <a:lnTo>
                    <a:pt x="62" y="28"/>
                  </a:lnTo>
                  <a:lnTo>
                    <a:pt x="59" y="28"/>
                  </a:lnTo>
                  <a:lnTo>
                    <a:pt x="59" y="27"/>
                  </a:lnTo>
                  <a:lnTo>
                    <a:pt x="49" y="27"/>
                  </a:lnTo>
                  <a:lnTo>
                    <a:pt x="49" y="26"/>
                  </a:lnTo>
                  <a:lnTo>
                    <a:pt x="45" y="26"/>
                  </a:lnTo>
                  <a:lnTo>
                    <a:pt x="45" y="24"/>
                  </a:lnTo>
                  <a:lnTo>
                    <a:pt x="37" y="24"/>
                  </a:lnTo>
                  <a:lnTo>
                    <a:pt x="37" y="22"/>
                  </a:lnTo>
                  <a:lnTo>
                    <a:pt x="35" y="22"/>
                  </a:lnTo>
                  <a:lnTo>
                    <a:pt x="35" y="20"/>
                  </a:lnTo>
                  <a:lnTo>
                    <a:pt x="26" y="20"/>
                  </a:lnTo>
                  <a:lnTo>
                    <a:pt x="26" y="19"/>
                  </a:lnTo>
                  <a:lnTo>
                    <a:pt x="24" y="19"/>
                  </a:lnTo>
                  <a:lnTo>
                    <a:pt x="24" y="18"/>
                  </a:lnTo>
                  <a:lnTo>
                    <a:pt x="23" y="18"/>
                  </a:lnTo>
                  <a:lnTo>
                    <a:pt x="23" y="14"/>
                  </a:lnTo>
                  <a:lnTo>
                    <a:pt x="20" y="14"/>
                  </a:lnTo>
                  <a:lnTo>
                    <a:pt x="20" y="11"/>
                  </a:lnTo>
                  <a:lnTo>
                    <a:pt x="18" y="11"/>
                  </a:lnTo>
                  <a:lnTo>
                    <a:pt x="18" y="8"/>
                  </a:lnTo>
                  <a:lnTo>
                    <a:pt x="16" y="8"/>
                  </a:lnTo>
                  <a:lnTo>
                    <a:pt x="16" y="6"/>
                  </a:lnTo>
                  <a:lnTo>
                    <a:pt x="15" y="6"/>
                  </a:lnTo>
                  <a:lnTo>
                    <a:pt x="15" y="4"/>
                  </a:lnTo>
                  <a:lnTo>
                    <a:pt x="11" y="4"/>
                  </a:lnTo>
                  <a:lnTo>
                    <a:pt x="11" y="3"/>
                  </a:lnTo>
                  <a:lnTo>
                    <a:pt x="8" y="3"/>
                  </a:lnTo>
                  <a:lnTo>
                    <a:pt x="8" y="1"/>
                  </a:lnTo>
                  <a:lnTo>
                    <a:pt x="5" y="1"/>
                  </a:lnTo>
                  <a:lnTo>
                    <a:pt x="5"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352" name="Group 351"/>
          <p:cNvGrpSpPr/>
          <p:nvPr/>
        </p:nvGrpSpPr>
        <p:grpSpPr>
          <a:xfrm>
            <a:off x="3632846" y="2217266"/>
            <a:ext cx="2191323" cy="322995"/>
            <a:chOff x="3743325" y="3295650"/>
            <a:chExt cx="1657350" cy="244475"/>
          </a:xfrm>
        </p:grpSpPr>
        <p:sp>
          <p:nvSpPr>
            <p:cNvPr id="353" name="Line 204"/>
            <p:cNvSpPr>
              <a:spLocks noChangeShapeType="1"/>
            </p:cNvSpPr>
            <p:nvPr/>
          </p:nvSpPr>
          <p:spPr bwMode="auto">
            <a:xfrm>
              <a:off x="4124325" y="33718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Line 205"/>
            <p:cNvSpPr>
              <a:spLocks noChangeShapeType="1"/>
            </p:cNvSpPr>
            <p:nvPr/>
          </p:nvSpPr>
          <p:spPr bwMode="auto">
            <a:xfrm>
              <a:off x="4143375" y="33718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Line 206"/>
            <p:cNvSpPr>
              <a:spLocks noChangeShapeType="1"/>
            </p:cNvSpPr>
            <p:nvPr/>
          </p:nvSpPr>
          <p:spPr bwMode="auto">
            <a:xfrm>
              <a:off x="4229100" y="3416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Line 207"/>
            <p:cNvSpPr>
              <a:spLocks noChangeShapeType="1"/>
            </p:cNvSpPr>
            <p:nvPr/>
          </p:nvSpPr>
          <p:spPr bwMode="auto">
            <a:xfrm>
              <a:off x="4238625" y="3416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7" name="Line 208"/>
            <p:cNvSpPr>
              <a:spLocks noChangeShapeType="1"/>
            </p:cNvSpPr>
            <p:nvPr/>
          </p:nvSpPr>
          <p:spPr bwMode="auto">
            <a:xfrm>
              <a:off x="376237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8" name="Line 209"/>
            <p:cNvSpPr>
              <a:spLocks noChangeShapeType="1"/>
            </p:cNvSpPr>
            <p:nvPr/>
          </p:nvSpPr>
          <p:spPr bwMode="auto">
            <a:xfrm>
              <a:off x="378142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Line 210"/>
            <p:cNvSpPr>
              <a:spLocks noChangeShapeType="1"/>
            </p:cNvSpPr>
            <p:nvPr/>
          </p:nvSpPr>
          <p:spPr bwMode="auto">
            <a:xfrm>
              <a:off x="465772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0" name="Line 211"/>
            <p:cNvSpPr>
              <a:spLocks noChangeShapeType="1"/>
            </p:cNvSpPr>
            <p:nvPr/>
          </p:nvSpPr>
          <p:spPr bwMode="auto">
            <a:xfrm>
              <a:off x="467677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1" name="Line 212"/>
            <p:cNvSpPr>
              <a:spLocks noChangeShapeType="1"/>
            </p:cNvSpPr>
            <p:nvPr/>
          </p:nvSpPr>
          <p:spPr bwMode="auto">
            <a:xfrm>
              <a:off x="4200525" y="3397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2" name="Line 213"/>
            <p:cNvSpPr>
              <a:spLocks noChangeShapeType="1"/>
            </p:cNvSpPr>
            <p:nvPr/>
          </p:nvSpPr>
          <p:spPr bwMode="auto">
            <a:xfrm>
              <a:off x="4219575" y="3397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3" name="Line 214"/>
            <p:cNvSpPr>
              <a:spLocks noChangeShapeType="1"/>
            </p:cNvSpPr>
            <p:nvPr/>
          </p:nvSpPr>
          <p:spPr bwMode="auto">
            <a:xfrm>
              <a:off x="4629150" y="34353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4" name="Line 215"/>
            <p:cNvSpPr>
              <a:spLocks noChangeShapeType="1"/>
            </p:cNvSpPr>
            <p:nvPr/>
          </p:nvSpPr>
          <p:spPr bwMode="auto">
            <a:xfrm>
              <a:off x="4171950" y="33877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5" name="Line 216"/>
            <p:cNvSpPr>
              <a:spLocks noChangeShapeType="1"/>
            </p:cNvSpPr>
            <p:nvPr/>
          </p:nvSpPr>
          <p:spPr bwMode="auto">
            <a:xfrm>
              <a:off x="532447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6" name="Line 217"/>
            <p:cNvSpPr>
              <a:spLocks noChangeShapeType="1"/>
            </p:cNvSpPr>
            <p:nvPr/>
          </p:nvSpPr>
          <p:spPr bwMode="auto">
            <a:xfrm>
              <a:off x="540067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7" name="Line 218"/>
            <p:cNvSpPr>
              <a:spLocks noChangeShapeType="1"/>
            </p:cNvSpPr>
            <p:nvPr/>
          </p:nvSpPr>
          <p:spPr bwMode="auto">
            <a:xfrm>
              <a:off x="471487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8" name="Line 219"/>
            <p:cNvSpPr>
              <a:spLocks noChangeShapeType="1"/>
            </p:cNvSpPr>
            <p:nvPr/>
          </p:nvSpPr>
          <p:spPr bwMode="auto">
            <a:xfrm>
              <a:off x="473392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9" name="Line 220"/>
            <p:cNvSpPr>
              <a:spLocks noChangeShapeType="1"/>
            </p:cNvSpPr>
            <p:nvPr/>
          </p:nvSpPr>
          <p:spPr bwMode="auto">
            <a:xfrm>
              <a:off x="475297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Line 221"/>
            <p:cNvSpPr>
              <a:spLocks noChangeShapeType="1"/>
            </p:cNvSpPr>
            <p:nvPr/>
          </p:nvSpPr>
          <p:spPr bwMode="auto">
            <a:xfrm>
              <a:off x="477202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Line 222"/>
            <p:cNvSpPr>
              <a:spLocks noChangeShapeType="1"/>
            </p:cNvSpPr>
            <p:nvPr/>
          </p:nvSpPr>
          <p:spPr bwMode="auto">
            <a:xfrm>
              <a:off x="425767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Line 223"/>
            <p:cNvSpPr>
              <a:spLocks noChangeShapeType="1"/>
            </p:cNvSpPr>
            <p:nvPr/>
          </p:nvSpPr>
          <p:spPr bwMode="auto">
            <a:xfrm>
              <a:off x="427672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224"/>
            <p:cNvSpPr>
              <a:spLocks noChangeShapeType="1"/>
            </p:cNvSpPr>
            <p:nvPr/>
          </p:nvSpPr>
          <p:spPr bwMode="auto">
            <a:xfrm>
              <a:off x="429577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4" name="Line 225"/>
            <p:cNvSpPr>
              <a:spLocks noChangeShapeType="1"/>
            </p:cNvSpPr>
            <p:nvPr/>
          </p:nvSpPr>
          <p:spPr bwMode="auto">
            <a:xfrm>
              <a:off x="431482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226"/>
            <p:cNvSpPr>
              <a:spLocks noChangeShapeType="1"/>
            </p:cNvSpPr>
            <p:nvPr/>
          </p:nvSpPr>
          <p:spPr bwMode="auto">
            <a:xfrm>
              <a:off x="481965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227"/>
            <p:cNvSpPr>
              <a:spLocks noChangeShapeType="1"/>
            </p:cNvSpPr>
            <p:nvPr/>
          </p:nvSpPr>
          <p:spPr bwMode="auto">
            <a:xfrm>
              <a:off x="484822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228"/>
            <p:cNvSpPr>
              <a:spLocks noChangeShapeType="1"/>
            </p:cNvSpPr>
            <p:nvPr/>
          </p:nvSpPr>
          <p:spPr bwMode="auto">
            <a:xfrm>
              <a:off x="48768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229"/>
            <p:cNvSpPr>
              <a:spLocks noChangeShapeType="1"/>
            </p:cNvSpPr>
            <p:nvPr/>
          </p:nvSpPr>
          <p:spPr bwMode="auto">
            <a:xfrm>
              <a:off x="490537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230"/>
            <p:cNvSpPr>
              <a:spLocks noChangeShapeType="1"/>
            </p:cNvSpPr>
            <p:nvPr/>
          </p:nvSpPr>
          <p:spPr bwMode="auto">
            <a:xfrm>
              <a:off x="4362450" y="34067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231"/>
            <p:cNvSpPr>
              <a:spLocks noChangeShapeType="1"/>
            </p:cNvSpPr>
            <p:nvPr/>
          </p:nvSpPr>
          <p:spPr bwMode="auto">
            <a:xfrm>
              <a:off x="4391025" y="34067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232"/>
            <p:cNvSpPr>
              <a:spLocks noChangeShapeType="1"/>
            </p:cNvSpPr>
            <p:nvPr/>
          </p:nvSpPr>
          <p:spPr bwMode="auto">
            <a:xfrm>
              <a:off x="4419600" y="34067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233"/>
            <p:cNvSpPr>
              <a:spLocks noChangeShapeType="1"/>
            </p:cNvSpPr>
            <p:nvPr/>
          </p:nvSpPr>
          <p:spPr bwMode="auto">
            <a:xfrm>
              <a:off x="4448175" y="34210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234"/>
            <p:cNvSpPr>
              <a:spLocks noChangeShapeType="1"/>
            </p:cNvSpPr>
            <p:nvPr/>
          </p:nvSpPr>
          <p:spPr bwMode="auto">
            <a:xfrm>
              <a:off x="4381500" y="34353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235"/>
            <p:cNvSpPr>
              <a:spLocks noChangeShapeType="1"/>
            </p:cNvSpPr>
            <p:nvPr/>
          </p:nvSpPr>
          <p:spPr bwMode="auto">
            <a:xfrm>
              <a:off x="4400550" y="34353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236"/>
            <p:cNvSpPr>
              <a:spLocks noChangeShapeType="1"/>
            </p:cNvSpPr>
            <p:nvPr/>
          </p:nvSpPr>
          <p:spPr bwMode="auto">
            <a:xfrm>
              <a:off x="4410075" y="34353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Line 237"/>
            <p:cNvSpPr>
              <a:spLocks noChangeShapeType="1"/>
            </p:cNvSpPr>
            <p:nvPr/>
          </p:nvSpPr>
          <p:spPr bwMode="auto">
            <a:xfrm>
              <a:off x="4419600" y="34353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7" name="Line 238"/>
            <p:cNvSpPr>
              <a:spLocks noChangeShapeType="1"/>
            </p:cNvSpPr>
            <p:nvPr/>
          </p:nvSpPr>
          <p:spPr bwMode="auto">
            <a:xfrm>
              <a:off x="3924300" y="3333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Line 239"/>
            <p:cNvSpPr>
              <a:spLocks noChangeShapeType="1"/>
            </p:cNvSpPr>
            <p:nvPr/>
          </p:nvSpPr>
          <p:spPr bwMode="auto">
            <a:xfrm>
              <a:off x="3933825" y="3333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Line 240"/>
            <p:cNvSpPr>
              <a:spLocks noChangeShapeType="1"/>
            </p:cNvSpPr>
            <p:nvPr/>
          </p:nvSpPr>
          <p:spPr bwMode="auto">
            <a:xfrm>
              <a:off x="3952875" y="3333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0" name="Line 241"/>
            <p:cNvSpPr>
              <a:spLocks noChangeShapeType="1"/>
            </p:cNvSpPr>
            <p:nvPr/>
          </p:nvSpPr>
          <p:spPr bwMode="auto">
            <a:xfrm>
              <a:off x="3962400" y="3333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1" name="Line 242"/>
            <p:cNvSpPr>
              <a:spLocks noChangeShapeType="1"/>
            </p:cNvSpPr>
            <p:nvPr/>
          </p:nvSpPr>
          <p:spPr bwMode="auto">
            <a:xfrm>
              <a:off x="427672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2" name="Line 243"/>
            <p:cNvSpPr>
              <a:spLocks noChangeShapeType="1"/>
            </p:cNvSpPr>
            <p:nvPr/>
          </p:nvSpPr>
          <p:spPr bwMode="auto">
            <a:xfrm>
              <a:off x="429577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3" name="Line 244"/>
            <p:cNvSpPr>
              <a:spLocks noChangeShapeType="1"/>
            </p:cNvSpPr>
            <p:nvPr/>
          </p:nvSpPr>
          <p:spPr bwMode="auto">
            <a:xfrm>
              <a:off x="430530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4" name="Line 245"/>
            <p:cNvSpPr>
              <a:spLocks noChangeShapeType="1"/>
            </p:cNvSpPr>
            <p:nvPr/>
          </p:nvSpPr>
          <p:spPr bwMode="auto">
            <a:xfrm>
              <a:off x="432435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5" name="Line 246"/>
            <p:cNvSpPr>
              <a:spLocks noChangeShapeType="1"/>
            </p:cNvSpPr>
            <p:nvPr/>
          </p:nvSpPr>
          <p:spPr bwMode="auto">
            <a:xfrm>
              <a:off x="381952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6" name="Line 247"/>
            <p:cNvSpPr>
              <a:spLocks noChangeShapeType="1"/>
            </p:cNvSpPr>
            <p:nvPr/>
          </p:nvSpPr>
          <p:spPr bwMode="auto">
            <a:xfrm>
              <a:off x="383857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7" name="Line 248"/>
            <p:cNvSpPr>
              <a:spLocks noChangeShapeType="1"/>
            </p:cNvSpPr>
            <p:nvPr/>
          </p:nvSpPr>
          <p:spPr bwMode="auto">
            <a:xfrm>
              <a:off x="3848100"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8" name="Line 249"/>
            <p:cNvSpPr>
              <a:spLocks noChangeShapeType="1"/>
            </p:cNvSpPr>
            <p:nvPr/>
          </p:nvSpPr>
          <p:spPr bwMode="auto">
            <a:xfrm>
              <a:off x="385762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9" name="Line 250"/>
            <p:cNvSpPr>
              <a:spLocks noChangeShapeType="1"/>
            </p:cNvSpPr>
            <p:nvPr/>
          </p:nvSpPr>
          <p:spPr bwMode="auto">
            <a:xfrm>
              <a:off x="4257675" y="34353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0" name="Line 251"/>
            <p:cNvSpPr>
              <a:spLocks noChangeShapeType="1"/>
            </p:cNvSpPr>
            <p:nvPr/>
          </p:nvSpPr>
          <p:spPr bwMode="auto">
            <a:xfrm>
              <a:off x="380047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1" name="Line 252"/>
            <p:cNvSpPr>
              <a:spLocks noChangeShapeType="1"/>
            </p:cNvSpPr>
            <p:nvPr/>
          </p:nvSpPr>
          <p:spPr bwMode="auto">
            <a:xfrm>
              <a:off x="538162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2" name="Line 253"/>
            <p:cNvSpPr>
              <a:spLocks noChangeShapeType="1"/>
            </p:cNvSpPr>
            <p:nvPr/>
          </p:nvSpPr>
          <p:spPr bwMode="auto">
            <a:xfrm>
              <a:off x="500062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3" name="Line 254"/>
            <p:cNvSpPr>
              <a:spLocks noChangeShapeType="1"/>
            </p:cNvSpPr>
            <p:nvPr/>
          </p:nvSpPr>
          <p:spPr bwMode="auto">
            <a:xfrm>
              <a:off x="501967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4" name="Line 255"/>
            <p:cNvSpPr>
              <a:spLocks noChangeShapeType="1"/>
            </p:cNvSpPr>
            <p:nvPr/>
          </p:nvSpPr>
          <p:spPr bwMode="auto">
            <a:xfrm>
              <a:off x="5048250"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5" name="Line 256"/>
            <p:cNvSpPr>
              <a:spLocks noChangeShapeType="1"/>
            </p:cNvSpPr>
            <p:nvPr/>
          </p:nvSpPr>
          <p:spPr bwMode="auto">
            <a:xfrm>
              <a:off x="5067300"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6" name="Line 257"/>
            <p:cNvSpPr>
              <a:spLocks noChangeShapeType="1"/>
            </p:cNvSpPr>
            <p:nvPr/>
          </p:nvSpPr>
          <p:spPr bwMode="auto">
            <a:xfrm>
              <a:off x="4543425"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7" name="Line 258"/>
            <p:cNvSpPr>
              <a:spLocks noChangeShapeType="1"/>
            </p:cNvSpPr>
            <p:nvPr/>
          </p:nvSpPr>
          <p:spPr bwMode="auto">
            <a:xfrm>
              <a:off x="4562475"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8" name="Line 259"/>
            <p:cNvSpPr>
              <a:spLocks noChangeShapeType="1"/>
            </p:cNvSpPr>
            <p:nvPr/>
          </p:nvSpPr>
          <p:spPr bwMode="auto">
            <a:xfrm>
              <a:off x="4581525"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 name="Line 260"/>
            <p:cNvSpPr>
              <a:spLocks noChangeShapeType="1"/>
            </p:cNvSpPr>
            <p:nvPr/>
          </p:nvSpPr>
          <p:spPr bwMode="auto">
            <a:xfrm>
              <a:off x="4610100"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0" name="Line 261"/>
            <p:cNvSpPr>
              <a:spLocks noChangeShapeType="1"/>
            </p:cNvSpPr>
            <p:nvPr/>
          </p:nvSpPr>
          <p:spPr bwMode="auto">
            <a:xfrm>
              <a:off x="492442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1" name="Line 262"/>
            <p:cNvSpPr>
              <a:spLocks noChangeShapeType="1"/>
            </p:cNvSpPr>
            <p:nvPr/>
          </p:nvSpPr>
          <p:spPr bwMode="auto">
            <a:xfrm>
              <a:off x="494347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2" name="Line 263"/>
            <p:cNvSpPr>
              <a:spLocks noChangeShapeType="1"/>
            </p:cNvSpPr>
            <p:nvPr/>
          </p:nvSpPr>
          <p:spPr bwMode="auto">
            <a:xfrm>
              <a:off x="496252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3" name="Line 264"/>
            <p:cNvSpPr>
              <a:spLocks noChangeShapeType="1"/>
            </p:cNvSpPr>
            <p:nvPr/>
          </p:nvSpPr>
          <p:spPr bwMode="auto">
            <a:xfrm>
              <a:off x="498157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4" name="Line 265"/>
            <p:cNvSpPr>
              <a:spLocks noChangeShapeType="1"/>
            </p:cNvSpPr>
            <p:nvPr/>
          </p:nvSpPr>
          <p:spPr bwMode="auto">
            <a:xfrm>
              <a:off x="445770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5" name="Line 266"/>
            <p:cNvSpPr>
              <a:spLocks noChangeShapeType="1"/>
            </p:cNvSpPr>
            <p:nvPr/>
          </p:nvSpPr>
          <p:spPr bwMode="auto">
            <a:xfrm>
              <a:off x="448627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6" name="Line 267"/>
            <p:cNvSpPr>
              <a:spLocks noChangeShapeType="1"/>
            </p:cNvSpPr>
            <p:nvPr/>
          </p:nvSpPr>
          <p:spPr bwMode="auto">
            <a:xfrm>
              <a:off x="450532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7" name="Line 268"/>
            <p:cNvSpPr>
              <a:spLocks noChangeShapeType="1"/>
            </p:cNvSpPr>
            <p:nvPr/>
          </p:nvSpPr>
          <p:spPr bwMode="auto">
            <a:xfrm>
              <a:off x="4524375"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8" name="Line 269"/>
            <p:cNvSpPr>
              <a:spLocks noChangeShapeType="1"/>
            </p:cNvSpPr>
            <p:nvPr/>
          </p:nvSpPr>
          <p:spPr bwMode="auto">
            <a:xfrm>
              <a:off x="50673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9" name="Line 270"/>
            <p:cNvSpPr>
              <a:spLocks noChangeShapeType="1"/>
            </p:cNvSpPr>
            <p:nvPr/>
          </p:nvSpPr>
          <p:spPr bwMode="auto">
            <a:xfrm>
              <a:off x="509587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0" name="Line 271"/>
            <p:cNvSpPr>
              <a:spLocks noChangeShapeType="1"/>
            </p:cNvSpPr>
            <p:nvPr/>
          </p:nvSpPr>
          <p:spPr bwMode="auto">
            <a:xfrm>
              <a:off x="5114925" y="3473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1" name="Line 272"/>
            <p:cNvSpPr>
              <a:spLocks noChangeShapeType="1"/>
            </p:cNvSpPr>
            <p:nvPr/>
          </p:nvSpPr>
          <p:spPr bwMode="auto">
            <a:xfrm>
              <a:off x="5133975" y="3473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2" name="Line 273"/>
            <p:cNvSpPr>
              <a:spLocks noChangeShapeType="1"/>
            </p:cNvSpPr>
            <p:nvPr/>
          </p:nvSpPr>
          <p:spPr bwMode="auto">
            <a:xfrm>
              <a:off x="4610100"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3" name="Line 274"/>
            <p:cNvSpPr>
              <a:spLocks noChangeShapeType="1"/>
            </p:cNvSpPr>
            <p:nvPr/>
          </p:nvSpPr>
          <p:spPr bwMode="auto">
            <a:xfrm>
              <a:off x="5133975" y="3482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4" name="Line 275"/>
            <p:cNvSpPr>
              <a:spLocks noChangeShapeType="1"/>
            </p:cNvSpPr>
            <p:nvPr/>
          </p:nvSpPr>
          <p:spPr bwMode="auto">
            <a:xfrm>
              <a:off x="5153025" y="3482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5" name="Line 276"/>
            <p:cNvSpPr>
              <a:spLocks noChangeShapeType="1"/>
            </p:cNvSpPr>
            <p:nvPr/>
          </p:nvSpPr>
          <p:spPr bwMode="auto">
            <a:xfrm>
              <a:off x="5181600" y="3482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6" name="Line 277"/>
            <p:cNvSpPr>
              <a:spLocks noChangeShapeType="1"/>
            </p:cNvSpPr>
            <p:nvPr/>
          </p:nvSpPr>
          <p:spPr bwMode="auto">
            <a:xfrm>
              <a:off x="5200650" y="3482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7" name="Line 278"/>
            <p:cNvSpPr>
              <a:spLocks noChangeShapeType="1"/>
            </p:cNvSpPr>
            <p:nvPr/>
          </p:nvSpPr>
          <p:spPr bwMode="auto">
            <a:xfrm>
              <a:off x="522922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8" name="Line 279"/>
            <p:cNvSpPr>
              <a:spLocks noChangeShapeType="1"/>
            </p:cNvSpPr>
            <p:nvPr/>
          </p:nvSpPr>
          <p:spPr bwMode="auto">
            <a:xfrm>
              <a:off x="5238750"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9" name="Line 280"/>
            <p:cNvSpPr>
              <a:spLocks noChangeShapeType="1"/>
            </p:cNvSpPr>
            <p:nvPr/>
          </p:nvSpPr>
          <p:spPr bwMode="auto">
            <a:xfrm>
              <a:off x="5257800"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0" name="Line 281"/>
            <p:cNvSpPr>
              <a:spLocks noChangeShapeType="1"/>
            </p:cNvSpPr>
            <p:nvPr/>
          </p:nvSpPr>
          <p:spPr bwMode="auto">
            <a:xfrm>
              <a:off x="526732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1" name="Line 282"/>
            <p:cNvSpPr>
              <a:spLocks noChangeShapeType="1"/>
            </p:cNvSpPr>
            <p:nvPr/>
          </p:nvSpPr>
          <p:spPr bwMode="auto">
            <a:xfrm>
              <a:off x="4686300"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2" name="Line 283"/>
            <p:cNvSpPr>
              <a:spLocks noChangeShapeType="1"/>
            </p:cNvSpPr>
            <p:nvPr/>
          </p:nvSpPr>
          <p:spPr bwMode="auto">
            <a:xfrm>
              <a:off x="469582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3" name="Line 284"/>
            <p:cNvSpPr>
              <a:spLocks noChangeShapeType="1"/>
            </p:cNvSpPr>
            <p:nvPr/>
          </p:nvSpPr>
          <p:spPr bwMode="auto">
            <a:xfrm>
              <a:off x="4705350"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4" name="Line 285"/>
            <p:cNvSpPr>
              <a:spLocks noChangeShapeType="1"/>
            </p:cNvSpPr>
            <p:nvPr/>
          </p:nvSpPr>
          <p:spPr bwMode="auto">
            <a:xfrm>
              <a:off x="4724400"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5" name="Line 286"/>
            <p:cNvSpPr>
              <a:spLocks noChangeShapeType="1"/>
            </p:cNvSpPr>
            <p:nvPr/>
          </p:nvSpPr>
          <p:spPr bwMode="auto">
            <a:xfrm>
              <a:off x="422910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6" name="Line 287"/>
            <p:cNvSpPr>
              <a:spLocks noChangeShapeType="1"/>
            </p:cNvSpPr>
            <p:nvPr/>
          </p:nvSpPr>
          <p:spPr bwMode="auto">
            <a:xfrm>
              <a:off x="4238625"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7" name="Line 288"/>
            <p:cNvSpPr>
              <a:spLocks noChangeShapeType="1"/>
            </p:cNvSpPr>
            <p:nvPr/>
          </p:nvSpPr>
          <p:spPr bwMode="auto">
            <a:xfrm>
              <a:off x="424815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8" name="Line 289"/>
            <p:cNvSpPr>
              <a:spLocks noChangeShapeType="1"/>
            </p:cNvSpPr>
            <p:nvPr/>
          </p:nvSpPr>
          <p:spPr bwMode="auto">
            <a:xfrm>
              <a:off x="426720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9" name="Line 290"/>
            <p:cNvSpPr>
              <a:spLocks noChangeShapeType="1"/>
            </p:cNvSpPr>
            <p:nvPr/>
          </p:nvSpPr>
          <p:spPr bwMode="auto">
            <a:xfrm>
              <a:off x="471487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0" name="Line 291"/>
            <p:cNvSpPr>
              <a:spLocks noChangeShapeType="1"/>
            </p:cNvSpPr>
            <p:nvPr/>
          </p:nvSpPr>
          <p:spPr bwMode="auto">
            <a:xfrm>
              <a:off x="4257675" y="3397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1" name="Line 292"/>
            <p:cNvSpPr>
              <a:spLocks noChangeShapeType="1"/>
            </p:cNvSpPr>
            <p:nvPr/>
          </p:nvSpPr>
          <p:spPr bwMode="auto">
            <a:xfrm>
              <a:off x="4686300"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293"/>
            <p:cNvSpPr>
              <a:spLocks noChangeShapeType="1"/>
            </p:cNvSpPr>
            <p:nvPr/>
          </p:nvSpPr>
          <p:spPr bwMode="auto">
            <a:xfrm>
              <a:off x="4229100" y="3397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294"/>
            <p:cNvSpPr>
              <a:spLocks noChangeShapeType="1"/>
            </p:cNvSpPr>
            <p:nvPr/>
          </p:nvSpPr>
          <p:spPr bwMode="auto">
            <a:xfrm>
              <a:off x="473392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295"/>
            <p:cNvSpPr>
              <a:spLocks noChangeShapeType="1"/>
            </p:cNvSpPr>
            <p:nvPr/>
          </p:nvSpPr>
          <p:spPr bwMode="auto">
            <a:xfrm>
              <a:off x="4276725"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Line 296"/>
            <p:cNvSpPr>
              <a:spLocks noChangeShapeType="1"/>
            </p:cNvSpPr>
            <p:nvPr/>
          </p:nvSpPr>
          <p:spPr bwMode="auto">
            <a:xfrm>
              <a:off x="48006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6" name="Line 297"/>
            <p:cNvSpPr>
              <a:spLocks noChangeShapeType="1"/>
            </p:cNvSpPr>
            <p:nvPr/>
          </p:nvSpPr>
          <p:spPr bwMode="auto">
            <a:xfrm>
              <a:off x="434340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7" name="Line 298"/>
            <p:cNvSpPr>
              <a:spLocks noChangeShapeType="1"/>
            </p:cNvSpPr>
            <p:nvPr/>
          </p:nvSpPr>
          <p:spPr bwMode="auto">
            <a:xfrm>
              <a:off x="4429125"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8" name="Line 299"/>
            <p:cNvSpPr>
              <a:spLocks noChangeShapeType="1"/>
            </p:cNvSpPr>
            <p:nvPr/>
          </p:nvSpPr>
          <p:spPr bwMode="auto">
            <a:xfrm>
              <a:off x="445770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9" name="Line 300"/>
            <p:cNvSpPr>
              <a:spLocks noChangeShapeType="1"/>
            </p:cNvSpPr>
            <p:nvPr/>
          </p:nvSpPr>
          <p:spPr bwMode="auto">
            <a:xfrm>
              <a:off x="447675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0" name="Line 301"/>
            <p:cNvSpPr>
              <a:spLocks noChangeShapeType="1"/>
            </p:cNvSpPr>
            <p:nvPr/>
          </p:nvSpPr>
          <p:spPr bwMode="auto">
            <a:xfrm>
              <a:off x="450532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1" name="Line 302"/>
            <p:cNvSpPr>
              <a:spLocks noChangeShapeType="1"/>
            </p:cNvSpPr>
            <p:nvPr/>
          </p:nvSpPr>
          <p:spPr bwMode="auto">
            <a:xfrm>
              <a:off x="3971925" y="3343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2" name="Line 303"/>
            <p:cNvSpPr>
              <a:spLocks noChangeShapeType="1"/>
            </p:cNvSpPr>
            <p:nvPr/>
          </p:nvSpPr>
          <p:spPr bwMode="auto">
            <a:xfrm>
              <a:off x="4000500" y="3343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3" name="Line 304"/>
            <p:cNvSpPr>
              <a:spLocks noChangeShapeType="1"/>
            </p:cNvSpPr>
            <p:nvPr/>
          </p:nvSpPr>
          <p:spPr bwMode="auto">
            <a:xfrm>
              <a:off x="4019550" y="3343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4" name="Line 305"/>
            <p:cNvSpPr>
              <a:spLocks noChangeShapeType="1"/>
            </p:cNvSpPr>
            <p:nvPr/>
          </p:nvSpPr>
          <p:spPr bwMode="auto">
            <a:xfrm>
              <a:off x="4048125" y="3343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5" name="Freeform 306"/>
            <p:cNvSpPr>
              <a:spLocks/>
            </p:cNvSpPr>
            <p:nvPr/>
          </p:nvSpPr>
          <p:spPr bwMode="auto">
            <a:xfrm>
              <a:off x="3743325" y="3321050"/>
              <a:ext cx="1647825" cy="200025"/>
            </a:xfrm>
            <a:custGeom>
              <a:avLst/>
              <a:gdLst>
                <a:gd name="T0" fmla="*/ 0 w 173"/>
                <a:gd name="T1" fmla="*/ 0 h 21"/>
                <a:gd name="T2" fmla="*/ 7 w 173"/>
                <a:gd name="T3" fmla="*/ 0 h 21"/>
                <a:gd name="T4" fmla="*/ 10 w 173"/>
                <a:gd name="T5" fmla="*/ 0 h 21"/>
                <a:gd name="T6" fmla="*/ 10 w 173"/>
                <a:gd name="T7" fmla="*/ 1 h 21"/>
                <a:gd name="T8" fmla="*/ 15 w 173"/>
                <a:gd name="T9" fmla="*/ 1 h 21"/>
                <a:gd name="T10" fmla="*/ 15 w 173"/>
                <a:gd name="T11" fmla="*/ 2 h 21"/>
                <a:gd name="T12" fmla="*/ 19 w 173"/>
                <a:gd name="T13" fmla="*/ 2 h 21"/>
                <a:gd name="T14" fmla="*/ 19 w 173"/>
                <a:gd name="T15" fmla="*/ 3 h 21"/>
                <a:gd name="T16" fmla="*/ 24 w 173"/>
                <a:gd name="T17" fmla="*/ 3 h 21"/>
                <a:gd name="T18" fmla="*/ 24 w 173"/>
                <a:gd name="T19" fmla="*/ 5 h 21"/>
                <a:gd name="T20" fmla="*/ 30 w 173"/>
                <a:gd name="T21" fmla="*/ 5 h 21"/>
                <a:gd name="T22" fmla="*/ 33 w 173"/>
                <a:gd name="T23" fmla="*/ 5 h 21"/>
                <a:gd name="T24" fmla="*/ 33 w 173"/>
                <a:gd name="T25" fmla="*/ 7 h 21"/>
                <a:gd name="T26" fmla="*/ 38 w 173"/>
                <a:gd name="T27" fmla="*/ 7 h 21"/>
                <a:gd name="T28" fmla="*/ 38 w 173"/>
                <a:gd name="T29" fmla="*/ 8 h 21"/>
                <a:gd name="T30" fmla="*/ 45 w 173"/>
                <a:gd name="T31" fmla="*/ 8 h 21"/>
                <a:gd name="T32" fmla="*/ 45 w 173"/>
                <a:gd name="T33" fmla="*/ 10 h 21"/>
                <a:gd name="T34" fmla="*/ 52 w 173"/>
                <a:gd name="T35" fmla="*/ 10 h 21"/>
                <a:gd name="T36" fmla="*/ 52 w 173"/>
                <a:gd name="T37" fmla="*/ 11 h 21"/>
                <a:gd name="T38" fmla="*/ 61 w 173"/>
                <a:gd name="T39" fmla="*/ 11 h 21"/>
                <a:gd name="T40" fmla="*/ 61 w 173"/>
                <a:gd name="T41" fmla="*/ 12 h 21"/>
                <a:gd name="T42" fmla="*/ 68 w 173"/>
                <a:gd name="T43" fmla="*/ 12 h 21"/>
                <a:gd name="T44" fmla="*/ 72 w 173"/>
                <a:gd name="T45" fmla="*/ 12 h 21"/>
                <a:gd name="T46" fmla="*/ 72 w 173"/>
                <a:gd name="T47" fmla="*/ 13 h 21"/>
                <a:gd name="T48" fmla="*/ 81 w 173"/>
                <a:gd name="T49" fmla="*/ 13 h 21"/>
                <a:gd name="T50" fmla="*/ 81 w 173"/>
                <a:gd name="T51" fmla="*/ 14 h 21"/>
                <a:gd name="T52" fmla="*/ 85 w 173"/>
                <a:gd name="T53" fmla="*/ 14 h 21"/>
                <a:gd name="T54" fmla="*/ 85 w 173"/>
                <a:gd name="T55" fmla="*/ 15 h 21"/>
                <a:gd name="T56" fmla="*/ 94 w 173"/>
                <a:gd name="T57" fmla="*/ 15 h 21"/>
                <a:gd name="T58" fmla="*/ 94 w 173"/>
                <a:gd name="T59" fmla="*/ 17 h 21"/>
                <a:gd name="T60" fmla="*/ 102 w 173"/>
                <a:gd name="T61" fmla="*/ 17 h 21"/>
                <a:gd name="T62" fmla="*/ 109 w 173"/>
                <a:gd name="T63" fmla="*/ 17 h 21"/>
                <a:gd name="T64" fmla="*/ 109 w 173"/>
                <a:gd name="T65" fmla="*/ 18 h 21"/>
                <a:gd name="T66" fmla="*/ 130 w 173"/>
                <a:gd name="T67" fmla="*/ 18 h 21"/>
                <a:gd name="T68" fmla="*/ 134 w 173"/>
                <a:gd name="T69" fmla="*/ 18 h 21"/>
                <a:gd name="T70" fmla="*/ 140 w 173"/>
                <a:gd name="T71" fmla="*/ 18 h 21"/>
                <a:gd name="T72" fmla="*/ 140 w 173"/>
                <a:gd name="T73" fmla="*/ 18 h 21"/>
                <a:gd name="T74" fmla="*/ 146 w 173"/>
                <a:gd name="T75" fmla="*/ 18 h 21"/>
                <a:gd name="T76" fmla="*/ 146 w 173"/>
                <a:gd name="T77" fmla="*/ 20 h 21"/>
                <a:gd name="T78" fmla="*/ 153 w 173"/>
                <a:gd name="T79" fmla="*/ 20 h 21"/>
                <a:gd name="T80" fmla="*/ 153 w 173"/>
                <a:gd name="T81" fmla="*/ 21 h 21"/>
                <a:gd name="T82" fmla="*/ 173 w 173"/>
                <a:gd name="T8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21">
                  <a:moveTo>
                    <a:pt x="0" y="0"/>
                  </a:moveTo>
                  <a:lnTo>
                    <a:pt x="7" y="0"/>
                  </a:lnTo>
                  <a:lnTo>
                    <a:pt x="10" y="0"/>
                  </a:lnTo>
                  <a:lnTo>
                    <a:pt x="10" y="1"/>
                  </a:lnTo>
                  <a:lnTo>
                    <a:pt x="15" y="1"/>
                  </a:lnTo>
                  <a:lnTo>
                    <a:pt x="15" y="2"/>
                  </a:lnTo>
                  <a:lnTo>
                    <a:pt x="19" y="2"/>
                  </a:lnTo>
                  <a:lnTo>
                    <a:pt x="19" y="3"/>
                  </a:lnTo>
                  <a:lnTo>
                    <a:pt x="24" y="3"/>
                  </a:lnTo>
                  <a:lnTo>
                    <a:pt x="24" y="5"/>
                  </a:lnTo>
                  <a:lnTo>
                    <a:pt x="30" y="5"/>
                  </a:lnTo>
                  <a:lnTo>
                    <a:pt x="33" y="5"/>
                  </a:lnTo>
                  <a:lnTo>
                    <a:pt x="33" y="7"/>
                  </a:lnTo>
                  <a:lnTo>
                    <a:pt x="38" y="7"/>
                  </a:lnTo>
                  <a:lnTo>
                    <a:pt x="38" y="8"/>
                  </a:lnTo>
                  <a:lnTo>
                    <a:pt x="45" y="8"/>
                  </a:lnTo>
                  <a:lnTo>
                    <a:pt x="45" y="10"/>
                  </a:lnTo>
                  <a:lnTo>
                    <a:pt x="52" y="10"/>
                  </a:lnTo>
                  <a:lnTo>
                    <a:pt x="52" y="11"/>
                  </a:lnTo>
                  <a:lnTo>
                    <a:pt x="61" y="11"/>
                  </a:lnTo>
                  <a:lnTo>
                    <a:pt x="61" y="12"/>
                  </a:lnTo>
                  <a:lnTo>
                    <a:pt x="68" y="12"/>
                  </a:lnTo>
                  <a:lnTo>
                    <a:pt x="72" y="12"/>
                  </a:lnTo>
                  <a:lnTo>
                    <a:pt x="72" y="13"/>
                  </a:lnTo>
                  <a:lnTo>
                    <a:pt x="81" y="13"/>
                  </a:lnTo>
                  <a:lnTo>
                    <a:pt x="81" y="14"/>
                  </a:lnTo>
                  <a:lnTo>
                    <a:pt x="85" y="14"/>
                  </a:lnTo>
                  <a:lnTo>
                    <a:pt x="85" y="15"/>
                  </a:lnTo>
                  <a:lnTo>
                    <a:pt x="94" y="15"/>
                  </a:lnTo>
                  <a:lnTo>
                    <a:pt x="94" y="17"/>
                  </a:lnTo>
                  <a:lnTo>
                    <a:pt x="102" y="17"/>
                  </a:lnTo>
                  <a:lnTo>
                    <a:pt x="109" y="17"/>
                  </a:lnTo>
                  <a:lnTo>
                    <a:pt x="109" y="18"/>
                  </a:lnTo>
                  <a:lnTo>
                    <a:pt x="130" y="18"/>
                  </a:lnTo>
                  <a:lnTo>
                    <a:pt x="134" y="18"/>
                  </a:lnTo>
                  <a:lnTo>
                    <a:pt x="140" y="18"/>
                  </a:lnTo>
                  <a:lnTo>
                    <a:pt x="140" y="18"/>
                  </a:lnTo>
                  <a:lnTo>
                    <a:pt x="146" y="18"/>
                  </a:lnTo>
                  <a:lnTo>
                    <a:pt x="146" y="20"/>
                  </a:lnTo>
                  <a:lnTo>
                    <a:pt x="153" y="20"/>
                  </a:lnTo>
                  <a:lnTo>
                    <a:pt x="153" y="21"/>
                  </a:lnTo>
                  <a:lnTo>
                    <a:pt x="173" y="21"/>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456" name="Group 455"/>
          <p:cNvGrpSpPr/>
          <p:nvPr/>
        </p:nvGrpSpPr>
        <p:grpSpPr>
          <a:xfrm>
            <a:off x="6496257" y="2241079"/>
            <a:ext cx="2189588" cy="863785"/>
            <a:chOff x="3741738" y="3098800"/>
            <a:chExt cx="1657350" cy="652463"/>
          </a:xfrm>
        </p:grpSpPr>
        <p:sp>
          <p:nvSpPr>
            <p:cNvPr id="457" name="Line 307"/>
            <p:cNvSpPr>
              <a:spLocks noChangeShapeType="1"/>
            </p:cNvSpPr>
            <p:nvPr/>
          </p:nvSpPr>
          <p:spPr bwMode="auto">
            <a:xfrm>
              <a:off x="4103688"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8" name="Line 308"/>
            <p:cNvSpPr>
              <a:spLocks noChangeShapeType="1"/>
            </p:cNvSpPr>
            <p:nvPr/>
          </p:nvSpPr>
          <p:spPr bwMode="auto">
            <a:xfrm>
              <a:off x="4122738"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9" name="Line 309"/>
            <p:cNvSpPr>
              <a:spLocks noChangeShapeType="1"/>
            </p:cNvSpPr>
            <p:nvPr/>
          </p:nvSpPr>
          <p:spPr bwMode="auto">
            <a:xfrm>
              <a:off x="4217988" y="35464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0" name="Line 310"/>
            <p:cNvSpPr>
              <a:spLocks noChangeShapeType="1"/>
            </p:cNvSpPr>
            <p:nvPr/>
          </p:nvSpPr>
          <p:spPr bwMode="auto">
            <a:xfrm>
              <a:off x="4237038" y="35464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1" name="Line 311"/>
            <p:cNvSpPr>
              <a:spLocks noChangeShapeType="1"/>
            </p:cNvSpPr>
            <p:nvPr/>
          </p:nvSpPr>
          <p:spPr bwMode="auto">
            <a:xfrm>
              <a:off x="3751263" y="3098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2" name="Line 312"/>
            <p:cNvSpPr>
              <a:spLocks noChangeShapeType="1"/>
            </p:cNvSpPr>
            <p:nvPr/>
          </p:nvSpPr>
          <p:spPr bwMode="auto">
            <a:xfrm>
              <a:off x="3770313" y="3098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3" name="Line 313"/>
            <p:cNvSpPr>
              <a:spLocks noChangeShapeType="1"/>
            </p:cNvSpPr>
            <p:nvPr/>
          </p:nvSpPr>
          <p:spPr bwMode="auto">
            <a:xfrm>
              <a:off x="4113213"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4" name="Line 314"/>
            <p:cNvSpPr>
              <a:spLocks noChangeShapeType="1"/>
            </p:cNvSpPr>
            <p:nvPr/>
          </p:nvSpPr>
          <p:spPr bwMode="auto">
            <a:xfrm>
              <a:off x="4122738"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5" name="Line 315"/>
            <p:cNvSpPr>
              <a:spLocks noChangeShapeType="1"/>
            </p:cNvSpPr>
            <p:nvPr/>
          </p:nvSpPr>
          <p:spPr bwMode="auto">
            <a:xfrm>
              <a:off x="539908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6" name="Line 316"/>
            <p:cNvSpPr>
              <a:spLocks noChangeShapeType="1"/>
            </p:cNvSpPr>
            <p:nvPr/>
          </p:nvSpPr>
          <p:spPr bwMode="auto">
            <a:xfrm>
              <a:off x="446563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7" name="Line 317"/>
            <p:cNvSpPr>
              <a:spLocks noChangeShapeType="1"/>
            </p:cNvSpPr>
            <p:nvPr/>
          </p:nvSpPr>
          <p:spPr bwMode="auto">
            <a:xfrm>
              <a:off x="448468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8" name="Line 318"/>
            <p:cNvSpPr>
              <a:spLocks noChangeShapeType="1"/>
            </p:cNvSpPr>
            <p:nvPr/>
          </p:nvSpPr>
          <p:spPr bwMode="auto">
            <a:xfrm>
              <a:off x="450373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9" name="Line 319"/>
            <p:cNvSpPr>
              <a:spLocks noChangeShapeType="1"/>
            </p:cNvSpPr>
            <p:nvPr/>
          </p:nvSpPr>
          <p:spPr bwMode="auto">
            <a:xfrm>
              <a:off x="452278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0" name="Line 320"/>
            <p:cNvSpPr>
              <a:spLocks noChangeShapeType="1"/>
            </p:cNvSpPr>
            <p:nvPr/>
          </p:nvSpPr>
          <p:spPr bwMode="auto">
            <a:xfrm>
              <a:off x="437038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1" name="Line 321"/>
            <p:cNvSpPr>
              <a:spLocks noChangeShapeType="1"/>
            </p:cNvSpPr>
            <p:nvPr/>
          </p:nvSpPr>
          <p:spPr bwMode="auto">
            <a:xfrm>
              <a:off x="438943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2" name="Line 322"/>
            <p:cNvSpPr>
              <a:spLocks noChangeShapeType="1"/>
            </p:cNvSpPr>
            <p:nvPr/>
          </p:nvSpPr>
          <p:spPr bwMode="auto">
            <a:xfrm>
              <a:off x="4398963"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3" name="Line 323"/>
            <p:cNvSpPr>
              <a:spLocks noChangeShapeType="1"/>
            </p:cNvSpPr>
            <p:nvPr/>
          </p:nvSpPr>
          <p:spPr bwMode="auto">
            <a:xfrm>
              <a:off x="4418013"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4" name="Line 324"/>
            <p:cNvSpPr>
              <a:spLocks noChangeShapeType="1"/>
            </p:cNvSpPr>
            <p:nvPr/>
          </p:nvSpPr>
          <p:spPr bwMode="auto">
            <a:xfrm>
              <a:off x="3808413" y="31464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5" name="Line 325"/>
            <p:cNvSpPr>
              <a:spLocks noChangeShapeType="1"/>
            </p:cNvSpPr>
            <p:nvPr/>
          </p:nvSpPr>
          <p:spPr bwMode="auto">
            <a:xfrm>
              <a:off x="3846513" y="3168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6" name="Line 326"/>
            <p:cNvSpPr>
              <a:spLocks noChangeShapeType="1"/>
            </p:cNvSpPr>
            <p:nvPr/>
          </p:nvSpPr>
          <p:spPr bwMode="auto">
            <a:xfrm>
              <a:off x="4560888" y="36131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7" name="Line 327"/>
            <p:cNvSpPr>
              <a:spLocks noChangeShapeType="1"/>
            </p:cNvSpPr>
            <p:nvPr/>
          </p:nvSpPr>
          <p:spPr bwMode="auto">
            <a:xfrm>
              <a:off x="3789363" y="31083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8" name="Line 328"/>
            <p:cNvSpPr>
              <a:spLocks noChangeShapeType="1"/>
            </p:cNvSpPr>
            <p:nvPr/>
          </p:nvSpPr>
          <p:spPr bwMode="auto">
            <a:xfrm>
              <a:off x="492283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9" name="Line 329"/>
            <p:cNvSpPr>
              <a:spLocks noChangeShapeType="1"/>
            </p:cNvSpPr>
            <p:nvPr/>
          </p:nvSpPr>
          <p:spPr bwMode="auto">
            <a:xfrm>
              <a:off x="494188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0" name="Line 330"/>
            <p:cNvSpPr>
              <a:spLocks noChangeShapeType="1"/>
            </p:cNvSpPr>
            <p:nvPr/>
          </p:nvSpPr>
          <p:spPr bwMode="auto">
            <a:xfrm>
              <a:off x="496093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1" name="Line 331"/>
            <p:cNvSpPr>
              <a:spLocks noChangeShapeType="1"/>
            </p:cNvSpPr>
            <p:nvPr/>
          </p:nvSpPr>
          <p:spPr bwMode="auto">
            <a:xfrm>
              <a:off x="4989513"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2" name="Line 332"/>
            <p:cNvSpPr>
              <a:spLocks noChangeShapeType="1"/>
            </p:cNvSpPr>
            <p:nvPr/>
          </p:nvSpPr>
          <p:spPr bwMode="auto">
            <a:xfrm>
              <a:off x="467518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3" name="Line 333"/>
            <p:cNvSpPr>
              <a:spLocks noChangeShapeType="1"/>
            </p:cNvSpPr>
            <p:nvPr/>
          </p:nvSpPr>
          <p:spPr bwMode="auto">
            <a:xfrm>
              <a:off x="4532313" y="36131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4" name="Line 334"/>
            <p:cNvSpPr>
              <a:spLocks noChangeShapeType="1"/>
            </p:cNvSpPr>
            <p:nvPr/>
          </p:nvSpPr>
          <p:spPr bwMode="auto">
            <a:xfrm>
              <a:off x="4627563"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5" name="Line 335"/>
            <p:cNvSpPr>
              <a:spLocks noChangeShapeType="1"/>
            </p:cNvSpPr>
            <p:nvPr/>
          </p:nvSpPr>
          <p:spPr bwMode="auto">
            <a:xfrm>
              <a:off x="4541838" y="3613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6" name="Line 336"/>
            <p:cNvSpPr>
              <a:spLocks noChangeShapeType="1"/>
            </p:cNvSpPr>
            <p:nvPr/>
          </p:nvSpPr>
          <p:spPr bwMode="auto">
            <a:xfrm>
              <a:off x="476091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7" name="Line 337"/>
            <p:cNvSpPr>
              <a:spLocks noChangeShapeType="1"/>
            </p:cNvSpPr>
            <p:nvPr/>
          </p:nvSpPr>
          <p:spPr bwMode="auto">
            <a:xfrm>
              <a:off x="477996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8" name="Line 338"/>
            <p:cNvSpPr>
              <a:spLocks noChangeShapeType="1"/>
            </p:cNvSpPr>
            <p:nvPr/>
          </p:nvSpPr>
          <p:spPr bwMode="auto">
            <a:xfrm>
              <a:off x="479901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9" name="Line 339"/>
            <p:cNvSpPr>
              <a:spLocks noChangeShapeType="1"/>
            </p:cNvSpPr>
            <p:nvPr/>
          </p:nvSpPr>
          <p:spPr bwMode="auto">
            <a:xfrm>
              <a:off x="4827588"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0" name="Line 340"/>
            <p:cNvSpPr>
              <a:spLocks noChangeShapeType="1"/>
            </p:cNvSpPr>
            <p:nvPr/>
          </p:nvSpPr>
          <p:spPr bwMode="auto">
            <a:xfrm>
              <a:off x="497998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1" name="Line 341"/>
            <p:cNvSpPr>
              <a:spLocks noChangeShapeType="1"/>
            </p:cNvSpPr>
            <p:nvPr/>
          </p:nvSpPr>
          <p:spPr bwMode="auto">
            <a:xfrm>
              <a:off x="5027613"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2" name="Line 342"/>
            <p:cNvSpPr>
              <a:spLocks noChangeShapeType="1"/>
            </p:cNvSpPr>
            <p:nvPr/>
          </p:nvSpPr>
          <p:spPr bwMode="auto">
            <a:xfrm>
              <a:off x="5084763"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3" name="Line 343"/>
            <p:cNvSpPr>
              <a:spLocks noChangeShapeType="1"/>
            </p:cNvSpPr>
            <p:nvPr/>
          </p:nvSpPr>
          <p:spPr bwMode="auto">
            <a:xfrm>
              <a:off x="513238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4" name="Line 344"/>
            <p:cNvSpPr>
              <a:spLocks noChangeShapeType="1"/>
            </p:cNvSpPr>
            <p:nvPr/>
          </p:nvSpPr>
          <p:spPr bwMode="auto">
            <a:xfrm>
              <a:off x="524668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5" name="Line 345"/>
            <p:cNvSpPr>
              <a:spLocks noChangeShapeType="1"/>
            </p:cNvSpPr>
            <p:nvPr/>
          </p:nvSpPr>
          <p:spPr bwMode="auto">
            <a:xfrm>
              <a:off x="52657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6" name="Line 346"/>
            <p:cNvSpPr>
              <a:spLocks noChangeShapeType="1"/>
            </p:cNvSpPr>
            <p:nvPr/>
          </p:nvSpPr>
          <p:spPr bwMode="auto">
            <a:xfrm>
              <a:off x="527526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7" name="Line 347"/>
            <p:cNvSpPr>
              <a:spLocks noChangeShapeType="1"/>
            </p:cNvSpPr>
            <p:nvPr/>
          </p:nvSpPr>
          <p:spPr bwMode="auto">
            <a:xfrm>
              <a:off x="529431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8" name="Line 348"/>
            <p:cNvSpPr>
              <a:spLocks noChangeShapeType="1"/>
            </p:cNvSpPr>
            <p:nvPr/>
          </p:nvSpPr>
          <p:spPr bwMode="auto">
            <a:xfrm>
              <a:off x="53038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9" name="Line 349"/>
            <p:cNvSpPr>
              <a:spLocks noChangeShapeType="1"/>
            </p:cNvSpPr>
            <p:nvPr/>
          </p:nvSpPr>
          <p:spPr bwMode="auto">
            <a:xfrm>
              <a:off x="531336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0" name="Line 350"/>
            <p:cNvSpPr>
              <a:spLocks noChangeShapeType="1"/>
            </p:cNvSpPr>
            <p:nvPr/>
          </p:nvSpPr>
          <p:spPr bwMode="auto">
            <a:xfrm>
              <a:off x="532288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1" name="Line 351"/>
            <p:cNvSpPr>
              <a:spLocks noChangeShapeType="1"/>
            </p:cNvSpPr>
            <p:nvPr/>
          </p:nvSpPr>
          <p:spPr bwMode="auto">
            <a:xfrm>
              <a:off x="53419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2" name="Line 352"/>
            <p:cNvSpPr>
              <a:spLocks noChangeShapeType="1"/>
            </p:cNvSpPr>
            <p:nvPr/>
          </p:nvSpPr>
          <p:spPr bwMode="auto">
            <a:xfrm>
              <a:off x="476091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3" name="Line 353"/>
            <p:cNvSpPr>
              <a:spLocks noChangeShapeType="1"/>
            </p:cNvSpPr>
            <p:nvPr/>
          </p:nvSpPr>
          <p:spPr bwMode="auto">
            <a:xfrm>
              <a:off x="4770438"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354"/>
            <p:cNvSpPr>
              <a:spLocks noChangeShapeType="1"/>
            </p:cNvSpPr>
            <p:nvPr/>
          </p:nvSpPr>
          <p:spPr bwMode="auto">
            <a:xfrm>
              <a:off x="477996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355"/>
            <p:cNvSpPr>
              <a:spLocks noChangeShapeType="1"/>
            </p:cNvSpPr>
            <p:nvPr/>
          </p:nvSpPr>
          <p:spPr bwMode="auto">
            <a:xfrm>
              <a:off x="479901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356"/>
            <p:cNvSpPr>
              <a:spLocks noChangeShapeType="1"/>
            </p:cNvSpPr>
            <p:nvPr/>
          </p:nvSpPr>
          <p:spPr bwMode="auto">
            <a:xfrm>
              <a:off x="426561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357"/>
            <p:cNvSpPr>
              <a:spLocks noChangeShapeType="1"/>
            </p:cNvSpPr>
            <p:nvPr/>
          </p:nvSpPr>
          <p:spPr bwMode="auto">
            <a:xfrm>
              <a:off x="427513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358"/>
            <p:cNvSpPr>
              <a:spLocks noChangeShapeType="1"/>
            </p:cNvSpPr>
            <p:nvPr/>
          </p:nvSpPr>
          <p:spPr bwMode="auto">
            <a:xfrm>
              <a:off x="428466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359"/>
            <p:cNvSpPr>
              <a:spLocks noChangeShapeType="1"/>
            </p:cNvSpPr>
            <p:nvPr/>
          </p:nvSpPr>
          <p:spPr bwMode="auto">
            <a:xfrm>
              <a:off x="429418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360"/>
            <p:cNvSpPr>
              <a:spLocks noChangeShapeType="1"/>
            </p:cNvSpPr>
            <p:nvPr/>
          </p:nvSpPr>
          <p:spPr bwMode="auto">
            <a:xfrm>
              <a:off x="433228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Line 361"/>
            <p:cNvSpPr>
              <a:spLocks noChangeShapeType="1"/>
            </p:cNvSpPr>
            <p:nvPr/>
          </p:nvSpPr>
          <p:spPr bwMode="auto">
            <a:xfrm>
              <a:off x="435133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 name="Line 362"/>
            <p:cNvSpPr>
              <a:spLocks noChangeShapeType="1"/>
            </p:cNvSpPr>
            <p:nvPr/>
          </p:nvSpPr>
          <p:spPr bwMode="auto">
            <a:xfrm>
              <a:off x="53800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 name="Line 363"/>
            <p:cNvSpPr>
              <a:spLocks noChangeShapeType="1"/>
            </p:cNvSpPr>
            <p:nvPr/>
          </p:nvSpPr>
          <p:spPr bwMode="auto">
            <a:xfrm>
              <a:off x="444658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 name="Line 364"/>
            <p:cNvSpPr>
              <a:spLocks noChangeShapeType="1"/>
            </p:cNvSpPr>
            <p:nvPr/>
          </p:nvSpPr>
          <p:spPr bwMode="auto">
            <a:xfrm>
              <a:off x="3827463" y="31464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 name="Line 365"/>
            <p:cNvSpPr>
              <a:spLocks noChangeShapeType="1"/>
            </p:cNvSpPr>
            <p:nvPr/>
          </p:nvSpPr>
          <p:spPr bwMode="auto">
            <a:xfrm>
              <a:off x="3894138" y="3232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 name="Line 366"/>
            <p:cNvSpPr>
              <a:spLocks noChangeShapeType="1"/>
            </p:cNvSpPr>
            <p:nvPr/>
          </p:nvSpPr>
          <p:spPr bwMode="auto">
            <a:xfrm>
              <a:off x="4017963" y="34321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 name="Line 367"/>
            <p:cNvSpPr>
              <a:spLocks noChangeShapeType="1"/>
            </p:cNvSpPr>
            <p:nvPr/>
          </p:nvSpPr>
          <p:spPr bwMode="auto">
            <a:xfrm>
              <a:off x="3970338" y="3336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 name="Freeform 368"/>
            <p:cNvSpPr>
              <a:spLocks/>
            </p:cNvSpPr>
            <p:nvPr/>
          </p:nvSpPr>
          <p:spPr bwMode="auto">
            <a:xfrm>
              <a:off x="3741738" y="3117850"/>
              <a:ext cx="1657350" cy="609600"/>
            </a:xfrm>
            <a:custGeom>
              <a:avLst/>
              <a:gdLst>
                <a:gd name="T0" fmla="*/ 174 w 174"/>
                <a:gd name="T1" fmla="*/ 64 h 64"/>
                <a:gd name="T2" fmla="*/ 154 w 174"/>
                <a:gd name="T3" fmla="*/ 64 h 64"/>
                <a:gd name="T4" fmla="*/ 154 w 174"/>
                <a:gd name="T5" fmla="*/ 62 h 64"/>
                <a:gd name="T6" fmla="*/ 97 w 174"/>
                <a:gd name="T7" fmla="*/ 62 h 64"/>
                <a:gd name="T8" fmla="*/ 97 w 174"/>
                <a:gd name="T9" fmla="*/ 60 h 64"/>
                <a:gd name="T10" fmla="*/ 93 w 174"/>
                <a:gd name="T11" fmla="*/ 60 h 64"/>
                <a:gd name="T12" fmla="*/ 93 w 174"/>
                <a:gd name="T13" fmla="*/ 59 h 64"/>
                <a:gd name="T14" fmla="*/ 89 w 174"/>
                <a:gd name="T15" fmla="*/ 59 h 64"/>
                <a:gd name="T16" fmla="*/ 89 w 174"/>
                <a:gd name="T17" fmla="*/ 57 h 64"/>
                <a:gd name="T18" fmla="*/ 87 w 174"/>
                <a:gd name="T19" fmla="*/ 57 h 64"/>
                <a:gd name="T20" fmla="*/ 87 w 174"/>
                <a:gd name="T21" fmla="*/ 55 h 64"/>
                <a:gd name="T22" fmla="*/ 85 w 174"/>
                <a:gd name="T23" fmla="*/ 55 h 64"/>
                <a:gd name="T24" fmla="*/ 85 w 174"/>
                <a:gd name="T25" fmla="*/ 54 h 64"/>
                <a:gd name="T26" fmla="*/ 74 w 174"/>
                <a:gd name="T27" fmla="*/ 54 h 64"/>
                <a:gd name="T28" fmla="*/ 74 w 174"/>
                <a:gd name="T29" fmla="*/ 53 h 64"/>
                <a:gd name="T30" fmla="*/ 69 w 174"/>
                <a:gd name="T31" fmla="*/ 53 h 64"/>
                <a:gd name="T32" fmla="*/ 69 w 174"/>
                <a:gd name="T33" fmla="*/ 52 h 64"/>
                <a:gd name="T34" fmla="*/ 65 w 174"/>
                <a:gd name="T35" fmla="*/ 52 h 64"/>
                <a:gd name="T36" fmla="*/ 65 w 174"/>
                <a:gd name="T37" fmla="*/ 50 h 64"/>
                <a:gd name="T38" fmla="*/ 61 w 174"/>
                <a:gd name="T39" fmla="*/ 50 h 64"/>
                <a:gd name="T40" fmla="*/ 61 w 174"/>
                <a:gd name="T41" fmla="*/ 49 h 64"/>
                <a:gd name="T42" fmla="*/ 49 w 174"/>
                <a:gd name="T43" fmla="*/ 49 h 64"/>
                <a:gd name="T44" fmla="*/ 49 w 174"/>
                <a:gd name="T45" fmla="*/ 45 h 64"/>
                <a:gd name="T46" fmla="*/ 41 w 174"/>
                <a:gd name="T47" fmla="*/ 45 h 64"/>
                <a:gd name="T48" fmla="*/ 41 w 174"/>
                <a:gd name="T49" fmla="*/ 43 h 64"/>
                <a:gd name="T50" fmla="*/ 37 w 174"/>
                <a:gd name="T51" fmla="*/ 43 h 64"/>
                <a:gd name="T52" fmla="*/ 37 w 174"/>
                <a:gd name="T53" fmla="*/ 40 h 64"/>
                <a:gd name="T54" fmla="*/ 34 w 174"/>
                <a:gd name="T55" fmla="*/ 40 h 64"/>
                <a:gd name="T56" fmla="*/ 34 w 174"/>
                <a:gd name="T57" fmla="*/ 37 h 64"/>
                <a:gd name="T58" fmla="*/ 32 w 174"/>
                <a:gd name="T59" fmla="*/ 37 h 64"/>
                <a:gd name="T60" fmla="*/ 32 w 174"/>
                <a:gd name="T61" fmla="*/ 35 h 64"/>
                <a:gd name="T62" fmla="*/ 28 w 174"/>
                <a:gd name="T63" fmla="*/ 35 h 64"/>
                <a:gd name="T64" fmla="*/ 28 w 174"/>
                <a:gd name="T65" fmla="*/ 32 h 64"/>
                <a:gd name="T66" fmla="*/ 26 w 174"/>
                <a:gd name="T67" fmla="*/ 32 h 64"/>
                <a:gd name="T68" fmla="*/ 26 w 174"/>
                <a:gd name="T69" fmla="*/ 30 h 64"/>
                <a:gd name="T70" fmla="*/ 25 w 174"/>
                <a:gd name="T71" fmla="*/ 30 h 64"/>
                <a:gd name="T72" fmla="*/ 25 w 174"/>
                <a:gd name="T73" fmla="*/ 25 h 64"/>
                <a:gd name="T74" fmla="*/ 23 w 174"/>
                <a:gd name="T75" fmla="*/ 25 h 64"/>
                <a:gd name="T76" fmla="*/ 23 w 174"/>
                <a:gd name="T77" fmla="*/ 23 h 64"/>
                <a:gd name="T78" fmla="*/ 21 w 174"/>
                <a:gd name="T79" fmla="*/ 23 h 64"/>
                <a:gd name="T80" fmla="*/ 21 w 174"/>
                <a:gd name="T81" fmla="*/ 21 h 64"/>
                <a:gd name="T82" fmla="*/ 19 w 174"/>
                <a:gd name="T83" fmla="*/ 21 h 64"/>
                <a:gd name="T84" fmla="*/ 19 w 174"/>
                <a:gd name="T85" fmla="*/ 17 h 64"/>
                <a:gd name="T86" fmla="*/ 17 w 174"/>
                <a:gd name="T87" fmla="*/ 17 h 64"/>
                <a:gd name="T88" fmla="*/ 17 w 174"/>
                <a:gd name="T89" fmla="*/ 15 h 64"/>
                <a:gd name="T90" fmla="*/ 15 w 174"/>
                <a:gd name="T91" fmla="*/ 15 h 64"/>
                <a:gd name="T92" fmla="*/ 15 w 174"/>
                <a:gd name="T93" fmla="*/ 12 h 64"/>
                <a:gd name="T94" fmla="*/ 13 w 174"/>
                <a:gd name="T95" fmla="*/ 12 h 64"/>
                <a:gd name="T96" fmla="*/ 13 w 174"/>
                <a:gd name="T97" fmla="*/ 10 h 64"/>
                <a:gd name="T98" fmla="*/ 11 w 174"/>
                <a:gd name="T99" fmla="*/ 10 h 64"/>
                <a:gd name="T100" fmla="*/ 11 w 174"/>
                <a:gd name="T101" fmla="*/ 7 h 64"/>
                <a:gd name="T102" fmla="*/ 10 w 174"/>
                <a:gd name="T103" fmla="*/ 7 h 64"/>
                <a:gd name="T104" fmla="*/ 10 w 174"/>
                <a:gd name="T105" fmla="*/ 6 h 64"/>
                <a:gd name="T106" fmla="*/ 7 w 174"/>
                <a:gd name="T107" fmla="*/ 6 h 64"/>
                <a:gd name="T108" fmla="*/ 7 w 174"/>
                <a:gd name="T109" fmla="*/ 3 h 64"/>
                <a:gd name="T110" fmla="*/ 6 w 174"/>
                <a:gd name="T111" fmla="*/ 3 h 64"/>
                <a:gd name="T112" fmla="*/ 6 w 174"/>
                <a:gd name="T113" fmla="*/ 1 h 64"/>
                <a:gd name="T114" fmla="*/ 2 w 174"/>
                <a:gd name="T115" fmla="*/ 1 h 64"/>
                <a:gd name="T116" fmla="*/ 2 w 174"/>
                <a:gd name="T117" fmla="*/ 0 h 64"/>
                <a:gd name="T118" fmla="*/ 0 w 174"/>
                <a:gd name="T1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64">
                  <a:moveTo>
                    <a:pt x="174" y="64"/>
                  </a:moveTo>
                  <a:lnTo>
                    <a:pt x="154" y="64"/>
                  </a:lnTo>
                  <a:lnTo>
                    <a:pt x="154" y="62"/>
                  </a:lnTo>
                  <a:lnTo>
                    <a:pt x="97" y="62"/>
                  </a:lnTo>
                  <a:lnTo>
                    <a:pt x="97" y="60"/>
                  </a:lnTo>
                  <a:lnTo>
                    <a:pt x="93" y="60"/>
                  </a:lnTo>
                  <a:lnTo>
                    <a:pt x="93" y="59"/>
                  </a:lnTo>
                  <a:lnTo>
                    <a:pt x="89" y="59"/>
                  </a:lnTo>
                  <a:lnTo>
                    <a:pt x="89" y="57"/>
                  </a:lnTo>
                  <a:lnTo>
                    <a:pt x="87" y="57"/>
                  </a:lnTo>
                  <a:lnTo>
                    <a:pt x="87" y="55"/>
                  </a:lnTo>
                  <a:lnTo>
                    <a:pt x="85" y="55"/>
                  </a:lnTo>
                  <a:lnTo>
                    <a:pt x="85" y="54"/>
                  </a:lnTo>
                  <a:lnTo>
                    <a:pt x="74" y="54"/>
                  </a:lnTo>
                  <a:lnTo>
                    <a:pt x="74" y="53"/>
                  </a:lnTo>
                  <a:lnTo>
                    <a:pt x="69" y="53"/>
                  </a:lnTo>
                  <a:lnTo>
                    <a:pt x="69" y="52"/>
                  </a:lnTo>
                  <a:lnTo>
                    <a:pt x="65" y="52"/>
                  </a:lnTo>
                  <a:lnTo>
                    <a:pt x="65" y="50"/>
                  </a:lnTo>
                  <a:lnTo>
                    <a:pt x="61" y="50"/>
                  </a:lnTo>
                  <a:lnTo>
                    <a:pt x="61" y="49"/>
                  </a:lnTo>
                  <a:lnTo>
                    <a:pt x="49" y="49"/>
                  </a:lnTo>
                  <a:lnTo>
                    <a:pt x="49" y="45"/>
                  </a:lnTo>
                  <a:lnTo>
                    <a:pt x="41" y="45"/>
                  </a:lnTo>
                  <a:lnTo>
                    <a:pt x="41" y="43"/>
                  </a:lnTo>
                  <a:lnTo>
                    <a:pt x="37" y="43"/>
                  </a:lnTo>
                  <a:lnTo>
                    <a:pt x="37" y="40"/>
                  </a:lnTo>
                  <a:lnTo>
                    <a:pt x="34" y="40"/>
                  </a:lnTo>
                  <a:lnTo>
                    <a:pt x="34" y="37"/>
                  </a:lnTo>
                  <a:lnTo>
                    <a:pt x="32" y="37"/>
                  </a:lnTo>
                  <a:lnTo>
                    <a:pt x="32" y="35"/>
                  </a:lnTo>
                  <a:lnTo>
                    <a:pt x="28" y="35"/>
                  </a:lnTo>
                  <a:lnTo>
                    <a:pt x="28" y="32"/>
                  </a:lnTo>
                  <a:lnTo>
                    <a:pt x="26" y="32"/>
                  </a:lnTo>
                  <a:lnTo>
                    <a:pt x="26" y="30"/>
                  </a:lnTo>
                  <a:lnTo>
                    <a:pt x="25" y="30"/>
                  </a:lnTo>
                  <a:lnTo>
                    <a:pt x="25" y="25"/>
                  </a:lnTo>
                  <a:lnTo>
                    <a:pt x="23" y="25"/>
                  </a:lnTo>
                  <a:lnTo>
                    <a:pt x="23" y="23"/>
                  </a:lnTo>
                  <a:lnTo>
                    <a:pt x="21" y="23"/>
                  </a:lnTo>
                  <a:lnTo>
                    <a:pt x="21" y="21"/>
                  </a:lnTo>
                  <a:lnTo>
                    <a:pt x="19" y="21"/>
                  </a:lnTo>
                  <a:lnTo>
                    <a:pt x="19" y="17"/>
                  </a:lnTo>
                  <a:lnTo>
                    <a:pt x="17" y="17"/>
                  </a:lnTo>
                  <a:lnTo>
                    <a:pt x="17" y="15"/>
                  </a:lnTo>
                  <a:lnTo>
                    <a:pt x="15" y="15"/>
                  </a:lnTo>
                  <a:lnTo>
                    <a:pt x="15" y="12"/>
                  </a:lnTo>
                  <a:lnTo>
                    <a:pt x="13" y="12"/>
                  </a:lnTo>
                  <a:lnTo>
                    <a:pt x="13" y="10"/>
                  </a:lnTo>
                  <a:lnTo>
                    <a:pt x="11" y="10"/>
                  </a:lnTo>
                  <a:lnTo>
                    <a:pt x="11" y="7"/>
                  </a:lnTo>
                  <a:lnTo>
                    <a:pt x="10" y="7"/>
                  </a:lnTo>
                  <a:lnTo>
                    <a:pt x="10" y="6"/>
                  </a:lnTo>
                  <a:lnTo>
                    <a:pt x="7" y="6"/>
                  </a:lnTo>
                  <a:lnTo>
                    <a:pt x="7" y="3"/>
                  </a:lnTo>
                  <a:lnTo>
                    <a:pt x="6" y="3"/>
                  </a:lnTo>
                  <a:lnTo>
                    <a:pt x="6" y="1"/>
                  </a:lnTo>
                  <a:lnTo>
                    <a:pt x="2" y="1"/>
                  </a:lnTo>
                  <a:lnTo>
                    <a:pt x="2"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19" name="Group 518"/>
          <p:cNvGrpSpPr/>
          <p:nvPr/>
        </p:nvGrpSpPr>
        <p:grpSpPr>
          <a:xfrm>
            <a:off x="6496257" y="2242546"/>
            <a:ext cx="2189588" cy="519413"/>
            <a:chOff x="3746500" y="3210140"/>
            <a:chExt cx="1647825" cy="415710"/>
          </a:xfrm>
        </p:grpSpPr>
        <p:sp>
          <p:nvSpPr>
            <p:cNvPr id="520" name="Line 369"/>
            <p:cNvSpPr>
              <a:spLocks noChangeShapeType="1"/>
            </p:cNvSpPr>
            <p:nvPr/>
          </p:nvSpPr>
          <p:spPr bwMode="auto">
            <a:xfrm>
              <a:off x="3841750" y="3273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1" name="Line 370"/>
            <p:cNvSpPr>
              <a:spLocks noChangeShapeType="1"/>
            </p:cNvSpPr>
            <p:nvPr/>
          </p:nvSpPr>
          <p:spPr bwMode="auto">
            <a:xfrm>
              <a:off x="3851275" y="3273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2" name="Line 371"/>
            <p:cNvSpPr>
              <a:spLocks noChangeShapeType="1"/>
            </p:cNvSpPr>
            <p:nvPr/>
          </p:nvSpPr>
          <p:spPr bwMode="auto">
            <a:xfrm>
              <a:off x="3870325" y="33020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3" name="Line 372"/>
            <p:cNvSpPr>
              <a:spLocks noChangeShapeType="1"/>
            </p:cNvSpPr>
            <p:nvPr/>
          </p:nvSpPr>
          <p:spPr bwMode="auto">
            <a:xfrm>
              <a:off x="3889375" y="33020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4" name="Line 373"/>
            <p:cNvSpPr>
              <a:spLocks noChangeShapeType="1"/>
            </p:cNvSpPr>
            <p:nvPr/>
          </p:nvSpPr>
          <p:spPr bwMode="auto">
            <a:xfrm>
              <a:off x="3746500"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5" name="Line 374"/>
            <p:cNvSpPr>
              <a:spLocks noChangeShapeType="1"/>
            </p:cNvSpPr>
            <p:nvPr/>
          </p:nvSpPr>
          <p:spPr bwMode="auto">
            <a:xfrm>
              <a:off x="3756025"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6" name="Line 375"/>
            <p:cNvSpPr>
              <a:spLocks noChangeShapeType="1"/>
            </p:cNvSpPr>
            <p:nvPr/>
          </p:nvSpPr>
          <p:spPr bwMode="auto">
            <a:xfrm>
              <a:off x="4260850" y="3473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7" name="Line 376"/>
            <p:cNvSpPr>
              <a:spLocks noChangeShapeType="1"/>
            </p:cNvSpPr>
            <p:nvPr/>
          </p:nvSpPr>
          <p:spPr bwMode="auto">
            <a:xfrm>
              <a:off x="4279900" y="3473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8" name="Line 377"/>
            <p:cNvSpPr>
              <a:spLocks noChangeShapeType="1"/>
            </p:cNvSpPr>
            <p:nvPr/>
          </p:nvSpPr>
          <p:spPr bwMode="auto">
            <a:xfrm>
              <a:off x="3813175" y="3263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9" name="Line 378"/>
            <p:cNvSpPr>
              <a:spLocks noChangeShapeType="1"/>
            </p:cNvSpPr>
            <p:nvPr/>
          </p:nvSpPr>
          <p:spPr bwMode="auto">
            <a:xfrm>
              <a:off x="3832225" y="3263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0" name="Line 379"/>
            <p:cNvSpPr>
              <a:spLocks noChangeShapeType="1"/>
            </p:cNvSpPr>
            <p:nvPr/>
          </p:nvSpPr>
          <p:spPr bwMode="auto">
            <a:xfrm>
              <a:off x="3917950" y="33401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1" name="Line 380"/>
            <p:cNvSpPr>
              <a:spLocks noChangeShapeType="1"/>
            </p:cNvSpPr>
            <p:nvPr/>
          </p:nvSpPr>
          <p:spPr bwMode="auto">
            <a:xfrm>
              <a:off x="5118100"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2" name="Line 381"/>
            <p:cNvSpPr>
              <a:spLocks noChangeShapeType="1"/>
            </p:cNvSpPr>
            <p:nvPr/>
          </p:nvSpPr>
          <p:spPr bwMode="auto">
            <a:xfrm>
              <a:off x="457517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3" name="Line 382"/>
            <p:cNvSpPr>
              <a:spLocks noChangeShapeType="1"/>
            </p:cNvSpPr>
            <p:nvPr/>
          </p:nvSpPr>
          <p:spPr bwMode="auto">
            <a:xfrm>
              <a:off x="459422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4" name="Line 383"/>
            <p:cNvSpPr>
              <a:spLocks noChangeShapeType="1"/>
            </p:cNvSpPr>
            <p:nvPr/>
          </p:nvSpPr>
          <p:spPr bwMode="auto">
            <a:xfrm>
              <a:off x="461327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5" name="Line 384"/>
            <p:cNvSpPr>
              <a:spLocks noChangeShapeType="1"/>
            </p:cNvSpPr>
            <p:nvPr/>
          </p:nvSpPr>
          <p:spPr bwMode="auto">
            <a:xfrm>
              <a:off x="463232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6" name="Line 385"/>
            <p:cNvSpPr>
              <a:spLocks noChangeShapeType="1"/>
            </p:cNvSpPr>
            <p:nvPr/>
          </p:nvSpPr>
          <p:spPr bwMode="auto">
            <a:xfrm>
              <a:off x="4098925"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7" name="Line 386"/>
            <p:cNvSpPr>
              <a:spLocks noChangeShapeType="1"/>
            </p:cNvSpPr>
            <p:nvPr/>
          </p:nvSpPr>
          <p:spPr bwMode="auto">
            <a:xfrm>
              <a:off x="4108450"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8" name="Line 387"/>
            <p:cNvSpPr>
              <a:spLocks noChangeShapeType="1"/>
            </p:cNvSpPr>
            <p:nvPr/>
          </p:nvSpPr>
          <p:spPr bwMode="auto">
            <a:xfrm>
              <a:off x="4117975"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9" name="Line 388"/>
            <p:cNvSpPr>
              <a:spLocks noChangeShapeType="1"/>
            </p:cNvSpPr>
            <p:nvPr/>
          </p:nvSpPr>
          <p:spPr bwMode="auto">
            <a:xfrm>
              <a:off x="4127500"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0" name="Line 389"/>
            <p:cNvSpPr>
              <a:spLocks noChangeShapeType="1"/>
            </p:cNvSpPr>
            <p:nvPr/>
          </p:nvSpPr>
          <p:spPr bwMode="auto">
            <a:xfrm>
              <a:off x="4413250" y="35210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1" name="Line 390"/>
            <p:cNvSpPr>
              <a:spLocks noChangeShapeType="1"/>
            </p:cNvSpPr>
            <p:nvPr/>
          </p:nvSpPr>
          <p:spPr bwMode="auto">
            <a:xfrm>
              <a:off x="4422775" y="35210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2" name="Line 391"/>
            <p:cNvSpPr>
              <a:spLocks noChangeShapeType="1"/>
            </p:cNvSpPr>
            <p:nvPr/>
          </p:nvSpPr>
          <p:spPr bwMode="auto">
            <a:xfrm>
              <a:off x="4441825" y="35210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3" name="Line 392"/>
            <p:cNvSpPr>
              <a:spLocks noChangeShapeType="1"/>
            </p:cNvSpPr>
            <p:nvPr/>
          </p:nvSpPr>
          <p:spPr bwMode="auto">
            <a:xfrm>
              <a:off x="4460875" y="35210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4" name="Line 393"/>
            <p:cNvSpPr>
              <a:spLocks noChangeShapeType="1"/>
            </p:cNvSpPr>
            <p:nvPr/>
          </p:nvSpPr>
          <p:spPr bwMode="auto">
            <a:xfrm>
              <a:off x="473710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5" name="Line 394"/>
            <p:cNvSpPr>
              <a:spLocks noChangeShapeType="1"/>
            </p:cNvSpPr>
            <p:nvPr/>
          </p:nvSpPr>
          <p:spPr bwMode="auto">
            <a:xfrm>
              <a:off x="474662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6" name="Line 395"/>
            <p:cNvSpPr>
              <a:spLocks noChangeShapeType="1"/>
            </p:cNvSpPr>
            <p:nvPr/>
          </p:nvSpPr>
          <p:spPr bwMode="auto">
            <a:xfrm>
              <a:off x="476567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7" name="Line 396"/>
            <p:cNvSpPr>
              <a:spLocks noChangeShapeType="1"/>
            </p:cNvSpPr>
            <p:nvPr/>
          </p:nvSpPr>
          <p:spPr bwMode="auto">
            <a:xfrm>
              <a:off x="477520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8" name="Line 397"/>
            <p:cNvSpPr>
              <a:spLocks noChangeShapeType="1"/>
            </p:cNvSpPr>
            <p:nvPr/>
          </p:nvSpPr>
          <p:spPr bwMode="auto">
            <a:xfrm>
              <a:off x="406082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9" name="Line 398"/>
            <p:cNvSpPr>
              <a:spLocks noChangeShapeType="1"/>
            </p:cNvSpPr>
            <p:nvPr/>
          </p:nvSpPr>
          <p:spPr bwMode="auto">
            <a:xfrm>
              <a:off x="407035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0" name="Line 399"/>
            <p:cNvSpPr>
              <a:spLocks noChangeShapeType="1"/>
            </p:cNvSpPr>
            <p:nvPr/>
          </p:nvSpPr>
          <p:spPr bwMode="auto">
            <a:xfrm>
              <a:off x="407987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1" name="Line 400"/>
            <p:cNvSpPr>
              <a:spLocks noChangeShapeType="1"/>
            </p:cNvSpPr>
            <p:nvPr/>
          </p:nvSpPr>
          <p:spPr bwMode="auto">
            <a:xfrm>
              <a:off x="408940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2" name="Line 401"/>
            <p:cNvSpPr>
              <a:spLocks noChangeShapeType="1"/>
            </p:cNvSpPr>
            <p:nvPr/>
          </p:nvSpPr>
          <p:spPr bwMode="auto">
            <a:xfrm>
              <a:off x="4622800"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3" name="Line 402"/>
            <p:cNvSpPr>
              <a:spLocks noChangeShapeType="1"/>
            </p:cNvSpPr>
            <p:nvPr/>
          </p:nvSpPr>
          <p:spPr bwMode="auto">
            <a:xfrm>
              <a:off x="465137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4" name="Line 403"/>
            <p:cNvSpPr>
              <a:spLocks noChangeShapeType="1"/>
            </p:cNvSpPr>
            <p:nvPr/>
          </p:nvSpPr>
          <p:spPr bwMode="auto">
            <a:xfrm>
              <a:off x="4679950"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404"/>
            <p:cNvSpPr>
              <a:spLocks noChangeShapeType="1"/>
            </p:cNvSpPr>
            <p:nvPr/>
          </p:nvSpPr>
          <p:spPr bwMode="auto">
            <a:xfrm>
              <a:off x="4699000"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6" name="Line 405"/>
            <p:cNvSpPr>
              <a:spLocks noChangeShapeType="1"/>
            </p:cNvSpPr>
            <p:nvPr/>
          </p:nvSpPr>
          <p:spPr bwMode="auto">
            <a:xfrm>
              <a:off x="3975100" y="33782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7" name="Line 406"/>
            <p:cNvSpPr>
              <a:spLocks noChangeShapeType="1"/>
            </p:cNvSpPr>
            <p:nvPr/>
          </p:nvSpPr>
          <p:spPr bwMode="auto">
            <a:xfrm>
              <a:off x="3984625" y="33782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8" name="Line 407"/>
            <p:cNvSpPr>
              <a:spLocks noChangeShapeType="1"/>
            </p:cNvSpPr>
            <p:nvPr/>
          </p:nvSpPr>
          <p:spPr bwMode="auto">
            <a:xfrm>
              <a:off x="3994150" y="33782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9" name="Line 408"/>
            <p:cNvSpPr>
              <a:spLocks noChangeShapeType="1"/>
            </p:cNvSpPr>
            <p:nvPr/>
          </p:nvSpPr>
          <p:spPr bwMode="auto">
            <a:xfrm>
              <a:off x="4003675" y="33782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0" name="Line 409"/>
            <p:cNvSpPr>
              <a:spLocks noChangeShapeType="1"/>
            </p:cNvSpPr>
            <p:nvPr/>
          </p:nvSpPr>
          <p:spPr bwMode="auto">
            <a:xfrm>
              <a:off x="3775075"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1" name="Line 410"/>
            <p:cNvSpPr>
              <a:spLocks noChangeShapeType="1"/>
            </p:cNvSpPr>
            <p:nvPr/>
          </p:nvSpPr>
          <p:spPr bwMode="auto">
            <a:xfrm>
              <a:off x="3794125"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2" name="Line 411"/>
            <p:cNvSpPr>
              <a:spLocks noChangeShapeType="1"/>
            </p:cNvSpPr>
            <p:nvPr/>
          </p:nvSpPr>
          <p:spPr bwMode="auto">
            <a:xfrm>
              <a:off x="3765550"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3" name="Line 412"/>
            <p:cNvSpPr>
              <a:spLocks noChangeShapeType="1"/>
            </p:cNvSpPr>
            <p:nvPr/>
          </p:nvSpPr>
          <p:spPr bwMode="auto">
            <a:xfrm>
              <a:off x="514667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4" name="Line 413"/>
            <p:cNvSpPr>
              <a:spLocks noChangeShapeType="1"/>
            </p:cNvSpPr>
            <p:nvPr/>
          </p:nvSpPr>
          <p:spPr bwMode="auto">
            <a:xfrm>
              <a:off x="501332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5" name="Line 414"/>
            <p:cNvSpPr>
              <a:spLocks noChangeShapeType="1"/>
            </p:cNvSpPr>
            <p:nvPr/>
          </p:nvSpPr>
          <p:spPr bwMode="auto">
            <a:xfrm>
              <a:off x="5022850"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6" name="Line 415"/>
            <p:cNvSpPr>
              <a:spLocks noChangeShapeType="1"/>
            </p:cNvSpPr>
            <p:nvPr/>
          </p:nvSpPr>
          <p:spPr bwMode="auto">
            <a:xfrm>
              <a:off x="503237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7" name="Line 416"/>
            <p:cNvSpPr>
              <a:spLocks noChangeShapeType="1"/>
            </p:cNvSpPr>
            <p:nvPr/>
          </p:nvSpPr>
          <p:spPr bwMode="auto">
            <a:xfrm>
              <a:off x="505142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8" name="Line 417"/>
            <p:cNvSpPr>
              <a:spLocks noChangeShapeType="1"/>
            </p:cNvSpPr>
            <p:nvPr/>
          </p:nvSpPr>
          <p:spPr bwMode="auto">
            <a:xfrm>
              <a:off x="5080000"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9" name="Line 418"/>
            <p:cNvSpPr>
              <a:spLocks noChangeShapeType="1"/>
            </p:cNvSpPr>
            <p:nvPr/>
          </p:nvSpPr>
          <p:spPr bwMode="auto">
            <a:xfrm>
              <a:off x="508952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0" name="Line 419"/>
            <p:cNvSpPr>
              <a:spLocks noChangeShapeType="1"/>
            </p:cNvSpPr>
            <p:nvPr/>
          </p:nvSpPr>
          <p:spPr bwMode="auto">
            <a:xfrm>
              <a:off x="510857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1" name="Line 420"/>
            <p:cNvSpPr>
              <a:spLocks noChangeShapeType="1"/>
            </p:cNvSpPr>
            <p:nvPr/>
          </p:nvSpPr>
          <p:spPr bwMode="auto">
            <a:xfrm>
              <a:off x="5118100"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2" name="Line 421"/>
            <p:cNvSpPr>
              <a:spLocks noChangeShapeType="1"/>
            </p:cNvSpPr>
            <p:nvPr/>
          </p:nvSpPr>
          <p:spPr bwMode="auto">
            <a:xfrm>
              <a:off x="51752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3" name="Line 422"/>
            <p:cNvSpPr>
              <a:spLocks noChangeShapeType="1"/>
            </p:cNvSpPr>
            <p:nvPr/>
          </p:nvSpPr>
          <p:spPr bwMode="auto">
            <a:xfrm>
              <a:off x="519430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4" name="Line 423"/>
            <p:cNvSpPr>
              <a:spLocks noChangeShapeType="1"/>
            </p:cNvSpPr>
            <p:nvPr/>
          </p:nvSpPr>
          <p:spPr bwMode="auto">
            <a:xfrm>
              <a:off x="520382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5" name="Line 424"/>
            <p:cNvSpPr>
              <a:spLocks noChangeShapeType="1"/>
            </p:cNvSpPr>
            <p:nvPr/>
          </p:nvSpPr>
          <p:spPr bwMode="auto">
            <a:xfrm>
              <a:off x="52133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6" name="Line 425"/>
            <p:cNvSpPr>
              <a:spLocks noChangeShapeType="1"/>
            </p:cNvSpPr>
            <p:nvPr/>
          </p:nvSpPr>
          <p:spPr bwMode="auto">
            <a:xfrm>
              <a:off x="523240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7" name="Line 426"/>
            <p:cNvSpPr>
              <a:spLocks noChangeShapeType="1"/>
            </p:cNvSpPr>
            <p:nvPr/>
          </p:nvSpPr>
          <p:spPr bwMode="auto">
            <a:xfrm>
              <a:off x="524192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8" name="Line 427"/>
            <p:cNvSpPr>
              <a:spLocks noChangeShapeType="1"/>
            </p:cNvSpPr>
            <p:nvPr/>
          </p:nvSpPr>
          <p:spPr bwMode="auto">
            <a:xfrm>
              <a:off x="52514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9" name="Line 428"/>
            <p:cNvSpPr>
              <a:spLocks noChangeShapeType="1"/>
            </p:cNvSpPr>
            <p:nvPr/>
          </p:nvSpPr>
          <p:spPr bwMode="auto">
            <a:xfrm>
              <a:off x="526097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0" name="Line 429"/>
            <p:cNvSpPr>
              <a:spLocks noChangeShapeType="1"/>
            </p:cNvSpPr>
            <p:nvPr/>
          </p:nvSpPr>
          <p:spPr bwMode="auto">
            <a:xfrm>
              <a:off x="52895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1" name="Line 430"/>
            <p:cNvSpPr>
              <a:spLocks noChangeShapeType="1"/>
            </p:cNvSpPr>
            <p:nvPr/>
          </p:nvSpPr>
          <p:spPr bwMode="auto">
            <a:xfrm>
              <a:off x="529907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2" name="Line 431"/>
            <p:cNvSpPr>
              <a:spLocks noChangeShapeType="1"/>
            </p:cNvSpPr>
            <p:nvPr/>
          </p:nvSpPr>
          <p:spPr bwMode="auto">
            <a:xfrm>
              <a:off x="530860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3" name="Line 432"/>
            <p:cNvSpPr>
              <a:spLocks noChangeShapeType="1"/>
            </p:cNvSpPr>
            <p:nvPr/>
          </p:nvSpPr>
          <p:spPr bwMode="auto">
            <a:xfrm>
              <a:off x="531812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4" name="Line 433"/>
            <p:cNvSpPr>
              <a:spLocks noChangeShapeType="1"/>
            </p:cNvSpPr>
            <p:nvPr/>
          </p:nvSpPr>
          <p:spPr bwMode="auto">
            <a:xfrm>
              <a:off x="535622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5" name="Line 434"/>
            <p:cNvSpPr>
              <a:spLocks noChangeShapeType="1"/>
            </p:cNvSpPr>
            <p:nvPr/>
          </p:nvSpPr>
          <p:spPr bwMode="auto">
            <a:xfrm>
              <a:off x="53657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6" name="Line 435"/>
            <p:cNvSpPr>
              <a:spLocks noChangeShapeType="1"/>
            </p:cNvSpPr>
            <p:nvPr/>
          </p:nvSpPr>
          <p:spPr bwMode="auto">
            <a:xfrm>
              <a:off x="537527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7" name="Line 436"/>
            <p:cNvSpPr>
              <a:spLocks noChangeShapeType="1"/>
            </p:cNvSpPr>
            <p:nvPr/>
          </p:nvSpPr>
          <p:spPr bwMode="auto">
            <a:xfrm>
              <a:off x="538480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8" name="Line 437"/>
            <p:cNvSpPr>
              <a:spLocks noChangeShapeType="1"/>
            </p:cNvSpPr>
            <p:nvPr/>
          </p:nvSpPr>
          <p:spPr bwMode="auto">
            <a:xfrm>
              <a:off x="4965700" y="3559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9" name="Line 438"/>
            <p:cNvSpPr>
              <a:spLocks noChangeShapeType="1"/>
            </p:cNvSpPr>
            <p:nvPr/>
          </p:nvSpPr>
          <p:spPr bwMode="auto">
            <a:xfrm>
              <a:off x="4965700" y="3559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0" name="Line 439"/>
            <p:cNvSpPr>
              <a:spLocks noChangeShapeType="1"/>
            </p:cNvSpPr>
            <p:nvPr/>
          </p:nvSpPr>
          <p:spPr bwMode="auto">
            <a:xfrm>
              <a:off x="4975225" y="3559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1" name="Line 440"/>
            <p:cNvSpPr>
              <a:spLocks noChangeShapeType="1"/>
            </p:cNvSpPr>
            <p:nvPr/>
          </p:nvSpPr>
          <p:spPr bwMode="auto">
            <a:xfrm>
              <a:off x="4984750" y="3559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2" name="Line 441"/>
            <p:cNvSpPr>
              <a:spLocks noChangeShapeType="1"/>
            </p:cNvSpPr>
            <p:nvPr/>
          </p:nvSpPr>
          <p:spPr bwMode="auto">
            <a:xfrm>
              <a:off x="4346575" y="35020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3" name="Line 442"/>
            <p:cNvSpPr>
              <a:spLocks noChangeShapeType="1"/>
            </p:cNvSpPr>
            <p:nvPr/>
          </p:nvSpPr>
          <p:spPr bwMode="auto">
            <a:xfrm>
              <a:off x="4356100" y="35020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4" name="Line 443"/>
            <p:cNvSpPr>
              <a:spLocks noChangeShapeType="1"/>
            </p:cNvSpPr>
            <p:nvPr/>
          </p:nvSpPr>
          <p:spPr bwMode="auto">
            <a:xfrm>
              <a:off x="4365625" y="35020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5" name="Line 444"/>
            <p:cNvSpPr>
              <a:spLocks noChangeShapeType="1"/>
            </p:cNvSpPr>
            <p:nvPr/>
          </p:nvSpPr>
          <p:spPr bwMode="auto">
            <a:xfrm>
              <a:off x="4375150" y="35020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6" name="Line 445"/>
            <p:cNvSpPr>
              <a:spLocks noChangeShapeType="1"/>
            </p:cNvSpPr>
            <p:nvPr/>
          </p:nvSpPr>
          <p:spPr bwMode="auto">
            <a:xfrm>
              <a:off x="402272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7" name="Line 446"/>
            <p:cNvSpPr>
              <a:spLocks noChangeShapeType="1"/>
            </p:cNvSpPr>
            <p:nvPr/>
          </p:nvSpPr>
          <p:spPr bwMode="auto">
            <a:xfrm>
              <a:off x="4032250"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8" name="Line 447"/>
            <p:cNvSpPr>
              <a:spLocks noChangeShapeType="1"/>
            </p:cNvSpPr>
            <p:nvPr/>
          </p:nvSpPr>
          <p:spPr bwMode="auto">
            <a:xfrm>
              <a:off x="404177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9" name="Line 448"/>
            <p:cNvSpPr>
              <a:spLocks noChangeShapeType="1"/>
            </p:cNvSpPr>
            <p:nvPr/>
          </p:nvSpPr>
          <p:spPr bwMode="auto">
            <a:xfrm>
              <a:off x="406082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0" name="Line 449"/>
            <p:cNvSpPr>
              <a:spLocks noChangeShapeType="1"/>
            </p:cNvSpPr>
            <p:nvPr/>
          </p:nvSpPr>
          <p:spPr bwMode="auto">
            <a:xfrm>
              <a:off x="485140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1" name="Line 450"/>
            <p:cNvSpPr>
              <a:spLocks noChangeShapeType="1"/>
            </p:cNvSpPr>
            <p:nvPr/>
          </p:nvSpPr>
          <p:spPr bwMode="auto">
            <a:xfrm>
              <a:off x="487045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2" name="Line 451"/>
            <p:cNvSpPr>
              <a:spLocks noChangeShapeType="1"/>
            </p:cNvSpPr>
            <p:nvPr/>
          </p:nvSpPr>
          <p:spPr bwMode="auto">
            <a:xfrm>
              <a:off x="488950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3" name="Line 452"/>
            <p:cNvSpPr>
              <a:spLocks noChangeShapeType="1"/>
            </p:cNvSpPr>
            <p:nvPr/>
          </p:nvSpPr>
          <p:spPr bwMode="auto">
            <a:xfrm>
              <a:off x="490855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4" name="Line 453"/>
            <p:cNvSpPr>
              <a:spLocks noChangeShapeType="1"/>
            </p:cNvSpPr>
            <p:nvPr/>
          </p:nvSpPr>
          <p:spPr bwMode="auto">
            <a:xfrm>
              <a:off x="41275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5" name="Line 454"/>
            <p:cNvSpPr>
              <a:spLocks noChangeShapeType="1"/>
            </p:cNvSpPr>
            <p:nvPr/>
          </p:nvSpPr>
          <p:spPr bwMode="auto">
            <a:xfrm>
              <a:off x="414655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6" name="Line 455"/>
            <p:cNvSpPr>
              <a:spLocks noChangeShapeType="1"/>
            </p:cNvSpPr>
            <p:nvPr/>
          </p:nvSpPr>
          <p:spPr bwMode="auto">
            <a:xfrm>
              <a:off x="415607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7" name="Line 456"/>
            <p:cNvSpPr>
              <a:spLocks noChangeShapeType="1"/>
            </p:cNvSpPr>
            <p:nvPr/>
          </p:nvSpPr>
          <p:spPr bwMode="auto">
            <a:xfrm>
              <a:off x="417512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8" name="Line 457"/>
            <p:cNvSpPr>
              <a:spLocks noChangeShapeType="1"/>
            </p:cNvSpPr>
            <p:nvPr/>
          </p:nvSpPr>
          <p:spPr bwMode="auto">
            <a:xfrm>
              <a:off x="4375150" y="3492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9" name="Line 458"/>
            <p:cNvSpPr>
              <a:spLocks noChangeShapeType="1"/>
            </p:cNvSpPr>
            <p:nvPr/>
          </p:nvSpPr>
          <p:spPr bwMode="auto">
            <a:xfrm>
              <a:off x="4375150" y="3492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0" name="Line 459"/>
            <p:cNvSpPr>
              <a:spLocks noChangeShapeType="1"/>
            </p:cNvSpPr>
            <p:nvPr/>
          </p:nvSpPr>
          <p:spPr bwMode="auto">
            <a:xfrm>
              <a:off x="4384675" y="3492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1" name="Line 460"/>
            <p:cNvSpPr>
              <a:spLocks noChangeShapeType="1"/>
            </p:cNvSpPr>
            <p:nvPr/>
          </p:nvSpPr>
          <p:spPr bwMode="auto">
            <a:xfrm>
              <a:off x="4394200" y="3492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2" name="Line 461"/>
            <p:cNvSpPr>
              <a:spLocks noChangeShapeType="1"/>
            </p:cNvSpPr>
            <p:nvPr/>
          </p:nvSpPr>
          <p:spPr bwMode="auto">
            <a:xfrm>
              <a:off x="42037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3" name="Line 462"/>
            <p:cNvSpPr>
              <a:spLocks noChangeShapeType="1"/>
            </p:cNvSpPr>
            <p:nvPr/>
          </p:nvSpPr>
          <p:spPr bwMode="auto">
            <a:xfrm>
              <a:off x="422275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4" name="Line 463"/>
            <p:cNvSpPr>
              <a:spLocks noChangeShapeType="1"/>
            </p:cNvSpPr>
            <p:nvPr/>
          </p:nvSpPr>
          <p:spPr bwMode="auto">
            <a:xfrm>
              <a:off x="423227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5" name="Line 464"/>
            <p:cNvSpPr>
              <a:spLocks noChangeShapeType="1"/>
            </p:cNvSpPr>
            <p:nvPr/>
          </p:nvSpPr>
          <p:spPr bwMode="auto">
            <a:xfrm>
              <a:off x="42418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6" name="Line 465"/>
            <p:cNvSpPr>
              <a:spLocks noChangeShapeType="1"/>
            </p:cNvSpPr>
            <p:nvPr/>
          </p:nvSpPr>
          <p:spPr bwMode="auto">
            <a:xfrm>
              <a:off x="480377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7" name="Line 466"/>
            <p:cNvSpPr>
              <a:spLocks noChangeShapeType="1"/>
            </p:cNvSpPr>
            <p:nvPr/>
          </p:nvSpPr>
          <p:spPr bwMode="auto">
            <a:xfrm>
              <a:off x="482282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8" name="Line 467"/>
            <p:cNvSpPr>
              <a:spLocks noChangeShapeType="1"/>
            </p:cNvSpPr>
            <p:nvPr/>
          </p:nvSpPr>
          <p:spPr bwMode="auto">
            <a:xfrm>
              <a:off x="484187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9" name="Line 468"/>
            <p:cNvSpPr>
              <a:spLocks noChangeShapeType="1"/>
            </p:cNvSpPr>
            <p:nvPr/>
          </p:nvSpPr>
          <p:spPr bwMode="auto">
            <a:xfrm>
              <a:off x="486092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0" name="Line 469"/>
            <p:cNvSpPr>
              <a:spLocks noChangeShapeType="1"/>
            </p:cNvSpPr>
            <p:nvPr/>
          </p:nvSpPr>
          <p:spPr bwMode="auto">
            <a:xfrm>
              <a:off x="4470400" y="3530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1" name="Line 470"/>
            <p:cNvSpPr>
              <a:spLocks noChangeShapeType="1"/>
            </p:cNvSpPr>
            <p:nvPr/>
          </p:nvSpPr>
          <p:spPr bwMode="auto">
            <a:xfrm>
              <a:off x="4489450" y="3530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2" name="Line 471"/>
            <p:cNvSpPr>
              <a:spLocks noChangeShapeType="1"/>
            </p:cNvSpPr>
            <p:nvPr/>
          </p:nvSpPr>
          <p:spPr bwMode="auto">
            <a:xfrm>
              <a:off x="4508500" y="3530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3" name="Line 472"/>
            <p:cNvSpPr>
              <a:spLocks noChangeShapeType="1"/>
            </p:cNvSpPr>
            <p:nvPr/>
          </p:nvSpPr>
          <p:spPr bwMode="auto">
            <a:xfrm>
              <a:off x="4527550" y="3530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4" name="Line 473"/>
            <p:cNvSpPr>
              <a:spLocks noChangeShapeType="1"/>
            </p:cNvSpPr>
            <p:nvPr/>
          </p:nvSpPr>
          <p:spPr bwMode="auto">
            <a:xfrm>
              <a:off x="4289425"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5" name="Line 474"/>
            <p:cNvSpPr>
              <a:spLocks noChangeShapeType="1"/>
            </p:cNvSpPr>
            <p:nvPr/>
          </p:nvSpPr>
          <p:spPr bwMode="auto">
            <a:xfrm>
              <a:off x="4298950"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6" name="Line 475"/>
            <p:cNvSpPr>
              <a:spLocks noChangeShapeType="1"/>
            </p:cNvSpPr>
            <p:nvPr/>
          </p:nvSpPr>
          <p:spPr bwMode="auto">
            <a:xfrm>
              <a:off x="4318000"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7" name="Line 476"/>
            <p:cNvSpPr>
              <a:spLocks noChangeShapeType="1"/>
            </p:cNvSpPr>
            <p:nvPr/>
          </p:nvSpPr>
          <p:spPr bwMode="auto">
            <a:xfrm>
              <a:off x="4327525"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8" name="Line 477"/>
            <p:cNvSpPr>
              <a:spLocks noChangeShapeType="1"/>
            </p:cNvSpPr>
            <p:nvPr/>
          </p:nvSpPr>
          <p:spPr bwMode="auto">
            <a:xfrm>
              <a:off x="3879850" y="3311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9" name="Line 478"/>
            <p:cNvSpPr>
              <a:spLocks noChangeShapeType="1"/>
            </p:cNvSpPr>
            <p:nvPr/>
          </p:nvSpPr>
          <p:spPr bwMode="auto">
            <a:xfrm>
              <a:off x="3889375" y="3311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0" name="Line 479"/>
            <p:cNvSpPr>
              <a:spLocks noChangeShapeType="1"/>
            </p:cNvSpPr>
            <p:nvPr/>
          </p:nvSpPr>
          <p:spPr bwMode="auto">
            <a:xfrm>
              <a:off x="3908425" y="33401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1" name="Line 480"/>
            <p:cNvSpPr>
              <a:spLocks noChangeShapeType="1"/>
            </p:cNvSpPr>
            <p:nvPr/>
          </p:nvSpPr>
          <p:spPr bwMode="auto">
            <a:xfrm>
              <a:off x="3917950" y="33401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2" name="Line 481"/>
            <p:cNvSpPr>
              <a:spLocks noChangeShapeType="1"/>
            </p:cNvSpPr>
            <p:nvPr/>
          </p:nvSpPr>
          <p:spPr bwMode="auto">
            <a:xfrm>
              <a:off x="4546600" y="3521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3" name="Line 482"/>
            <p:cNvSpPr>
              <a:spLocks noChangeShapeType="1"/>
            </p:cNvSpPr>
            <p:nvPr/>
          </p:nvSpPr>
          <p:spPr bwMode="auto">
            <a:xfrm>
              <a:off x="3908425" y="33305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4" name="Line 483"/>
            <p:cNvSpPr>
              <a:spLocks noChangeShapeType="1"/>
            </p:cNvSpPr>
            <p:nvPr/>
          </p:nvSpPr>
          <p:spPr bwMode="auto">
            <a:xfrm>
              <a:off x="4279900"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5" name="Line 484"/>
            <p:cNvSpPr>
              <a:spLocks noChangeShapeType="1"/>
            </p:cNvSpPr>
            <p:nvPr/>
          </p:nvSpPr>
          <p:spPr bwMode="auto">
            <a:xfrm>
              <a:off x="4022725"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6" name="Line 485"/>
            <p:cNvSpPr>
              <a:spLocks noChangeShapeType="1"/>
            </p:cNvSpPr>
            <p:nvPr/>
          </p:nvSpPr>
          <p:spPr bwMode="auto">
            <a:xfrm>
              <a:off x="403225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7" name="Line 486"/>
            <p:cNvSpPr>
              <a:spLocks noChangeShapeType="1"/>
            </p:cNvSpPr>
            <p:nvPr/>
          </p:nvSpPr>
          <p:spPr bwMode="auto">
            <a:xfrm>
              <a:off x="4041775"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8" name="Line 487"/>
            <p:cNvSpPr>
              <a:spLocks noChangeShapeType="1"/>
            </p:cNvSpPr>
            <p:nvPr/>
          </p:nvSpPr>
          <p:spPr bwMode="auto">
            <a:xfrm>
              <a:off x="405130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9" name="Line 488"/>
            <p:cNvSpPr>
              <a:spLocks noChangeShapeType="1"/>
            </p:cNvSpPr>
            <p:nvPr/>
          </p:nvSpPr>
          <p:spPr bwMode="auto">
            <a:xfrm>
              <a:off x="3784600"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0" name="Line 489"/>
            <p:cNvSpPr>
              <a:spLocks noChangeShapeType="1"/>
            </p:cNvSpPr>
            <p:nvPr/>
          </p:nvSpPr>
          <p:spPr bwMode="auto">
            <a:xfrm>
              <a:off x="3917950" y="33401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1" name="Line 490"/>
            <p:cNvSpPr>
              <a:spLocks noChangeShapeType="1"/>
            </p:cNvSpPr>
            <p:nvPr/>
          </p:nvSpPr>
          <p:spPr bwMode="auto">
            <a:xfrm>
              <a:off x="418465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2" name="Freeform 491"/>
            <p:cNvSpPr>
              <a:spLocks/>
            </p:cNvSpPr>
            <p:nvPr/>
          </p:nvSpPr>
          <p:spPr bwMode="auto">
            <a:xfrm>
              <a:off x="3756025" y="3210140"/>
              <a:ext cx="1638300" cy="403374"/>
            </a:xfrm>
            <a:custGeom>
              <a:avLst/>
              <a:gdLst>
                <a:gd name="T0" fmla="*/ 172 w 172"/>
                <a:gd name="T1" fmla="*/ 38 h 38"/>
                <a:gd name="T2" fmla="*/ 147 w 172"/>
                <a:gd name="T3" fmla="*/ 38 h 38"/>
                <a:gd name="T4" fmla="*/ 147 w 172"/>
                <a:gd name="T5" fmla="*/ 37 h 38"/>
                <a:gd name="T6" fmla="*/ 130 w 172"/>
                <a:gd name="T7" fmla="*/ 37 h 38"/>
                <a:gd name="T8" fmla="*/ 130 w 172"/>
                <a:gd name="T9" fmla="*/ 36 h 38"/>
                <a:gd name="T10" fmla="*/ 122 w 172"/>
                <a:gd name="T11" fmla="*/ 36 h 38"/>
                <a:gd name="T12" fmla="*/ 122 w 172"/>
                <a:gd name="T13" fmla="*/ 34 h 38"/>
                <a:gd name="T14" fmla="*/ 100 w 172"/>
                <a:gd name="T15" fmla="*/ 34 h 38"/>
                <a:gd name="T16" fmla="*/ 100 w 172"/>
                <a:gd name="T17" fmla="*/ 33 h 38"/>
                <a:gd name="T18" fmla="*/ 85 w 172"/>
                <a:gd name="T19" fmla="*/ 33 h 38"/>
                <a:gd name="T20" fmla="*/ 85 w 172"/>
                <a:gd name="T21" fmla="*/ 32 h 38"/>
                <a:gd name="T22" fmla="*/ 74 w 172"/>
                <a:gd name="T23" fmla="*/ 32 h 38"/>
                <a:gd name="T24" fmla="*/ 74 w 172"/>
                <a:gd name="T25" fmla="*/ 31 h 38"/>
                <a:gd name="T26" fmla="*/ 67 w 172"/>
                <a:gd name="T27" fmla="*/ 31 h 38"/>
                <a:gd name="T28" fmla="*/ 67 w 172"/>
                <a:gd name="T29" fmla="*/ 29 h 38"/>
                <a:gd name="T30" fmla="*/ 60 w 172"/>
                <a:gd name="T31" fmla="*/ 29 h 38"/>
                <a:gd name="T32" fmla="*/ 60 w 172"/>
                <a:gd name="T33" fmla="*/ 27 h 38"/>
                <a:gd name="T34" fmla="*/ 52 w 172"/>
                <a:gd name="T35" fmla="*/ 27 h 38"/>
                <a:gd name="T36" fmla="*/ 52 w 172"/>
                <a:gd name="T37" fmla="*/ 25 h 38"/>
                <a:gd name="T38" fmla="*/ 39 w 172"/>
                <a:gd name="T39" fmla="*/ 25 h 38"/>
                <a:gd name="T40" fmla="*/ 39 w 172"/>
                <a:gd name="T41" fmla="*/ 24 h 38"/>
                <a:gd name="T42" fmla="*/ 35 w 172"/>
                <a:gd name="T43" fmla="*/ 24 h 38"/>
                <a:gd name="T44" fmla="*/ 35 w 172"/>
                <a:gd name="T45" fmla="*/ 21 h 38"/>
                <a:gd name="T46" fmla="*/ 32 w 172"/>
                <a:gd name="T47" fmla="*/ 21 h 38"/>
                <a:gd name="T48" fmla="*/ 32 w 172"/>
                <a:gd name="T49" fmla="*/ 19 h 38"/>
                <a:gd name="T50" fmla="*/ 27 w 172"/>
                <a:gd name="T51" fmla="*/ 19 h 38"/>
                <a:gd name="T52" fmla="*/ 27 w 172"/>
                <a:gd name="T53" fmla="*/ 17 h 38"/>
                <a:gd name="T54" fmla="*/ 22 w 172"/>
                <a:gd name="T55" fmla="*/ 17 h 38"/>
                <a:gd name="T56" fmla="*/ 22 w 172"/>
                <a:gd name="T57" fmla="*/ 14 h 38"/>
                <a:gd name="T58" fmla="*/ 18 w 172"/>
                <a:gd name="T59" fmla="*/ 14 h 38"/>
                <a:gd name="T60" fmla="*/ 18 w 172"/>
                <a:gd name="T61" fmla="*/ 12 h 38"/>
                <a:gd name="T62" fmla="*/ 15 w 172"/>
                <a:gd name="T63" fmla="*/ 12 h 38"/>
                <a:gd name="T64" fmla="*/ 15 w 172"/>
                <a:gd name="T65" fmla="*/ 9 h 38"/>
                <a:gd name="T66" fmla="*/ 12 w 172"/>
                <a:gd name="T67" fmla="*/ 9 h 38"/>
                <a:gd name="T68" fmla="*/ 12 w 172"/>
                <a:gd name="T69" fmla="*/ 5 h 38"/>
                <a:gd name="T70" fmla="*/ 8 w 172"/>
                <a:gd name="T71" fmla="*/ 5 h 38"/>
                <a:gd name="T72" fmla="*/ 8 w 172"/>
                <a:gd name="T73" fmla="*/ 4 h 38"/>
                <a:gd name="T74" fmla="*/ 5 w 172"/>
                <a:gd name="T75" fmla="*/ 4 h 38"/>
                <a:gd name="T76" fmla="*/ 5 w 172"/>
                <a:gd name="T77" fmla="*/ 1 h 38"/>
                <a:gd name="T78" fmla="*/ 1 w 172"/>
                <a:gd name="T79" fmla="*/ 1 h 38"/>
                <a:gd name="T80" fmla="*/ 1 w 172"/>
                <a:gd name="T81" fmla="*/ 0 h 38"/>
                <a:gd name="T82" fmla="*/ 0 w 172"/>
                <a:gd name="T8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38">
                  <a:moveTo>
                    <a:pt x="172" y="38"/>
                  </a:moveTo>
                  <a:lnTo>
                    <a:pt x="147" y="38"/>
                  </a:lnTo>
                  <a:lnTo>
                    <a:pt x="147" y="37"/>
                  </a:lnTo>
                  <a:lnTo>
                    <a:pt x="130" y="37"/>
                  </a:lnTo>
                  <a:lnTo>
                    <a:pt x="130" y="36"/>
                  </a:lnTo>
                  <a:lnTo>
                    <a:pt x="122" y="36"/>
                  </a:lnTo>
                  <a:lnTo>
                    <a:pt x="122" y="34"/>
                  </a:lnTo>
                  <a:lnTo>
                    <a:pt x="100" y="34"/>
                  </a:lnTo>
                  <a:lnTo>
                    <a:pt x="100" y="33"/>
                  </a:lnTo>
                  <a:lnTo>
                    <a:pt x="85" y="33"/>
                  </a:lnTo>
                  <a:lnTo>
                    <a:pt x="85" y="32"/>
                  </a:lnTo>
                  <a:lnTo>
                    <a:pt x="74" y="32"/>
                  </a:lnTo>
                  <a:lnTo>
                    <a:pt x="74" y="31"/>
                  </a:lnTo>
                  <a:lnTo>
                    <a:pt x="67" y="31"/>
                  </a:lnTo>
                  <a:lnTo>
                    <a:pt x="67" y="29"/>
                  </a:lnTo>
                  <a:lnTo>
                    <a:pt x="60" y="29"/>
                  </a:lnTo>
                  <a:lnTo>
                    <a:pt x="60" y="27"/>
                  </a:lnTo>
                  <a:lnTo>
                    <a:pt x="52" y="27"/>
                  </a:lnTo>
                  <a:lnTo>
                    <a:pt x="52" y="25"/>
                  </a:lnTo>
                  <a:lnTo>
                    <a:pt x="39" y="25"/>
                  </a:lnTo>
                  <a:lnTo>
                    <a:pt x="39" y="24"/>
                  </a:lnTo>
                  <a:lnTo>
                    <a:pt x="35" y="24"/>
                  </a:lnTo>
                  <a:lnTo>
                    <a:pt x="35" y="21"/>
                  </a:lnTo>
                  <a:lnTo>
                    <a:pt x="32" y="21"/>
                  </a:lnTo>
                  <a:lnTo>
                    <a:pt x="32" y="19"/>
                  </a:lnTo>
                  <a:lnTo>
                    <a:pt x="27" y="19"/>
                  </a:lnTo>
                  <a:lnTo>
                    <a:pt x="27" y="17"/>
                  </a:lnTo>
                  <a:lnTo>
                    <a:pt x="22" y="17"/>
                  </a:lnTo>
                  <a:lnTo>
                    <a:pt x="22" y="14"/>
                  </a:lnTo>
                  <a:lnTo>
                    <a:pt x="18" y="14"/>
                  </a:lnTo>
                  <a:lnTo>
                    <a:pt x="18" y="12"/>
                  </a:lnTo>
                  <a:lnTo>
                    <a:pt x="15" y="12"/>
                  </a:lnTo>
                  <a:lnTo>
                    <a:pt x="15" y="9"/>
                  </a:lnTo>
                  <a:lnTo>
                    <a:pt x="12" y="9"/>
                  </a:lnTo>
                  <a:lnTo>
                    <a:pt x="12" y="5"/>
                  </a:lnTo>
                  <a:lnTo>
                    <a:pt x="8" y="5"/>
                  </a:lnTo>
                  <a:lnTo>
                    <a:pt x="8" y="4"/>
                  </a:lnTo>
                  <a:lnTo>
                    <a:pt x="5" y="4"/>
                  </a:lnTo>
                  <a:lnTo>
                    <a:pt x="5" y="1"/>
                  </a:lnTo>
                  <a:lnTo>
                    <a:pt x="1" y="1"/>
                  </a:lnTo>
                  <a:lnTo>
                    <a:pt x="1"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3" name="Line 492"/>
            <p:cNvSpPr>
              <a:spLocks noChangeShapeType="1"/>
            </p:cNvSpPr>
            <p:nvPr/>
          </p:nvSpPr>
          <p:spPr bwMode="auto">
            <a:xfrm>
              <a:off x="4941888" y="35607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4" name="Line 386"/>
            <p:cNvSpPr>
              <a:spLocks noChangeShapeType="1"/>
            </p:cNvSpPr>
            <p:nvPr/>
          </p:nvSpPr>
          <p:spPr bwMode="auto">
            <a:xfrm>
              <a:off x="3943228" y="334802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5" name="Line 387"/>
            <p:cNvSpPr>
              <a:spLocks noChangeShapeType="1"/>
            </p:cNvSpPr>
            <p:nvPr/>
          </p:nvSpPr>
          <p:spPr bwMode="auto">
            <a:xfrm>
              <a:off x="3952752" y="334802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6" name="Line 400"/>
            <p:cNvSpPr>
              <a:spLocks noChangeShapeType="1"/>
            </p:cNvSpPr>
            <p:nvPr/>
          </p:nvSpPr>
          <p:spPr bwMode="auto">
            <a:xfrm>
              <a:off x="3924178" y="332897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extLst>
      <p:ext uri="{BB962C8B-B14F-4D97-AF65-F5344CB8AC3E}">
        <p14:creationId xmlns:p14="http://schemas.microsoft.com/office/powerpoint/2010/main" val="27042289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12738</Words>
  <Application>Microsoft Office PowerPoint</Application>
  <PresentationFormat>On-screen Show (4:3)</PresentationFormat>
  <Paragraphs>3231</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Default Design</vt:lpstr>
      <vt:lpstr>GI SLIDE DECK 2016 Selected abstracts on Colorectal Cancer from:</vt:lpstr>
      <vt:lpstr>Letter from ESDO</vt:lpstr>
      <vt:lpstr>ESDO Medical Oncology Slide Deck  Editors 2016</vt:lpstr>
      <vt:lpstr>Glossary</vt:lpstr>
      <vt:lpstr>Contents</vt:lpstr>
      <vt:lpstr>COLORECTAL CANCER</vt:lpstr>
      <vt:lpstr>early colorectal cancer – adjuvant studies</vt:lpstr>
      <vt:lpstr>3500: Validation of the Immunoscore (IM) as a prognostic marker in stage I/II/III colon cancer: Results of a worldwide consortium-based analysis of 1,336 patients – Galon J, et al</vt:lpstr>
      <vt:lpstr>3500: Validation of the Immunoscore (IM) as a prognostic marker in stage I/II/III colon cancer: Results of a worldwide consortium-based analysis of 1,336 patients – Galon J, et al</vt:lpstr>
      <vt:lpstr>3500: Validation of the Immunoscore (IM) as a prognostic marker in stage I/II/III colon cancer: Results of a worldwide consortium-based analysis of 1,336 patients – Galon J, et al</vt:lpstr>
      <vt:lpstr>3510: Clinical outcome and benefit of oxaliplatin in colon cancer according to intrinsic subtypes: Results from NRG Oncology/NSABP C-07 – Pogue-Geile KL, et al</vt:lpstr>
      <vt:lpstr>3510: Clinical outcome and benefit of oxaliplatin in colon cancer according to intrinsic subtypes: Results from NRG Oncology/NSABP C-07 – Pogue-Geile KL, et al</vt:lpstr>
      <vt:lpstr>3510: Clinical outcome and benefit of oxaliplatin in colon cancer according to intrinsic subtypes: Results from NRG Oncology/NSABP C-07 – Pogue-Geile KL, et al</vt:lpstr>
      <vt:lpstr>3511: The potential of circulating tumor DNA (ctDNA) to reshape the design of clinical trials testing adjuvant therapy in patients with early stage cancers – Tie J, et al</vt:lpstr>
      <vt:lpstr>3511: The potential of circulating tumor DNA (ctDNA) to reshape the design of clinical trials testing adjuvant therapy in patients with early stage cancers – Tie J, et al</vt:lpstr>
      <vt:lpstr>3511: The potential of circulating tumor DNA (ctDNA) to reshape the design of clinical trials testing adjuvant therapy in patients with early stage cancers – Tie J, et al</vt:lpstr>
      <vt:lpstr>3518: Association of tumor infiltrating lymphocytes (TILs) with molecular subtype and prognosis in stage III colon cancers (CC) from a FOLFOX-based adjuvant chemotherapy trial – Sinicrope FA, et al</vt:lpstr>
      <vt:lpstr>3518: Association of tumor infiltrating lymphocytes (TILs) with molecular subtype and prognosis in stage III colon cancers (CC) from a FOLFOX-based adjuvant chemotherapy trial – Sinicrope FA, et al</vt:lpstr>
      <vt:lpstr>3518: Association of tumor infiltrating lymphocytes (TILs) with molecular subtype and prognosis in stage III colon cancers (CC) from a FOLFOX-based adjuvant chemotherapy trial – Sinicrope FA, et al</vt:lpstr>
      <vt:lpstr>3519: Improved prognostication using molecular markers and clinicopathological features in high-risk stage II/III colon cancer  – Dienstmann R, et al</vt:lpstr>
      <vt:lpstr>3519: Improved prognostication using molecular markers and clinicopathological features in high-risk stage II/III colon cancer  – Dienstmann R, et al</vt:lpstr>
      <vt:lpstr>3519: Improved prognostication using molecular markers and clinicopathological features in high-risk stage II/III colon cancer  – Dienstmann R, et al</vt:lpstr>
      <vt:lpstr>Liver metastases</vt:lpstr>
      <vt:lpstr>3512: FOLFIRINOX combined to targeted therapy according RAS status for colorectal cancer patients with liver metastases initially non-resectable: A phase II randomized Study—Prodige 14 – accord 21 (METHEP-2), a unicancer GI trial – Ychou M, et al</vt:lpstr>
      <vt:lpstr>3512: FOLFIRINOX combined to targeted therapy according RAS status for colorectal cancer patients with liver metastases initially non-resectable: A phase II randomized Study—Prodige 14 – accord 21 (METHEP-2), a unicancer GI trial – Ychou M, et al</vt:lpstr>
      <vt:lpstr>3512: FOLFIRINOX combined to targeted therapy according RAS status for colorectal cancer patients with liver metastases initially non-resectable: A phase II randomized Study—Prodige 14 – accord 21 (METHEP-2), a unicancer GI trial – Ychou M, et al</vt:lpstr>
      <vt:lpstr>First line</vt:lpstr>
      <vt:lpstr>3515: MAVERICC, a phase II study of mFOLFOX6-bevacizumab (BV) vs FOLFIRI-BV as first-line (1L) chemotherapy (CT) in patients (pts) with metastatic colorectal cancer (mCRC): Outcomes by tumor location and KRAS status – Lenz H-J, et al</vt:lpstr>
      <vt:lpstr>3515: MAVERICC, a phase II study of mFOLFOX6-bevacizumab (BV) vs FOLFIRI-BV as first-line (1L) chemotherapy (CT) in patients (pts) with metastatic colorectal cancer (mCRC): Outcomes by tumor location and KRAS status – Lenz H-J, et al</vt:lpstr>
      <vt:lpstr>3515: MAVERICC, a phase II study of mFOLFOX6-bevacizumab (BV) vs FOLFIRI-BV as first-line (1L) chemotherapy (CT) in patients (pts) with metastatic colorectal cancer (mCRC): Outcomes by tumor location and KRAS status – Lenz H-J, et al</vt:lpstr>
      <vt:lpstr>SECOND line  (including immunotherapy)</vt:lpstr>
      <vt:lpstr>3501: Nivolumab ± ipilimumab in treatment (tx) of patients (pts) with metastatic colorectal cancer (mCRC) with and without high microsatellite instability (MSI-H): CheckMate-142 interim results  – Overman MJ, et al</vt:lpstr>
      <vt:lpstr>3501: Nivolumab ± ipilimumab in treatment (tx) of patients (pts) with metastatic colorectal cancer (mCRC) with and without high microsatellite instability (MSI-H): CheckMate-142 interim results  – Overman MJ, et al</vt:lpstr>
      <vt:lpstr>3501: Nivolumab ± ipilimumab in treatment (tx) of patients (pts) with metastatic colorectal cancer (mCRC) with and without high microsatellite instability (MSI-H): CheckMate-142 interim results  – Overman MJ, et al</vt:lpstr>
      <vt:lpstr>3502: Clinical activity and safety of cobimetinib (cobi) and atezolizumab in colorectal cancer (CRC) – Bendell JC, et al</vt:lpstr>
      <vt:lpstr>3502: Clinical activity and safety of cobimetinib (cobi) and atezolizumab in colorectal cancer (CRC) – Bendell JC, et al</vt:lpstr>
      <vt:lpstr>3502: Clinical activity and safety of cobimetinib (cobi) and atezolizumab in colorectal cancer (CRC) – Bendell JC, et al</vt:lpstr>
      <vt:lpstr>3514: Bevacizumab or cetuximab plus chemotherapy after progression with bevacizumab plus chemotherapy in patients with wtKRAS metastatic colorectal cancer: A randomized phase II study (Prodige 18 – Accord 22) – Hiret S, et al</vt:lpstr>
      <vt:lpstr>3514: Bevacizumab or cetuximab plus chemotherapy after progression with bevacizumab plus chemotherapy in patients with wtKRAS metastatic colorectal cancer: A randomized phase II study (Prodige 18 – Accord 22) – Hiret S, et al</vt:lpstr>
      <vt:lpstr>3514: Bevacizumab or cetuximab plus chemotherapy after progression with bevacizumab plus chemotherapy in patients with wtKRAS metastatic colorectal cancer: A randomized phase II study (Prodige 18 – Accord 22) – Hiret S, et al</vt:lpstr>
      <vt:lpstr>biomarker</vt:lpstr>
      <vt:lpstr>3504: Impact of primary (1º) tumor location on overall survival (OS) and progression-free survival (PFS) in patients (pts) with metastatic colorectal cancer (mCRC): Analysis of CALGB/SWOG 80405 (Alliance) – Venook AP, et al</vt:lpstr>
      <vt:lpstr>3504: Impact of primary (1º) tumor location on overall survival (OS) and progression-free survival (PFS) in patients (pts) with metastatic colorectal cancer (mCRC): Analysis of CALGB/SWOG 80405 (Alliance) – Venook AP, et al</vt:lpstr>
      <vt:lpstr>3504: Impact of primary (1º) tumor location on overall survival (OS) and progression-free survival (PFS) in patients (pts) with metastatic colorectal cancer (mCRC): Analysis of CALGB/SWOG 80405 (Alliance) – Venook AP, et al</vt:lpstr>
      <vt:lpstr>Main discussion points Kimmie Ng: Side matters</vt:lpstr>
      <vt:lpstr>Main discussion points Kimmie Ng: Side matters</vt:lpstr>
      <vt:lpstr>3505: The relationship between primary tumor sidedness and prognosis in colorectal cancer – Schrag D, et al</vt:lpstr>
      <vt:lpstr>3505: The relationship between primary tumor sidedness and prognosis in colorectal cancer – Schrag D, et al</vt:lpstr>
      <vt:lpstr>3505: The relationship between primary tumor sidedness and prognosis in colorectal cancer – Schrag D, et al</vt:lpstr>
      <vt:lpstr>3506: Association of primary (1°) site and molecular features with progression-free survival (PFS) and overall survival (OS) of metastatic colorectal cancer (mCRC) after anti-epidermal growth factor receptor (αEGFR) therapy – Lee MS, et al</vt:lpstr>
      <vt:lpstr>3506: Association of primary (1°) site and molecular features with progression-free survival (PFS) and overall survival (OS) of metastatic colorectal cancer (mCRC) after anti-epidermal growth factor receptor (αEGFR) therapy – Lee MS, et al</vt:lpstr>
      <vt:lpstr>3506: Association of primary (1°) site and molecular features with progression-free survival (PFS) and overall survival (OS) of metastatic colorectal cancer (mCRC) after anti-epidermal growth factor receptor (αEGFR) therapy – Lee MS, et al</vt:lpstr>
      <vt:lpstr>3509: Clonality patterns of driver mutations (mut) to reveal spatial-temporal genomic heterogeneity in colorectal cancer (CRC)  – Dienstmann R, et al</vt:lpstr>
      <vt:lpstr>3509: Clonality patterns of driver mutations (mut) to reveal spatial-temporal genomic heterogeneity in colorectal cancer (CRC)  – Dienstmann R, et al</vt:lpstr>
      <vt:lpstr>3509: Clonality patterns of driver mutations (mut) to reveal spatial-temporal genomic heterogeneity in colorectal cancer (CRC)  – Dienstmann R, et al</vt:lpstr>
      <vt:lpstr>3516: MiR 31 3p as a predictive biomarker of cetuximab efficacy effect in metastatic colorectal cancer (mCRC) patients enrolled in FIRE-3 study – Laurent-Puig P, et al</vt:lpstr>
      <vt:lpstr>3516: MiR 31 3p as a predictive biomarker of cetuximab efficacy effect in metastatic colorectal cancer (mCRC) patients enrolled in FIRE-3 study – Laurent-Puig P, et al</vt:lpstr>
      <vt:lpstr>3516: MiR 31 3p as a predictive biomarker of cetuximab efficacy effect in metastatic colorectal cancer (mCRC) patients enrolled in FIRE-3 study – Laurent-Puig P, et al</vt:lpstr>
      <vt:lpstr>3517: Validation of HER2 amplification as a negative predictive biomarker for anti-epidermal growth factor receptor antibody therapy in metastatic colorectal cancer – Raghav KP, et al</vt:lpstr>
      <vt:lpstr>3517: Validation of HER2 amplification as a negative predictive biomarker for anti-epidermal growth factor receptor antibody therapy in metastatic colorectal cancer – Raghav KP, et al</vt:lpstr>
      <vt:lpstr>3517: Validation of HER2 amplification as a negative predictive biomarker for anti-epidermal growth factor receptor antibody therapy in metastatic colorectal cancer – Raghav KP, et al</vt:lpstr>
      <vt:lpstr>3520: Immunologic profiling of consensus molecular subtype (CMS) stratified colorectal cancer (CRC) primary and liver metastectomy specimens: Implications for immune targeting of proficient mismatch repair CRC – Reilley M, et al</vt:lpstr>
      <vt:lpstr>3520: Immunologic profiling of consensus molecular subtype (CMS) stratified colorectal cancer (CRC) primary and liver metastectomy specimens: Implications for immune targeting of proficient mismatch repair CRC – Reilley M, et al</vt:lpstr>
      <vt:lpstr>3520: Immunologic profiling of consensus molecular subtype (CMS) stratified colorectal cancer (CRC) primary and liver metastectomy specimens: Implications for immune targeting of proficient mismatch repair CRC – Reilley M, et al</vt:lpstr>
      <vt:lpstr>Endoscopy AND Surgery</vt:lpstr>
      <vt:lpstr>3507: CREST: Randomised phase III study of stenting as a bridge to surgery in obstructing colorectal cancer—Results of the UK ColoRectal Endoscopic Stenting Trial (CREST) – Hill J, et al</vt:lpstr>
      <vt:lpstr>3507: CREST: Randomised phase III study of stenting as a bridge to surgery in obstructing colorectal cancer—Results of the UK ColoRectal Endoscopic Stenting Trial (CREST) – Hill J, et al</vt:lpstr>
      <vt:lpstr>3507: CREST: Randomised phase III study of stenting as a bridge to surgery in obstructing colorectal cancer—Results of the UK ColoRectal Endoscopic Stenting Trial (CREST) – Hill J, et al</vt:lpstr>
      <vt:lpstr>3508: A randomized trial comparing mesorectal excision with or without lateral lymph node dissection for clinical stage II, III lower rectal cancer: Primary endpoint analysis of Japan Clinical Oncology Group study JCOG0212 – Fujita S, et al</vt:lpstr>
      <vt:lpstr>3508: A randomized trial comparing mesorectal excision with or without lateral lymph node dissection for clinical stage II, III lower rectal cancer: Primary endpoint analysis of Japan Clinical Oncology Group study JCOG0212 – Fujita S, et al</vt:lpstr>
      <vt:lpstr>3508: A randomized trial comparing mesorectal excision with or without lateral lymph node dissection for clinical stage II, III lower rectal cancer: Primary endpoint analysis of Japan Clinical Oncology Group study JCOG0212 – Fujita S, et al</vt:lpstr>
      <vt:lpstr>rectal cancer</vt:lpstr>
      <vt:lpstr>3513: FOLFIRINOX as induction treatment in rectal cancer patients with synchronous metastases (RCSM): Results of the FFCD 1102 phase II trial – Bachet JB, et al</vt:lpstr>
      <vt:lpstr>3513: FOLFIRINOX as induction treatment in rectal cancer patients with synchronous metastases (RCSM): Results of the FFCD 1102 phase II trial – Bachet JB, et al</vt:lpstr>
      <vt:lpstr>3513: FOLFIRINOX as induction treatment in rectal cancer patients with synchronous metastases (RCSM): Results of the FFCD 1102 phase II trial – Bachet JB, et al</vt:lpstr>
      <vt:lpstr>3521: Final results of STAR-01: A randomized phase III trial comparing preoperative chemoradiation with or without oxaliplatin in locally advanced rectal cancer – Aschele C, et al</vt:lpstr>
      <vt:lpstr>3521: Final results of STAR-01: A randomized phase III trial comparing preoperative chemoradiation with or without oxaliplatin in locally advanced rectal cancer – Aschele C, et al</vt:lpstr>
      <vt:lpstr>3521: Final results of STAR-01: A randomized phase III trial comparing preoperative chemoradiation with or without oxaliplatin in locally advanced rectal cancer – Aschele C, et al</vt:lpstr>
      <vt:lpstr>Anal Cancer</vt:lpstr>
      <vt:lpstr>3503: NCI9673: A multi-institutional eETCTN phase II study of nivolumab in refractory metastatic squamous cell carcinoma of the anal canal (SCCA) – Morris VK, et al</vt:lpstr>
      <vt:lpstr>3503: NCI9673: A multi-institutional eETCTN phase II study of nivolumab in refractory metastatic squamous cell carcinoma of the anal canal (SCCA) – Morris VK, et al</vt:lpstr>
      <vt:lpstr>3503: NCI9673: A multi-institutional eETCTN phase II study of nivolumab in refractory metastatic squamous cell carcinoma of the anal canal (SCCA) – Morris VK, et al</vt:lpstr>
      <vt:lpstr>3522: Phase II trials of cetuximab plus combined modality therapy (CMT) in squamous cell carcinoma of the anal canal (SCCAC) with and without human immunodeficiency virus (HIV) infection  – Garg M, et al</vt:lpstr>
      <vt:lpstr>3522: Phase II trials of cetuximab plus combined modality therapy (CMT) in squamous cell carcinoma of the anal canal (SCCAC) with and without human immunodeficiency virus (HIV) infection  – Garg M, et al</vt:lpstr>
      <vt:lpstr>3522: Phase II trials of cetuximab plus combined modality therapy (CMT) in squamous cell carcinoma of the anal canal (SCCAC) with and without human immunodeficiency virus (HIV) infection  – Garg M, et al</vt:lpstr>
      <vt:lpstr>3523: Salvage surgery with abdominoperineal excision of the rectum (APER) following loco-regional failure after chemoradiation (CRT) using mitomycin (MMC) or cisplatin (CisP), with or without maintenance 5FU/CisP chemotherapy (CT) in squamous cell carcinoma of the anus (SCCA) and the impact on long-term outcomes: Results of ACT II – Glynne-Jones R, et al</vt:lpstr>
      <vt:lpstr>3523: Salvage surgery with abdominoperineal excision of the rectum (APER) following loco-regional failure after chemoradiation (CRT) using mitomycin (MMC) or cisplatin (CisP), with or without maintenance 5FU/CisP chemotherapy (CT) in squamous cell carcinoma of the anus (SCCA) and the impact on long-term outcomes: Results of ACT II – Glynne-Jones R, et al</vt:lpstr>
      <vt:lpstr>3523: Salvage surgery with abdominoperineal excision of the rectum (APER) following loco-regional failure after chemoradiation (CRT) using mitomycin (MMC) or cisplatin (CisP), with or without maintenance 5FU/CisP chemotherapy (CT) in squamous cell carcinoma of the anus (SCCA) and the impact on long-term outcomes: Results of ACT II – Glynne-Jones R,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Helen Brereton</cp:lastModifiedBy>
  <cp:revision>755</cp:revision>
  <dcterms:created xsi:type="dcterms:W3CDTF">2011-02-23T10:20:57Z</dcterms:created>
  <dcterms:modified xsi:type="dcterms:W3CDTF">2016-06-27T13:36:17Z</dcterms:modified>
</cp:coreProperties>
</file>